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7"/>
  </p:notesMasterIdLst>
  <p:handoutMasterIdLst>
    <p:handoutMasterId r:id="rId18"/>
  </p:handoutMasterIdLst>
  <p:sldIdLst>
    <p:sldId id="256" r:id="rId5"/>
    <p:sldId id="261" r:id="rId6"/>
    <p:sldId id="286" r:id="rId7"/>
    <p:sldId id="285" r:id="rId8"/>
    <p:sldId id="271" r:id="rId9"/>
    <p:sldId id="289" r:id="rId10"/>
    <p:sldId id="272" r:id="rId11"/>
    <p:sldId id="273" r:id="rId12"/>
    <p:sldId id="288" r:id="rId13"/>
    <p:sldId id="278" r:id="rId14"/>
    <p:sldId id="282"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6D"/>
    <a:srgbClr val="274E9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FFC64-1E53-4084-80EB-B8C59F4B9F54}" v="40" dt="2021-02-18T13:45:35.097"/>
    <p1510:client id="{412F344A-8446-4A9E-BDB6-F1C7124C9FE3}" v="1847" dt="2021-02-18T02:52:33.885"/>
    <p1510:client id="{45354082-E9BF-4A86-82B4-D1DB2F08DD88}" v="7" dt="2021-02-18T14:19:29.661"/>
    <p1510:client id="{53D4EBA2-12C5-4FF9-BB12-5634162C5214}" v="4049" dt="2021-02-18T13:58:00.945"/>
    <p1510:client id="{62693469-0ACB-44AF-9139-748402CCAE53}" v="53" dt="2021-02-17T20:49:46.426"/>
    <p1510:client id="{71449CD3-8642-4A3A-B5DA-4CE53623A903}" v="10" dt="2021-02-18T14:18:51.033"/>
    <p1510:client id="{80E6AA5E-A7CE-4520-ADB4-E86E378EC129}" v="40" dt="2021-02-17T23:44:12.057"/>
    <p1510:client id="{A12202C7-75C3-4745-8096-462FDF2CDCDA}" v="27" dt="2021-02-18T02:12:29.401"/>
    <p1510:client id="{BC460A64-F25B-4277-AB1D-162001F47FC8}" v="10" dt="2021-02-18T14:39:34.427"/>
    <p1510:client id="{C1469D7E-063E-4CF2-8627-D2E6A63338F3}" v="93" dt="2021-02-18T04:13:30.419"/>
    <p1510:client id="{CA2D9A53-F99A-4F78-BA7D-A1CC06CE2928}" v="898" dt="2021-02-18T13:55:37.434"/>
    <p1510:client id="{DC2499DA-2DD1-4E3E-93AA-3687EF0307BB}" v="29" dt="2021-02-18T06:15:10.611"/>
    <p1510:client id="{E7E9A729-DAEF-451A-B2E9-D79CE4EC8B8D}" v="817" dt="2021-02-18T13:57:05.395"/>
    <p1510:client id="{EA969186-1CCC-4437-BF63-D075749AEC1E}" v="9" dt="2021-02-18T04:29:06.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6" y="69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2/18/2021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9920" lvl="1" indent="-305435" algn="just">
              <a:spcBef>
                <a:spcPct val="20000"/>
              </a:spcBef>
              <a:spcAft>
                <a:spcPts val="600"/>
              </a:spcAft>
            </a:pPr>
            <a:r>
              <a:rPr lang="en-US"/>
              <a:t> Use predictive analytics to analyze the most profitable customers and how they interact. </a:t>
            </a:r>
            <a:endParaRPr lang="en-IN"/>
          </a:p>
          <a:p>
            <a:pPr marL="629920" lvl="1" indent="-305435" algn="just">
              <a:spcBef>
                <a:spcPct val="20000"/>
              </a:spcBef>
              <a:spcAft>
                <a:spcPts val="600"/>
              </a:spcAft>
            </a:pPr>
            <a:r>
              <a:rPr lang="en-US"/>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customer-centered economy means understanding the importance of customer lifetime value.</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315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312637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266410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2888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904037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6918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658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vsaahil" TargetMode="External"/><Relationship Id="rId3" Type="http://schemas.openxmlformats.org/officeDocument/2006/relationships/image" Target="../media/image1.jpeg"/><Relationship Id="rId7" Type="http://schemas.openxmlformats.org/officeDocument/2006/relationships/hyperlink" Target="https://github.com/shivangi-son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pnguyentangmcgill" TargetMode="External"/><Relationship Id="rId5" Type="http://schemas.openxmlformats.org/officeDocument/2006/relationships/hyperlink" Target="https://github.com/Nupur87" TargetMode="External"/><Relationship Id="rId4" Type="http://schemas.openxmlformats.org/officeDocument/2006/relationships/hyperlink" Target="https://github.com/MMP996" TargetMode="External"/><Relationship Id="rId9" Type="http://schemas.openxmlformats.org/officeDocument/2006/relationships/hyperlink" Target="https://github.com/McGill-MMA-EnterpriseAnalytics/Auto_Insurance_Enterpris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89752"/>
            <a:ext cx="10993549" cy="895244"/>
          </a:xfrm>
          <a:noFill/>
        </p:spPr>
        <p:txBody>
          <a:bodyPr>
            <a:noAutofit/>
          </a:bodyPr>
          <a:lstStyle/>
          <a:p>
            <a:pPr algn="ctr"/>
            <a:r>
              <a:rPr lang="en-US" sz="4000">
                <a:solidFill>
                  <a:schemeClr val="bg1"/>
                </a:solidFill>
              </a:rPr>
              <a:t>AUTO INSURANCE ENTERPRISE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743851"/>
            <a:ext cx="10993549" cy="472273"/>
          </a:xfrm>
        </p:spPr>
        <p:txBody>
          <a:bodyPr>
            <a:noAutofit/>
          </a:bodyPr>
          <a:lstStyle/>
          <a:p>
            <a:pPr algn="ctr"/>
            <a:r>
              <a:rPr lang="en-US" dirty="0" err="1">
                <a:solidFill>
                  <a:schemeClr val="bg1"/>
                </a:solidFill>
                <a:hlinkClick r:id="rId4">
                  <a:extLst>
                    <a:ext uri="{A12FA001-AC4F-418D-AE19-62706E023703}">
                      <ahyp:hlinkClr xmlns:ahyp="http://schemas.microsoft.com/office/drawing/2018/hyperlinkcolor" val="tx"/>
                    </a:ext>
                  </a:extLst>
                </a:hlinkClick>
              </a:rPr>
              <a:t>Maguette</a:t>
            </a:r>
            <a:r>
              <a:rPr lang="en-US" dirty="0">
                <a:solidFill>
                  <a:schemeClr val="bg1"/>
                </a:solidFill>
                <a:hlinkClick r:id="rId4">
                  <a:extLst>
                    <a:ext uri="{A12FA001-AC4F-418D-AE19-62706E023703}">
                      <ahyp:hlinkClr xmlns:ahyp="http://schemas.microsoft.com/office/drawing/2018/hyperlinkcolor" val="tx"/>
                    </a:ext>
                  </a:extLst>
                </a:hlinkClick>
              </a:rPr>
              <a:t> </a:t>
            </a:r>
            <a:r>
              <a:rPr lang="en-US" dirty="0" err="1">
                <a:solidFill>
                  <a:schemeClr val="bg1"/>
                </a:solidFill>
                <a:hlinkClick r:id="rId4">
                  <a:extLst>
                    <a:ext uri="{A12FA001-AC4F-418D-AE19-62706E023703}">
                      <ahyp:hlinkClr xmlns:ahyp="http://schemas.microsoft.com/office/drawing/2018/hyperlinkcolor" val="tx"/>
                    </a:ext>
                  </a:extLst>
                </a:hlinkClick>
              </a:rPr>
              <a:t>Paye</a:t>
            </a:r>
            <a:r>
              <a:rPr lang="en-US" dirty="0">
                <a:solidFill>
                  <a:schemeClr val="bg1"/>
                </a:solidFill>
              </a:rPr>
              <a:t>          </a:t>
            </a:r>
            <a:r>
              <a:rPr lang="en-US" dirty="0">
                <a:solidFill>
                  <a:schemeClr val="bg1"/>
                </a:solidFill>
                <a:hlinkClick r:id="rId5">
                  <a:extLst>
                    <a:ext uri="{A12FA001-AC4F-418D-AE19-62706E023703}">
                      <ahyp:hlinkClr xmlns:ahyp="http://schemas.microsoft.com/office/drawing/2018/hyperlinkcolor" val="tx"/>
                    </a:ext>
                  </a:extLst>
                </a:hlinkClick>
              </a:rPr>
              <a:t>Nupur Mittal</a:t>
            </a:r>
            <a:r>
              <a:rPr lang="en-US" dirty="0">
                <a:solidFill>
                  <a:schemeClr val="bg1"/>
                </a:solidFill>
              </a:rPr>
              <a:t>          </a:t>
            </a:r>
            <a:r>
              <a:rPr lang="en-US" dirty="0">
                <a:solidFill>
                  <a:schemeClr val="bg1"/>
                </a:solidFill>
                <a:hlinkClick r:id="rId6">
                  <a:extLst>
                    <a:ext uri="{A12FA001-AC4F-418D-AE19-62706E023703}">
                      <ahyp:hlinkClr xmlns:ahyp="http://schemas.microsoft.com/office/drawing/2018/hyperlinkcolor" val="tx"/>
                    </a:ext>
                  </a:extLst>
                </a:hlinkClick>
              </a:rPr>
              <a:t>Pascal Nguyen Tang</a:t>
            </a:r>
            <a:r>
              <a:rPr lang="en-US" dirty="0">
                <a:solidFill>
                  <a:schemeClr val="bg1"/>
                </a:solidFill>
              </a:rPr>
              <a:t>          </a:t>
            </a:r>
            <a:r>
              <a:rPr lang="en-US" dirty="0">
                <a:solidFill>
                  <a:schemeClr val="bg1"/>
                </a:solidFill>
                <a:hlinkClick r:id="rId7">
                  <a:extLst>
                    <a:ext uri="{A12FA001-AC4F-418D-AE19-62706E023703}">
                      <ahyp:hlinkClr xmlns:ahyp="http://schemas.microsoft.com/office/drawing/2018/hyperlinkcolor" val="tx"/>
                    </a:ext>
                  </a:extLst>
                </a:hlinkClick>
              </a:rPr>
              <a:t>Shivangi </a:t>
            </a:r>
            <a:r>
              <a:rPr lang="en-US" dirty="0" err="1">
                <a:solidFill>
                  <a:schemeClr val="bg1"/>
                </a:solidFill>
                <a:hlinkClick r:id="rId7">
                  <a:extLst>
                    <a:ext uri="{A12FA001-AC4F-418D-AE19-62706E023703}">
                      <ahyp:hlinkClr xmlns:ahyp="http://schemas.microsoft.com/office/drawing/2018/hyperlinkcolor" val="tx"/>
                    </a:ext>
                  </a:extLst>
                </a:hlinkClick>
              </a:rPr>
              <a:t>Soni</a:t>
            </a:r>
            <a:r>
              <a:rPr lang="en-US" dirty="0">
                <a:solidFill>
                  <a:schemeClr val="bg1"/>
                </a:solidFill>
              </a:rPr>
              <a:t>          </a:t>
            </a:r>
            <a:r>
              <a:rPr lang="en-US" dirty="0">
                <a:solidFill>
                  <a:schemeClr val="bg1"/>
                </a:solidFill>
                <a:hlinkClick r:id="rId8">
                  <a:extLst>
                    <a:ext uri="{A12FA001-AC4F-418D-AE19-62706E023703}">
                      <ahyp:hlinkClr xmlns:ahyp="http://schemas.microsoft.com/office/drawing/2018/hyperlinkcolor" val="tx"/>
                    </a:ext>
                  </a:extLst>
                </a:hlinkClick>
              </a:rPr>
              <a:t>Vivek </a:t>
            </a:r>
            <a:r>
              <a:rPr lang="en-US" dirty="0" err="1">
                <a:solidFill>
                  <a:schemeClr val="bg1"/>
                </a:solidFill>
                <a:hlinkClick r:id="rId8">
                  <a:extLst>
                    <a:ext uri="{A12FA001-AC4F-418D-AE19-62706E023703}">
                      <ahyp:hlinkClr xmlns:ahyp="http://schemas.microsoft.com/office/drawing/2018/hyperlinkcolor" val="tx"/>
                    </a:ext>
                  </a:extLst>
                </a:hlinkClick>
              </a:rPr>
              <a:t>Saahil</a:t>
            </a:r>
            <a:endParaRPr lang="en-US" dirty="0">
              <a:solidFill>
                <a:schemeClr val="bg1"/>
              </a:solidFill>
            </a:endParaRPr>
          </a:p>
          <a:p>
            <a:pPr algn="ctr"/>
            <a:endParaRPr lang="en-US" dirty="0">
              <a:solidFill>
                <a:schemeClr val="bg1"/>
              </a:solidFill>
            </a:endParaRPr>
          </a:p>
        </p:txBody>
      </p:sp>
      <p:sp>
        <p:nvSpPr>
          <p:cNvPr id="11" name="Subtitle 2">
            <a:extLst>
              <a:ext uri="{FF2B5EF4-FFF2-40B4-BE49-F238E27FC236}">
                <a16:creationId xmlns:a16="http://schemas.microsoft.com/office/drawing/2014/main" id="{4CBC568D-2B65-481E-869D-181C57ED51F5}"/>
              </a:ext>
            </a:extLst>
          </p:cNvPr>
          <p:cNvSpPr txBox="1">
            <a:spLocks/>
          </p:cNvSpPr>
          <p:nvPr/>
        </p:nvSpPr>
        <p:spPr>
          <a:xfrm>
            <a:off x="1238138" y="5311659"/>
            <a:ext cx="3378250" cy="75600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endParaRPr lang="en-US">
              <a:solidFill>
                <a:schemeClr val="bg1"/>
              </a:solidFill>
            </a:endParaRPr>
          </a:p>
        </p:txBody>
      </p:sp>
      <p:sp>
        <p:nvSpPr>
          <p:cNvPr id="5" name="Rectangle 4">
            <a:extLst>
              <a:ext uri="{FF2B5EF4-FFF2-40B4-BE49-F238E27FC236}">
                <a16:creationId xmlns:a16="http://schemas.microsoft.com/office/drawing/2014/main" id="{135870D9-9640-4680-A102-D858DD7923BE}"/>
              </a:ext>
            </a:extLst>
          </p:cNvPr>
          <p:cNvSpPr/>
          <p:nvPr/>
        </p:nvSpPr>
        <p:spPr>
          <a:xfrm>
            <a:off x="7255936" y="6424003"/>
            <a:ext cx="4453463" cy="369332"/>
          </a:xfrm>
          <a:prstGeom prst="rect">
            <a:avLst/>
          </a:prstGeom>
        </p:spPr>
        <p:txBody>
          <a:bodyPr wrap="none">
            <a:spAutoFit/>
          </a:bodyPr>
          <a:lstStyle/>
          <a:p>
            <a:pPr algn="ctr"/>
            <a:r>
              <a:rPr lang="en-US" sz="1600" cap="all" err="1">
                <a:solidFill>
                  <a:schemeClr val="bg1"/>
                </a:solidFill>
                <a:hlinkClick r:id="rId9">
                  <a:extLst>
                    <a:ext uri="{A12FA001-AC4F-418D-AE19-62706E023703}">
                      <ahyp:hlinkClr xmlns:ahyp="http://schemas.microsoft.com/office/drawing/2018/hyperlinkcolor" val="tx"/>
                    </a:ext>
                  </a:extLst>
                </a:hlinkClick>
              </a:rPr>
              <a:t>Repository</a:t>
            </a:r>
            <a:r>
              <a:rPr lang="en-US" err="1">
                <a:solidFill>
                  <a:schemeClr val="bg1"/>
                </a:solidFill>
                <a:hlinkClick r:id="rId9"/>
              </a:rPr>
              <a:t>_</a:t>
            </a:r>
            <a:r>
              <a:rPr lang="en-US" sz="1600" cap="all" err="1">
                <a:solidFill>
                  <a:schemeClr val="bg1"/>
                </a:solidFill>
                <a:hlinkClick r:id="rId9">
                  <a:extLst>
                    <a:ext uri="{A12FA001-AC4F-418D-AE19-62706E023703}">
                      <ahyp:hlinkClr xmlns:ahyp="http://schemas.microsoft.com/office/drawing/2018/hyperlinkcolor" val="tx"/>
                    </a:ext>
                  </a:extLst>
                </a:hlinkClick>
              </a:rPr>
              <a:t>Auto_Insurance_Enterprise</a:t>
            </a:r>
            <a:endParaRPr lang="en-US" sz="1600" cap="all">
              <a:solidFill>
                <a:schemeClr val="bg1"/>
              </a:solidFill>
            </a:endParaRPr>
          </a:p>
        </p:txBody>
      </p:sp>
      <p:sp>
        <p:nvSpPr>
          <p:cNvPr id="6" name="TextBox 5">
            <a:extLst>
              <a:ext uri="{FF2B5EF4-FFF2-40B4-BE49-F238E27FC236}">
                <a16:creationId xmlns:a16="http://schemas.microsoft.com/office/drawing/2014/main" id="{4040690D-BA65-4BFD-A7CA-8592C1C8C05B}"/>
              </a:ext>
            </a:extLst>
          </p:cNvPr>
          <p:cNvSpPr txBox="1"/>
          <p:nvPr/>
        </p:nvSpPr>
        <p:spPr>
          <a:xfrm>
            <a:off x="5347170" y="6017891"/>
            <a:ext cx="1742978" cy="369332"/>
          </a:xfrm>
          <a:prstGeom prst="rect">
            <a:avLst/>
          </a:prstGeom>
          <a:noFill/>
        </p:spPr>
        <p:txBody>
          <a:bodyPr wrap="none" rtlCol="0">
            <a:spAutoFit/>
          </a:bodyPr>
          <a:lstStyle/>
          <a:p>
            <a:r>
              <a:rPr lang="en-US" dirty="0">
                <a:solidFill>
                  <a:schemeClr val="bg1"/>
                </a:solidFill>
              </a:rPr>
              <a:t>DATA ANALYST</a:t>
            </a:r>
            <a:endParaRPr lang="en-CA" dirty="0"/>
          </a:p>
        </p:txBody>
      </p:sp>
      <p:sp>
        <p:nvSpPr>
          <p:cNvPr id="21" name="TextBox 20">
            <a:extLst>
              <a:ext uri="{FF2B5EF4-FFF2-40B4-BE49-F238E27FC236}">
                <a16:creationId xmlns:a16="http://schemas.microsoft.com/office/drawing/2014/main" id="{CEF500F9-469F-41B0-AE53-6CA8C9AB6E1E}"/>
              </a:ext>
            </a:extLst>
          </p:cNvPr>
          <p:cNvSpPr txBox="1"/>
          <p:nvPr/>
        </p:nvSpPr>
        <p:spPr>
          <a:xfrm>
            <a:off x="2950834" y="6025429"/>
            <a:ext cx="1874616" cy="369332"/>
          </a:xfrm>
          <a:prstGeom prst="rect">
            <a:avLst/>
          </a:prstGeom>
          <a:noFill/>
        </p:spPr>
        <p:txBody>
          <a:bodyPr wrap="none" rtlCol="0">
            <a:spAutoFit/>
          </a:bodyPr>
          <a:lstStyle/>
          <a:p>
            <a:r>
              <a:rPr lang="en-US" dirty="0">
                <a:solidFill>
                  <a:schemeClr val="bg1"/>
                </a:solidFill>
              </a:rPr>
              <a:t>DATA SCIENTIST</a:t>
            </a:r>
            <a:endParaRPr lang="en-CA" dirty="0"/>
          </a:p>
        </p:txBody>
      </p:sp>
      <p:sp>
        <p:nvSpPr>
          <p:cNvPr id="23" name="TextBox 22">
            <a:extLst>
              <a:ext uri="{FF2B5EF4-FFF2-40B4-BE49-F238E27FC236}">
                <a16:creationId xmlns:a16="http://schemas.microsoft.com/office/drawing/2014/main" id="{4FF65FFA-2CB7-46C7-BD14-AC74640F260D}"/>
              </a:ext>
            </a:extLst>
          </p:cNvPr>
          <p:cNvSpPr txBox="1"/>
          <p:nvPr/>
        </p:nvSpPr>
        <p:spPr>
          <a:xfrm>
            <a:off x="941559" y="6017891"/>
            <a:ext cx="1874616" cy="369332"/>
          </a:xfrm>
          <a:prstGeom prst="rect">
            <a:avLst/>
          </a:prstGeom>
          <a:noFill/>
        </p:spPr>
        <p:txBody>
          <a:bodyPr wrap="none" rtlCol="0">
            <a:spAutoFit/>
          </a:bodyPr>
          <a:lstStyle/>
          <a:p>
            <a:r>
              <a:rPr lang="en-US" dirty="0">
                <a:solidFill>
                  <a:schemeClr val="bg1"/>
                </a:solidFill>
              </a:rPr>
              <a:t>DATA SCIENTIST</a:t>
            </a:r>
            <a:endParaRPr lang="en-CA" dirty="0"/>
          </a:p>
        </p:txBody>
      </p:sp>
      <p:sp>
        <p:nvSpPr>
          <p:cNvPr id="24" name="TextBox 23">
            <a:extLst>
              <a:ext uri="{FF2B5EF4-FFF2-40B4-BE49-F238E27FC236}">
                <a16:creationId xmlns:a16="http://schemas.microsoft.com/office/drawing/2014/main" id="{8AAE70A3-F7C0-4710-AF5E-B128FA677204}"/>
              </a:ext>
            </a:extLst>
          </p:cNvPr>
          <p:cNvSpPr txBox="1"/>
          <p:nvPr/>
        </p:nvSpPr>
        <p:spPr>
          <a:xfrm>
            <a:off x="7739689" y="6025429"/>
            <a:ext cx="1742978" cy="369332"/>
          </a:xfrm>
          <a:prstGeom prst="rect">
            <a:avLst/>
          </a:prstGeom>
          <a:noFill/>
        </p:spPr>
        <p:txBody>
          <a:bodyPr wrap="none" rtlCol="0">
            <a:spAutoFit/>
          </a:bodyPr>
          <a:lstStyle/>
          <a:p>
            <a:r>
              <a:rPr lang="en-US" dirty="0">
                <a:solidFill>
                  <a:schemeClr val="bg1"/>
                </a:solidFill>
              </a:rPr>
              <a:t>DATA ANALYST</a:t>
            </a:r>
            <a:endParaRPr lang="en-CA" dirty="0"/>
          </a:p>
        </p:txBody>
      </p:sp>
      <p:sp>
        <p:nvSpPr>
          <p:cNvPr id="25" name="TextBox 24">
            <a:extLst>
              <a:ext uri="{FF2B5EF4-FFF2-40B4-BE49-F238E27FC236}">
                <a16:creationId xmlns:a16="http://schemas.microsoft.com/office/drawing/2014/main" id="{B1C44E7B-35F1-46B4-A3C0-F9FB5478BEA5}"/>
              </a:ext>
            </a:extLst>
          </p:cNvPr>
          <p:cNvSpPr txBox="1"/>
          <p:nvPr/>
        </p:nvSpPr>
        <p:spPr>
          <a:xfrm>
            <a:off x="9534325" y="6021684"/>
            <a:ext cx="2144946" cy="369332"/>
          </a:xfrm>
          <a:prstGeom prst="rect">
            <a:avLst/>
          </a:prstGeom>
          <a:noFill/>
        </p:spPr>
        <p:txBody>
          <a:bodyPr wrap="none" rtlCol="0">
            <a:spAutoFit/>
          </a:bodyPr>
          <a:lstStyle/>
          <a:p>
            <a:r>
              <a:rPr lang="en-US" dirty="0">
                <a:solidFill>
                  <a:schemeClr val="bg1"/>
                </a:solidFill>
              </a:rPr>
              <a:t>BUSINESS ANALYST</a:t>
            </a:r>
            <a:endParaRPr lang="en-CA"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D845-D0AD-4AF9-A54B-8088864D033F}"/>
              </a:ext>
            </a:extLst>
          </p:cNvPr>
          <p:cNvSpPr>
            <a:spLocks noGrp="1"/>
          </p:cNvSpPr>
          <p:nvPr>
            <p:ph type="title"/>
          </p:nvPr>
        </p:nvSpPr>
        <p:spPr/>
        <p:txBody>
          <a:bodyPr/>
          <a:lstStyle/>
          <a:p>
            <a:r>
              <a:rPr lang="en-US"/>
              <a:t>F1 scores and Accuracy scores – Classification </a:t>
            </a:r>
          </a:p>
        </p:txBody>
      </p:sp>
      <p:pic>
        <p:nvPicPr>
          <p:cNvPr id="4" name="Picture 4" descr="Chart, bar chart&#10;&#10;Description automatically generated">
            <a:extLst>
              <a:ext uri="{FF2B5EF4-FFF2-40B4-BE49-F238E27FC236}">
                <a16:creationId xmlns:a16="http://schemas.microsoft.com/office/drawing/2014/main" id="{29772B41-C96C-4E76-90AF-BEB1B563BAB1}"/>
              </a:ext>
            </a:extLst>
          </p:cNvPr>
          <p:cNvPicPr>
            <a:picLocks noGrp="1" noChangeAspect="1"/>
          </p:cNvPicPr>
          <p:nvPr>
            <p:ph idx="1"/>
          </p:nvPr>
        </p:nvPicPr>
        <p:blipFill>
          <a:blip r:embed="rId2"/>
          <a:stretch>
            <a:fillRect/>
          </a:stretch>
        </p:blipFill>
        <p:spPr>
          <a:xfrm>
            <a:off x="660818" y="2196371"/>
            <a:ext cx="5147425" cy="3043303"/>
          </a:xfrm>
        </p:spPr>
      </p:pic>
      <p:pic>
        <p:nvPicPr>
          <p:cNvPr id="5" name="Picture 5" descr="Chart, bar chart&#10;&#10;Description automatically generated">
            <a:extLst>
              <a:ext uri="{FF2B5EF4-FFF2-40B4-BE49-F238E27FC236}">
                <a16:creationId xmlns:a16="http://schemas.microsoft.com/office/drawing/2014/main" id="{63045F3F-5ABE-4056-BDBA-C1C227D5F828}"/>
              </a:ext>
            </a:extLst>
          </p:cNvPr>
          <p:cNvPicPr>
            <a:picLocks noChangeAspect="1"/>
          </p:cNvPicPr>
          <p:nvPr/>
        </p:nvPicPr>
        <p:blipFill>
          <a:blip r:embed="rId3"/>
          <a:stretch>
            <a:fillRect/>
          </a:stretch>
        </p:blipFill>
        <p:spPr>
          <a:xfrm>
            <a:off x="5883275" y="2200562"/>
            <a:ext cx="5078046" cy="3034479"/>
          </a:xfrm>
          <a:prstGeom prst="rect">
            <a:avLst/>
          </a:prstGeom>
        </p:spPr>
      </p:pic>
      <p:pic>
        <p:nvPicPr>
          <p:cNvPr id="6" name="Picture 5">
            <a:extLst>
              <a:ext uri="{FF2B5EF4-FFF2-40B4-BE49-F238E27FC236}">
                <a16:creationId xmlns:a16="http://schemas.microsoft.com/office/drawing/2014/main" id="{98F45230-6079-4A96-80E8-9EA9D9CDB344}"/>
              </a:ext>
            </a:extLst>
          </p:cNvPr>
          <p:cNvPicPr>
            <a:picLocks noChangeAspect="1"/>
          </p:cNvPicPr>
          <p:nvPr/>
        </p:nvPicPr>
        <p:blipFill>
          <a:blip r:embed="rId4"/>
          <a:stretch>
            <a:fillRect/>
          </a:stretch>
        </p:blipFill>
        <p:spPr>
          <a:xfrm>
            <a:off x="771525" y="5235041"/>
            <a:ext cx="5324475" cy="1352550"/>
          </a:xfrm>
          <a:prstGeom prst="rect">
            <a:avLst/>
          </a:prstGeom>
        </p:spPr>
      </p:pic>
    </p:spTree>
    <p:extLst>
      <p:ext uri="{BB962C8B-B14F-4D97-AF65-F5344CB8AC3E}">
        <p14:creationId xmlns:p14="http://schemas.microsoft.com/office/powerpoint/2010/main" val="2667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D1A9-8688-40E3-8A6A-0107F74F92B5}"/>
              </a:ext>
            </a:extLst>
          </p:cNvPr>
          <p:cNvSpPr>
            <a:spLocks noGrp="1"/>
          </p:cNvSpPr>
          <p:nvPr>
            <p:ph type="title"/>
          </p:nvPr>
        </p:nvSpPr>
        <p:spPr/>
        <p:txBody>
          <a:bodyPr/>
          <a:lstStyle/>
          <a:p>
            <a:r>
              <a:rPr lang="en-CA"/>
              <a:t>RMSE</a:t>
            </a:r>
          </a:p>
        </p:txBody>
      </p:sp>
      <p:pic>
        <p:nvPicPr>
          <p:cNvPr id="4" name="Picture 4">
            <a:extLst>
              <a:ext uri="{FF2B5EF4-FFF2-40B4-BE49-F238E27FC236}">
                <a16:creationId xmlns:a16="http://schemas.microsoft.com/office/drawing/2014/main" id="{0E1751A2-1993-4A2F-8182-D872592D7CD2}"/>
              </a:ext>
            </a:extLst>
          </p:cNvPr>
          <p:cNvPicPr>
            <a:picLocks noGrp="1" noChangeAspect="1"/>
          </p:cNvPicPr>
          <p:nvPr>
            <p:ph idx="1"/>
          </p:nvPr>
        </p:nvPicPr>
        <p:blipFill>
          <a:blip r:embed="rId3"/>
          <a:stretch>
            <a:fillRect/>
          </a:stretch>
        </p:blipFill>
        <p:spPr>
          <a:xfrm>
            <a:off x="7728548" y="2578498"/>
            <a:ext cx="4038600" cy="3155470"/>
          </a:xfrm>
        </p:spPr>
      </p:pic>
      <p:pic>
        <p:nvPicPr>
          <p:cNvPr id="5" name="Picture 5" descr="Chart, bar chart, funnel chart&#10;&#10;Description automatically generated">
            <a:extLst>
              <a:ext uri="{FF2B5EF4-FFF2-40B4-BE49-F238E27FC236}">
                <a16:creationId xmlns:a16="http://schemas.microsoft.com/office/drawing/2014/main" id="{DB23CDBB-2497-440E-A2DF-E7BCFD4E6A24}"/>
              </a:ext>
            </a:extLst>
          </p:cNvPr>
          <p:cNvPicPr>
            <a:picLocks noChangeAspect="1"/>
          </p:cNvPicPr>
          <p:nvPr/>
        </p:nvPicPr>
        <p:blipFill>
          <a:blip r:embed="rId4"/>
          <a:stretch>
            <a:fillRect/>
          </a:stretch>
        </p:blipFill>
        <p:spPr>
          <a:xfrm>
            <a:off x="803656" y="2334334"/>
            <a:ext cx="6540320" cy="3734044"/>
          </a:xfrm>
          <a:prstGeom prst="rect">
            <a:avLst/>
          </a:prstGeom>
        </p:spPr>
      </p:pic>
    </p:spTree>
    <p:extLst>
      <p:ext uri="{BB962C8B-B14F-4D97-AF65-F5344CB8AC3E}">
        <p14:creationId xmlns:p14="http://schemas.microsoft.com/office/powerpoint/2010/main" val="334939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BEF2-DD5C-4BE5-9628-2B0CCC0FB94C}"/>
              </a:ext>
            </a:extLst>
          </p:cNvPr>
          <p:cNvSpPr>
            <a:spLocks noGrp="1"/>
          </p:cNvSpPr>
          <p:nvPr>
            <p:ph type="title"/>
          </p:nvPr>
        </p:nvSpPr>
        <p:spPr>
          <a:xfrm>
            <a:off x="581192" y="702156"/>
            <a:ext cx="11029616" cy="1037613"/>
          </a:xfrm>
        </p:spPr>
        <p:txBody>
          <a:bodyPr/>
          <a:lstStyle/>
          <a:p>
            <a:r>
              <a:rPr lang="en-US"/>
              <a:t>Feature importance</a:t>
            </a:r>
          </a:p>
        </p:txBody>
      </p:sp>
      <p:pic>
        <p:nvPicPr>
          <p:cNvPr id="12" name="Picture 12" descr="Chart, bar chart&#10;&#10;Description automatically generated">
            <a:extLst>
              <a:ext uri="{FF2B5EF4-FFF2-40B4-BE49-F238E27FC236}">
                <a16:creationId xmlns:a16="http://schemas.microsoft.com/office/drawing/2014/main" id="{81CC4920-E566-494C-A53C-EA74600C5DC5}"/>
              </a:ext>
            </a:extLst>
          </p:cNvPr>
          <p:cNvPicPr>
            <a:picLocks noGrp="1" noChangeAspect="1"/>
          </p:cNvPicPr>
          <p:nvPr>
            <p:ph idx="1"/>
          </p:nvPr>
        </p:nvPicPr>
        <p:blipFill>
          <a:blip r:embed="rId2"/>
          <a:stretch>
            <a:fillRect/>
          </a:stretch>
        </p:blipFill>
        <p:spPr>
          <a:xfrm>
            <a:off x="3228974" y="2290860"/>
            <a:ext cx="5734050" cy="3457575"/>
          </a:xfrm>
        </p:spPr>
      </p:pic>
    </p:spTree>
    <p:extLst>
      <p:ext uri="{BB962C8B-B14F-4D97-AF65-F5344CB8AC3E}">
        <p14:creationId xmlns:p14="http://schemas.microsoft.com/office/powerpoint/2010/main" val="289475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Context</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8" y="1225119"/>
            <a:ext cx="11290859" cy="5175682"/>
          </a:xfrm>
          <a:solidFill>
            <a:schemeClr val="bg1"/>
          </a:solidFill>
        </p:spPr>
        <p:txBody>
          <a:bodyPr anchor="t">
            <a:normAutofit fontScale="92500" lnSpcReduction="10000"/>
          </a:bodyPr>
          <a:lstStyle/>
          <a:p>
            <a:pPr marL="305435" indent="-305435" algn="just"/>
            <a:r>
              <a:rPr lang="en-IN" dirty="0">
                <a:solidFill>
                  <a:srgbClr val="1D3A6D"/>
                </a:solidFill>
              </a:rPr>
              <a:t>Automotive Insurance Dataset, Synthetic Data – IBM Watson</a:t>
            </a:r>
          </a:p>
          <a:p>
            <a:pPr marL="629285" lvl="1" indent="-305435" algn="just"/>
            <a:r>
              <a:rPr lang="en-US" dirty="0">
                <a:solidFill>
                  <a:srgbClr val="1D3A6D"/>
                </a:solidFill>
              </a:rPr>
              <a:t>Link:  https://www.kaggle.com/pankajjsh06/ibm-watson-marketing-customer-value-data- </a:t>
            </a:r>
          </a:p>
          <a:p>
            <a:pPr marL="629285" lvl="1" indent="-305435" algn="just"/>
            <a:r>
              <a:rPr lang="en-US" dirty="0">
                <a:solidFill>
                  <a:srgbClr val="1D3A6D"/>
                </a:solidFill>
              </a:rPr>
              <a:t>24 variables and 9,135 observations</a:t>
            </a:r>
          </a:p>
          <a:p>
            <a:pPr marL="629285" lvl="1" indent="-305435" algn="just"/>
            <a:r>
              <a:rPr lang="en-US" dirty="0">
                <a:solidFill>
                  <a:srgbClr val="1D3A6D"/>
                </a:solidFill>
              </a:rPr>
              <a:t>14 policy profile variables and 10 customer profile variables</a:t>
            </a:r>
          </a:p>
          <a:p>
            <a:pPr marL="305435" indent="-305435" algn="just"/>
            <a:r>
              <a:rPr lang="en-IN" dirty="0">
                <a:solidFill>
                  <a:srgbClr val="1D3A6D"/>
                </a:solidFill>
              </a:rPr>
              <a:t>Policies of customers expiring within next two months </a:t>
            </a:r>
          </a:p>
          <a:p>
            <a:pPr marL="305435" indent="-305435" algn="just"/>
            <a:r>
              <a:rPr lang="en-IN" dirty="0">
                <a:solidFill>
                  <a:srgbClr val="1D3A6D"/>
                </a:solidFill>
              </a:rPr>
              <a:t>All customers were offered a renewal offer </a:t>
            </a:r>
          </a:p>
          <a:p>
            <a:pPr marL="305435" indent="-305435" algn="just"/>
            <a:r>
              <a:rPr lang="en-IN" b="1" dirty="0">
                <a:solidFill>
                  <a:srgbClr val="1D3A6D"/>
                </a:solidFill>
              </a:rPr>
              <a:t>Major Pain Point </a:t>
            </a:r>
          </a:p>
          <a:p>
            <a:pPr marL="629285" lvl="1" indent="-305435" algn="just"/>
            <a:r>
              <a:rPr lang="en-IN" dirty="0">
                <a:solidFill>
                  <a:srgbClr val="1D3A6D"/>
                </a:solidFill>
              </a:rPr>
              <a:t>14% of the customers accepted the renewal offer</a:t>
            </a:r>
          </a:p>
          <a:p>
            <a:pPr marL="629285" lvl="1" indent="-305435" algn="just"/>
            <a:r>
              <a:rPr lang="en-IN" dirty="0">
                <a:solidFill>
                  <a:srgbClr val="1D3A6D"/>
                </a:solidFill>
              </a:rPr>
              <a:t>Understanding the lower acceptance rate </a:t>
            </a:r>
            <a:endParaRPr lang="en-US" dirty="0"/>
          </a:p>
          <a:p>
            <a:pPr marL="305435" indent="-305435" algn="just"/>
            <a:r>
              <a:rPr lang="en-US" dirty="0">
                <a:solidFill>
                  <a:srgbClr val="1D3A6D"/>
                </a:solidFill>
              </a:rPr>
              <a:t>Our solution</a:t>
            </a:r>
          </a:p>
          <a:p>
            <a:pPr marL="629920" lvl="1" indent="-305435" algn="just"/>
            <a:r>
              <a:rPr lang="en-US" dirty="0">
                <a:solidFill>
                  <a:srgbClr val="1D3A6D"/>
                </a:solidFill>
              </a:rPr>
              <a:t>Regression – Predicting the Customer Lifetime Value </a:t>
            </a:r>
          </a:p>
          <a:p>
            <a:pPr marL="899795" lvl="2" indent="-269875" algn="just">
              <a:buFont typeface="Courier New" panose="05020102010507070707" pitchFamily="18" charset="2"/>
              <a:buChar char="o"/>
            </a:pPr>
            <a:r>
              <a:rPr lang="en-US" sz="1600" dirty="0">
                <a:solidFill>
                  <a:srgbClr val="1D3A6D"/>
                </a:solidFill>
              </a:rPr>
              <a:t>Take targeted actions to increase profitable customer response, retention, and growth</a:t>
            </a:r>
          </a:p>
          <a:p>
            <a:pPr marL="899795" lvl="2" indent="-269875" algn="just">
              <a:buFont typeface="Courier New" panose="05020102010507070707" pitchFamily="18" charset="2"/>
              <a:buChar char="o"/>
            </a:pPr>
            <a:r>
              <a:rPr lang="en-US" sz="1600" dirty="0">
                <a:solidFill>
                  <a:srgbClr val="1D3A6D"/>
                </a:solidFill>
              </a:rPr>
              <a:t>CLV &gt; Cost of acquisition and retention </a:t>
            </a:r>
            <a:endParaRPr lang="en-US" dirty="0">
              <a:solidFill>
                <a:srgbClr val="1D3A6D"/>
              </a:solidFill>
            </a:endParaRPr>
          </a:p>
          <a:p>
            <a:pPr marL="629920" lvl="1" indent="-305435" algn="just"/>
            <a:r>
              <a:rPr lang="en-US" dirty="0">
                <a:solidFill>
                  <a:srgbClr val="1D3A6D"/>
                </a:solidFill>
              </a:rPr>
              <a:t>Classification – Determining whether the customer would respond to the offer</a:t>
            </a:r>
          </a:p>
          <a:p>
            <a:pPr marL="915670" lvl="2" indent="-285750" algn="just">
              <a:buFont typeface="Courier New" panose="02070309020205020404" pitchFamily="49" charset="0"/>
              <a:buChar char="o"/>
            </a:pPr>
            <a:r>
              <a:rPr lang="en-US" sz="1600" dirty="0">
                <a:solidFill>
                  <a:srgbClr val="1D3A6D"/>
                </a:solidFill>
              </a:rPr>
              <a:t>Understanding which customers would respond negatively and target those  </a:t>
            </a:r>
          </a:p>
          <a:p>
            <a:pPr marL="629920" lvl="1" indent="-305435" algn="just">
              <a:buNone/>
            </a:pPr>
            <a:endParaRPr lang="en-US" dirty="0">
              <a:solidFill>
                <a:srgbClr val="DA846B"/>
              </a:solidFill>
              <a:latin typeface="Segoe UI"/>
              <a:cs typeface="Segoe UI"/>
            </a:endParaRPr>
          </a:p>
          <a:p>
            <a:pPr marL="324485" lvl="1" indent="0" algn="just">
              <a:buNone/>
            </a:pPr>
            <a:endParaRPr lang="en-IN" dirty="0">
              <a:solidFill>
                <a:srgbClr val="1D3A6D"/>
              </a:solidFill>
            </a:endParaRPr>
          </a:p>
        </p:txBody>
      </p:sp>
      <p:pic>
        <p:nvPicPr>
          <p:cNvPr id="3" name="Picture 4" descr="Chart&#10;&#10;Description automatically generated">
            <a:extLst>
              <a:ext uri="{FF2B5EF4-FFF2-40B4-BE49-F238E27FC236}">
                <a16:creationId xmlns:a16="http://schemas.microsoft.com/office/drawing/2014/main" id="{233E96A9-381F-4818-877E-D70A7B3C44D5}"/>
              </a:ext>
            </a:extLst>
          </p:cNvPr>
          <p:cNvPicPr>
            <a:picLocks noChangeAspect="1"/>
          </p:cNvPicPr>
          <p:nvPr/>
        </p:nvPicPr>
        <p:blipFill>
          <a:blip r:embed="rId3"/>
          <a:stretch>
            <a:fillRect/>
          </a:stretch>
        </p:blipFill>
        <p:spPr>
          <a:xfrm>
            <a:off x="7076788" y="2123032"/>
            <a:ext cx="4380665" cy="2291181"/>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Modeling RESULTS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8476041" cy="1015663"/>
          </a:xfrm>
          <a:prstGeom prst="rect">
            <a:avLst/>
          </a:prstGeom>
          <a:noFill/>
        </p:spPr>
        <p:txBody>
          <a:bodyPr wrap="square" rtlCol="0">
            <a:spAutoFit/>
          </a:bodyPr>
          <a:lstStyle/>
          <a:p>
            <a:r>
              <a:rPr lang="en-CA" baseline="30000"/>
              <a:t>XGBOOST performed best for both Regression and Classification tasks, as shown by the RMSE and F1 Scores.</a:t>
            </a:r>
          </a:p>
          <a:p>
            <a:r>
              <a:rPr lang="en-CA" baseline="30000"/>
              <a:t>F1 Scores were used as performance metrics as opposed to precision, accuracy and recall because it is better suited for imbalanced data sets.</a:t>
            </a:r>
          </a:p>
          <a:p>
            <a:r>
              <a:rPr lang="en-CA" baseline="30000"/>
              <a:t>XGBOOST had the lowest </a:t>
            </a:r>
            <a:r>
              <a:rPr lang="en-CA" b="1" baseline="30000"/>
              <a:t>RMSE of $3,250 </a:t>
            </a:r>
            <a:r>
              <a:rPr lang="en-CA" baseline="30000"/>
              <a:t>and the highest </a:t>
            </a:r>
            <a:r>
              <a:rPr lang="en-CA" b="1" baseline="30000"/>
              <a:t>F1 score of 0.9508</a:t>
            </a:r>
            <a:r>
              <a:rPr lang="en-CA" baseline="30000"/>
              <a:t>.</a:t>
            </a:r>
          </a:p>
          <a:p>
            <a:endParaRPr lang="en-CA" baseline="30000"/>
          </a:p>
        </p:txBody>
      </p:sp>
      <p:sp>
        <p:nvSpPr>
          <p:cNvPr id="7" name="TextBox 6">
            <a:extLst>
              <a:ext uri="{FF2B5EF4-FFF2-40B4-BE49-F238E27FC236}">
                <a16:creationId xmlns:a16="http://schemas.microsoft.com/office/drawing/2014/main" id="{43FB285B-7164-4DA9-AC42-CB801C4B243C}"/>
              </a:ext>
            </a:extLst>
          </p:cNvPr>
          <p:cNvSpPr txBox="1"/>
          <p:nvPr/>
        </p:nvSpPr>
        <p:spPr>
          <a:xfrm>
            <a:off x="852989" y="1579993"/>
            <a:ext cx="2134110" cy="369332"/>
          </a:xfrm>
          <a:prstGeom prst="rect">
            <a:avLst/>
          </a:prstGeom>
          <a:noFill/>
        </p:spPr>
        <p:txBody>
          <a:bodyPr wrap="none" rtlCol="0">
            <a:spAutoFit/>
          </a:bodyPr>
          <a:lstStyle/>
          <a:p>
            <a:r>
              <a:rPr lang="en-CA" b="1"/>
              <a:t>RMSE- Regression</a:t>
            </a:r>
          </a:p>
        </p:txBody>
      </p:sp>
      <p:sp>
        <p:nvSpPr>
          <p:cNvPr id="12" name="TextBox 11">
            <a:extLst>
              <a:ext uri="{FF2B5EF4-FFF2-40B4-BE49-F238E27FC236}">
                <a16:creationId xmlns:a16="http://schemas.microsoft.com/office/drawing/2014/main" id="{7E458F35-8135-4952-9098-19A689CA5487}"/>
              </a:ext>
            </a:extLst>
          </p:cNvPr>
          <p:cNvSpPr txBox="1"/>
          <p:nvPr/>
        </p:nvSpPr>
        <p:spPr>
          <a:xfrm>
            <a:off x="7184764" y="1580811"/>
            <a:ext cx="2853858" cy="369332"/>
          </a:xfrm>
          <a:prstGeom prst="rect">
            <a:avLst/>
          </a:prstGeom>
          <a:noFill/>
        </p:spPr>
        <p:txBody>
          <a:bodyPr wrap="none" rtlCol="0">
            <a:spAutoFit/>
          </a:bodyPr>
          <a:lstStyle/>
          <a:p>
            <a:r>
              <a:rPr lang="en-CA" b="1"/>
              <a:t>F1 Scores - Classification</a:t>
            </a:r>
          </a:p>
        </p:txBody>
      </p:sp>
      <p:pic>
        <p:nvPicPr>
          <p:cNvPr id="10" name="Picture 9">
            <a:extLst>
              <a:ext uri="{FF2B5EF4-FFF2-40B4-BE49-F238E27FC236}">
                <a16:creationId xmlns:a16="http://schemas.microsoft.com/office/drawing/2014/main" id="{37805971-E217-4CBD-82EF-A2D3A7878F80}"/>
              </a:ext>
            </a:extLst>
          </p:cNvPr>
          <p:cNvPicPr>
            <a:picLocks noChangeAspect="1"/>
          </p:cNvPicPr>
          <p:nvPr/>
        </p:nvPicPr>
        <p:blipFill>
          <a:blip r:embed="rId3"/>
          <a:stretch>
            <a:fillRect/>
          </a:stretch>
        </p:blipFill>
        <p:spPr>
          <a:xfrm>
            <a:off x="6008181" y="2150888"/>
            <a:ext cx="5278715" cy="3056433"/>
          </a:xfrm>
          <a:prstGeom prst="rect">
            <a:avLst/>
          </a:prstGeom>
        </p:spPr>
      </p:pic>
      <p:pic>
        <p:nvPicPr>
          <p:cNvPr id="16" name="Picture 5" descr="Chart, bar chart, funnel chart&#10;&#10;Description automatically generated">
            <a:extLst>
              <a:ext uri="{FF2B5EF4-FFF2-40B4-BE49-F238E27FC236}">
                <a16:creationId xmlns:a16="http://schemas.microsoft.com/office/drawing/2014/main" id="{39472B29-CB98-46B6-8C5A-5FACB9F5EA26}"/>
              </a:ext>
            </a:extLst>
          </p:cNvPr>
          <p:cNvPicPr>
            <a:picLocks noChangeAspect="1"/>
          </p:cNvPicPr>
          <p:nvPr/>
        </p:nvPicPr>
        <p:blipFill rotWithShape="1">
          <a:blip r:embed="rId4"/>
          <a:srcRect t="3609"/>
          <a:stretch/>
        </p:blipFill>
        <p:spPr>
          <a:xfrm>
            <a:off x="852988" y="2259845"/>
            <a:ext cx="5054475" cy="2781602"/>
          </a:xfrm>
          <a:prstGeom prst="rect">
            <a:avLst/>
          </a:prstGeom>
        </p:spPr>
      </p:pic>
    </p:spTree>
    <p:extLst>
      <p:ext uri="{BB962C8B-B14F-4D97-AF65-F5344CB8AC3E}">
        <p14:creationId xmlns:p14="http://schemas.microsoft.com/office/powerpoint/2010/main" val="33492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RESULTS AND CAUSAL INFERENCE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graphicFrame>
        <p:nvGraphicFramePr>
          <p:cNvPr id="3" name="Table 5">
            <a:extLst>
              <a:ext uri="{FF2B5EF4-FFF2-40B4-BE49-F238E27FC236}">
                <a16:creationId xmlns:a16="http://schemas.microsoft.com/office/drawing/2014/main" id="{367D0206-27F3-417E-A4B3-EA296803FABF}"/>
              </a:ext>
            </a:extLst>
          </p:cNvPr>
          <p:cNvGraphicFramePr>
            <a:graphicFrameLocks noGrp="1"/>
          </p:cNvGraphicFramePr>
          <p:nvPr>
            <p:extLst>
              <p:ext uri="{D42A27DB-BD31-4B8C-83A1-F6EECF244321}">
                <p14:modId xmlns:p14="http://schemas.microsoft.com/office/powerpoint/2010/main" val="1228288333"/>
              </p:ext>
            </p:extLst>
          </p:nvPr>
        </p:nvGraphicFramePr>
        <p:xfrm>
          <a:off x="943730" y="1945640"/>
          <a:ext cx="10299032" cy="3337560"/>
        </p:xfrm>
        <a:graphic>
          <a:graphicData uri="http://schemas.openxmlformats.org/drawingml/2006/table">
            <a:tbl>
              <a:tblPr firstRow="1" bandRow="1">
                <a:tableStyleId>{5C22544A-7EE6-4342-B048-85BDC9FD1C3A}</a:tableStyleId>
              </a:tblPr>
              <a:tblGrid>
                <a:gridCol w="2574758">
                  <a:extLst>
                    <a:ext uri="{9D8B030D-6E8A-4147-A177-3AD203B41FA5}">
                      <a16:colId xmlns:a16="http://schemas.microsoft.com/office/drawing/2014/main" val="1519879678"/>
                    </a:ext>
                  </a:extLst>
                </a:gridCol>
                <a:gridCol w="2574758">
                  <a:extLst>
                    <a:ext uri="{9D8B030D-6E8A-4147-A177-3AD203B41FA5}">
                      <a16:colId xmlns:a16="http://schemas.microsoft.com/office/drawing/2014/main" val="2209159562"/>
                    </a:ext>
                  </a:extLst>
                </a:gridCol>
                <a:gridCol w="2574758">
                  <a:extLst>
                    <a:ext uri="{9D8B030D-6E8A-4147-A177-3AD203B41FA5}">
                      <a16:colId xmlns:a16="http://schemas.microsoft.com/office/drawing/2014/main" val="3487059637"/>
                    </a:ext>
                  </a:extLst>
                </a:gridCol>
                <a:gridCol w="2574758">
                  <a:extLst>
                    <a:ext uri="{9D8B030D-6E8A-4147-A177-3AD203B41FA5}">
                      <a16:colId xmlns:a16="http://schemas.microsoft.com/office/drawing/2014/main" val="335229367"/>
                    </a:ext>
                  </a:extLst>
                </a:gridCol>
              </a:tblGrid>
              <a:tr h="370840">
                <a:tc>
                  <a:txBody>
                    <a:bodyPr/>
                    <a:lstStyle/>
                    <a:p>
                      <a:pPr algn="ctr"/>
                      <a:r>
                        <a:rPr lang="en-CA"/>
                        <a:t>Treatment  Variable</a:t>
                      </a:r>
                    </a:p>
                  </a:txBody>
                  <a:tcPr/>
                </a:tc>
                <a:tc>
                  <a:txBody>
                    <a:bodyPr/>
                    <a:lstStyle/>
                    <a:p>
                      <a:pPr algn="ctr"/>
                      <a:r>
                        <a:rPr lang="en-CA"/>
                        <a:t>Outcome</a:t>
                      </a:r>
                    </a:p>
                  </a:txBody>
                  <a:tcPr/>
                </a:tc>
                <a:tc>
                  <a:txBody>
                    <a:bodyPr/>
                    <a:lstStyle/>
                    <a:p>
                      <a:pPr algn="ctr"/>
                      <a:r>
                        <a:rPr lang="en-CA"/>
                        <a:t>P-value</a:t>
                      </a:r>
                    </a:p>
                  </a:txBody>
                  <a:tcPr/>
                </a:tc>
                <a:tc>
                  <a:txBody>
                    <a:bodyPr/>
                    <a:lstStyle/>
                    <a:p>
                      <a:pPr algn="ctr"/>
                      <a:r>
                        <a:rPr lang="en-CA"/>
                        <a:t>Causal Estimate</a:t>
                      </a:r>
                    </a:p>
                  </a:txBody>
                  <a:tcPr/>
                </a:tc>
                <a:extLst>
                  <a:ext uri="{0D108BD9-81ED-4DB2-BD59-A6C34878D82A}">
                    <a16:rowId xmlns:a16="http://schemas.microsoft.com/office/drawing/2014/main" val="3703285954"/>
                  </a:ext>
                </a:extLst>
              </a:tr>
              <a:tr h="370840">
                <a:tc>
                  <a:txBody>
                    <a:bodyPr/>
                    <a:lstStyle/>
                    <a:p>
                      <a:pPr algn="ctr"/>
                      <a:r>
                        <a:rPr lang="en-CA" i="1" u="sng"/>
                        <a:t>Employment Status</a:t>
                      </a:r>
                    </a:p>
                  </a:txBody>
                  <a:tcPr/>
                </a:tc>
                <a:tc>
                  <a:txBody>
                    <a:bodyPr/>
                    <a:lstStyle/>
                    <a:p>
                      <a:pPr algn="ctr"/>
                      <a:r>
                        <a:rPr lang="en-CA" i="1" u="sng"/>
                        <a:t>Response</a:t>
                      </a:r>
                    </a:p>
                  </a:txBody>
                  <a:tcPr/>
                </a:tc>
                <a:tc>
                  <a:txBody>
                    <a:bodyPr/>
                    <a:lstStyle/>
                    <a:p>
                      <a:pPr algn="ctr"/>
                      <a:r>
                        <a:rPr lang="en-CA" i="1" u="sng"/>
                        <a:t>2.06e-185</a:t>
                      </a:r>
                    </a:p>
                  </a:txBody>
                  <a:tcPr/>
                </a:tc>
                <a:tc>
                  <a:txBody>
                    <a:bodyPr/>
                    <a:lstStyle/>
                    <a:p>
                      <a:pPr algn="ctr"/>
                      <a:r>
                        <a:rPr lang="en-CA" i="1" u="sng"/>
                        <a:t>0.30</a:t>
                      </a:r>
                    </a:p>
                  </a:txBody>
                  <a:tcPr/>
                </a:tc>
                <a:extLst>
                  <a:ext uri="{0D108BD9-81ED-4DB2-BD59-A6C34878D82A}">
                    <a16:rowId xmlns:a16="http://schemas.microsoft.com/office/drawing/2014/main" val="3710532755"/>
                  </a:ext>
                </a:extLst>
              </a:tr>
              <a:tr h="370840">
                <a:tc>
                  <a:txBody>
                    <a:bodyPr/>
                    <a:lstStyle/>
                    <a:p>
                      <a:pPr algn="ctr"/>
                      <a:r>
                        <a:rPr lang="en-CA"/>
                        <a:t>Employment Status</a:t>
                      </a:r>
                    </a:p>
                  </a:txBody>
                  <a:tcPr/>
                </a:tc>
                <a:tc>
                  <a:txBody>
                    <a:bodyPr/>
                    <a:lstStyle/>
                    <a:p>
                      <a:pPr algn="ctr"/>
                      <a:r>
                        <a:rPr lang="en-CA"/>
                        <a:t>Customer Lifetime Value</a:t>
                      </a:r>
                    </a:p>
                  </a:txBody>
                  <a:tcPr/>
                </a:tc>
                <a:tc>
                  <a:txBody>
                    <a:bodyPr/>
                    <a:lstStyle/>
                    <a:p>
                      <a:pPr algn="ctr"/>
                      <a:r>
                        <a:rPr lang="en-CA"/>
                        <a:t>0.55</a:t>
                      </a:r>
                    </a:p>
                  </a:txBody>
                  <a:tcPr/>
                </a:tc>
                <a:tc>
                  <a:txBody>
                    <a:bodyPr/>
                    <a:lstStyle/>
                    <a:p>
                      <a:pPr algn="ctr"/>
                      <a:r>
                        <a:rPr lang="en-CA"/>
                        <a:t>-231.57</a:t>
                      </a:r>
                    </a:p>
                  </a:txBody>
                  <a:tcPr/>
                </a:tc>
                <a:extLst>
                  <a:ext uri="{0D108BD9-81ED-4DB2-BD59-A6C34878D82A}">
                    <a16:rowId xmlns:a16="http://schemas.microsoft.com/office/drawing/2014/main" val="3067014547"/>
                  </a:ext>
                </a:extLst>
              </a:tr>
              <a:tr h="370840">
                <a:tc>
                  <a:txBody>
                    <a:bodyPr/>
                    <a:lstStyle/>
                    <a:p>
                      <a:pPr algn="ctr"/>
                      <a:r>
                        <a:rPr lang="en-CA" b="0" i="1" u="sng"/>
                        <a:t>Renewed Offer 2</a:t>
                      </a:r>
                      <a:r>
                        <a:rPr lang="en-CA" b="0" i="1" u="sng" baseline="30000"/>
                        <a:t>1</a:t>
                      </a:r>
                    </a:p>
                  </a:txBody>
                  <a:tcPr/>
                </a:tc>
                <a:tc>
                  <a:txBody>
                    <a:bodyPr/>
                    <a:lstStyle/>
                    <a:p>
                      <a:pPr algn="ctr"/>
                      <a:r>
                        <a:rPr lang="en-CA" b="0" i="1" u="sng"/>
                        <a:t>Response</a:t>
                      </a:r>
                    </a:p>
                  </a:txBody>
                  <a:tcPr/>
                </a:tc>
                <a:tc>
                  <a:txBody>
                    <a:bodyPr/>
                    <a:lstStyle/>
                    <a:p>
                      <a:pPr algn="ctr"/>
                      <a:r>
                        <a:rPr lang="en-CA" b="0" i="1" u="sng"/>
                        <a:t>1.91e-72</a:t>
                      </a:r>
                    </a:p>
                  </a:txBody>
                  <a:tcPr/>
                </a:tc>
                <a:tc>
                  <a:txBody>
                    <a:bodyPr/>
                    <a:lstStyle/>
                    <a:p>
                      <a:pPr algn="ctr"/>
                      <a:r>
                        <a:rPr lang="en-CA" b="0" i="1" u="sng"/>
                        <a:t>0.14</a:t>
                      </a:r>
                    </a:p>
                  </a:txBody>
                  <a:tcPr/>
                </a:tc>
                <a:extLst>
                  <a:ext uri="{0D108BD9-81ED-4DB2-BD59-A6C34878D82A}">
                    <a16:rowId xmlns:a16="http://schemas.microsoft.com/office/drawing/2014/main" val="2978065535"/>
                  </a:ext>
                </a:extLst>
              </a:tr>
              <a:tr h="370840">
                <a:tc>
                  <a:txBody>
                    <a:bodyPr/>
                    <a:lstStyle/>
                    <a:p>
                      <a:pPr algn="ctr"/>
                      <a:r>
                        <a:rPr lang="en-CA" b="0" i="1" u="sng"/>
                        <a:t>Renewed Offer 2</a:t>
                      </a:r>
                      <a:r>
                        <a:rPr lang="en-CA" b="0" i="1" u="sng" baseline="30000"/>
                        <a:t>1</a:t>
                      </a:r>
                      <a:endParaRPr lang="en-CA" b="0" i="1" u="sng"/>
                    </a:p>
                  </a:txBody>
                  <a:tcPr/>
                </a:tc>
                <a:tc>
                  <a:txBody>
                    <a:bodyPr/>
                    <a:lstStyle/>
                    <a:p>
                      <a:pPr algn="ctr"/>
                      <a:r>
                        <a:rPr lang="en-CA" b="0" i="1" u="sng"/>
                        <a:t>Customer Lifetime Value</a:t>
                      </a:r>
                    </a:p>
                  </a:txBody>
                  <a:tcPr/>
                </a:tc>
                <a:tc>
                  <a:txBody>
                    <a:bodyPr/>
                    <a:lstStyle/>
                    <a:p>
                      <a:pPr algn="ctr"/>
                      <a:r>
                        <a:rPr lang="en-CA" b="0" i="1" u="sng"/>
                        <a:t>2.79e-05</a:t>
                      </a:r>
                    </a:p>
                  </a:txBody>
                  <a:tcPr/>
                </a:tc>
                <a:tc>
                  <a:txBody>
                    <a:bodyPr/>
                    <a:lstStyle/>
                    <a:p>
                      <a:pPr algn="ctr"/>
                      <a:r>
                        <a:rPr lang="en-CA" b="0" i="1" u="sng"/>
                        <a:t>-600.89</a:t>
                      </a:r>
                    </a:p>
                  </a:txBody>
                  <a:tcPr/>
                </a:tc>
                <a:extLst>
                  <a:ext uri="{0D108BD9-81ED-4DB2-BD59-A6C34878D82A}">
                    <a16:rowId xmlns:a16="http://schemas.microsoft.com/office/drawing/2014/main" val="353714864"/>
                  </a:ext>
                </a:extLst>
              </a:tr>
              <a:tr h="370840">
                <a:tc>
                  <a:txBody>
                    <a:bodyPr/>
                    <a:lstStyle/>
                    <a:p>
                      <a:pPr algn="ctr"/>
                      <a:r>
                        <a:rPr lang="en-CA"/>
                        <a:t>Coverage</a:t>
                      </a:r>
                      <a:r>
                        <a:rPr lang="en-CA" baseline="30000"/>
                        <a:t>2</a:t>
                      </a:r>
                    </a:p>
                  </a:txBody>
                  <a:tcPr/>
                </a:tc>
                <a:tc>
                  <a:txBody>
                    <a:bodyPr/>
                    <a:lstStyle/>
                    <a:p>
                      <a:pPr algn="ctr"/>
                      <a:r>
                        <a:rPr lang="en-CA"/>
                        <a:t>Response</a:t>
                      </a:r>
                    </a:p>
                  </a:txBody>
                  <a:tcPr/>
                </a:tc>
                <a:tc>
                  <a:txBody>
                    <a:bodyPr/>
                    <a:lstStyle/>
                    <a:p>
                      <a:pPr algn="ctr"/>
                      <a:r>
                        <a:rPr lang="en-CA"/>
                        <a:t>0.37</a:t>
                      </a:r>
                    </a:p>
                  </a:txBody>
                  <a:tcPr/>
                </a:tc>
                <a:tc>
                  <a:txBody>
                    <a:bodyPr/>
                    <a:lstStyle/>
                    <a:p>
                      <a:pPr algn="ctr"/>
                      <a:r>
                        <a:rPr lang="en-CA"/>
                        <a:t>0.012</a:t>
                      </a:r>
                    </a:p>
                  </a:txBody>
                  <a:tcPr/>
                </a:tc>
                <a:extLst>
                  <a:ext uri="{0D108BD9-81ED-4DB2-BD59-A6C34878D82A}">
                    <a16:rowId xmlns:a16="http://schemas.microsoft.com/office/drawing/2014/main" val="2188407126"/>
                  </a:ext>
                </a:extLst>
              </a:tr>
              <a:tr h="370840">
                <a:tc>
                  <a:txBody>
                    <a:bodyPr/>
                    <a:lstStyle/>
                    <a:p>
                      <a:pPr algn="ctr"/>
                      <a:r>
                        <a:rPr lang="en-CA"/>
                        <a:t>Coverage</a:t>
                      </a:r>
                      <a:r>
                        <a:rPr lang="en-CA" baseline="30000"/>
                        <a:t>2</a:t>
                      </a:r>
                      <a:endParaRPr lang="en-CA"/>
                    </a:p>
                  </a:txBody>
                  <a:tcPr/>
                </a:tc>
                <a:tc>
                  <a:txBody>
                    <a:bodyPr/>
                    <a:lstStyle/>
                    <a:p>
                      <a:pPr algn="ctr"/>
                      <a:r>
                        <a:rPr lang="en-CA"/>
                        <a:t>Customer Lifetime Value</a:t>
                      </a:r>
                    </a:p>
                  </a:txBody>
                  <a:tcPr/>
                </a:tc>
                <a:tc>
                  <a:txBody>
                    <a:bodyPr/>
                    <a:lstStyle/>
                    <a:p>
                      <a:pPr algn="ctr"/>
                      <a:r>
                        <a:rPr lang="en-CA"/>
                        <a:t>0.10</a:t>
                      </a:r>
                    </a:p>
                  </a:txBody>
                  <a:tcPr/>
                </a:tc>
                <a:tc>
                  <a:txBody>
                    <a:bodyPr/>
                    <a:lstStyle/>
                    <a:p>
                      <a:pPr algn="ctr"/>
                      <a:r>
                        <a:rPr lang="en-CA"/>
                        <a:t>-406.53</a:t>
                      </a:r>
                    </a:p>
                  </a:txBody>
                  <a:tcPr/>
                </a:tc>
                <a:extLst>
                  <a:ext uri="{0D108BD9-81ED-4DB2-BD59-A6C34878D82A}">
                    <a16:rowId xmlns:a16="http://schemas.microsoft.com/office/drawing/2014/main" val="4087988043"/>
                  </a:ext>
                </a:extLst>
              </a:tr>
              <a:tr h="370840">
                <a:tc>
                  <a:txBody>
                    <a:bodyPr/>
                    <a:lstStyle/>
                    <a:p>
                      <a:pPr algn="ctr"/>
                      <a:r>
                        <a:rPr lang="en-CA"/>
                        <a:t>Income</a:t>
                      </a:r>
                      <a:r>
                        <a:rPr lang="en-CA" baseline="3000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Response</a:t>
                      </a:r>
                    </a:p>
                  </a:txBody>
                  <a:tcPr/>
                </a:tc>
                <a:tc>
                  <a:txBody>
                    <a:bodyPr/>
                    <a:lstStyle/>
                    <a:p>
                      <a:pPr algn="ctr"/>
                      <a:r>
                        <a:rPr lang="en-CA"/>
                        <a:t>0.536</a:t>
                      </a:r>
                    </a:p>
                  </a:txBody>
                  <a:tcPr/>
                </a:tc>
                <a:tc>
                  <a:txBody>
                    <a:bodyPr/>
                    <a:lstStyle/>
                    <a:p>
                      <a:pPr algn="ctr"/>
                      <a:r>
                        <a:rPr lang="en-CA"/>
                        <a:t>-0.0086</a:t>
                      </a:r>
                    </a:p>
                  </a:txBody>
                  <a:tcPr/>
                </a:tc>
                <a:extLst>
                  <a:ext uri="{0D108BD9-81ED-4DB2-BD59-A6C34878D82A}">
                    <a16:rowId xmlns:a16="http://schemas.microsoft.com/office/drawing/2014/main" val="533623216"/>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Income</a:t>
                      </a:r>
                      <a:r>
                        <a:rPr lang="en-CA" baseline="3000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a:t>Customer Lifetime Value</a:t>
                      </a:r>
                    </a:p>
                  </a:txBody>
                  <a:tcPr/>
                </a:tc>
                <a:tc>
                  <a:txBody>
                    <a:bodyPr/>
                    <a:lstStyle/>
                    <a:p>
                      <a:pPr algn="ctr"/>
                      <a:r>
                        <a:rPr lang="en-CA"/>
                        <a:t>0.36</a:t>
                      </a:r>
                    </a:p>
                  </a:txBody>
                  <a:tcPr/>
                </a:tc>
                <a:tc>
                  <a:txBody>
                    <a:bodyPr/>
                    <a:lstStyle/>
                    <a:p>
                      <a:pPr algn="ctr"/>
                      <a:r>
                        <a:rPr lang="en-CA"/>
                        <a:t>-240.85</a:t>
                      </a:r>
                    </a:p>
                  </a:txBody>
                  <a:tcPr/>
                </a:tc>
                <a:extLst>
                  <a:ext uri="{0D108BD9-81ED-4DB2-BD59-A6C34878D82A}">
                    <a16:rowId xmlns:a16="http://schemas.microsoft.com/office/drawing/2014/main" val="1819474685"/>
                  </a:ext>
                </a:extLst>
              </a:tr>
            </a:tbl>
          </a:graphicData>
        </a:graphic>
      </p:graphicFrame>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4743286" cy="923330"/>
          </a:xfrm>
          <a:prstGeom prst="rect">
            <a:avLst/>
          </a:prstGeom>
          <a:noFill/>
        </p:spPr>
        <p:txBody>
          <a:bodyPr wrap="none" rtlCol="0">
            <a:spAutoFit/>
          </a:bodyPr>
          <a:lstStyle/>
          <a:p>
            <a:r>
              <a:rPr lang="en-CA" baseline="30000"/>
              <a:t>1 </a:t>
            </a:r>
            <a:r>
              <a:rPr lang="en-CA"/>
              <a:t>Offer 2 was found to be the most popular offer</a:t>
            </a:r>
          </a:p>
          <a:p>
            <a:r>
              <a:rPr lang="en-CA" baseline="30000"/>
              <a:t>2</a:t>
            </a:r>
            <a:r>
              <a:rPr lang="en-CA"/>
              <a:t> Coverage was either listed as Premium or not</a:t>
            </a:r>
          </a:p>
          <a:p>
            <a:r>
              <a:rPr lang="en-CA" baseline="30000"/>
              <a:t>3 </a:t>
            </a:r>
            <a:r>
              <a:rPr lang="en-CA"/>
              <a:t>Income is listed as true if above average</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1973169" cy="369332"/>
          </a:xfrm>
          <a:prstGeom prst="rect">
            <a:avLst/>
          </a:prstGeom>
          <a:noFill/>
        </p:spPr>
        <p:txBody>
          <a:bodyPr wrap="none" rtlCol="0">
            <a:spAutoFit/>
          </a:bodyPr>
          <a:lstStyle/>
          <a:p>
            <a:r>
              <a:rPr lang="en-CA" b="1"/>
              <a:t>Causal Inference</a:t>
            </a:r>
          </a:p>
        </p:txBody>
      </p:sp>
    </p:spTree>
    <p:extLst>
      <p:ext uri="{BB962C8B-B14F-4D97-AF65-F5344CB8AC3E}">
        <p14:creationId xmlns:p14="http://schemas.microsoft.com/office/powerpoint/2010/main" val="40545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THREATS TO VALIDITY</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lnSpc>
                <a:spcPct val="150000"/>
              </a:lnSpc>
            </a:pPr>
            <a:endParaRPr lang="en-US" b="1" dirty="0">
              <a:solidFill>
                <a:srgbClr val="1D3A6D"/>
              </a:solidFill>
            </a:endParaRPr>
          </a:p>
          <a:p>
            <a:pPr algn="just">
              <a:lnSpc>
                <a:spcPct val="150000"/>
              </a:lnSpc>
            </a:pPr>
            <a:r>
              <a:rPr lang="en-US" b="1" dirty="0">
                <a:solidFill>
                  <a:srgbClr val="1D3A6D"/>
                </a:solidFill>
              </a:rPr>
              <a:t>Threats due to assumptions</a:t>
            </a:r>
          </a:p>
          <a:p>
            <a:pPr lvl="1" algn="just">
              <a:lnSpc>
                <a:spcPct val="150000"/>
              </a:lnSpc>
            </a:pPr>
            <a:r>
              <a:rPr lang="en-US" dirty="0">
                <a:solidFill>
                  <a:srgbClr val="1D3A6D"/>
                </a:solidFill>
              </a:rPr>
              <a:t>“No” in </a:t>
            </a:r>
            <a:r>
              <a:rPr lang="en-US" i="1" dirty="0">
                <a:solidFill>
                  <a:srgbClr val="1D3A6D"/>
                </a:solidFill>
              </a:rPr>
              <a:t>Response</a:t>
            </a:r>
            <a:r>
              <a:rPr lang="en-US" dirty="0">
                <a:solidFill>
                  <a:srgbClr val="1D3A6D"/>
                </a:solidFill>
              </a:rPr>
              <a:t> means </a:t>
            </a:r>
            <a:r>
              <a:rPr lang="en-US" i="1" dirty="0">
                <a:solidFill>
                  <a:srgbClr val="1D3A6D"/>
                </a:solidFill>
              </a:rPr>
              <a:t>Customer Lifetime Value </a:t>
            </a:r>
            <a:r>
              <a:rPr lang="en-US" dirty="0">
                <a:solidFill>
                  <a:srgbClr val="1D3A6D"/>
                </a:solidFill>
              </a:rPr>
              <a:t>is stopped.</a:t>
            </a:r>
          </a:p>
          <a:p>
            <a:pPr algn="just">
              <a:lnSpc>
                <a:spcPct val="150000"/>
              </a:lnSpc>
            </a:pPr>
            <a:r>
              <a:rPr lang="en-US" b="1" dirty="0">
                <a:solidFill>
                  <a:srgbClr val="1D3A6D"/>
                </a:solidFill>
              </a:rPr>
              <a:t>Uncertainties and Risks</a:t>
            </a:r>
          </a:p>
          <a:p>
            <a:pPr lvl="1" algn="just">
              <a:lnSpc>
                <a:spcPct val="150000"/>
              </a:lnSpc>
            </a:pPr>
            <a:r>
              <a:rPr lang="en-US" dirty="0">
                <a:solidFill>
                  <a:srgbClr val="1D3A6D"/>
                </a:solidFill>
              </a:rPr>
              <a:t>There may be a relationship between low amounts of </a:t>
            </a:r>
            <a:r>
              <a:rPr lang="en-US" i="1" dirty="0">
                <a:solidFill>
                  <a:srgbClr val="1D3A6D"/>
                </a:solidFill>
              </a:rPr>
              <a:t>Customer Lifetime Value </a:t>
            </a:r>
            <a:r>
              <a:rPr lang="en-US" dirty="0">
                <a:solidFill>
                  <a:srgbClr val="1D3A6D"/>
                </a:solidFill>
              </a:rPr>
              <a:t>with the </a:t>
            </a:r>
            <a:r>
              <a:rPr lang="en-US" i="1" dirty="0">
                <a:solidFill>
                  <a:srgbClr val="1D3A6D"/>
                </a:solidFill>
              </a:rPr>
              <a:t>Response</a:t>
            </a:r>
            <a:r>
              <a:rPr lang="en-US" dirty="0">
                <a:solidFill>
                  <a:srgbClr val="1D3A6D"/>
                </a:solidFill>
              </a:rPr>
              <a:t> value “No”, which can skew our predictions.</a:t>
            </a:r>
          </a:p>
          <a:p>
            <a:pPr algn="just">
              <a:lnSpc>
                <a:spcPct val="150000"/>
              </a:lnSpc>
            </a:pPr>
            <a:r>
              <a:rPr lang="en-US" b="1" dirty="0">
                <a:solidFill>
                  <a:srgbClr val="1D3A6D"/>
                </a:solidFill>
              </a:rPr>
              <a:t>Data Quality Issue Risks</a:t>
            </a:r>
          </a:p>
          <a:p>
            <a:pPr lvl="1" algn="just">
              <a:lnSpc>
                <a:spcPct val="150000"/>
              </a:lnSpc>
            </a:pPr>
            <a:r>
              <a:rPr lang="en-US" dirty="0">
                <a:solidFill>
                  <a:srgbClr val="1D3A6D"/>
                </a:solidFill>
              </a:rPr>
              <a:t>The lack of data dictionaries made it difficult to make business interpretations.</a:t>
            </a:r>
          </a:p>
          <a:p>
            <a:pPr lvl="1" algn="just">
              <a:lnSpc>
                <a:spcPct val="150000"/>
              </a:lnSpc>
            </a:pPr>
            <a:r>
              <a:rPr lang="en-US" dirty="0">
                <a:solidFill>
                  <a:srgbClr val="1D3A6D"/>
                </a:solidFill>
              </a:rPr>
              <a:t>High imbalance in data.</a:t>
            </a: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p:txBody>
      </p:sp>
      <p:pic>
        <p:nvPicPr>
          <p:cNvPr id="4" name="Graphic 3" descr="Slippery with solid fill">
            <a:extLst>
              <a:ext uri="{FF2B5EF4-FFF2-40B4-BE49-F238E27FC236}">
                <a16:creationId xmlns:a16="http://schemas.microsoft.com/office/drawing/2014/main" id="{9BDA5117-2AE9-4452-8356-4B426537E7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8920" y="2736761"/>
            <a:ext cx="548645" cy="548645"/>
          </a:xfrm>
          <a:prstGeom prst="rect">
            <a:avLst/>
          </a:prstGeom>
        </p:spPr>
      </p:pic>
      <p:pic>
        <p:nvPicPr>
          <p:cNvPr id="7" name="Graphic 6" descr="Exclamation mark with solid fill">
            <a:extLst>
              <a:ext uri="{FF2B5EF4-FFF2-40B4-BE49-F238E27FC236}">
                <a16:creationId xmlns:a16="http://schemas.microsoft.com/office/drawing/2014/main" id="{6F55B9AF-2E98-419B-A1D5-5D16697EB0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4658" y="1753415"/>
            <a:ext cx="548646" cy="548646"/>
          </a:xfrm>
          <a:prstGeom prst="rect">
            <a:avLst/>
          </a:prstGeom>
        </p:spPr>
      </p:pic>
      <p:pic>
        <p:nvPicPr>
          <p:cNvPr id="9" name="Graphic 8" descr="Database with solid fill">
            <a:extLst>
              <a:ext uri="{FF2B5EF4-FFF2-40B4-BE49-F238E27FC236}">
                <a16:creationId xmlns:a16="http://schemas.microsoft.com/office/drawing/2014/main" id="{DBBC1A8D-911E-4AF9-88D2-F55B36B662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8919" y="4158629"/>
            <a:ext cx="548645" cy="548645"/>
          </a:xfrm>
          <a:prstGeom prst="rect">
            <a:avLst/>
          </a:prstGeom>
        </p:spPr>
      </p:pic>
    </p:spTree>
    <p:extLst>
      <p:ext uri="{BB962C8B-B14F-4D97-AF65-F5344CB8AC3E}">
        <p14:creationId xmlns:p14="http://schemas.microsoft.com/office/powerpoint/2010/main" val="178170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EXPLAINABILITY AND Feature Importance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9889733" cy="830997"/>
          </a:xfrm>
          <a:prstGeom prst="rect">
            <a:avLst/>
          </a:prstGeom>
          <a:noFill/>
        </p:spPr>
        <p:txBody>
          <a:bodyPr wrap="square" rtlCol="0">
            <a:spAutoFit/>
          </a:bodyPr>
          <a:lstStyle/>
          <a:p>
            <a:r>
              <a:rPr lang="en-CA" baseline="30000"/>
              <a:t>Policies were divided into multiple categories, which were themselves divided into 3 partitions: L1, L2 and L3. The Offer type for the renewal of a given policy was divided into 4 partitions.</a:t>
            </a:r>
          </a:p>
          <a:p>
            <a:endParaRPr lang="en-CA" baseline="30000"/>
          </a:p>
          <a:p>
            <a:r>
              <a:rPr lang="en-CA" baseline="30000"/>
              <a:t>The graph shows the most impactful features on the classification model.</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2354684" cy="369332"/>
          </a:xfrm>
          <a:prstGeom prst="rect">
            <a:avLst/>
          </a:prstGeom>
          <a:noFill/>
        </p:spPr>
        <p:txBody>
          <a:bodyPr wrap="none" rtlCol="0">
            <a:spAutoFit/>
          </a:bodyPr>
          <a:lstStyle/>
          <a:p>
            <a:r>
              <a:rPr lang="en-CA" b="1"/>
              <a:t>Feature Importance</a:t>
            </a:r>
          </a:p>
        </p:txBody>
      </p:sp>
      <p:pic>
        <p:nvPicPr>
          <p:cNvPr id="11" name="Picture 12" descr="Chart, bar chart&#10;&#10;Description automatically generated">
            <a:extLst>
              <a:ext uri="{FF2B5EF4-FFF2-40B4-BE49-F238E27FC236}">
                <a16:creationId xmlns:a16="http://schemas.microsoft.com/office/drawing/2014/main" id="{E78ED94A-F44B-45F1-A79E-C5AC030F91B2}"/>
              </a:ext>
            </a:extLst>
          </p:cNvPr>
          <p:cNvPicPr>
            <a:picLocks noChangeAspect="1"/>
          </p:cNvPicPr>
          <p:nvPr/>
        </p:nvPicPr>
        <p:blipFill>
          <a:blip r:embed="rId3"/>
          <a:stretch>
            <a:fillRect/>
          </a:stretch>
        </p:blipFill>
        <p:spPr>
          <a:xfrm>
            <a:off x="3250143" y="2122312"/>
            <a:ext cx="4878557" cy="2941721"/>
          </a:xfrm>
          <a:prstGeom prst="rect">
            <a:avLst/>
          </a:prstGeom>
        </p:spPr>
      </p:pic>
    </p:spTree>
    <p:extLst>
      <p:ext uri="{BB962C8B-B14F-4D97-AF65-F5344CB8AC3E}">
        <p14:creationId xmlns:p14="http://schemas.microsoft.com/office/powerpoint/2010/main" val="1961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BUSINESS IMPLICATIONS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305435" indent="-305435" algn="just"/>
            <a:r>
              <a:rPr lang="en-US" sz="2000">
                <a:solidFill>
                  <a:srgbClr val="1D3A6D"/>
                </a:solidFill>
              </a:rPr>
              <a:t>Targeting consumers with high CLV who were predicted to respond negatively to offers </a:t>
            </a:r>
          </a:p>
          <a:p>
            <a:pPr marL="629920" lvl="1" indent="-305435" algn="just">
              <a:buFont typeface="Courier New" panose="05020102010507070707" pitchFamily="18" charset="2"/>
              <a:buChar char="o"/>
            </a:pPr>
            <a:r>
              <a:rPr lang="en-US" sz="1800">
                <a:solidFill>
                  <a:srgbClr val="1D3A6D"/>
                </a:solidFill>
              </a:rPr>
              <a:t>Providing other offer options to gauge their interest </a:t>
            </a:r>
          </a:p>
          <a:p>
            <a:pPr marL="305435" indent="-305435" algn="just"/>
            <a:r>
              <a:rPr lang="en-US" sz="2000">
                <a:solidFill>
                  <a:srgbClr val="1D3A6D"/>
                </a:solidFill>
              </a:rPr>
              <a:t>Offering Offer 2 to more consumers </a:t>
            </a:r>
          </a:p>
          <a:p>
            <a:pPr marL="305435" indent="-305435" algn="just"/>
            <a:r>
              <a:rPr lang="en-US" sz="2000">
                <a:solidFill>
                  <a:srgbClr val="1D3A6D"/>
                </a:solidFill>
              </a:rPr>
              <a:t>Causal Inference Recommendation</a:t>
            </a:r>
          </a:p>
          <a:p>
            <a:pPr marL="629285" lvl="1" indent="-305435" algn="just">
              <a:buFont typeface="Courier New" panose="05020102010507070707" pitchFamily="18" charset="2"/>
              <a:buChar char="o"/>
            </a:pPr>
            <a:r>
              <a:rPr lang="en-US" sz="1800">
                <a:solidFill>
                  <a:srgbClr val="1D3A6D"/>
                </a:solidFill>
              </a:rPr>
              <a:t>Focus on developing similar offers to Offer 2</a:t>
            </a:r>
          </a:p>
          <a:p>
            <a:pPr marL="629285" lvl="1" indent="-305435" algn="just">
              <a:buFont typeface="Courier New" panose="05020102010507070707" pitchFamily="18" charset="2"/>
              <a:buChar char="o"/>
            </a:pPr>
            <a:r>
              <a:rPr lang="en-US" sz="1800">
                <a:solidFill>
                  <a:srgbClr val="1D3A6D"/>
                </a:solidFill>
              </a:rPr>
              <a:t>Focusing on volume</a:t>
            </a:r>
          </a:p>
          <a:p>
            <a:pPr marL="629285" lvl="1" indent="-305435" algn="just"/>
            <a:endParaRPr lang="en-US" sz="18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p:txBody>
      </p:sp>
    </p:spTree>
    <p:extLst>
      <p:ext uri="{BB962C8B-B14F-4D97-AF65-F5344CB8AC3E}">
        <p14:creationId xmlns:p14="http://schemas.microsoft.com/office/powerpoint/2010/main" val="3821614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Lessons learnt and next steps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0" indent="0" algn="just">
              <a:buNone/>
            </a:pPr>
            <a:r>
              <a:rPr lang="en-US" b="1" dirty="0">
                <a:solidFill>
                  <a:srgbClr val="1D3A6D"/>
                </a:solidFill>
              </a:rPr>
              <a:t>Lessons learnt </a:t>
            </a:r>
            <a:endParaRPr lang="en-US" dirty="0">
              <a:solidFill>
                <a:srgbClr val="1D3A6D"/>
              </a:solidFill>
            </a:endParaRPr>
          </a:p>
          <a:p>
            <a:pPr marL="305435" indent="-305435" algn="just"/>
            <a:r>
              <a:rPr lang="en-US" dirty="0">
                <a:solidFill>
                  <a:srgbClr val="1D3A6D"/>
                </a:solidFill>
              </a:rPr>
              <a:t>Data is not enough to answer the 'why' of the problem </a:t>
            </a:r>
          </a:p>
          <a:p>
            <a:pPr marL="305435" indent="-305435" algn="just"/>
            <a:r>
              <a:rPr lang="en-US" dirty="0">
                <a:solidFill>
                  <a:srgbClr val="1D3A6D"/>
                </a:solidFill>
              </a:rPr>
              <a:t>Data overlay maybe required to determine a strategy </a:t>
            </a:r>
          </a:p>
          <a:p>
            <a:pPr marL="305435" indent="-305435" algn="just"/>
            <a:r>
              <a:rPr lang="en-US" dirty="0">
                <a:solidFill>
                  <a:srgbClr val="1D3A6D"/>
                </a:solidFill>
              </a:rPr>
              <a:t>Need to SMEs to understand the features/data better </a:t>
            </a:r>
          </a:p>
          <a:p>
            <a:pPr marL="305435" indent="-305435" algn="just"/>
            <a:r>
              <a:rPr lang="en-US" dirty="0">
                <a:solidFill>
                  <a:srgbClr val="1D3A6D"/>
                </a:solidFill>
              </a:rPr>
              <a:t>Understood how different roles come together</a:t>
            </a:r>
          </a:p>
          <a:p>
            <a:pPr marL="0" indent="0" algn="just">
              <a:buNone/>
            </a:pPr>
            <a:r>
              <a:rPr lang="en-US" b="1" dirty="0">
                <a:solidFill>
                  <a:srgbClr val="1D3A6D"/>
                </a:solidFill>
              </a:rPr>
              <a:t>Next Steps (from company's perspective)</a:t>
            </a:r>
          </a:p>
          <a:p>
            <a:pPr marL="305435" indent="-305435" algn="just"/>
            <a:r>
              <a:rPr lang="en-US" dirty="0">
                <a:solidFill>
                  <a:srgbClr val="1D3A6D"/>
                </a:solidFill>
              </a:rPr>
              <a:t>Understanding who your customers are and what's driving them </a:t>
            </a:r>
          </a:p>
          <a:p>
            <a:pPr marL="629920" lvl="1" indent="-305435" algn="just">
              <a:buFont typeface="Courier New" panose="05020102010507070707" pitchFamily="18" charset="2"/>
              <a:buChar char="o"/>
            </a:pPr>
            <a:r>
              <a:rPr lang="en-US" dirty="0">
                <a:solidFill>
                  <a:srgbClr val="1D3A6D"/>
                </a:solidFill>
              </a:rPr>
              <a:t>Conducting surveys to determine what kind of offers people would be willing to accept </a:t>
            </a:r>
            <a:endParaRPr lang="en-US" dirty="0"/>
          </a:p>
          <a:p>
            <a:pPr marL="629920" lvl="1" indent="-305435" algn="just">
              <a:buFont typeface="Courier New" panose="05020102010507070707" pitchFamily="18" charset="2"/>
              <a:buChar char="o"/>
            </a:pPr>
            <a:r>
              <a:rPr lang="en-US" dirty="0">
                <a:solidFill>
                  <a:srgbClr val="1D3A6D"/>
                </a:solidFill>
              </a:rPr>
              <a:t>Understanding the reason of people rejecting the offer</a:t>
            </a:r>
          </a:p>
          <a:p>
            <a:pPr marL="629920" lvl="1" indent="-305435" algn="just">
              <a:buFont typeface="Courier New" panose="05020102010507070707" pitchFamily="18" charset="2"/>
              <a:buChar char="o"/>
            </a:pPr>
            <a:r>
              <a:rPr lang="en-US" dirty="0">
                <a:solidFill>
                  <a:srgbClr val="1D3A6D"/>
                </a:solidFill>
              </a:rPr>
              <a:t>Understanding if giving multiple offers would improve the acceptance rate </a:t>
            </a:r>
          </a:p>
          <a:p>
            <a:pPr marL="305435" indent="-305435" algn="just"/>
            <a:r>
              <a:rPr lang="en-US" dirty="0">
                <a:solidFill>
                  <a:srgbClr val="1D3A6D"/>
                </a:solidFill>
              </a:rPr>
              <a:t>Renewal offers should be distributed after understanding different customer segments </a:t>
            </a:r>
          </a:p>
          <a:p>
            <a:pPr marL="629920" lvl="1" indent="-305435" algn="just">
              <a:buFont typeface="Courier New" panose="05020102010507070707" pitchFamily="18" charset="2"/>
              <a:buChar char="o"/>
            </a:pPr>
            <a:r>
              <a:rPr lang="en-US" dirty="0">
                <a:solidFill>
                  <a:srgbClr val="1D3A6D"/>
                </a:solidFill>
              </a:rPr>
              <a:t>Personalizing the type of offers being provided to customers </a:t>
            </a:r>
          </a:p>
          <a:p>
            <a:pPr marL="305435" indent="-305435" algn="just"/>
            <a:endParaRPr lang="en-US" dirty="0">
              <a:solidFill>
                <a:srgbClr val="1D3A6D"/>
              </a:solidFill>
            </a:endParaRPr>
          </a:p>
          <a:p>
            <a:pPr marL="305435" indent="-305435" algn="just"/>
            <a:endParaRPr lang="en-US" dirty="0">
              <a:solidFill>
                <a:srgbClr val="1D3A6D"/>
              </a:solidFill>
            </a:endParaRPr>
          </a:p>
          <a:p>
            <a:pPr marL="0" indent="0" algn="just">
              <a:buNone/>
            </a:pPr>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marL="305435" indent="-305435"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a:p>
            <a:pPr algn="just"/>
            <a:endParaRPr lang="en-US" dirty="0">
              <a:solidFill>
                <a:srgbClr val="1D3A6D"/>
              </a:solidFill>
            </a:endParaRPr>
          </a:p>
        </p:txBody>
      </p:sp>
    </p:spTree>
    <p:extLst>
      <p:ext uri="{BB962C8B-B14F-4D97-AF65-F5344CB8AC3E}">
        <p14:creationId xmlns:p14="http://schemas.microsoft.com/office/powerpoint/2010/main" val="10311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654-9CE0-4EAC-ADC5-11553BDC4BFF}"/>
              </a:ext>
            </a:extLst>
          </p:cNvPr>
          <p:cNvSpPr>
            <a:spLocks noGrp="1"/>
          </p:cNvSpPr>
          <p:nvPr>
            <p:ph type="ctrTitle"/>
          </p:nvPr>
        </p:nvSpPr>
        <p:spPr/>
        <p:txBody>
          <a:bodyPr/>
          <a:lstStyle/>
          <a:p>
            <a:r>
              <a:rPr lang="en-CA"/>
              <a:t>Appendix</a:t>
            </a:r>
          </a:p>
        </p:txBody>
      </p:sp>
      <p:sp>
        <p:nvSpPr>
          <p:cNvPr id="3" name="Subtitle 2">
            <a:extLst>
              <a:ext uri="{FF2B5EF4-FFF2-40B4-BE49-F238E27FC236}">
                <a16:creationId xmlns:a16="http://schemas.microsoft.com/office/drawing/2014/main" id="{46A1A605-4B74-48A0-A5ED-76D61950ECC6}"/>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649273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F9C3A86EE8D34AB69CDAC38B2DEDCA" ma:contentTypeVersion="8" ma:contentTypeDescription="Create a new document." ma:contentTypeScope="" ma:versionID="6633258d3fa7e9ab22e119b94c79f4c8">
  <xsd:schema xmlns:xsd="http://www.w3.org/2001/XMLSchema" xmlns:xs="http://www.w3.org/2001/XMLSchema" xmlns:p="http://schemas.microsoft.com/office/2006/metadata/properties" xmlns:ns2="89402dae-96c6-4291-81c9-b67b34baa7d6" targetNamespace="http://schemas.microsoft.com/office/2006/metadata/properties" ma:root="true" ma:fieldsID="14a703957df9649eab478733d481a546" ns2:_="">
    <xsd:import namespace="89402dae-96c6-4291-81c9-b67b34baa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02dae-96c6-4291-81c9-b67b34baa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purl.org/dc/elements/1.1/"/>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89402dae-96c6-4291-81c9-b67b34baa7d6"/>
    <ds:schemaRef ds:uri="http://purl.org/dc/dcmitype/"/>
    <ds:schemaRef ds:uri="http://purl.org/dc/terms/"/>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8F3D7E7B-B299-4CAA-9EF0-68A11C12564E}">
  <ds:schemaRefs>
    <ds:schemaRef ds:uri="89402dae-96c6-4291-81c9-b67b34baa7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Tech design</Template>
  <TotalTime>7</TotalTime>
  <Words>697</Words>
  <Application>Microsoft Office PowerPoint</Application>
  <PresentationFormat>Widescreen</PresentationFormat>
  <Paragraphs>144</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Courier New</vt:lpstr>
      <vt:lpstr>Gill Sans MT</vt:lpstr>
      <vt:lpstr>Segoe UI</vt:lpstr>
      <vt:lpstr>Wingdings 2</vt:lpstr>
      <vt:lpstr>Dividend</vt:lpstr>
      <vt:lpstr>AUTO INSURANCE ENTERPRISE</vt:lpstr>
      <vt:lpstr>Context</vt:lpstr>
      <vt:lpstr>Modeling RESULTS</vt:lpstr>
      <vt:lpstr>RESULTS AND CAUSAL INFERENCE</vt:lpstr>
      <vt:lpstr>THREATS TO VALIDITY</vt:lpstr>
      <vt:lpstr>EXPLAINABILITY AND Feature Importance</vt:lpstr>
      <vt:lpstr>BUSINESS IMPLICATIONS</vt:lpstr>
      <vt:lpstr>Lessons learnt and next steps</vt:lpstr>
      <vt:lpstr>Appendix</vt:lpstr>
      <vt:lpstr>F1 scores and Accuracy scores – Classification </vt:lpstr>
      <vt:lpstr>RMSE</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Vivek Saahil</dc:creator>
  <cp:lastModifiedBy>Pascal Nguyen Tang</cp:lastModifiedBy>
  <cp:revision>1</cp:revision>
  <dcterms:created xsi:type="dcterms:W3CDTF">2021-01-31T22:32:14Z</dcterms:created>
  <dcterms:modified xsi:type="dcterms:W3CDTF">2021-02-18T16:00:58Z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0x010100E9F9C3A86EE8D34AB69CDAC38B2DEDCA</vt:lpwstr>
  </property>
</Properties>
</file>