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A6D"/>
    <a:srgbClr val="274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16-Feb-21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16-Feb-21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0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01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37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0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3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3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54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10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0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83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7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16-Feb-21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16-Feb-21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16-Feb-21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16-Feb-21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16-Feb-21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16-Feb-21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16-Feb-21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16-Feb-21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89752"/>
            <a:ext cx="10993549" cy="895244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AUTO INSURANCE ENTERPRISE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743852"/>
            <a:ext cx="10993549" cy="46305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Maguette Paye          Nupur Mittal          Pascal Nguyen          Shivangi Soni          Vivek Saahil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CBC568D-2B65-481E-869D-181C57ED51F5}"/>
              </a:ext>
            </a:extLst>
          </p:cNvPr>
          <p:cNvSpPr txBox="1">
            <a:spLocks/>
          </p:cNvSpPr>
          <p:nvPr/>
        </p:nvSpPr>
        <p:spPr>
          <a:xfrm>
            <a:off x="1238138" y="5311659"/>
            <a:ext cx="3378250" cy="756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>
                <a:solidFill>
                  <a:srgbClr val="1D3A6D"/>
                </a:solidFill>
              </a:rPr>
              <a:t>Evaluation metric results of each phase in modelling approach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Performance of each model 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Comparison with SOTA models</a:t>
            </a: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r>
              <a:rPr lang="en-US" dirty="0">
                <a:solidFill>
                  <a:srgbClr val="1D3A6D"/>
                </a:solidFill>
              </a:rPr>
              <a:t>Interpretation of the model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Feature Importances and their impact level on the target</a:t>
            </a: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1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THREATS TO VALIDITY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>
                <a:solidFill>
                  <a:srgbClr val="1D3A6D"/>
                </a:solidFill>
              </a:rPr>
              <a:t>Threats due to assumptions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Uncertainties and Risks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Data quality Issue Risks</a:t>
            </a: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0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>
                <a:solidFill>
                  <a:srgbClr val="1D3A6D"/>
                </a:solidFill>
              </a:rPr>
              <a:t>Recommendations – based on hypothesis testing, catered to the right audience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Research Phase Recommendation – if there is any value in the pursuit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Development Phase Recommendation – transparently share outcome and receive feedback for future improvements</a:t>
            </a: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61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Lessons learnt and 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>
                <a:solidFill>
                  <a:srgbClr val="1D3A6D"/>
                </a:solidFill>
              </a:rPr>
              <a:t>Lessons Learnt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What can be done in the future?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What are the possible next steps and features for </a:t>
            </a:r>
            <a:r>
              <a:rPr lang="en-US">
                <a:solidFill>
                  <a:srgbClr val="1D3A6D"/>
                </a:solidFill>
              </a:rPr>
              <a:t>the product?</a:t>
            </a:r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THE BIG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IN" dirty="0">
                <a:solidFill>
                  <a:srgbClr val="1D3A6D"/>
                </a:solidFill>
              </a:rPr>
              <a:t>Highlighting the big picture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Explain why your solution achieves the business objective</a:t>
            </a:r>
          </a:p>
          <a:p>
            <a:pPr algn="just"/>
            <a:r>
              <a:rPr lang="en-IN" dirty="0">
                <a:solidFill>
                  <a:srgbClr val="1D3A6D"/>
                </a:solidFill>
              </a:rPr>
              <a:t>Interesting Points noticed along the way:</a:t>
            </a:r>
          </a:p>
          <a:p>
            <a:pPr lvl="1" algn="just"/>
            <a:r>
              <a:rPr lang="en-IN" dirty="0">
                <a:solidFill>
                  <a:srgbClr val="1D3A6D"/>
                </a:solidFill>
              </a:rPr>
              <a:t>What worked?</a:t>
            </a:r>
          </a:p>
          <a:p>
            <a:pPr lvl="1" algn="just"/>
            <a:r>
              <a:rPr lang="en-IN" dirty="0">
                <a:solidFill>
                  <a:srgbClr val="1D3A6D"/>
                </a:solidFill>
              </a:rPr>
              <a:t>What did not work?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Assumptions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Limitations of our system</a:t>
            </a:r>
          </a:p>
          <a:p>
            <a:pPr lvl="1" algn="just"/>
            <a:endParaRPr lang="en-IN" dirty="0">
              <a:solidFill>
                <a:srgbClr val="1D3A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>
                <a:solidFill>
                  <a:srgbClr val="1D3A6D"/>
                </a:solidFill>
              </a:rPr>
              <a:t>Our understanding of the Business Problem – framed keeping in mind the different stakeholders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Framing the problem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Objective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How will our solution be used? + Benefits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What are the current solutions/workarounds (if any)?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How would the performance be measured and is the performance measure aligned with the business objective?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What are the comparable problems, and can we reuse tools?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What level of manual intervention is required and is human expertise available?</a:t>
            </a:r>
          </a:p>
          <a:p>
            <a:pPr algn="just"/>
            <a:endParaRPr lang="en-US" dirty="0">
              <a:solidFill>
                <a:srgbClr val="1D3A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9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Problem Statement – Use Cases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>
                <a:solidFill>
                  <a:srgbClr val="1D3A6D"/>
                </a:solidFill>
              </a:rPr>
              <a:t>Predicting if a customer will accept the renewal offer or not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Prediction model to pair customers with renewable offer that they are more likely to accept 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Identify potential Customer Lifetime Value</a:t>
            </a:r>
          </a:p>
        </p:txBody>
      </p:sp>
    </p:spTree>
    <p:extLst>
      <p:ext uri="{BB962C8B-B14F-4D97-AF65-F5344CB8AC3E}">
        <p14:creationId xmlns:p14="http://schemas.microsoft.com/office/powerpoint/2010/main" val="223921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HYPOTHESIS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>
                <a:solidFill>
                  <a:srgbClr val="1D3A6D"/>
                </a:solidFill>
              </a:rPr>
              <a:t>What can be predicted/optimized?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What actions can be taken?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What are the possible outcomes?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Communicate the hypothesis testing strategy to the right audience</a:t>
            </a:r>
          </a:p>
        </p:txBody>
      </p:sp>
    </p:spTree>
    <p:extLst>
      <p:ext uri="{BB962C8B-B14F-4D97-AF65-F5344CB8AC3E}">
        <p14:creationId xmlns:p14="http://schemas.microsoft.com/office/powerpoint/2010/main" val="255970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1D3A6D"/>
                </a:solidFill>
              </a:rPr>
              <a:t>DATA ACQUISITION:</a:t>
            </a:r>
          </a:p>
          <a:p>
            <a:pPr marL="0" indent="0" algn="just">
              <a:buNone/>
            </a:pPr>
            <a:endParaRPr lang="en-US" dirty="0">
              <a:solidFill>
                <a:srgbClr val="1D3A6D"/>
              </a:solidFill>
            </a:endParaRPr>
          </a:p>
          <a:p>
            <a:pPr algn="just"/>
            <a:r>
              <a:rPr lang="en-US" dirty="0">
                <a:solidFill>
                  <a:srgbClr val="1D3A6D"/>
                </a:solidFill>
              </a:rPr>
              <a:t>What data do we need? How much data do we need?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Source of Data + Reference the source link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Preliminary Check before Data Acquisition: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Check legal obligations and get access authorization, if required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Can the data be used as-it-is/ manipulated?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Ensure sensitive information is deleted/protected (through anonymization)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Check Data Profile (Size and Type of Data)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Sample Test Set</a:t>
            </a:r>
          </a:p>
        </p:txBody>
      </p:sp>
    </p:spTree>
    <p:extLst>
      <p:ext uri="{BB962C8B-B14F-4D97-AF65-F5344CB8AC3E}">
        <p14:creationId xmlns:p14="http://schemas.microsoft.com/office/powerpoint/2010/main" val="19442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1D3A6D"/>
                </a:solidFill>
              </a:rPr>
              <a:t>DATA EXPLORATION:</a:t>
            </a:r>
          </a:p>
          <a:p>
            <a:pPr marL="0" indent="0" algn="just">
              <a:buNone/>
            </a:pPr>
            <a:endParaRPr lang="en-US" dirty="0">
              <a:solidFill>
                <a:srgbClr val="1D3A6D"/>
              </a:solidFill>
            </a:endParaRPr>
          </a:p>
          <a:p>
            <a:pPr algn="just"/>
            <a:r>
              <a:rPr lang="en-US" dirty="0">
                <a:solidFill>
                  <a:srgbClr val="1D3A6D"/>
                </a:solidFill>
              </a:rPr>
              <a:t>Exploring manageable size of data (Whole dataset/sample)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Profile of Data: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Name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Type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% missing values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Noisiness and type of noise (outliers etc.)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Type of Distribution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Any other useful parameter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Identification of Target Variables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Data Visualizations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Correlation (Heatmap)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What did we learn?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What transformations are required?</a:t>
            </a:r>
          </a:p>
        </p:txBody>
      </p:sp>
    </p:spTree>
    <p:extLst>
      <p:ext uri="{BB962C8B-B14F-4D97-AF65-F5344CB8AC3E}">
        <p14:creationId xmlns:p14="http://schemas.microsoft.com/office/powerpoint/2010/main" val="55448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1D3A6D"/>
                </a:solidFill>
              </a:rPr>
              <a:t>DATA PREPARATION:</a:t>
            </a:r>
          </a:p>
          <a:p>
            <a:pPr marL="0" indent="0" algn="just">
              <a:buNone/>
            </a:pPr>
            <a:endParaRPr lang="en-US" dirty="0">
              <a:solidFill>
                <a:srgbClr val="1D3A6D"/>
              </a:solidFill>
            </a:endParaRPr>
          </a:p>
          <a:p>
            <a:pPr algn="just"/>
            <a:r>
              <a:rPr lang="en-US" dirty="0">
                <a:solidFill>
                  <a:srgbClr val="1D3A6D"/>
                </a:solidFill>
              </a:rPr>
              <a:t>Missing Data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Cleaning Data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Outliers + Visualization + What did we do? (remove/fix)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Data Pre-processing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Feature Selection (Collinearity and Dimension Reduction – through PCA, ICA etc.)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Feature Engineering – encoding etc.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Feature Scaling – Standardization/Normalization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Clustering?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Imbalanced Data?</a:t>
            </a: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8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A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68180"/>
            <a:ext cx="11290860" cy="497140"/>
          </a:xfrm>
          <a:solidFill>
            <a:srgbClr val="1D3A6D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B362E-670C-40E3-831F-CA1CB7DD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225119"/>
            <a:ext cx="11290859" cy="5175682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>
                <a:solidFill>
                  <a:srgbClr val="1D3A6D"/>
                </a:solidFill>
              </a:rPr>
              <a:t>Type of model? – Supervised/Unsupervised? Classification (Binary/ Multi-output etc.)/ Regression?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Different models trained and their comparative performance: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N-fold cross validation for each model, mean and std. dev. for N-folds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Most significant variables for each algorithm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Errors made by each model + how can these be removed (more data?)</a:t>
            </a:r>
          </a:p>
          <a:p>
            <a:pPr lvl="1" algn="just"/>
            <a:r>
              <a:rPr lang="en-US" dirty="0">
                <a:solidFill>
                  <a:srgbClr val="1D3A6D"/>
                </a:solidFill>
              </a:rPr>
              <a:t>Fine-tuning of models</a:t>
            </a:r>
          </a:p>
          <a:p>
            <a:pPr algn="just"/>
            <a:r>
              <a:rPr lang="en-US" dirty="0">
                <a:solidFill>
                  <a:srgbClr val="1D3A6D"/>
                </a:solidFill>
              </a:rPr>
              <a:t>Top 3 to 5 models, considering the comparative performance parameters above, benchmarks, simplicity</a:t>
            </a: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  <a:p>
            <a:pPr algn="just"/>
            <a:endParaRPr lang="en-US" dirty="0">
              <a:solidFill>
                <a:srgbClr val="1D3A6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F5063-3640-4D16-952A-35262800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45" y="4046601"/>
            <a:ext cx="49244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412</TotalTime>
  <Words>588</Words>
  <Application>Microsoft Office PowerPoint</Application>
  <PresentationFormat>Widescreen</PresentationFormat>
  <Paragraphs>121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Wingdings 2</vt:lpstr>
      <vt:lpstr>Dividend</vt:lpstr>
      <vt:lpstr>AUTO INSURANCE ENTERPRISE</vt:lpstr>
      <vt:lpstr>THE BIG PICTURE</vt:lpstr>
      <vt:lpstr>CONTEXT</vt:lpstr>
      <vt:lpstr>Problem Statement – Use Cases </vt:lpstr>
      <vt:lpstr>HYPOTHESIS</vt:lpstr>
      <vt:lpstr>Data</vt:lpstr>
      <vt:lpstr>Data</vt:lpstr>
      <vt:lpstr>Data</vt:lpstr>
      <vt:lpstr>MODEL</vt:lpstr>
      <vt:lpstr>RESULTS</vt:lpstr>
      <vt:lpstr>THREATS TO VALIDITY</vt:lpstr>
      <vt:lpstr>Conclusions</vt:lpstr>
      <vt:lpstr>Lessons learnt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Vivek Saahil</dc:creator>
  <cp:lastModifiedBy>Vivek Saahil</cp:lastModifiedBy>
  <cp:revision>260</cp:revision>
  <dcterms:created xsi:type="dcterms:W3CDTF">2021-01-31T22:32:14Z</dcterms:created>
  <dcterms:modified xsi:type="dcterms:W3CDTF">2021-02-16T00:18:34Z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