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cfc0e95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cfc0e95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a74f97ad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a74f97ad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cfc0e95d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cfc0e95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cfc0e95d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cfc0e95d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cfc0e95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cfc0e95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cfc0e95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cfc0e95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cfc0e95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cfc0e95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t>Q should ranking be masked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a74f97a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a74f97a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a74f97ad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a74f97ad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a74f97a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a74f97a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cfc0e95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cfc0e95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a74f97a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a74f97a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McGill-MMA-EnterpriseAnalytics/Crunchba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See the source image" id="68" name="Google Shape;68;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69" name="Google Shape;69;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solidFill>
                  <a:srgbClr val="20124D"/>
                </a:solidFill>
              </a:rPr>
              <a:t>Crunchbase</a:t>
            </a:r>
            <a:endParaRPr>
              <a:solidFill>
                <a:srgbClr val="20124D"/>
              </a:solidFill>
            </a:endParaRPr>
          </a:p>
        </p:txBody>
      </p:sp>
      <p:sp>
        <p:nvSpPr>
          <p:cNvPr id="70" name="Google Shape;70;p13"/>
          <p:cNvSpPr txBox="1"/>
          <p:nvPr>
            <p:ph idx="1" type="subTitle"/>
          </p:nvPr>
        </p:nvSpPr>
        <p:spPr>
          <a:xfrm>
            <a:off x="2081800" y="3350250"/>
            <a:ext cx="8520600" cy="2097000"/>
          </a:xfrm>
          <a:prstGeom prst="rect">
            <a:avLst/>
          </a:prstGeom>
        </p:spPr>
        <p:txBody>
          <a:bodyPr anchorCtr="0" anchor="b" bIns="91425" lIns="91425" spcFirstLastPara="1" rIns="91425" wrap="square" tIns="91425">
            <a:noAutofit/>
          </a:bodyPr>
          <a:lstStyle/>
          <a:p>
            <a:pPr indent="0" lvl="0" marL="0" rtl="0" algn="l">
              <a:lnSpc>
                <a:spcPct val="80000"/>
              </a:lnSpc>
              <a:spcBef>
                <a:spcPts val="1000"/>
              </a:spcBef>
              <a:spcAft>
                <a:spcPts val="0"/>
              </a:spcAft>
              <a:buSzPts val="304"/>
              <a:buNone/>
            </a:pPr>
            <a:r>
              <a:rPr lang="en" sz="1248">
                <a:solidFill>
                  <a:srgbClr val="666666"/>
                </a:solidFill>
              </a:rPr>
              <a:t>Ariel Zhang: Data Analyst, Ang Li: Business Analyst, Johnny Qiao: Product Manager,</a:t>
            </a:r>
            <a:endParaRPr sz="1248">
              <a:solidFill>
                <a:srgbClr val="666666"/>
              </a:solidFill>
            </a:endParaRPr>
          </a:p>
          <a:p>
            <a:pPr indent="0" lvl="0" marL="0" rtl="0" algn="l">
              <a:lnSpc>
                <a:spcPct val="80000"/>
              </a:lnSpc>
              <a:spcBef>
                <a:spcPts val="1000"/>
              </a:spcBef>
              <a:spcAft>
                <a:spcPts val="0"/>
              </a:spcAft>
              <a:buSzPts val="304"/>
              <a:buNone/>
            </a:pPr>
            <a:r>
              <a:rPr lang="en" sz="1248">
                <a:solidFill>
                  <a:srgbClr val="666666"/>
                </a:solidFill>
              </a:rPr>
              <a:t>Richard Gao: Data Architect , Yanda Tao: Data Scientist</a:t>
            </a:r>
            <a:endParaRPr sz="1248">
              <a:solidFill>
                <a:srgbClr val="666666"/>
              </a:solidFill>
            </a:endParaRPr>
          </a:p>
          <a:p>
            <a:pPr indent="0" lvl="0" marL="0" rtl="0" algn="l">
              <a:lnSpc>
                <a:spcPct val="80000"/>
              </a:lnSpc>
              <a:spcBef>
                <a:spcPts val="1000"/>
              </a:spcBef>
              <a:spcAft>
                <a:spcPts val="0"/>
              </a:spcAft>
              <a:buSzPts val="304"/>
              <a:buNone/>
            </a:pPr>
            <a:r>
              <a:rPr lang="en" sz="1248">
                <a:solidFill>
                  <a:srgbClr val="666666"/>
                </a:solidFill>
              </a:rPr>
              <a:t>Github Repo: </a:t>
            </a:r>
            <a:r>
              <a:rPr lang="en" sz="1248" u="sng">
                <a:solidFill>
                  <a:schemeClr val="hlink"/>
                </a:solidFill>
                <a:hlinkClick r:id="rId4"/>
              </a:rPr>
              <a:t>https://github.com/McGill-MMA-EnterpriseAnalytics/Crunchbase</a:t>
            </a:r>
            <a:r>
              <a:rPr lang="en" sz="1248">
                <a:solidFill>
                  <a:srgbClr val="666666"/>
                </a:solidFill>
              </a:rPr>
              <a:t> </a:t>
            </a:r>
            <a:endParaRPr sz="1248">
              <a:solidFill>
                <a:srgbClr val="666666"/>
              </a:solidFill>
            </a:endParaRPr>
          </a:p>
          <a:p>
            <a:pPr indent="0" lvl="0" marL="0" rtl="0" algn="l">
              <a:lnSpc>
                <a:spcPct val="80000"/>
              </a:lnSpc>
              <a:spcBef>
                <a:spcPts val="1000"/>
              </a:spcBef>
              <a:spcAft>
                <a:spcPts val="0"/>
              </a:spcAft>
              <a:buSzPts val="304"/>
              <a:buNone/>
            </a:pPr>
            <a:r>
              <a:rPr lang="en" sz="1248">
                <a:solidFill>
                  <a:srgbClr val="666666"/>
                </a:solidFill>
              </a:rPr>
              <a:t>Team Crunchbase</a:t>
            </a:r>
            <a:endParaRPr sz="1248">
              <a:solidFill>
                <a:srgbClr val="666666"/>
              </a:solidFill>
            </a:endParaRPr>
          </a:p>
          <a:p>
            <a:pPr indent="0" lvl="0" marL="0" rtl="0" algn="l">
              <a:lnSpc>
                <a:spcPct val="80000"/>
              </a:lnSpc>
              <a:spcBef>
                <a:spcPts val="1000"/>
              </a:spcBef>
              <a:spcAft>
                <a:spcPts val="0"/>
              </a:spcAft>
              <a:buSzPts val="304"/>
              <a:buNone/>
            </a:pPr>
            <a:r>
              <a:t/>
            </a:r>
            <a:endParaRPr sz="448">
              <a:solidFill>
                <a:srgbClr val="666666"/>
              </a:solidFill>
            </a:endParaRPr>
          </a:p>
        </p:txBody>
      </p:sp>
      <p:sp>
        <p:nvSpPr>
          <p:cNvPr id="71" name="Google Shape;71;p13"/>
          <p:cNvSpPr txBox="1"/>
          <p:nvPr/>
        </p:nvSpPr>
        <p:spPr>
          <a:xfrm>
            <a:off x="354680" y="79515"/>
            <a:ext cx="3600000" cy="405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sp>
        <p:nvSpPr>
          <p:cNvPr id="136" name="Google Shape;136;p22"/>
          <p:cNvSpPr txBox="1"/>
          <p:nvPr>
            <p:ph idx="1" type="body"/>
          </p:nvPr>
        </p:nvSpPr>
        <p:spPr>
          <a:xfrm>
            <a:off x="378275" y="1259675"/>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a:t>
            </a:r>
            <a:r>
              <a:rPr lang="en" sz="1500"/>
              <a:t>ear </a:t>
            </a:r>
            <a:r>
              <a:rPr lang="en" sz="1500"/>
              <a:t>founded</a:t>
            </a:r>
            <a:r>
              <a:rPr lang="en" sz="1500"/>
              <a:t>: </a:t>
            </a:r>
            <a:r>
              <a:rPr lang="en" sz="1500"/>
              <a:t>In 2019, the failure rate of startups was around 90%. Research concludes 21.5% of startups fail in the first year, 30% in the second year, 50% in the fifth year, and 70% in their 10th year. It’s possible the model is predicting in this way.</a:t>
            </a:r>
            <a:endParaRPr sz="1500"/>
          </a:p>
          <a:p>
            <a:pPr indent="-323850" lvl="0" marL="457200" rtl="0" algn="l">
              <a:spcBef>
                <a:spcPts val="0"/>
              </a:spcBef>
              <a:spcAft>
                <a:spcPts val="0"/>
              </a:spcAft>
              <a:buSzPts val="1500"/>
              <a:buChar char="-"/>
            </a:pPr>
            <a:r>
              <a:rPr lang="en" sz="1500"/>
              <a:t>Ivy_league: Better school may imply more funding</a:t>
            </a:r>
            <a:endParaRPr sz="1500"/>
          </a:p>
          <a:p>
            <a:pPr indent="-323850" lvl="0" marL="457200" rtl="0" algn="l">
              <a:spcBef>
                <a:spcPts val="0"/>
              </a:spcBef>
              <a:spcAft>
                <a:spcPts val="0"/>
              </a:spcAft>
              <a:buSzPts val="1500"/>
              <a:buChar char="-"/>
            </a:pPr>
            <a:r>
              <a:rPr lang="en" sz="1500"/>
              <a:t>California: Startup hub</a:t>
            </a:r>
            <a:endParaRPr sz="1500"/>
          </a:p>
          <a:p>
            <a:pPr indent="-323850" lvl="0" marL="457200" rtl="0" algn="l">
              <a:spcBef>
                <a:spcPts val="0"/>
              </a:spcBef>
              <a:spcAft>
                <a:spcPts val="0"/>
              </a:spcAft>
              <a:buSzPts val="1500"/>
              <a:buChar char="-"/>
            </a:pPr>
            <a:r>
              <a:rPr lang="en" sz="1500"/>
              <a:t>USA: Startup hub, more likely to </a:t>
            </a:r>
            <a:r>
              <a:rPr lang="en" sz="1500"/>
              <a:t>receive</a:t>
            </a:r>
            <a:r>
              <a:rPr lang="en" sz="1500"/>
              <a:t> financing</a:t>
            </a:r>
            <a:endParaRPr sz="1500"/>
          </a:p>
          <a:p>
            <a:pPr indent="0" lvl="0" marL="457200" rtl="0" algn="l">
              <a:spcBef>
                <a:spcPts val="1200"/>
              </a:spcBef>
              <a:spcAft>
                <a:spcPts val="1200"/>
              </a:spcAft>
              <a:buNone/>
            </a:pPr>
            <a:r>
              <a:t/>
            </a:r>
            <a:endParaRPr/>
          </a:p>
        </p:txBody>
      </p:sp>
      <p:pic>
        <p:nvPicPr>
          <p:cNvPr id="137" name="Google Shape;137;p22"/>
          <p:cNvPicPr preferRelativeResize="0"/>
          <p:nvPr/>
        </p:nvPicPr>
        <p:blipFill>
          <a:blip r:embed="rId3">
            <a:alphaModFix/>
          </a:blip>
          <a:stretch>
            <a:fillRect/>
          </a:stretch>
        </p:blipFill>
        <p:spPr>
          <a:xfrm>
            <a:off x="5667825" y="2288175"/>
            <a:ext cx="3231050" cy="2686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Funding by University</a:t>
            </a:r>
            <a:endParaRPr/>
          </a:p>
        </p:txBody>
      </p:sp>
      <p:pic>
        <p:nvPicPr>
          <p:cNvPr id="143" name="Google Shape;143;p23"/>
          <p:cNvPicPr preferRelativeResize="0"/>
          <p:nvPr/>
        </p:nvPicPr>
        <p:blipFill>
          <a:blip r:embed="rId3">
            <a:alphaModFix/>
          </a:blip>
          <a:stretch>
            <a:fillRect/>
          </a:stretch>
        </p:blipFill>
        <p:spPr>
          <a:xfrm>
            <a:off x="657750" y="1624650"/>
            <a:ext cx="3844900" cy="2742274"/>
          </a:xfrm>
          <a:prstGeom prst="rect">
            <a:avLst/>
          </a:prstGeom>
          <a:noFill/>
          <a:ln>
            <a:noFill/>
          </a:ln>
        </p:spPr>
      </p:pic>
      <p:pic>
        <p:nvPicPr>
          <p:cNvPr id="144" name="Google Shape;144;p23"/>
          <p:cNvPicPr preferRelativeResize="0"/>
          <p:nvPr/>
        </p:nvPicPr>
        <p:blipFill>
          <a:blip r:embed="rId4">
            <a:alphaModFix/>
          </a:blip>
          <a:stretch>
            <a:fillRect/>
          </a:stretch>
        </p:blipFill>
        <p:spPr>
          <a:xfrm>
            <a:off x="4671700" y="1586788"/>
            <a:ext cx="4336551" cy="28179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Threats to validity</a:t>
            </a:r>
            <a:endParaRPr/>
          </a:p>
        </p:txBody>
      </p:sp>
      <p:sp>
        <p:nvSpPr>
          <p:cNvPr id="150" name="Google Shape;150;p2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AUC ROC score is low and near random.</a:t>
            </a:r>
            <a:endParaRPr/>
          </a:p>
          <a:p>
            <a:pPr indent="-342900" lvl="0" marL="457200" rtl="0" algn="l">
              <a:spcBef>
                <a:spcPts val="0"/>
              </a:spcBef>
              <a:spcAft>
                <a:spcPts val="0"/>
              </a:spcAft>
              <a:buSzPts val="1800"/>
              <a:buChar char="-"/>
            </a:pPr>
            <a:r>
              <a:rPr lang="en"/>
              <a:t>In general we see that 90% of startups fail. </a:t>
            </a:r>
            <a:endParaRPr/>
          </a:p>
          <a:p>
            <a:pPr indent="-317500" lvl="1" marL="914400" rtl="0" algn="l">
              <a:spcBef>
                <a:spcPts val="0"/>
              </a:spcBef>
              <a:spcAft>
                <a:spcPts val="0"/>
              </a:spcAft>
              <a:buSzPts val="1400"/>
              <a:buChar char="-"/>
            </a:pPr>
            <a:r>
              <a:rPr lang="en"/>
              <a:t>However </a:t>
            </a:r>
            <a:r>
              <a:rPr lang="en"/>
              <a:t>Crunch base’s</a:t>
            </a:r>
            <a:r>
              <a:rPr lang="en"/>
              <a:t> database does not reflect this. It’s possible failed companies never make it to crunchbase OR companies that failed are still labelled as operating.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6" name="Google Shape;156;p2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Based off the findings, it may not be feasible to </a:t>
            </a:r>
            <a:r>
              <a:rPr lang="en"/>
              <a:t>create</a:t>
            </a:r>
            <a:r>
              <a:rPr lang="en"/>
              <a:t> a high performing model using just the business categories, education and </a:t>
            </a:r>
            <a:r>
              <a:rPr lang="en"/>
              <a:t>founded</a:t>
            </a:r>
            <a:r>
              <a:rPr lang="en"/>
              <a:t> date of the startups. Pursuit of further study not recommended unless new data can be acquired.</a:t>
            </a:r>
            <a:endParaRPr/>
          </a:p>
          <a:p>
            <a:pPr indent="-342900" lvl="0" marL="457200" rtl="0" algn="l">
              <a:spcBef>
                <a:spcPts val="0"/>
              </a:spcBef>
              <a:spcAft>
                <a:spcPts val="0"/>
              </a:spcAft>
              <a:buSzPts val="1800"/>
              <a:buChar char="-"/>
            </a:pPr>
            <a:r>
              <a:rPr lang="en"/>
              <a:t>Further fields could be identified to improve the model such as :</a:t>
            </a:r>
            <a:endParaRPr/>
          </a:p>
          <a:p>
            <a:pPr indent="-317500" lvl="1" marL="914400" rtl="0" algn="l">
              <a:spcBef>
                <a:spcPts val="0"/>
              </a:spcBef>
              <a:spcAft>
                <a:spcPts val="0"/>
              </a:spcAft>
              <a:buSzPts val="1400"/>
              <a:buChar char="-"/>
            </a:pPr>
            <a:r>
              <a:rPr lang="en"/>
              <a:t>Investors valuation</a:t>
            </a:r>
            <a:endParaRPr/>
          </a:p>
          <a:p>
            <a:pPr indent="-317500" lvl="1" marL="914400" rtl="0" algn="l">
              <a:spcBef>
                <a:spcPts val="0"/>
              </a:spcBef>
              <a:spcAft>
                <a:spcPts val="0"/>
              </a:spcAft>
              <a:buSzPts val="1400"/>
              <a:buChar char="-"/>
            </a:pPr>
            <a:r>
              <a:rPr lang="en"/>
              <a:t>SEO (ie. site traffic)</a:t>
            </a:r>
            <a:endParaRPr/>
          </a:p>
          <a:p>
            <a:pPr indent="-317500" lvl="1" marL="914400" rtl="0" algn="l">
              <a:spcBef>
                <a:spcPts val="0"/>
              </a:spcBef>
              <a:spcAft>
                <a:spcPts val="0"/>
              </a:spcAft>
              <a:buSzPts val="1400"/>
              <a:buChar char="-"/>
            </a:pPr>
            <a:r>
              <a:rPr lang="en"/>
              <a:t>Number of Customers</a:t>
            </a:r>
            <a:endParaRPr/>
          </a:p>
          <a:p>
            <a:pPr indent="-317500" lvl="1" marL="914400" rtl="0" algn="l">
              <a:spcBef>
                <a:spcPts val="0"/>
              </a:spcBef>
              <a:spcAft>
                <a:spcPts val="0"/>
              </a:spcAft>
              <a:buSzPts val="1400"/>
              <a:buChar char="-"/>
            </a:pPr>
            <a:r>
              <a:rPr lang="en"/>
              <a:t>Revenue</a:t>
            </a:r>
            <a:endParaRPr/>
          </a:p>
          <a:p>
            <a:pPr indent="-342900" lvl="0" marL="457200" rtl="0" algn="l">
              <a:spcBef>
                <a:spcPts val="0"/>
              </a:spcBef>
              <a:spcAft>
                <a:spcPts val="0"/>
              </a:spcAft>
              <a:buSzPts val="1800"/>
              <a:buChar char="-"/>
            </a:pPr>
            <a:r>
              <a:rPr lang="en"/>
              <a:t>In addition ensure the data is properly labelled.</a:t>
            </a:r>
            <a:endParaRPr/>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a:t>
            </a:r>
            <a:endParaRPr/>
          </a:p>
        </p:txBody>
      </p:sp>
      <p:sp>
        <p:nvSpPr>
          <p:cNvPr id="77" name="Google Shape;77;p14"/>
          <p:cNvSpPr txBox="1"/>
          <p:nvPr>
            <p:ph idx="1" type="body"/>
          </p:nvPr>
        </p:nvSpPr>
        <p:spPr>
          <a:xfrm>
            <a:off x="341750" y="1325700"/>
            <a:ext cx="8520600" cy="31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FFFFFF"/>
                </a:solidFill>
              </a:rPr>
              <a:t>-</a:t>
            </a:r>
            <a:r>
              <a:rPr lang="en" sz="1200">
                <a:solidFill>
                  <a:srgbClr val="FFFFFF"/>
                </a:solidFill>
              </a:rPr>
              <a:t>The purpose of this Project is to apply the many methods we learned in our Enterprise Machine Learning Class to come up with the best prediction model using the Crunchbase data set</a:t>
            </a:r>
            <a:endParaRPr sz="1200">
              <a:solidFill>
                <a:srgbClr val="FFFFFF"/>
              </a:solidFill>
            </a:endParaRPr>
          </a:p>
          <a:p>
            <a:pPr indent="0" lvl="0" marL="0" rtl="0" algn="l">
              <a:spcBef>
                <a:spcPts val="1200"/>
              </a:spcBef>
              <a:spcAft>
                <a:spcPts val="0"/>
              </a:spcAft>
              <a:buClr>
                <a:schemeClr val="dk1"/>
              </a:buClr>
              <a:buSzPts val="1100"/>
              <a:buFont typeface="Arial"/>
              <a:buNone/>
            </a:pPr>
            <a:r>
              <a:rPr lang="en" sz="1200">
                <a:solidFill>
                  <a:srgbClr val="FFFFFF"/>
                </a:solidFill>
              </a:rPr>
              <a:t>-We are interested in  predicting the outcome  (operating, closed) for the startup companies</a:t>
            </a:r>
            <a:endParaRPr sz="1200">
              <a:solidFill>
                <a:srgbClr val="FFFFFF"/>
              </a:solidFill>
            </a:endParaRPr>
          </a:p>
          <a:p>
            <a:pPr indent="0" lvl="0" marL="0" rtl="0" algn="l">
              <a:spcBef>
                <a:spcPts val="1200"/>
              </a:spcBef>
              <a:spcAft>
                <a:spcPts val="0"/>
              </a:spcAft>
              <a:buClr>
                <a:schemeClr val="dk1"/>
              </a:buClr>
              <a:buSzPts val="1100"/>
              <a:buFont typeface="Arial"/>
              <a:buNone/>
            </a:pPr>
            <a:r>
              <a:rPr lang="en" sz="1200">
                <a:solidFill>
                  <a:srgbClr val="FFFFFF"/>
                </a:solidFill>
              </a:rPr>
              <a:t>-We also want to apply causal inference to determine whether attributes affect the outcome of the startup.</a:t>
            </a:r>
            <a:endParaRPr sz="1200">
              <a:solidFill>
                <a:srgbClr val="FFFFFF"/>
              </a:solidFill>
            </a:endParaRPr>
          </a:p>
          <a:p>
            <a:pPr indent="0" lvl="0" marL="0" rtl="0" algn="l">
              <a:spcBef>
                <a:spcPts val="1200"/>
              </a:spcBef>
              <a:spcAft>
                <a:spcPts val="0"/>
              </a:spcAft>
              <a:buClr>
                <a:schemeClr val="dk1"/>
              </a:buClr>
              <a:buSzPts val="1100"/>
              <a:buFont typeface="Arial"/>
              <a:buNone/>
            </a:pPr>
            <a:r>
              <a:rPr lang="en" sz="1200">
                <a:solidFill>
                  <a:srgbClr val="FFFFFF"/>
                </a:solidFill>
              </a:rPr>
              <a:t>-Through our analysis Investors and Venture Capital Firms  will gain a better insight on the prevailing trends, which will service as a basis for future deal and most importantly to find that Unicorn.</a:t>
            </a:r>
            <a:endParaRPr sz="1200">
              <a:solidFill>
                <a:srgbClr val="FFFFFF"/>
              </a:solidFill>
            </a:endParaRPr>
          </a:p>
          <a:p>
            <a:pPr indent="0" lvl="0" marL="0" rtl="0" algn="l">
              <a:spcBef>
                <a:spcPts val="1200"/>
              </a:spcBef>
              <a:spcAft>
                <a:spcPts val="0"/>
              </a:spcAft>
              <a:buClr>
                <a:schemeClr val="dk1"/>
              </a:buClr>
              <a:buSzPts val="1100"/>
              <a:buFont typeface="Arial"/>
              <a:buNone/>
            </a:pPr>
            <a:r>
              <a:t/>
            </a:r>
            <a:endParaRPr sz="1200">
              <a:solidFill>
                <a:srgbClr val="24292E"/>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a:t>
            </a:r>
            <a:r>
              <a:rPr lang="en"/>
              <a:t>sis </a:t>
            </a:r>
            <a:endParaRPr/>
          </a:p>
        </p:txBody>
      </p:sp>
      <p:sp>
        <p:nvSpPr>
          <p:cNvPr id="83" name="Google Shape;83;p15"/>
          <p:cNvSpPr txBox="1"/>
          <p:nvPr>
            <p:ph idx="1" type="body"/>
          </p:nvPr>
        </p:nvSpPr>
        <p:spPr>
          <a:xfrm>
            <a:off x="311700" y="1218050"/>
            <a:ext cx="8520600" cy="31509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200">
              <a:solidFill>
                <a:srgbClr val="FFFFFF"/>
              </a:solidFill>
            </a:endParaRPr>
          </a:p>
          <a:p>
            <a:pPr indent="-304800" lvl="0" marL="457200" rtl="0" algn="l">
              <a:spcBef>
                <a:spcPts val="1200"/>
              </a:spcBef>
              <a:spcAft>
                <a:spcPts val="0"/>
              </a:spcAft>
              <a:buClr>
                <a:srgbClr val="FFFFFF"/>
              </a:buClr>
              <a:buSzPts val="1200"/>
              <a:buChar char="-"/>
            </a:pPr>
            <a:r>
              <a:rPr lang="en" sz="1200">
                <a:solidFill>
                  <a:srgbClr val="FFFFFF"/>
                </a:solidFill>
              </a:rPr>
              <a:t>From a brief look at the data set we hypothesize that: </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We can determine which startups will fail, which will stay operational using existing ML techniques and startup data  such as:</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Founder Ivy League education (Including Stanford, UCLA, MIT)</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Country based</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State (ie. California) based</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Year (ie. 2006-2008) founded</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Business categories such as Software, Internet service</a:t>
            </a:r>
            <a:endParaRPr sz="1200">
              <a:solidFill>
                <a:srgbClr val="FFFFFF"/>
              </a:solidFill>
            </a:endParaRPr>
          </a:p>
          <a:p>
            <a:pPr indent="-304800" lvl="2" marL="1371600" rtl="0" algn="l">
              <a:spcBef>
                <a:spcPts val="0"/>
              </a:spcBef>
              <a:spcAft>
                <a:spcPts val="0"/>
              </a:spcAft>
              <a:buClr>
                <a:srgbClr val="FFFFFF"/>
              </a:buClr>
              <a:buSzPts val="1200"/>
              <a:buChar char="-"/>
            </a:pPr>
            <a:r>
              <a:rPr lang="en" sz="1200">
                <a:solidFill>
                  <a:srgbClr val="FFFFFF"/>
                </a:solidFill>
              </a:rPr>
              <a:t>Attended events to showcase products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Testing Strategy:</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We will perform cross validation in order to test the accuracy of our model.</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We will perform Causal inference and create a co</a:t>
            </a:r>
            <a:r>
              <a:rPr b="1" lang="en" sz="1200">
                <a:solidFill>
                  <a:srgbClr val="FFFFFF"/>
                </a:solidFill>
              </a:rPr>
              <a:t>nfidence interval for the Average estimated treatment effect.</a:t>
            </a:r>
            <a:endParaRPr b="1" sz="1200">
              <a:solidFill>
                <a:srgbClr val="FFFFFF"/>
              </a:solidFill>
            </a:endParaRPr>
          </a:p>
          <a:p>
            <a:pPr indent="0" lvl="0" marL="0" rtl="0" algn="l">
              <a:spcBef>
                <a:spcPts val="1200"/>
              </a:spcBef>
              <a:spcAft>
                <a:spcPts val="1200"/>
              </a:spcAft>
              <a:buNone/>
            </a:pPr>
            <a:r>
              <a:t/>
            </a:r>
            <a:endParaRPr b="1" sz="12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Acquisition</a:t>
            </a:r>
            <a:endParaRPr/>
          </a:p>
        </p:txBody>
      </p:sp>
      <p:sp>
        <p:nvSpPr>
          <p:cNvPr id="89" name="Google Shape;89;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FFFFFF"/>
              </a:buClr>
              <a:buSzPts val="1200"/>
              <a:buChar char="-"/>
            </a:pPr>
            <a:r>
              <a:rPr lang="en" sz="1200">
                <a:solidFill>
                  <a:srgbClr val="FFFFFF"/>
                </a:solidFill>
              </a:rPr>
              <a:t>The dataset we are using is the Crunchbase startup dataset. It contains information on over 1.2 million startup/investor companies. It also has data on founders such as their degrees and short descriptions.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T</a:t>
            </a:r>
            <a:r>
              <a:rPr lang="en" sz="1200">
                <a:solidFill>
                  <a:srgbClr val="FFFFFF"/>
                </a:solidFill>
              </a:rPr>
              <a:t>he data has a total of 1,244,468 rows and 41 columns. </a:t>
            </a:r>
            <a:r>
              <a:rPr lang="en" sz="1200">
                <a:solidFill>
                  <a:srgbClr val="FFFFFF"/>
                </a:solidFill>
              </a:rPr>
              <a:t>The data is greatly unbalanced with under reported closed (Since most of the startups fail and never gets reported on the dataset). </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Startups have information such as business categories, region, number of employee, whether or not they are still operating, acquired as well as descriptions, etc. </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Our target variable is status (operating, closed)</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Acquisition:</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We take a sample of 10,000 startup companies (excluding investors)</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Data is available via Crunchbase API (requires API key)</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Data comes in separate csv files : we will use the degrees.csv, organizations.csv, founders.csv, events.csv</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Data type: delimited categorical variables, datetime, integers, text, categorical.</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Perform 80/20 Stratified train test split </a:t>
            </a:r>
            <a:endParaRPr sz="1200">
              <a:solidFill>
                <a:srgbClr val="FFFFFF"/>
              </a:solidFill>
            </a:endParaRPr>
          </a:p>
          <a:p>
            <a:pPr indent="0" lvl="0" marL="0" rtl="0" algn="l">
              <a:spcBef>
                <a:spcPts val="1200"/>
              </a:spcBef>
              <a:spcAft>
                <a:spcPts val="1200"/>
              </a:spcAft>
              <a:buClr>
                <a:schemeClr val="dk1"/>
              </a:buClr>
              <a:buSzPts val="1100"/>
              <a:buFont typeface="Arial"/>
              <a:buNone/>
            </a:pPr>
            <a:r>
              <a:t/>
            </a:r>
            <a:endParaRPr sz="1200">
              <a:solidFill>
                <a:srgbClr val="24292E"/>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Acquisition</a:t>
            </a:r>
            <a:endParaRPr/>
          </a:p>
        </p:txBody>
      </p:sp>
      <p:pic>
        <p:nvPicPr>
          <p:cNvPr id="95" name="Google Shape;95;p17"/>
          <p:cNvPicPr preferRelativeResize="0"/>
          <p:nvPr/>
        </p:nvPicPr>
        <p:blipFill>
          <a:blip r:embed="rId3">
            <a:alphaModFix/>
          </a:blip>
          <a:stretch>
            <a:fillRect/>
          </a:stretch>
        </p:blipFill>
        <p:spPr>
          <a:xfrm>
            <a:off x="361625" y="1675904"/>
            <a:ext cx="3288177" cy="1426796"/>
          </a:xfrm>
          <a:prstGeom prst="rect">
            <a:avLst/>
          </a:prstGeom>
          <a:noFill/>
          <a:ln>
            <a:noFill/>
          </a:ln>
        </p:spPr>
      </p:pic>
      <p:pic>
        <p:nvPicPr>
          <p:cNvPr id="96" name="Google Shape;96;p17"/>
          <p:cNvPicPr preferRelativeResize="0"/>
          <p:nvPr/>
        </p:nvPicPr>
        <p:blipFill rotWithShape="1">
          <a:blip r:embed="rId4">
            <a:alphaModFix/>
          </a:blip>
          <a:srcRect b="0" l="2496" r="0" t="0"/>
          <a:stretch/>
        </p:blipFill>
        <p:spPr>
          <a:xfrm>
            <a:off x="3753600" y="3165425"/>
            <a:ext cx="4105924" cy="1747625"/>
          </a:xfrm>
          <a:prstGeom prst="rect">
            <a:avLst/>
          </a:prstGeom>
          <a:noFill/>
          <a:ln>
            <a:noFill/>
          </a:ln>
        </p:spPr>
      </p:pic>
      <p:pic>
        <p:nvPicPr>
          <p:cNvPr id="97" name="Google Shape;97;p17"/>
          <p:cNvPicPr preferRelativeResize="0"/>
          <p:nvPr/>
        </p:nvPicPr>
        <p:blipFill>
          <a:blip r:embed="rId5">
            <a:alphaModFix/>
          </a:blip>
          <a:stretch>
            <a:fillRect/>
          </a:stretch>
        </p:blipFill>
        <p:spPr>
          <a:xfrm>
            <a:off x="361626" y="3165426"/>
            <a:ext cx="3288173" cy="1747625"/>
          </a:xfrm>
          <a:prstGeom prst="rect">
            <a:avLst/>
          </a:prstGeom>
          <a:noFill/>
          <a:ln>
            <a:noFill/>
          </a:ln>
        </p:spPr>
      </p:pic>
      <p:pic>
        <p:nvPicPr>
          <p:cNvPr id="98" name="Google Shape;98;p17"/>
          <p:cNvPicPr preferRelativeResize="0"/>
          <p:nvPr/>
        </p:nvPicPr>
        <p:blipFill>
          <a:blip r:embed="rId6">
            <a:alphaModFix/>
          </a:blip>
          <a:stretch>
            <a:fillRect/>
          </a:stretch>
        </p:blipFill>
        <p:spPr>
          <a:xfrm>
            <a:off x="3753600" y="1675900"/>
            <a:ext cx="4105924" cy="1426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04" name="Google Shape;104;p18"/>
          <p:cNvSpPr txBox="1"/>
          <p:nvPr>
            <p:ph idx="1" type="body"/>
          </p:nvPr>
        </p:nvSpPr>
        <p:spPr>
          <a:xfrm>
            <a:off x="969600" y="926775"/>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Numeric: year, month, day</a:t>
            </a:r>
            <a:endParaRPr/>
          </a:p>
          <a:p>
            <a:pPr indent="0" lvl="0" marL="0" rtl="0" algn="l">
              <a:spcBef>
                <a:spcPts val="1200"/>
              </a:spcBef>
              <a:spcAft>
                <a:spcPts val="0"/>
              </a:spcAft>
              <a:buNone/>
            </a:pPr>
            <a:r>
              <a:rPr lang="en"/>
              <a:t>Categorical: Country, Region, City, University </a:t>
            </a:r>
            <a:r>
              <a:rPr lang="en"/>
              <a:t>attended, Event attended</a:t>
            </a:r>
            <a:endParaRPr/>
          </a:p>
          <a:p>
            <a:pPr indent="0" lvl="0" marL="0" rtl="0" algn="l">
              <a:spcBef>
                <a:spcPts val="1200"/>
              </a:spcBef>
              <a:spcAft>
                <a:spcPts val="0"/>
              </a:spcAft>
              <a:buNone/>
            </a:pPr>
            <a:r>
              <a:rPr lang="en"/>
              <a:t>Delimited Categorical:  </a:t>
            </a:r>
            <a:r>
              <a:rPr lang="en"/>
              <a:t>Categorical Groups list (business categories)</a:t>
            </a:r>
            <a:endParaRPr/>
          </a:p>
          <a:p>
            <a:pPr indent="0" lvl="0" marL="0" rtl="0" algn="l">
              <a:spcBef>
                <a:spcPts val="1200"/>
              </a:spcBef>
              <a:spcAft>
                <a:spcPts val="1200"/>
              </a:spcAft>
              <a:buNone/>
            </a:pPr>
            <a:r>
              <a:rPr lang="en"/>
              <a:t>Categorical Target: Status </a:t>
            </a:r>
            <a:endParaRPr/>
          </a:p>
        </p:txBody>
      </p:sp>
      <p:pic>
        <p:nvPicPr>
          <p:cNvPr id="105" name="Google Shape;105;p18"/>
          <p:cNvPicPr preferRelativeResize="0"/>
          <p:nvPr/>
        </p:nvPicPr>
        <p:blipFill>
          <a:blip r:embed="rId3">
            <a:alphaModFix/>
          </a:blip>
          <a:stretch>
            <a:fillRect/>
          </a:stretch>
        </p:blipFill>
        <p:spPr>
          <a:xfrm>
            <a:off x="45775" y="2813600"/>
            <a:ext cx="1738674" cy="1813150"/>
          </a:xfrm>
          <a:prstGeom prst="rect">
            <a:avLst/>
          </a:prstGeom>
          <a:noFill/>
          <a:ln>
            <a:noFill/>
          </a:ln>
        </p:spPr>
      </p:pic>
      <p:pic>
        <p:nvPicPr>
          <p:cNvPr id="106" name="Google Shape;106;p18"/>
          <p:cNvPicPr preferRelativeResize="0"/>
          <p:nvPr/>
        </p:nvPicPr>
        <p:blipFill rotWithShape="1">
          <a:blip r:embed="rId4">
            <a:alphaModFix/>
          </a:blip>
          <a:srcRect b="0" l="0" r="81605" t="0"/>
          <a:stretch/>
        </p:blipFill>
        <p:spPr>
          <a:xfrm>
            <a:off x="1889360" y="2813600"/>
            <a:ext cx="690726" cy="1813151"/>
          </a:xfrm>
          <a:prstGeom prst="rect">
            <a:avLst/>
          </a:prstGeom>
          <a:noFill/>
          <a:ln>
            <a:noFill/>
          </a:ln>
        </p:spPr>
      </p:pic>
      <p:pic>
        <p:nvPicPr>
          <p:cNvPr id="107" name="Google Shape;107;p18"/>
          <p:cNvPicPr preferRelativeResize="0"/>
          <p:nvPr/>
        </p:nvPicPr>
        <p:blipFill rotWithShape="1">
          <a:blip r:embed="rId5">
            <a:alphaModFix/>
          </a:blip>
          <a:srcRect b="0" l="9526" r="11089" t="4534"/>
          <a:stretch/>
        </p:blipFill>
        <p:spPr>
          <a:xfrm>
            <a:off x="6882975" y="2854700"/>
            <a:ext cx="2005799" cy="1730951"/>
          </a:xfrm>
          <a:prstGeom prst="rect">
            <a:avLst/>
          </a:prstGeom>
          <a:noFill/>
          <a:ln>
            <a:noFill/>
          </a:ln>
        </p:spPr>
      </p:pic>
      <p:pic>
        <p:nvPicPr>
          <p:cNvPr id="108" name="Google Shape;108;p18"/>
          <p:cNvPicPr preferRelativeResize="0"/>
          <p:nvPr/>
        </p:nvPicPr>
        <p:blipFill rotWithShape="1">
          <a:blip r:embed="rId6">
            <a:alphaModFix/>
          </a:blip>
          <a:srcRect b="0" l="0" r="49397" t="0"/>
          <a:stretch/>
        </p:blipFill>
        <p:spPr>
          <a:xfrm>
            <a:off x="3685700" y="2854700"/>
            <a:ext cx="1820803" cy="1730949"/>
          </a:xfrm>
          <a:prstGeom prst="rect">
            <a:avLst/>
          </a:prstGeom>
          <a:noFill/>
          <a:ln>
            <a:noFill/>
          </a:ln>
        </p:spPr>
      </p:pic>
      <p:pic>
        <p:nvPicPr>
          <p:cNvPr id="109" name="Google Shape;109;p18"/>
          <p:cNvPicPr preferRelativeResize="0"/>
          <p:nvPr/>
        </p:nvPicPr>
        <p:blipFill rotWithShape="1">
          <a:blip r:embed="rId4">
            <a:alphaModFix/>
          </a:blip>
          <a:srcRect b="0" l="73070" r="0" t="0"/>
          <a:stretch/>
        </p:blipFill>
        <p:spPr>
          <a:xfrm>
            <a:off x="2580076" y="2813600"/>
            <a:ext cx="1011200" cy="1813151"/>
          </a:xfrm>
          <a:prstGeom prst="rect">
            <a:avLst/>
          </a:prstGeom>
          <a:noFill/>
          <a:ln>
            <a:noFill/>
          </a:ln>
        </p:spPr>
      </p:pic>
      <p:pic>
        <p:nvPicPr>
          <p:cNvPr id="110" name="Google Shape;110;p18"/>
          <p:cNvPicPr preferRelativeResize="0"/>
          <p:nvPr/>
        </p:nvPicPr>
        <p:blipFill rotWithShape="1">
          <a:blip r:embed="rId6">
            <a:alphaModFix/>
          </a:blip>
          <a:srcRect b="0" l="64265" r="-1719" t="0"/>
          <a:stretch/>
        </p:blipFill>
        <p:spPr>
          <a:xfrm>
            <a:off x="5468100" y="2854700"/>
            <a:ext cx="1347675" cy="1730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Preparation</a:t>
            </a:r>
            <a:endParaRPr/>
          </a:p>
        </p:txBody>
      </p:sp>
      <p:sp>
        <p:nvSpPr>
          <p:cNvPr id="116" name="Google Shape;116;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Pipeline:</a:t>
            </a:r>
            <a:endParaRPr/>
          </a:p>
          <a:p>
            <a:pPr indent="-308610" lvl="0" marL="914400" rtl="0" algn="l">
              <a:spcBef>
                <a:spcPts val="0"/>
              </a:spcBef>
              <a:spcAft>
                <a:spcPts val="0"/>
              </a:spcAft>
              <a:buSzPct val="100000"/>
              <a:buAutoNum type="arabicPeriod"/>
            </a:pPr>
            <a:r>
              <a:rPr lang="en"/>
              <a:t>Filter out investors</a:t>
            </a:r>
            <a:endParaRPr/>
          </a:p>
          <a:p>
            <a:pPr indent="-308610" lvl="0" marL="914400" rtl="0" algn="l">
              <a:spcBef>
                <a:spcPts val="0"/>
              </a:spcBef>
              <a:spcAft>
                <a:spcPts val="0"/>
              </a:spcAft>
              <a:buSzPct val="100000"/>
              <a:buAutoNum type="arabicPeriod"/>
            </a:pPr>
            <a:r>
              <a:rPr lang="en"/>
              <a:t>Filter out non-categorized companies</a:t>
            </a:r>
            <a:endParaRPr/>
          </a:p>
          <a:p>
            <a:pPr indent="-308610" lvl="0" marL="914400" rtl="0" algn="l">
              <a:spcBef>
                <a:spcPts val="0"/>
              </a:spcBef>
              <a:spcAft>
                <a:spcPts val="0"/>
              </a:spcAft>
              <a:buSzPct val="100000"/>
              <a:buAutoNum type="arabicPeriod"/>
            </a:pPr>
            <a:r>
              <a:rPr lang="en"/>
              <a:t>Get rid of features involved in data leaks (ie. name,num_exits, emails, date_closed etc, num_employees…)</a:t>
            </a:r>
            <a:endParaRPr/>
          </a:p>
          <a:p>
            <a:pPr indent="-308610" lvl="0" marL="914400" rtl="0" algn="l">
              <a:spcBef>
                <a:spcPts val="0"/>
              </a:spcBef>
              <a:spcAft>
                <a:spcPts val="0"/>
              </a:spcAft>
              <a:buSzPct val="100000"/>
              <a:buAutoNum type="arabicPeriod"/>
            </a:pPr>
            <a:r>
              <a:rPr lang="en"/>
              <a:t>Convert target to binary (operating, closed)</a:t>
            </a:r>
            <a:endParaRPr/>
          </a:p>
          <a:p>
            <a:pPr indent="-308610" lvl="0" marL="914400" rtl="0" algn="l">
              <a:spcBef>
                <a:spcPts val="0"/>
              </a:spcBef>
              <a:spcAft>
                <a:spcPts val="0"/>
              </a:spcAft>
              <a:buSzPct val="100000"/>
              <a:buAutoNum type="arabicPeriod"/>
            </a:pPr>
            <a:r>
              <a:rPr lang="en"/>
              <a:t>Feature Engineering (events, ivy league, category group list) </a:t>
            </a:r>
            <a:endParaRPr/>
          </a:p>
          <a:p>
            <a:pPr indent="-308610" lvl="0" marL="914400" rtl="0" algn="l">
              <a:spcBef>
                <a:spcPts val="0"/>
              </a:spcBef>
              <a:spcAft>
                <a:spcPts val="0"/>
              </a:spcAft>
              <a:buSzPct val="100000"/>
              <a:buAutoNum type="arabicPeriod"/>
            </a:pPr>
            <a:r>
              <a:rPr lang="en"/>
              <a:t>Train test split (Stratified)</a:t>
            </a:r>
            <a:endParaRPr/>
          </a:p>
          <a:p>
            <a:pPr indent="-308610" lvl="0" marL="914400" rtl="0" algn="l">
              <a:spcBef>
                <a:spcPts val="0"/>
              </a:spcBef>
              <a:spcAft>
                <a:spcPts val="0"/>
              </a:spcAft>
              <a:buSzPct val="100000"/>
              <a:buAutoNum type="arabicPeriod"/>
            </a:pPr>
            <a:r>
              <a:rPr lang="en"/>
              <a:t>Imputer</a:t>
            </a:r>
            <a:endParaRPr/>
          </a:p>
          <a:p>
            <a:pPr indent="-308610" lvl="0" marL="914400" rtl="0" algn="l">
              <a:spcBef>
                <a:spcPts val="0"/>
              </a:spcBef>
              <a:spcAft>
                <a:spcPts val="0"/>
              </a:spcAft>
              <a:buSzPct val="100000"/>
              <a:buAutoNum type="arabicPeriod"/>
            </a:pPr>
            <a:r>
              <a:rPr lang="en"/>
              <a:t>STD Standardize numeric data</a:t>
            </a:r>
            <a:endParaRPr/>
          </a:p>
          <a:p>
            <a:pPr indent="-308610" lvl="0" marL="914400" rtl="0" algn="l">
              <a:spcBef>
                <a:spcPts val="0"/>
              </a:spcBef>
              <a:spcAft>
                <a:spcPts val="0"/>
              </a:spcAft>
              <a:buSzPct val="100000"/>
              <a:buAutoNum type="arabicPeriod"/>
            </a:pPr>
            <a:r>
              <a:rPr lang="en"/>
              <a:t>One hot encode categorical data</a:t>
            </a:r>
            <a:endParaRPr/>
          </a:p>
          <a:p>
            <a:pPr indent="-308610" lvl="0" marL="914400" rtl="0" algn="l">
              <a:spcBef>
                <a:spcPts val="0"/>
              </a:spcBef>
              <a:spcAft>
                <a:spcPts val="0"/>
              </a:spcAft>
              <a:buSzPct val="100000"/>
              <a:buAutoNum type="arabicPeriod"/>
            </a:pPr>
            <a:r>
              <a:rPr lang="en"/>
              <a:t>SMOTEENN</a:t>
            </a:r>
            <a:endParaRPr/>
          </a:p>
          <a:p>
            <a:pPr indent="-308610" lvl="0" marL="914400" rtl="0" algn="l">
              <a:spcBef>
                <a:spcPts val="0"/>
              </a:spcBef>
              <a:spcAft>
                <a:spcPts val="0"/>
              </a:spcAft>
              <a:buSzPct val="100000"/>
              <a:buAutoNum type="arabicPeriod"/>
            </a:pPr>
            <a:r>
              <a:rPr lang="en"/>
              <a:t>Random Forest Feature Selection</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7" name="Google Shape;117;p19"/>
          <p:cNvPicPr preferRelativeResize="0"/>
          <p:nvPr/>
        </p:nvPicPr>
        <p:blipFill>
          <a:blip r:embed="rId3">
            <a:alphaModFix/>
          </a:blip>
          <a:stretch>
            <a:fillRect/>
          </a:stretch>
        </p:blipFill>
        <p:spPr>
          <a:xfrm>
            <a:off x="4496901" y="2720651"/>
            <a:ext cx="4463826" cy="1916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endParaRPr/>
          </a:p>
        </p:txBody>
      </p:sp>
      <p:sp>
        <p:nvSpPr>
          <p:cNvPr id="123" name="Google Shape;123;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Binary Supervised Model:</a:t>
            </a:r>
            <a:endParaRPr/>
          </a:p>
          <a:p>
            <a:pPr indent="-334327" lvl="0" marL="457200" rtl="0" algn="l">
              <a:spcBef>
                <a:spcPts val="1200"/>
              </a:spcBef>
              <a:spcAft>
                <a:spcPts val="0"/>
              </a:spcAft>
              <a:buSzPct val="100000"/>
              <a:buChar char="-"/>
            </a:pPr>
            <a:r>
              <a:rPr lang="en"/>
              <a:t>Best performing models: XGBoost, Randomforest</a:t>
            </a:r>
            <a:endParaRPr/>
          </a:p>
          <a:p>
            <a:pPr indent="0" lvl="0" marL="0" rtl="0" algn="l">
              <a:spcBef>
                <a:spcPts val="1200"/>
              </a:spcBef>
              <a:spcAft>
                <a:spcPts val="0"/>
              </a:spcAft>
              <a:buNone/>
            </a:pPr>
            <a:r>
              <a:rPr lang="en"/>
              <a:t>Hyperparameter Optimization:</a:t>
            </a:r>
            <a:endParaRPr/>
          </a:p>
          <a:p>
            <a:pPr indent="-334327" lvl="0" marL="457200" rtl="0" algn="l">
              <a:spcBef>
                <a:spcPts val="1200"/>
              </a:spcBef>
              <a:spcAft>
                <a:spcPts val="0"/>
              </a:spcAft>
              <a:buSzPct val="100000"/>
              <a:buChar char="-"/>
            </a:pPr>
            <a:r>
              <a:rPr lang="en"/>
              <a:t>GridSearch</a:t>
            </a:r>
            <a:endParaRPr/>
          </a:p>
          <a:p>
            <a:pPr indent="0" lvl="0" marL="0" rtl="0" algn="l">
              <a:spcBef>
                <a:spcPts val="1200"/>
              </a:spcBef>
              <a:spcAft>
                <a:spcPts val="0"/>
              </a:spcAft>
              <a:buNone/>
            </a:pPr>
            <a:r>
              <a:rPr lang="en"/>
              <a:t>Causal inference:</a:t>
            </a:r>
            <a:endParaRPr/>
          </a:p>
          <a:p>
            <a:pPr indent="-334327" lvl="0" marL="457200" rtl="0" algn="l">
              <a:spcBef>
                <a:spcPts val="1200"/>
              </a:spcBef>
              <a:spcAft>
                <a:spcPts val="0"/>
              </a:spcAft>
              <a:buSzPct val="100000"/>
              <a:buChar char="-"/>
            </a:pPr>
            <a:r>
              <a:rPr lang="en"/>
              <a:t>BaseXClassifier</a:t>
            </a:r>
            <a:endParaRPr/>
          </a:p>
          <a:p>
            <a:pPr indent="-334327" lvl="0" marL="457200" rtl="0" algn="l">
              <a:spcBef>
                <a:spcPts val="0"/>
              </a:spcBef>
              <a:spcAft>
                <a:spcPts val="0"/>
              </a:spcAft>
              <a:buSzPct val="100000"/>
              <a:buChar char="-"/>
            </a:pPr>
            <a:r>
              <a:rPr lang="en"/>
              <a:t>LightGBM</a:t>
            </a:r>
            <a:endParaRPr/>
          </a:p>
          <a:p>
            <a:pPr indent="-334327" lvl="0" marL="457200" rtl="0" algn="l">
              <a:spcBef>
                <a:spcPts val="0"/>
              </a:spcBef>
              <a:spcAft>
                <a:spcPts val="0"/>
              </a:spcAft>
              <a:buSzPct val="100000"/>
              <a:buChar char="-"/>
            </a:pPr>
            <a:r>
              <a:rPr lang="en"/>
              <a:t>Linear Regression</a:t>
            </a:r>
            <a:endParaRPr/>
          </a:p>
          <a:p>
            <a:pPr indent="-334327" lvl="0" marL="457200" rtl="0" algn="l">
              <a:spcBef>
                <a:spcPts val="0"/>
              </a:spcBef>
              <a:spcAft>
                <a:spcPts val="0"/>
              </a:spcAft>
              <a:buSzPct val="100000"/>
              <a:buChar char="-"/>
            </a:pPr>
            <a:r>
              <a:rPr lang="en"/>
              <a:t>UpliftClassifer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9" name="Google Shape;129;p21"/>
          <p:cNvSpPr txBox="1"/>
          <p:nvPr>
            <p:ph idx="1" type="body"/>
          </p:nvPr>
        </p:nvSpPr>
        <p:spPr>
          <a:xfrm>
            <a:off x="311700" y="1417800"/>
            <a:ext cx="7474800" cy="3192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800"/>
              <a:t>w/ SMOTTEEN: </a:t>
            </a:r>
            <a:endParaRPr sz="3800"/>
          </a:p>
          <a:p>
            <a:pPr indent="-288925" lvl="0" marL="457200" rtl="0" algn="l">
              <a:spcBef>
                <a:spcPts val="1200"/>
              </a:spcBef>
              <a:spcAft>
                <a:spcPts val="0"/>
              </a:spcAft>
              <a:buSzPct val="100000"/>
              <a:buChar char="-"/>
            </a:pPr>
            <a:r>
              <a:rPr lang="en" sz="3800"/>
              <a:t>1326 True positives, 227 False positives, 92 True negatives, 355 false negatives</a:t>
            </a:r>
            <a:endParaRPr sz="3800"/>
          </a:p>
          <a:p>
            <a:pPr indent="-288925" lvl="0" marL="457200" rtl="0" algn="l">
              <a:spcBef>
                <a:spcPts val="0"/>
              </a:spcBef>
              <a:spcAft>
                <a:spcPts val="0"/>
              </a:spcAft>
              <a:buSzPct val="100000"/>
              <a:buChar char="-"/>
            </a:pPr>
            <a:r>
              <a:rPr lang="en" sz="3800"/>
              <a:t>Test AUCROC: .58</a:t>
            </a:r>
            <a:endParaRPr sz="3800"/>
          </a:p>
          <a:p>
            <a:pPr indent="-288925" lvl="0" marL="457200" rtl="0" algn="l">
              <a:spcBef>
                <a:spcPts val="0"/>
              </a:spcBef>
              <a:spcAft>
                <a:spcPts val="0"/>
              </a:spcAft>
              <a:buSzPct val="100000"/>
              <a:buChar char="-"/>
            </a:pPr>
            <a:r>
              <a:rPr lang="en" sz="3800"/>
              <a:t>10 </a:t>
            </a:r>
            <a:r>
              <a:rPr lang="en" sz="3800"/>
              <a:t>CV AUCROC: .97 </a:t>
            </a:r>
            <a:endParaRPr sz="3800"/>
          </a:p>
          <a:p>
            <a:pPr indent="-288925" lvl="0" marL="457200" rtl="0" algn="l">
              <a:spcBef>
                <a:spcPts val="0"/>
              </a:spcBef>
              <a:spcAft>
                <a:spcPts val="0"/>
              </a:spcAft>
              <a:buSzPct val="100000"/>
              <a:buChar char="-"/>
            </a:pPr>
            <a:r>
              <a:rPr lang="en" sz="3800"/>
              <a:t>Accuracy: 70.9 %</a:t>
            </a:r>
            <a:endParaRPr sz="3800"/>
          </a:p>
          <a:p>
            <a:pPr indent="-288925" lvl="0" marL="457200" rtl="0" algn="l">
              <a:spcBef>
                <a:spcPts val="0"/>
              </a:spcBef>
              <a:spcAft>
                <a:spcPts val="0"/>
              </a:spcAft>
              <a:buSzPct val="100000"/>
              <a:buChar char="-"/>
            </a:pPr>
            <a:r>
              <a:rPr lang="en" sz="3800"/>
              <a:t>Cross Validated: 88.03 %</a:t>
            </a:r>
            <a:endParaRPr sz="3800"/>
          </a:p>
          <a:p>
            <a:pPr indent="0" lvl="0" marL="0" rtl="0" algn="l">
              <a:spcBef>
                <a:spcPts val="1200"/>
              </a:spcBef>
              <a:spcAft>
                <a:spcPts val="0"/>
              </a:spcAft>
              <a:buNone/>
            </a:pPr>
            <a:r>
              <a:rPr lang="en" sz="3800"/>
              <a:t>w/o SMOTTEEN:</a:t>
            </a:r>
            <a:endParaRPr sz="3800"/>
          </a:p>
          <a:p>
            <a:pPr indent="-288925" lvl="0" marL="457200" rtl="0" algn="l">
              <a:spcBef>
                <a:spcPts val="1200"/>
              </a:spcBef>
              <a:spcAft>
                <a:spcPts val="0"/>
              </a:spcAft>
              <a:buSzPct val="100000"/>
              <a:buChar char="-"/>
            </a:pPr>
            <a:r>
              <a:rPr lang="en" sz="3800"/>
              <a:t>1667 True Positives, 318 False Positives, 1 True Negative, 14 false negatives</a:t>
            </a:r>
            <a:endParaRPr sz="3800"/>
          </a:p>
          <a:p>
            <a:pPr indent="-288925" lvl="0" marL="457200" rtl="0" algn="l">
              <a:spcBef>
                <a:spcPts val="0"/>
              </a:spcBef>
              <a:spcAft>
                <a:spcPts val="0"/>
              </a:spcAft>
              <a:buSzPct val="100000"/>
              <a:buChar char="-"/>
            </a:pPr>
            <a:r>
              <a:rPr lang="en" sz="3800"/>
              <a:t>Test AUCROC: .57 </a:t>
            </a:r>
            <a:endParaRPr sz="3800"/>
          </a:p>
          <a:p>
            <a:pPr indent="-288925" lvl="0" marL="457200" rtl="0" algn="l">
              <a:spcBef>
                <a:spcPts val="0"/>
              </a:spcBef>
              <a:spcAft>
                <a:spcPts val="0"/>
              </a:spcAft>
              <a:buSzPct val="100000"/>
              <a:buChar char="-"/>
            </a:pPr>
            <a:r>
              <a:rPr lang="en" sz="3800"/>
              <a:t>10 CV AUCROC: .82</a:t>
            </a:r>
            <a:endParaRPr sz="3800"/>
          </a:p>
          <a:p>
            <a:pPr indent="-288925" lvl="0" marL="457200" rtl="0" algn="l">
              <a:spcBef>
                <a:spcPts val="0"/>
              </a:spcBef>
              <a:spcAft>
                <a:spcPts val="0"/>
              </a:spcAft>
              <a:buSzPct val="100000"/>
              <a:buChar char="-"/>
            </a:pPr>
            <a:r>
              <a:rPr lang="en" sz="3800"/>
              <a:t>Accuracy: 83.4%</a:t>
            </a:r>
            <a:endParaRPr sz="3800"/>
          </a:p>
          <a:p>
            <a:pPr indent="-288925" lvl="0" marL="457200" rtl="0" algn="l">
              <a:spcBef>
                <a:spcPts val="0"/>
              </a:spcBef>
              <a:spcAft>
                <a:spcPts val="0"/>
              </a:spcAft>
              <a:buSzPct val="100000"/>
              <a:buChar char="-"/>
            </a:pPr>
            <a:r>
              <a:rPr lang="en" sz="3800"/>
              <a:t>Cross Validated: 80.1%</a:t>
            </a:r>
            <a:endParaRPr sz="3800"/>
          </a:p>
          <a:p>
            <a:pPr indent="0" lvl="0" marL="0" rtl="0" algn="l">
              <a:spcBef>
                <a:spcPts val="1200"/>
              </a:spcBef>
              <a:spcAft>
                <a:spcPts val="0"/>
              </a:spcAft>
              <a:buNone/>
            </a:pPr>
            <a:r>
              <a:rPr lang="en" sz="3800"/>
              <a:t>Causal Inference:</a:t>
            </a:r>
            <a:endParaRPr sz="3800"/>
          </a:p>
          <a:p>
            <a:pPr indent="-288925" lvl="0" marL="457200" rtl="0" algn="l">
              <a:spcBef>
                <a:spcPts val="1200"/>
              </a:spcBef>
              <a:spcAft>
                <a:spcPts val="0"/>
              </a:spcAft>
              <a:buSzPct val="100000"/>
              <a:buChar char="-"/>
            </a:pPr>
            <a:r>
              <a:rPr lang="en" sz="3800"/>
              <a:t>Positive Average Treatment effect from going to an ivy league school.</a:t>
            </a:r>
            <a:endParaRPr sz="3800"/>
          </a:p>
          <a:p>
            <a:pPr indent="0" lvl="0" marL="0" rtl="0" algn="l">
              <a:spcBef>
                <a:spcPts val="1200"/>
              </a:spcBef>
              <a:spcAft>
                <a:spcPts val="0"/>
              </a:spcAft>
              <a:buNone/>
            </a:pPr>
            <a:r>
              <a:rPr lang="en" sz="3800"/>
              <a:t>The model is predicting at near random with an AUCROC near .5 on the test dataset. With oversampling and undersampling however, cross validation accuracy increases. </a:t>
            </a:r>
            <a:endParaRPr sz="3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0" name="Google Shape;130;p21"/>
          <p:cNvPicPr preferRelativeResize="0"/>
          <p:nvPr/>
        </p:nvPicPr>
        <p:blipFill>
          <a:blip r:embed="rId3">
            <a:alphaModFix/>
          </a:blip>
          <a:stretch>
            <a:fillRect/>
          </a:stretch>
        </p:blipFill>
        <p:spPr>
          <a:xfrm>
            <a:off x="5357937" y="1483662"/>
            <a:ext cx="3079064" cy="217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