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8" r:id="rId4"/>
    <p:sldId id="263" r:id="rId5"/>
    <p:sldId id="269" r:id="rId6"/>
    <p:sldId id="270" r:id="rId7"/>
    <p:sldId id="271" r:id="rId8"/>
    <p:sldId id="272" r:id="rId9"/>
    <p:sldId id="273" r:id="rId10"/>
    <p:sldId id="274" r:id="rId11"/>
    <p:sldId id="276"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140" d="100"/>
          <a:sy n="140" d="100"/>
        </p:scale>
        <p:origin x="-37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413600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223272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447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295861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803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2447047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53077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305769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125497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171981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83510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10096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4031285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381185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53337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78B6F-F256-4A57-94FF-486D4A4C04BB}" type="datetimeFigureOut">
              <a:rPr lang="en-CA" smtClean="0"/>
              <a:t>2023-02-17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1755E3F2-0986-455B-9CB0-6385637C34E8}" type="slidenum">
              <a:rPr lang="en-CA" smtClean="0"/>
              <a:t>‹#›</a:t>
            </a:fld>
            <a:endParaRPr lang="en-CA" dirty="0"/>
          </a:p>
        </p:txBody>
      </p:sp>
    </p:spTree>
    <p:extLst>
      <p:ext uri="{BB962C8B-B14F-4D97-AF65-F5344CB8AC3E}">
        <p14:creationId xmlns:p14="http://schemas.microsoft.com/office/powerpoint/2010/main" val="71807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78B6F-F256-4A57-94FF-486D4A4C04BB}" type="datetimeFigureOut">
              <a:rPr lang="en-CA" smtClean="0"/>
              <a:t>2023-02-17</a:t>
            </a:fld>
            <a:endParaRPr lang="en-C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55E3F2-0986-455B-9CB0-6385637C34E8}" type="slidenum">
              <a:rPr lang="en-CA" smtClean="0"/>
              <a:t>‹#›</a:t>
            </a:fld>
            <a:endParaRPr lang="en-CA" dirty="0"/>
          </a:p>
        </p:txBody>
      </p:sp>
    </p:spTree>
    <p:extLst>
      <p:ext uri="{BB962C8B-B14F-4D97-AF65-F5344CB8AC3E}">
        <p14:creationId xmlns:p14="http://schemas.microsoft.com/office/powerpoint/2010/main" val="1633492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1BCDEF-F98C-38F5-0389-9D268FCE1402}"/>
              </a:ext>
            </a:extLst>
          </p:cNvPr>
          <p:cNvPicPr>
            <a:picLocks noChangeAspect="1"/>
          </p:cNvPicPr>
          <p:nvPr/>
        </p:nvPicPr>
        <p:blipFill rotWithShape="1">
          <a:blip r:embed="rId2"/>
          <a:srcRect l="11519" r="3597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0C71E466-41E0-3D4F-B8DB-0188E3E9D427}"/>
              </a:ext>
            </a:extLst>
          </p:cNvPr>
          <p:cNvSpPr>
            <a:spLocks noGrp="1"/>
          </p:cNvSpPr>
          <p:nvPr>
            <p:ph type="ctrTitle"/>
          </p:nvPr>
        </p:nvSpPr>
        <p:spPr>
          <a:xfrm>
            <a:off x="5380563" y="1678665"/>
            <a:ext cx="3887839" cy="2372168"/>
          </a:xfrm>
        </p:spPr>
        <p:txBody>
          <a:bodyPr>
            <a:normAutofit/>
          </a:bodyPr>
          <a:lstStyle/>
          <a:p>
            <a:endParaRPr lang="en-CA" dirty="0"/>
          </a:p>
        </p:txBody>
      </p:sp>
      <p:sp>
        <p:nvSpPr>
          <p:cNvPr id="3" name="Subtitle 2">
            <a:extLst>
              <a:ext uri="{FF2B5EF4-FFF2-40B4-BE49-F238E27FC236}">
                <a16:creationId xmlns:a16="http://schemas.microsoft.com/office/drawing/2014/main" id="{FDC450B2-93C7-A942-47F4-8DE2C4508FAD}"/>
              </a:ext>
            </a:extLst>
          </p:cNvPr>
          <p:cNvSpPr>
            <a:spLocks noGrp="1"/>
          </p:cNvSpPr>
          <p:nvPr>
            <p:ph type="subTitle" idx="1"/>
          </p:nvPr>
        </p:nvSpPr>
        <p:spPr>
          <a:xfrm>
            <a:off x="5380563" y="4050833"/>
            <a:ext cx="3893440" cy="1096899"/>
          </a:xfrm>
        </p:spPr>
        <p:txBody>
          <a:bodyPr>
            <a:normAutofit/>
          </a:bodyPr>
          <a:lstStyle/>
          <a:p>
            <a:endParaRPr lang="en-CA" dirty="0"/>
          </a:p>
        </p:txBody>
      </p:sp>
    </p:spTree>
    <p:extLst>
      <p:ext uri="{BB962C8B-B14F-4D97-AF65-F5344CB8AC3E}">
        <p14:creationId xmlns:p14="http://schemas.microsoft.com/office/powerpoint/2010/main" val="193002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CD04-DCDF-D3F6-5170-CB3C12398B3F}"/>
              </a:ext>
            </a:extLst>
          </p:cNvPr>
          <p:cNvSpPr>
            <a:spLocks noGrp="1"/>
          </p:cNvSpPr>
          <p:nvPr>
            <p:ph type="title"/>
          </p:nvPr>
        </p:nvSpPr>
        <p:spPr/>
        <p:txBody>
          <a:bodyPr/>
          <a:lstStyle/>
          <a:p>
            <a:r>
              <a:rPr lang="en-US" b="1" dirty="0">
                <a:solidFill>
                  <a:srgbClr val="000000"/>
                </a:solidFill>
                <a:effectLst/>
              </a:rPr>
              <a:t>7. Subject Matter Expert</a:t>
            </a:r>
            <a:endParaRPr lang="en-CA" dirty="0"/>
          </a:p>
        </p:txBody>
      </p:sp>
      <p:sp>
        <p:nvSpPr>
          <p:cNvPr id="3" name="Content Placeholder 2">
            <a:extLst>
              <a:ext uri="{FF2B5EF4-FFF2-40B4-BE49-F238E27FC236}">
                <a16:creationId xmlns:a16="http://schemas.microsoft.com/office/drawing/2014/main" id="{6EB312EA-C77B-39C6-10E4-1E5C01357B74}"/>
              </a:ext>
            </a:extLst>
          </p:cNvPr>
          <p:cNvSpPr>
            <a:spLocks noGrp="1"/>
          </p:cNvSpPr>
          <p:nvPr>
            <p:ph idx="1"/>
          </p:nvPr>
        </p:nvSpPr>
        <p:spPr/>
        <p:txBody>
          <a:bodyPr/>
          <a:lstStyle/>
          <a:p>
            <a:r>
              <a:rPr lang="en-US" dirty="0"/>
              <a:t>Subject matter experts are persons who have an in-depth understanding of how to use analytics in a particular organizational environment. This position is responsible for making sure the necessary insights can be put to use. </a:t>
            </a:r>
          </a:p>
          <a:p>
            <a:endParaRPr lang="en-CA" dirty="0"/>
          </a:p>
        </p:txBody>
      </p:sp>
    </p:spTree>
    <p:extLst>
      <p:ext uri="{BB962C8B-B14F-4D97-AF65-F5344CB8AC3E}">
        <p14:creationId xmlns:p14="http://schemas.microsoft.com/office/powerpoint/2010/main" val="203398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C70-19BA-BAE4-5885-72B73322B3FE}"/>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25B8460D-E90A-66D7-67B6-8C53E7FF602A}"/>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49189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96E9-8D51-E63F-FDF2-95CE3C701376}"/>
              </a:ext>
            </a:extLst>
          </p:cNvPr>
          <p:cNvSpPr>
            <a:spLocks noGrp="1"/>
          </p:cNvSpPr>
          <p:nvPr>
            <p:ph type="title"/>
          </p:nvPr>
        </p:nvSpPr>
        <p:spPr/>
        <p:txBody>
          <a:bodyPr/>
          <a:lstStyle/>
          <a:p>
            <a:r>
              <a:rPr lang="en-US" dirty="0"/>
              <a:t>Ideas for a project</a:t>
            </a:r>
            <a:endParaRPr lang="en-CA" dirty="0"/>
          </a:p>
        </p:txBody>
      </p:sp>
      <p:sp>
        <p:nvSpPr>
          <p:cNvPr id="3" name="Content Placeholder 2">
            <a:extLst>
              <a:ext uri="{FF2B5EF4-FFF2-40B4-BE49-F238E27FC236}">
                <a16:creationId xmlns:a16="http://schemas.microsoft.com/office/drawing/2014/main" id="{A98354D8-FEDF-1F45-C662-03D1FF98C923}"/>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09164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DC3-89A3-2996-3E9E-AA04EFF15C73}"/>
              </a:ext>
            </a:extLst>
          </p:cNvPr>
          <p:cNvSpPr>
            <a:spLocks noGrp="1"/>
          </p:cNvSpPr>
          <p:nvPr>
            <p:ph type="title"/>
          </p:nvPr>
        </p:nvSpPr>
        <p:spPr/>
        <p:txBody>
          <a:bodyPr/>
          <a:lstStyle/>
          <a:p>
            <a:r>
              <a:rPr lang="en-US" dirty="0"/>
              <a:t>What are we doing?</a:t>
            </a:r>
            <a:endParaRPr lang="en-CA" dirty="0"/>
          </a:p>
        </p:txBody>
      </p:sp>
      <p:sp>
        <p:nvSpPr>
          <p:cNvPr id="3" name="Content Placeholder 2">
            <a:extLst>
              <a:ext uri="{FF2B5EF4-FFF2-40B4-BE49-F238E27FC236}">
                <a16:creationId xmlns:a16="http://schemas.microsoft.com/office/drawing/2014/main" id="{1D7036D2-1325-803A-61B4-7EBB34329B30}"/>
              </a:ext>
            </a:extLst>
          </p:cNvPr>
          <p:cNvSpPr>
            <a:spLocks noGrp="1"/>
          </p:cNvSpPr>
          <p:nvPr>
            <p:ph idx="1"/>
          </p:nvPr>
        </p:nvSpPr>
        <p:spPr/>
        <p:txBody>
          <a:bodyPr/>
          <a:lstStyle/>
          <a:p>
            <a:r>
              <a:rPr lang="en-US" dirty="0"/>
              <a:t>Dataset and use case should not be too simple but also not too complicated. We are going to work on a Proof Of Value Study that will need to be wrapped up in 3 weeks. So scope your use case accordingly and do not forget that you will be working as a team so there might be an overhead in terms of communication and collaboration.</a:t>
            </a:r>
          </a:p>
          <a:p>
            <a:endParaRPr lang="en-US" dirty="0"/>
          </a:p>
          <a:p>
            <a:r>
              <a:rPr lang="en-CA" dirty="0"/>
              <a:t>https://github.com/McGill-MMA-EnterpriseAnalytics</a:t>
            </a:r>
          </a:p>
        </p:txBody>
      </p:sp>
    </p:spTree>
    <p:extLst>
      <p:ext uri="{BB962C8B-B14F-4D97-AF65-F5344CB8AC3E}">
        <p14:creationId xmlns:p14="http://schemas.microsoft.com/office/powerpoint/2010/main" val="121898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D7EA-D7DF-7A01-2690-2A9B1F63C1C7}"/>
              </a:ext>
            </a:extLst>
          </p:cNvPr>
          <p:cNvSpPr>
            <a:spLocks noGrp="1"/>
          </p:cNvSpPr>
          <p:nvPr>
            <p:ph type="title"/>
          </p:nvPr>
        </p:nvSpPr>
        <p:spPr/>
        <p:txBody>
          <a:bodyPr/>
          <a:lstStyle/>
          <a:p>
            <a:r>
              <a:rPr lang="en-US" dirty="0"/>
              <a:t>Roles (at least some of them….)</a:t>
            </a:r>
            <a:endParaRPr lang="en-CA" dirty="0"/>
          </a:p>
        </p:txBody>
      </p:sp>
      <p:sp>
        <p:nvSpPr>
          <p:cNvPr id="3" name="Content Placeholder 2">
            <a:extLst>
              <a:ext uri="{FF2B5EF4-FFF2-40B4-BE49-F238E27FC236}">
                <a16:creationId xmlns:a16="http://schemas.microsoft.com/office/drawing/2014/main" id="{132E024E-E29E-4287-2E07-DD032A4F1B8C}"/>
              </a:ext>
            </a:extLst>
          </p:cNvPr>
          <p:cNvSpPr>
            <a:spLocks noGrp="1"/>
          </p:cNvSpPr>
          <p:nvPr>
            <p:ph idx="1"/>
          </p:nvPr>
        </p:nvSpPr>
        <p:spPr/>
        <p:txBody>
          <a:bodyPr/>
          <a:lstStyle/>
          <a:p>
            <a:r>
              <a:rPr lang="en-US" dirty="0"/>
              <a:t>Business Analyst</a:t>
            </a:r>
          </a:p>
          <a:p>
            <a:r>
              <a:rPr lang="en-US" dirty="0"/>
              <a:t>Project Manager</a:t>
            </a:r>
          </a:p>
          <a:p>
            <a:r>
              <a:rPr lang="en-US" dirty="0"/>
              <a:t>Data Communicator</a:t>
            </a:r>
          </a:p>
          <a:p>
            <a:r>
              <a:rPr lang="en-US" dirty="0"/>
              <a:t>Data Scientist</a:t>
            </a:r>
          </a:p>
          <a:p>
            <a:r>
              <a:rPr lang="en-US" dirty="0"/>
              <a:t>Architect</a:t>
            </a:r>
          </a:p>
          <a:p>
            <a:r>
              <a:rPr lang="en-CA" dirty="0"/>
              <a:t>(Team lead)</a:t>
            </a:r>
          </a:p>
          <a:p>
            <a:r>
              <a:rPr lang="en-CA" dirty="0"/>
              <a:t>Subject Matter Expert</a:t>
            </a:r>
          </a:p>
          <a:p>
            <a:r>
              <a:rPr lang="en-CA" dirty="0"/>
              <a:t>Data Engineer</a:t>
            </a:r>
          </a:p>
        </p:txBody>
      </p:sp>
    </p:spTree>
    <p:extLst>
      <p:ext uri="{BB962C8B-B14F-4D97-AF65-F5344CB8AC3E}">
        <p14:creationId xmlns:p14="http://schemas.microsoft.com/office/powerpoint/2010/main" val="354191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4EEB-2730-EAD8-6350-2AF3FC546165}"/>
              </a:ext>
            </a:extLst>
          </p:cNvPr>
          <p:cNvSpPr>
            <a:spLocks noGrp="1"/>
          </p:cNvSpPr>
          <p:nvPr>
            <p:ph type="title"/>
          </p:nvPr>
        </p:nvSpPr>
        <p:spPr/>
        <p:txBody>
          <a:bodyPr/>
          <a:lstStyle/>
          <a:p>
            <a:r>
              <a:rPr lang="en-US" b="1" dirty="0">
                <a:solidFill>
                  <a:srgbClr val="000000"/>
                </a:solidFill>
                <a:effectLst/>
              </a:rPr>
              <a:t>1. Data Scientist</a:t>
            </a:r>
            <a:endParaRPr lang="en-CA" dirty="0"/>
          </a:p>
        </p:txBody>
      </p:sp>
      <p:sp>
        <p:nvSpPr>
          <p:cNvPr id="3" name="Content Placeholder 2">
            <a:extLst>
              <a:ext uri="{FF2B5EF4-FFF2-40B4-BE49-F238E27FC236}">
                <a16:creationId xmlns:a16="http://schemas.microsoft.com/office/drawing/2014/main" id="{199F4955-0537-2BEC-5543-E2BC7967BC0B}"/>
              </a:ext>
            </a:extLst>
          </p:cNvPr>
          <p:cNvSpPr>
            <a:spLocks noGrp="1"/>
          </p:cNvSpPr>
          <p:nvPr>
            <p:ph idx="1"/>
          </p:nvPr>
        </p:nvSpPr>
        <p:spPr/>
        <p:txBody>
          <a:bodyPr/>
          <a:lstStyle/>
          <a:p>
            <a:r>
              <a:rPr lang="en-US" dirty="0"/>
              <a:t>Finding and analyzing data sources, combining data sources, developing visualizations, and utilizing machine learning to build models that help derive practical insight from the data are all tasks performed by data scientists. They are familiar with the entire data discovery process and can present and communicate data insights and discoveries to other team members. They use hypothesis testing to acquire useful information about an issue. </a:t>
            </a:r>
          </a:p>
          <a:p>
            <a:endParaRPr lang="en-CA" dirty="0"/>
          </a:p>
        </p:txBody>
      </p:sp>
    </p:spTree>
    <p:extLst>
      <p:ext uri="{BB962C8B-B14F-4D97-AF65-F5344CB8AC3E}">
        <p14:creationId xmlns:p14="http://schemas.microsoft.com/office/powerpoint/2010/main" val="283640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9B0B-9A88-842E-9DE2-6257AAD4560F}"/>
              </a:ext>
            </a:extLst>
          </p:cNvPr>
          <p:cNvSpPr>
            <a:spLocks noGrp="1"/>
          </p:cNvSpPr>
          <p:nvPr>
            <p:ph type="title"/>
          </p:nvPr>
        </p:nvSpPr>
        <p:spPr/>
        <p:txBody>
          <a:bodyPr/>
          <a:lstStyle/>
          <a:p>
            <a:r>
              <a:rPr lang="en-US" b="1" dirty="0">
                <a:solidFill>
                  <a:srgbClr val="000000"/>
                </a:solidFill>
                <a:effectLst/>
              </a:rPr>
              <a:t>2. Data Engineer</a:t>
            </a:r>
            <a:endParaRPr lang="en-CA" dirty="0"/>
          </a:p>
        </p:txBody>
      </p:sp>
      <p:sp>
        <p:nvSpPr>
          <p:cNvPr id="3" name="Content Placeholder 2">
            <a:extLst>
              <a:ext uri="{FF2B5EF4-FFF2-40B4-BE49-F238E27FC236}">
                <a16:creationId xmlns:a16="http://schemas.microsoft.com/office/drawing/2014/main" id="{B1C40D9B-ED82-9D14-B7C3-71863AAE2419}"/>
              </a:ext>
            </a:extLst>
          </p:cNvPr>
          <p:cNvSpPr>
            <a:spLocks noGrp="1"/>
          </p:cNvSpPr>
          <p:nvPr>
            <p:ph idx="1"/>
          </p:nvPr>
        </p:nvSpPr>
        <p:spPr/>
        <p:txBody>
          <a:bodyPr/>
          <a:lstStyle/>
          <a:p>
            <a:r>
              <a:rPr lang="en-US" dirty="0"/>
              <a:t>Data engineers make the right data accessible and readily available for data science projects. They create, build, and code programs that are data-focused and collect clean data. Additionally, this function promotes the uniformity of datasets. </a:t>
            </a:r>
          </a:p>
          <a:p>
            <a:endParaRPr lang="en-CA" dirty="0"/>
          </a:p>
        </p:txBody>
      </p:sp>
      <p:sp>
        <p:nvSpPr>
          <p:cNvPr id="4" name="Multiplication Sign 3">
            <a:extLst>
              <a:ext uri="{FF2B5EF4-FFF2-40B4-BE49-F238E27FC236}">
                <a16:creationId xmlns:a16="http://schemas.microsoft.com/office/drawing/2014/main" id="{A7C81C5A-89B2-3A53-C06C-4E3A4F15BC1C}"/>
              </a:ext>
            </a:extLst>
          </p:cNvPr>
          <p:cNvSpPr/>
          <p:nvPr/>
        </p:nvSpPr>
        <p:spPr>
          <a:xfrm>
            <a:off x="95693" y="0"/>
            <a:ext cx="12096307" cy="4774019"/>
          </a:xfrm>
          <a:prstGeom prst="mathMultipl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0418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9996-849B-036B-5D7F-45EEF8E2924D}"/>
              </a:ext>
            </a:extLst>
          </p:cNvPr>
          <p:cNvSpPr>
            <a:spLocks noGrp="1"/>
          </p:cNvSpPr>
          <p:nvPr>
            <p:ph type="title"/>
          </p:nvPr>
        </p:nvSpPr>
        <p:spPr/>
        <p:txBody>
          <a:bodyPr/>
          <a:lstStyle/>
          <a:p>
            <a:r>
              <a:rPr lang="en-US" b="1" dirty="0">
                <a:solidFill>
                  <a:srgbClr val="000000"/>
                </a:solidFill>
                <a:effectLst/>
              </a:rPr>
              <a:t>3. Data Science Architect</a:t>
            </a:r>
            <a:endParaRPr lang="en-CA" dirty="0"/>
          </a:p>
        </p:txBody>
      </p:sp>
      <p:sp>
        <p:nvSpPr>
          <p:cNvPr id="3" name="Content Placeholder 2">
            <a:extLst>
              <a:ext uri="{FF2B5EF4-FFF2-40B4-BE49-F238E27FC236}">
                <a16:creationId xmlns:a16="http://schemas.microsoft.com/office/drawing/2014/main" id="{50345BF3-4ED1-C9F6-654E-7E287DFDDDF8}"/>
              </a:ext>
            </a:extLst>
          </p:cNvPr>
          <p:cNvSpPr>
            <a:spLocks noGrp="1"/>
          </p:cNvSpPr>
          <p:nvPr>
            <p:ph idx="1"/>
          </p:nvPr>
        </p:nvSpPr>
        <p:spPr/>
        <p:txBody>
          <a:bodyPr/>
          <a:lstStyle/>
          <a:p>
            <a:r>
              <a:rPr lang="en-US" dirty="0"/>
              <a:t>The framework of data science infrastructure and applications is designed and maintained by data science architects. Thus, this position develops and oversees workflows, data storage systems, and related data models. They coordinate the management and fusion of massive amounts of data and its relevant sources with the Data Engineer. </a:t>
            </a:r>
          </a:p>
          <a:p>
            <a:endParaRPr lang="en-CA" dirty="0"/>
          </a:p>
        </p:txBody>
      </p:sp>
      <p:sp>
        <p:nvSpPr>
          <p:cNvPr id="4" name="Multiplication Sign 3">
            <a:extLst>
              <a:ext uri="{FF2B5EF4-FFF2-40B4-BE49-F238E27FC236}">
                <a16:creationId xmlns:a16="http://schemas.microsoft.com/office/drawing/2014/main" id="{ADE88239-424B-6481-B531-FCC151E6E64D}"/>
              </a:ext>
            </a:extLst>
          </p:cNvPr>
          <p:cNvSpPr/>
          <p:nvPr/>
        </p:nvSpPr>
        <p:spPr>
          <a:xfrm>
            <a:off x="95693" y="0"/>
            <a:ext cx="12096307" cy="4774019"/>
          </a:xfrm>
          <a:prstGeom prst="mathMultipl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2598674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8DB6-27E0-DDD7-8C1B-C8B02877DBE0}"/>
              </a:ext>
            </a:extLst>
          </p:cNvPr>
          <p:cNvSpPr>
            <a:spLocks noGrp="1"/>
          </p:cNvSpPr>
          <p:nvPr>
            <p:ph type="title"/>
          </p:nvPr>
        </p:nvSpPr>
        <p:spPr/>
        <p:txBody>
          <a:bodyPr/>
          <a:lstStyle/>
          <a:p>
            <a:r>
              <a:rPr lang="en-US" b="1" dirty="0">
                <a:solidFill>
                  <a:srgbClr val="000000"/>
                </a:solidFill>
                <a:effectLst/>
              </a:rPr>
              <a:t>4. Data Science Developer </a:t>
            </a:r>
            <a:endParaRPr lang="en-CA" dirty="0"/>
          </a:p>
        </p:txBody>
      </p:sp>
      <p:sp>
        <p:nvSpPr>
          <p:cNvPr id="3" name="Content Placeholder 2">
            <a:extLst>
              <a:ext uri="{FF2B5EF4-FFF2-40B4-BE49-F238E27FC236}">
                <a16:creationId xmlns:a16="http://schemas.microsoft.com/office/drawing/2014/main" id="{102A4424-F72B-7878-3152-3E25FFEC33FB}"/>
              </a:ext>
            </a:extLst>
          </p:cNvPr>
          <p:cNvSpPr>
            <a:spLocks noGrp="1"/>
          </p:cNvSpPr>
          <p:nvPr>
            <p:ph idx="1"/>
          </p:nvPr>
        </p:nvSpPr>
        <p:spPr/>
        <p:txBody>
          <a:bodyPr/>
          <a:lstStyle/>
          <a:p>
            <a:r>
              <a:rPr lang="en-US" dirty="0"/>
              <a:t>Large data analytics programs are designed, created, and coded by data science developers to assist scientific or business/enterprise activities. This position implements models and calls for some data science expertise as well as practical software development knowledge. This position is sometimes referred to as a machine learning engineer. In any case, they support bridging the software development and data science sectors. </a:t>
            </a:r>
          </a:p>
          <a:p>
            <a:endParaRPr lang="en-CA" dirty="0"/>
          </a:p>
        </p:txBody>
      </p:sp>
    </p:spTree>
    <p:extLst>
      <p:ext uri="{BB962C8B-B14F-4D97-AF65-F5344CB8AC3E}">
        <p14:creationId xmlns:p14="http://schemas.microsoft.com/office/powerpoint/2010/main" val="143906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6D2D-13BD-1EC5-B0DA-F987E9CCC970}"/>
              </a:ext>
            </a:extLst>
          </p:cNvPr>
          <p:cNvSpPr>
            <a:spLocks noGrp="1"/>
          </p:cNvSpPr>
          <p:nvPr>
            <p:ph type="title"/>
          </p:nvPr>
        </p:nvSpPr>
        <p:spPr/>
        <p:txBody>
          <a:bodyPr/>
          <a:lstStyle/>
          <a:p>
            <a:r>
              <a:rPr lang="en-US" b="1" dirty="0">
                <a:solidFill>
                  <a:srgbClr val="000000"/>
                </a:solidFill>
                <a:effectLst/>
              </a:rPr>
              <a:t>5. Data/Business Analyst</a:t>
            </a:r>
            <a:endParaRPr lang="en-CA" dirty="0"/>
          </a:p>
        </p:txBody>
      </p:sp>
      <p:sp>
        <p:nvSpPr>
          <p:cNvPr id="3" name="Content Placeholder 2">
            <a:extLst>
              <a:ext uri="{FF2B5EF4-FFF2-40B4-BE49-F238E27FC236}">
                <a16:creationId xmlns:a16="http://schemas.microsoft.com/office/drawing/2014/main" id="{3A2F3C61-6BE6-FA46-EB8B-49C16A27E6BC}"/>
              </a:ext>
            </a:extLst>
          </p:cNvPr>
          <p:cNvSpPr>
            <a:spLocks noGrp="1"/>
          </p:cNvSpPr>
          <p:nvPr>
            <p:ph idx="1"/>
          </p:nvPr>
        </p:nvSpPr>
        <p:spPr/>
        <p:txBody>
          <a:bodyPr/>
          <a:lstStyle/>
          <a:p>
            <a:r>
              <a:rPr lang="en-US" dirty="0"/>
              <a:t>Data/Business Analysts examine a wide range of data to obtain information about the operation of systems, services, or organizations and present it in a form that can be used or acted upon. They enable the data scientist to study a problem in a more effective way.  </a:t>
            </a:r>
          </a:p>
          <a:p>
            <a:endParaRPr lang="en-CA" dirty="0"/>
          </a:p>
        </p:txBody>
      </p:sp>
    </p:spTree>
    <p:extLst>
      <p:ext uri="{BB962C8B-B14F-4D97-AF65-F5344CB8AC3E}">
        <p14:creationId xmlns:p14="http://schemas.microsoft.com/office/powerpoint/2010/main" val="391880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BDDB-88DC-205A-C262-5BB83C235BB2}"/>
              </a:ext>
            </a:extLst>
          </p:cNvPr>
          <p:cNvSpPr>
            <a:spLocks noGrp="1"/>
          </p:cNvSpPr>
          <p:nvPr>
            <p:ph type="title"/>
          </p:nvPr>
        </p:nvSpPr>
        <p:spPr/>
        <p:txBody>
          <a:bodyPr/>
          <a:lstStyle/>
          <a:p>
            <a:r>
              <a:rPr lang="en-US" b="1" dirty="0">
                <a:solidFill>
                  <a:srgbClr val="000000"/>
                </a:solidFill>
                <a:effectLst/>
              </a:rPr>
              <a:t>6. Process Master</a:t>
            </a:r>
            <a:endParaRPr lang="en-CA" dirty="0"/>
          </a:p>
        </p:txBody>
      </p:sp>
      <p:sp>
        <p:nvSpPr>
          <p:cNvPr id="3" name="Content Placeholder 2">
            <a:extLst>
              <a:ext uri="{FF2B5EF4-FFF2-40B4-BE49-F238E27FC236}">
                <a16:creationId xmlns:a16="http://schemas.microsoft.com/office/drawing/2014/main" id="{D8DD568F-32FA-83B7-F067-B2F02D3D71C8}"/>
              </a:ext>
            </a:extLst>
          </p:cNvPr>
          <p:cNvSpPr>
            <a:spLocks noGrp="1"/>
          </p:cNvSpPr>
          <p:nvPr>
            <p:ph idx="1"/>
          </p:nvPr>
        </p:nvSpPr>
        <p:spPr/>
        <p:txBody>
          <a:bodyPr/>
          <a:lstStyle/>
          <a:p>
            <a:r>
              <a:rPr lang="en-US" dirty="0"/>
              <a:t>Data/Business Analysts examine a wide range of data to obtain information about the operation of systems, services, or organizations and present it in a form that can be used or acted upon. They enable the data scientist to study a problem in a more effective way.  </a:t>
            </a:r>
          </a:p>
          <a:p>
            <a:endParaRPr lang="en-CA" dirty="0"/>
          </a:p>
        </p:txBody>
      </p:sp>
    </p:spTree>
    <p:extLst>
      <p:ext uri="{BB962C8B-B14F-4D97-AF65-F5344CB8AC3E}">
        <p14:creationId xmlns:p14="http://schemas.microsoft.com/office/powerpoint/2010/main" val="2836056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329</TotalTime>
  <Words>521</Words>
  <Application>Microsoft Office PowerPoint</Application>
  <PresentationFormat>Widescreen</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What are we doing?</vt:lpstr>
      <vt:lpstr>Roles (at least some of them….)</vt:lpstr>
      <vt:lpstr>1. Data Scientist</vt:lpstr>
      <vt:lpstr>2. Data Engineer</vt:lpstr>
      <vt:lpstr>3. Data Science Architect</vt:lpstr>
      <vt:lpstr>4. Data Science Developer </vt:lpstr>
      <vt:lpstr>5. Data/Business Analyst</vt:lpstr>
      <vt:lpstr>6. Process Master</vt:lpstr>
      <vt:lpstr>7. Subject Matter Expert</vt:lpstr>
      <vt:lpstr>PowerPoint Presentation</vt:lpstr>
      <vt:lpstr>Ideas for a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Emery Dittmer</dc:creator>
  <cp:lastModifiedBy>Emery Dittmer</cp:lastModifiedBy>
  <cp:revision>5</cp:revision>
  <dcterms:created xsi:type="dcterms:W3CDTF">2023-01-24T20:31:50Z</dcterms:created>
  <dcterms:modified xsi:type="dcterms:W3CDTF">2023-02-17T14:47:29Z</dcterms:modified>
</cp:coreProperties>
</file>