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315" r:id="rId3"/>
    <p:sldId id="316" r:id="rId4"/>
    <p:sldId id="319" r:id="rId5"/>
    <p:sldId id="312" r:id="rId6"/>
    <p:sldId id="331" r:id="rId7"/>
    <p:sldId id="327" r:id="rId8"/>
    <p:sldId id="332" r:id="rId9"/>
    <p:sldId id="311" r:id="rId10"/>
    <p:sldId id="329" r:id="rId11"/>
    <p:sldId id="313" r:id="rId12"/>
    <p:sldId id="320" r:id="rId13"/>
    <p:sldId id="314" r:id="rId14"/>
    <p:sldId id="322" r:id="rId15"/>
    <p:sldId id="325" r:id="rId16"/>
    <p:sldId id="326" r:id="rId17"/>
    <p:sldId id="266" r:id="rId18"/>
    <p:sldId id="260" r:id="rId19"/>
    <p:sldId id="328" r:id="rId20"/>
    <p:sldId id="333" r:id="rId21"/>
    <p:sldId id="334" r:id="rId22"/>
    <p:sldId id="271" r:id="rId23"/>
    <p:sldId id="308" r:id="rId24"/>
    <p:sldId id="309" r:id="rId25"/>
    <p:sldId id="257" r:id="rId26"/>
    <p:sldId id="323" r:id="rId27"/>
    <p:sldId id="324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ExtraBold" panose="020B0906030804020204" pitchFamily="34" charset="0"/>
      <p:bold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180"/>
    <a:srgbClr val="5C71E8"/>
    <a:srgbClr val="252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E8507-3007-EEF8-9D38-03A879B22E4C}" v="93" dt="2023-02-17T18:05:15.828"/>
    <p1510:client id="{5D023A58-3F86-7B70-E92A-2B55DA95DF3E}" v="3" dt="2023-02-17T19:02:34.554"/>
    <p1510:client id="{6DA867C6-F515-E7B4-6C6B-CF319216918A}" v="4" vWet="5" dt="2023-02-16T23:46:20.654"/>
    <p1510:client id="{7E67B771-9E19-151E-101C-AB1C054A78C4}" v="30" dt="2023-02-17T18:01:03.037"/>
    <p1510:client id="{9737297B-D882-7004-B02F-521D31EA6D53}" v="36" dt="2023-02-17T15:27:55.078"/>
    <p1510:client id="{C31DFABC-13EE-16AA-7E41-BC4504BF1466}" v="27" dt="2023-02-17T01:47:00.980"/>
    <p1510:client id="{DFF5AF98-9982-4D98-B3B3-BDBA8DFDF8E6}" v="3936" dt="2023-02-17T19:30:13.389"/>
    <p1510:client id="{FC1A8687-EC22-E788-768A-5E9A0C88E1F6}" v="1" dt="2023-02-17T19:26:40.756"/>
  </p1510:revLst>
</p1510:revInfo>
</file>

<file path=ppt/tableStyles.xml><?xml version="1.0" encoding="utf-8"?>
<a:tblStyleLst xmlns:a="http://schemas.openxmlformats.org/drawingml/2006/main" def="{ACB1AEF0-7189-4B46-AE88-78842E7F49C7}">
  <a:tblStyle styleId="{ACB1AEF0-7189-4B46-AE88-78842E7F4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6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9e355c63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9e355c63c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7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9e355c63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9e355c63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9e355c63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9e355c63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9e355c63c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9e355c63c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3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9e355c63c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9e355c63c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2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42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6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Why using classification model? (we're predicting passenger satisfaction for what?)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748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9e355c63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9e355c63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Satisfaction:</a:t>
            </a:r>
            <a:r>
              <a:rPr lang="en-US" b="0" i="0" u="none" strike="noStrike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Airline satisfaction level(Satisfaction, neutral or dissatisfaction)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Flight distance:</a:t>
            </a:r>
            <a:r>
              <a:rPr lang="en-US" b="0" i="0" u="none" strike="noStrike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The flight distance of this journey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Type of Travel:</a:t>
            </a:r>
            <a:r>
              <a:rPr lang="en-US" b="0" i="0" u="none" strike="noStrike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Purpose of the flight of the passengers (Personal Travel, Business Travel)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62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39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Include model comparison (i.e. accuracy)</a:t>
            </a:r>
          </a:p>
          <a:p>
            <a:pPr marL="0" indent="0">
              <a:buNone/>
            </a:pPr>
            <a:r>
              <a:rPr lang="en-US"/>
              <a:t>Train test split methods</a:t>
            </a:r>
          </a:p>
        </p:txBody>
      </p:sp>
    </p:spTree>
    <p:extLst>
      <p:ext uri="{BB962C8B-B14F-4D97-AF65-F5344CB8AC3E}">
        <p14:creationId xmlns:p14="http://schemas.microsoft.com/office/powerpoint/2010/main" val="343492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9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4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80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2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2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3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4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5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6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-745708" y="-679594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name="adj" fmla="val 360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10800000" flipH="1">
            <a:off x="4296407" y="3651977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avLst/>
            <a:gdLst/>
            <a:ahLst/>
            <a:cxnLst/>
            <a:rect l="l" t="t" r="r" b="b"/>
            <a:pathLst>
              <a:path w="531789" h="252897" extrusionOk="0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3" r:id="rId9"/>
    <p:sldLayoutId id="2147483665" r:id="rId10"/>
    <p:sldLayoutId id="2147483669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an01.safelinks.protection.outlook.com/?url=https%3A%2F%2Fgithub.com%2FPedroJoseTrujilloMejia&amp;data=05%7C01%7Cliliana.tretyakova%40mail.mcgill.ca%7C2df81a17e83e441c937108db110ed58e%7Ccd31967152e74a68afa9fcf8f89f09ea%7C0%7C0%7C638122527619748771%7CUnknown%7CTWFpbGZsb3d8eyJWIjoiMC4wLjAwMDAiLCJQIjoiV2luMzIiLCJBTiI6Ik1haWwiLCJXVCI6Mn0%3D%7C3000%7C%7C%7C&amp;sdata=9e5%2Bf3MAVBh2VWZ8YIf8wua%2BFc66i1D7WnM25IRQgwc%3D&amp;reserved=0" TargetMode="External"/><Relationship Id="rId3" Type="http://schemas.openxmlformats.org/officeDocument/2006/relationships/hyperlink" Target="https://can01.safelinks.protection.outlook.com/?url=https%3A%2F%2Fgithub.com%2Fjinh1004&amp;data=05%7C01%7Cliliana.tretyakova%40mail.mcgill.ca%7C2df81a17e83e441c937108db110ed58e%7Ccd31967152e74a68afa9fcf8f89f09ea%7C0%7C0%7C638122527619592537%7CUnknown%7CTWFpbGZsb3d8eyJWIjoiMC4wLjAwMDAiLCJQIjoiV2luMzIiLCJBTiI6Ik1haWwiLCJXVCI6Mn0%3D%7C3000%7C%7C%7C&amp;sdata=km0gc8j7HH6M3ykDcG8%2FHeSJOsVQlLHtf74gcCkg0HY%3D&amp;reserved=0" TargetMode="External"/><Relationship Id="rId7" Type="http://schemas.openxmlformats.org/officeDocument/2006/relationships/hyperlink" Target="https://can01.safelinks.protection.outlook.com/?url=https%3A%2F%2Fgithub.com%2Fuliana-tr&amp;data=05%7C01%7Cliliana.tretyakova%40mail.mcgill.ca%7C2df81a17e83e441c937108db110ed58e%7Ccd31967152e74a68afa9fcf8f89f09ea%7C0%7C0%7C638122527619748771%7CUnknown%7CTWFpbGZsb3d8eyJWIjoiMC4wLjAwMDAiLCJQIjoiV2luMzIiLCJBTiI6Ik1haWwiLCJXVCI6Mn0%3D%7C3000%7C%7C%7C&amp;sdata=UoFHoTSZrIgkEu06VCJyJytZNBUulF6OF0zBzznHu2I%3D&amp;reserved=0" TargetMode="External"/><Relationship Id="rId2" Type="http://schemas.openxmlformats.org/officeDocument/2006/relationships/hyperlink" Target="https://can01.safelinks.protection.outlook.com/?url=https%3A%2F%2Fgithub.com%2FMuditmoody&amp;data=05%7C01%7Cliliana.tretyakova%40mail.mcgill.ca%7C2df81a17e83e441c937108db110ed58e%7Ccd31967152e74a68afa9fcf8f89f09ea%7C0%7C0%7C638122527619592537%7CUnknown%7CTWFpbGZsb3d8eyJWIjoiMC4wLjAwMDAiLCJQIjoiV2luMzIiLCJBTiI6Ik1haWwiLCJXVCI6Mn0%3D%7C3000%7C%7C%7C&amp;sdata=3CTPsUhNnQHUtykucD7Q61AEPRWw3cu7Xs26HoMCk3w%3D&amp;reserved=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an01.safelinks.protection.outlook.com/?url=https%3A%2F%2Fgithub.com%2FNilanjana-Raghu&amp;data=05%7C01%7Cliliana.tretyakova%40mail.mcgill.ca%7C2df81a17e83e441c937108db110ed58e%7Ccd31967152e74a68afa9fcf8f89f09ea%7C0%7C0%7C638122527619592537%7CUnknown%7CTWFpbGZsb3d8eyJWIjoiMC4wLjAwMDAiLCJQIjoiV2luMzIiLCJBTiI6Ik1haWwiLCJXVCI6Mn0%3D%7C3000%7C%7C%7C&amp;sdata=hhXgjdGQj%2BJ66gCXU0aOUlqW65ujmHqxbgUofXbRyZ4%3D&amp;reserved=0" TargetMode="External"/><Relationship Id="rId5" Type="http://schemas.openxmlformats.org/officeDocument/2006/relationships/hyperlink" Target="https://can01.safelinks.protection.outlook.com/?url=https%3A%2F%2Fgithub.com%2Fhm6650&amp;data=05%7C01%7Cliliana.tretyakova%40mail.mcgill.ca%7C2df81a17e83e441c937108db110ed58e%7Ccd31967152e74a68afa9fcf8f89f09ea%7C0%7C0%7C638122527619592537%7CUnknown%7CTWFpbGZsb3d8eyJWIjoiMC4wLjAwMDAiLCJQIjoiV2luMzIiLCJBTiI6Ik1haWwiLCJXVCI6Mn0%3D%7C3000%7C%7C%7C&amp;sdata=wxNgizhiQDvQ1arL2H%2F12cS8X6QW5eZPoBCJD%2BI%2FXzg%3D&amp;reserved=0" TargetMode="External"/><Relationship Id="rId4" Type="http://schemas.openxmlformats.org/officeDocument/2006/relationships/hyperlink" Target="https://can01.safelinks.protection.outlook.com/?url=https%3A%2F%2Fgithub.com%2Fyingfangliang&amp;data=05%7C01%7Cliliana.tretyakova%40mail.mcgill.ca%7C2df81a17e83e441c937108db110ed58e%7Ccd31967152e74a68afa9fcf8f89f09ea%7C0%7C0%7C638122527619592537%7CUnknown%7CTWFpbGZsb3d8eyJWIjoiMC4wLjAwMDAiLCJQIjoiV2luMzIiLCJBTiI6Ik1haWwiLCJXVCI6Mn0%3D%7C3000%7C%7C%7C&amp;sdata=WT2TJRpfyOghMbT4bNgFzjgEDmgwdMtb5keqHgFPeL0%3D&amp;reserved=0" TargetMode="External"/><Relationship Id="rId9" Type="http://schemas.openxmlformats.org/officeDocument/2006/relationships/hyperlink" Target="https://can01.safelinks.protection.outlook.com/?url=https%3A%2F%2Fgithub.com%2FJiaying-Yao&amp;data=05%7C01%7Cliliana.tretyakova%40mail.mcgill.ca%7C2df81a17e83e441c937108db110ed58e%7Ccd31967152e74a68afa9fcf8f89f09ea%7C0%7C0%7C638122527619748771%7CUnknown%7CTWFpbGZsb3d8eyJWIjoiMC4wLjAwMDAiLCJQIjoiV2luMzIiLCJBTiI6Ik1haWwiLCJXVCI6Mn0%3D%7C3000%7C%7C%7C&amp;sdata=GdKGZPUZmhBkCZSCBu4LdNWfsCv0ByXzaX%2Bt003sxAk%3D&amp;reserved=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ill-MMA-EnterpriseAnalytics/Flyer_Customer_Satisfaction" TargetMode="External"/><Relationship Id="rId2" Type="http://schemas.openxmlformats.org/officeDocument/2006/relationships/hyperlink" Target="https://github.com/orgs/McGill-MMA-EnterpriseAnalytics/projects/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/>
              <a:t> </a:t>
            </a:r>
            <a:r>
              <a:rPr lang="en-US"/>
              <a:t>Airline Passenger Satisfaction</a:t>
            </a:r>
            <a:endParaRPr lang="en-US" b="0"/>
          </a:p>
        </p:txBody>
      </p:sp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F852492D-EAB2-5116-5D69-EE77D45E0E77}"/>
              </a:ext>
            </a:extLst>
          </p:cNvPr>
          <p:cNvSpPr/>
          <p:nvPr/>
        </p:nvSpPr>
        <p:spPr>
          <a:xfrm>
            <a:off x="802860" y="4150581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1081699" y="4150581"/>
            <a:ext cx="708439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Mudit 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Aggrawal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 , Jenny Yao , Pedro Jose Trujillo Mejia​, Liliana Tretyakova, ​ Hong-Fei 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Jin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 , Himanshu Mayank ​, 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Nilanjana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 Raghu ​, Ylfa Liang </a:t>
            </a:r>
          </a:p>
        </p:txBody>
      </p:sp>
      <p:sp>
        <p:nvSpPr>
          <p:cNvPr id="3" name="Google Shape;592;p51">
            <a:extLst>
              <a:ext uri="{FF2B5EF4-FFF2-40B4-BE49-F238E27FC236}">
                <a16:creationId xmlns:a16="http://schemas.microsoft.com/office/drawing/2014/main" id="{0FC9CE98-E29B-CF74-639B-C0D661D4A9BC}"/>
              </a:ext>
            </a:extLst>
          </p:cNvPr>
          <p:cNvSpPr/>
          <p:nvPr/>
        </p:nvSpPr>
        <p:spPr>
          <a:xfrm flipH="1">
            <a:off x="922714" y="4268305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</a:t>
            </a:r>
            <a:r>
              <a:rPr lang="en-US" err="1"/>
              <a:t>XGboost</a:t>
            </a:r>
            <a:endParaRPr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B39B046B-6BC2-06DF-A33B-D3FF8D44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55" y="1490473"/>
            <a:ext cx="682349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</a:t>
            </a:r>
            <a:r>
              <a:rPr lang="en-US" err="1"/>
              <a:t>XGboost</a:t>
            </a:r>
            <a:endParaRPr/>
          </a:p>
        </p:txBody>
      </p:sp>
      <p:graphicFrame>
        <p:nvGraphicFramePr>
          <p:cNvPr id="2" name="Google Shape;834;p60">
            <a:extLst>
              <a:ext uri="{FF2B5EF4-FFF2-40B4-BE49-F238E27FC236}">
                <a16:creationId xmlns:a16="http://schemas.microsoft.com/office/drawing/2014/main" id="{39DC6539-D916-7BE7-9B89-94063CB54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4922"/>
              </p:ext>
            </p:extLst>
          </p:nvPr>
        </p:nvGraphicFramePr>
        <p:xfrm>
          <a:off x="4407912" y="1736375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C5014A04-FFCB-80AF-2F19-1FD8B76D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4" y="3166075"/>
            <a:ext cx="2724569" cy="16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69;p61">
            <a:extLst>
              <a:ext uri="{FF2B5EF4-FFF2-40B4-BE49-F238E27FC236}">
                <a16:creationId xmlns:a16="http://schemas.microsoft.com/office/drawing/2014/main" id="{69B17C0D-4E8C-FEA4-B226-33349ADCB7CE}"/>
              </a:ext>
            </a:extLst>
          </p:cNvPr>
          <p:cNvSpPr txBox="1"/>
          <p:nvPr/>
        </p:nvSpPr>
        <p:spPr>
          <a:xfrm>
            <a:off x="923729" y="2265139"/>
            <a:ext cx="213143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U</a:t>
            </a:r>
            <a:r>
              <a:rPr lang="en-US" b="1">
                <a:solidFill>
                  <a:schemeClr val="dk2"/>
                </a:solidFill>
                <a:latin typeface="Raleway"/>
              </a:rPr>
              <a:t>sing the best parameters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4" name="Google Shape;870;p61">
            <a:extLst>
              <a:ext uri="{FF2B5EF4-FFF2-40B4-BE49-F238E27FC236}">
                <a16:creationId xmlns:a16="http://schemas.microsoft.com/office/drawing/2014/main" id="{7C77926A-990F-38D5-95FA-C0ECE3A4807F}"/>
              </a:ext>
            </a:extLst>
          </p:cNvPr>
          <p:cNvSpPr txBox="1"/>
          <p:nvPr/>
        </p:nvSpPr>
        <p:spPr>
          <a:xfrm>
            <a:off x="1069847" y="1435703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95%</a:t>
            </a:r>
            <a:endParaRPr sz="3500"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Google Shape;872;p61">
            <a:extLst>
              <a:ext uri="{FF2B5EF4-FFF2-40B4-BE49-F238E27FC236}">
                <a16:creationId xmlns:a16="http://schemas.microsoft.com/office/drawing/2014/main" id="{40DB5C38-AD1D-D6EE-F315-919C2BAF9416}"/>
              </a:ext>
            </a:extLst>
          </p:cNvPr>
          <p:cNvSpPr txBox="1"/>
          <p:nvPr/>
        </p:nvSpPr>
        <p:spPr>
          <a:xfrm flipH="1">
            <a:off x="1147194" y="1956403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9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23B-D449-F339-0884-3F842074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8930-607C-8EBA-12D2-7C6FBC777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Our Preliminary Results and Business Insights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80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02;p47">
            <a:extLst>
              <a:ext uri="{FF2B5EF4-FFF2-40B4-BE49-F238E27FC236}">
                <a16:creationId xmlns:a16="http://schemas.microsoft.com/office/drawing/2014/main" id="{C708AC52-3BCD-6A45-4289-9CA3A0737EE8}"/>
              </a:ext>
            </a:extLst>
          </p:cNvPr>
          <p:cNvSpPr/>
          <p:nvPr/>
        </p:nvSpPr>
        <p:spPr>
          <a:xfrm>
            <a:off x="6082521" y="3153057"/>
            <a:ext cx="2679812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504;p47">
            <a:extLst>
              <a:ext uri="{FF2B5EF4-FFF2-40B4-BE49-F238E27FC236}">
                <a16:creationId xmlns:a16="http://schemas.microsoft.com/office/drawing/2014/main" id="{CF3D0F31-44BE-4376-4C82-8344CECD975B}"/>
              </a:ext>
            </a:extLst>
          </p:cNvPr>
          <p:cNvSpPr/>
          <p:nvPr/>
        </p:nvSpPr>
        <p:spPr>
          <a:xfrm>
            <a:off x="6082521" y="1851055"/>
            <a:ext cx="2679812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508;p47">
            <a:extLst>
              <a:ext uri="{FF2B5EF4-FFF2-40B4-BE49-F238E27FC236}">
                <a16:creationId xmlns:a16="http://schemas.microsoft.com/office/drawing/2014/main" id="{0C5244CC-A32F-44BC-2554-334FA5080229}"/>
              </a:ext>
            </a:extLst>
          </p:cNvPr>
          <p:cNvSpPr txBox="1"/>
          <p:nvPr/>
        </p:nvSpPr>
        <p:spPr>
          <a:xfrm>
            <a:off x="6173184" y="1840090"/>
            <a:ext cx="1835100" cy="5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err="1">
                <a:solidFill>
                  <a:srgbClr val="424180"/>
                </a:solidFill>
                <a:latin typeface="Montserrat"/>
              </a:rPr>
              <a:t>XGboost</a:t>
            </a:r>
            <a:endParaRPr lang="en" sz="20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4" name="Google Shape;509;p47">
            <a:extLst>
              <a:ext uri="{FF2B5EF4-FFF2-40B4-BE49-F238E27FC236}">
                <a16:creationId xmlns:a16="http://schemas.microsoft.com/office/drawing/2014/main" id="{E509EE2F-C7C7-8EEE-849A-26D1B7C27507}"/>
              </a:ext>
            </a:extLst>
          </p:cNvPr>
          <p:cNvSpPr txBox="1"/>
          <p:nvPr/>
        </p:nvSpPr>
        <p:spPr>
          <a:xfrm>
            <a:off x="6173196" y="2261165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sym typeface="Montserrat"/>
              </a:rPr>
              <a:t>Base Model (Regressor)</a:t>
            </a:r>
            <a:endParaRPr b="1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15" name="Google Shape;510;p47">
            <a:extLst>
              <a:ext uri="{FF2B5EF4-FFF2-40B4-BE49-F238E27FC236}">
                <a16:creationId xmlns:a16="http://schemas.microsoft.com/office/drawing/2014/main" id="{FA2BFFDF-94D9-2D2F-F384-C661502065DE}"/>
              </a:ext>
            </a:extLst>
          </p:cNvPr>
          <p:cNvSpPr txBox="1"/>
          <p:nvPr/>
        </p:nvSpPr>
        <p:spPr>
          <a:xfrm>
            <a:off x="6173183" y="3165593"/>
            <a:ext cx="278793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>
                <a:solidFill>
                  <a:srgbClr val="424180"/>
                </a:solidFill>
                <a:latin typeface="Montserrat"/>
                <a:sym typeface="Montserrat"/>
              </a:rPr>
              <a:t>S, T, and X-learner</a:t>
            </a:r>
            <a:endParaRPr sz="20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6" name="Google Shape;511;p47">
            <a:extLst>
              <a:ext uri="{FF2B5EF4-FFF2-40B4-BE49-F238E27FC236}">
                <a16:creationId xmlns:a16="http://schemas.microsoft.com/office/drawing/2014/main" id="{CDD9A1D4-9F47-7F80-34D0-456375AC4589}"/>
              </a:ext>
            </a:extLst>
          </p:cNvPr>
          <p:cNvSpPr txBox="1"/>
          <p:nvPr/>
        </p:nvSpPr>
        <p:spPr>
          <a:xfrm>
            <a:off x="6173196" y="3562176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Meta Learner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517;p47">
            <a:extLst>
              <a:ext uri="{FF2B5EF4-FFF2-40B4-BE49-F238E27FC236}">
                <a16:creationId xmlns:a16="http://schemas.microsoft.com/office/drawing/2014/main" id="{7261EB3D-72FF-5C23-53AB-702C1824ACDE}"/>
              </a:ext>
            </a:extLst>
          </p:cNvPr>
          <p:cNvSpPr/>
          <p:nvPr/>
        </p:nvSpPr>
        <p:spPr>
          <a:xfrm>
            <a:off x="5562406" y="1921730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518;p47">
            <a:extLst>
              <a:ext uri="{FF2B5EF4-FFF2-40B4-BE49-F238E27FC236}">
                <a16:creationId xmlns:a16="http://schemas.microsoft.com/office/drawing/2014/main" id="{5728CC01-B411-92D3-0E51-06CBAC1C46F8}"/>
              </a:ext>
            </a:extLst>
          </p:cNvPr>
          <p:cNvSpPr/>
          <p:nvPr/>
        </p:nvSpPr>
        <p:spPr>
          <a:xfrm>
            <a:off x="5562406" y="3230077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504;p47">
            <a:extLst>
              <a:ext uri="{FF2B5EF4-FFF2-40B4-BE49-F238E27FC236}">
                <a16:creationId xmlns:a16="http://schemas.microsoft.com/office/drawing/2014/main" id="{42237019-2F47-CC9D-9BF6-8870DC44736B}"/>
              </a:ext>
            </a:extLst>
          </p:cNvPr>
          <p:cNvSpPr/>
          <p:nvPr/>
        </p:nvSpPr>
        <p:spPr>
          <a:xfrm>
            <a:off x="539998" y="1840090"/>
            <a:ext cx="2083931" cy="19367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517;p47">
            <a:extLst>
              <a:ext uri="{FF2B5EF4-FFF2-40B4-BE49-F238E27FC236}">
                <a16:creationId xmlns:a16="http://schemas.microsoft.com/office/drawing/2014/main" id="{250B9423-F54C-7008-0319-33D0F6761D46}"/>
              </a:ext>
            </a:extLst>
          </p:cNvPr>
          <p:cNvSpPr/>
          <p:nvPr/>
        </p:nvSpPr>
        <p:spPr>
          <a:xfrm rot="16200000">
            <a:off x="1381201" y="3017404"/>
            <a:ext cx="399681" cy="148922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8CCF3-F348-F76E-E018-03AC792C16D2}"/>
              </a:ext>
            </a:extLst>
          </p:cNvPr>
          <p:cNvSpPr txBox="1"/>
          <p:nvPr/>
        </p:nvSpPr>
        <p:spPr>
          <a:xfrm>
            <a:off x="809018" y="3620119"/>
            <a:ext cx="15437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ontserrat"/>
                <a:sym typeface="Montserrat"/>
              </a:rPr>
              <a:t>Treatment I</a:t>
            </a:r>
            <a:endParaRPr lang="en-CA" sz="1500" b="1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25" name="Google Shape;504;p47">
            <a:extLst>
              <a:ext uri="{FF2B5EF4-FFF2-40B4-BE49-F238E27FC236}">
                <a16:creationId xmlns:a16="http://schemas.microsoft.com/office/drawing/2014/main" id="{BE5C25FC-CAA9-F96F-2B16-22BB156870A0}"/>
              </a:ext>
            </a:extLst>
          </p:cNvPr>
          <p:cNvSpPr/>
          <p:nvPr/>
        </p:nvSpPr>
        <p:spPr>
          <a:xfrm>
            <a:off x="2915605" y="1838627"/>
            <a:ext cx="2083931" cy="19367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517;p47">
            <a:extLst>
              <a:ext uri="{FF2B5EF4-FFF2-40B4-BE49-F238E27FC236}">
                <a16:creationId xmlns:a16="http://schemas.microsoft.com/office/drawing/2014/main" id="{155D7FCE-E526-3DA6-E754-D505FDCA70C8}"/>
              </a:ext>
            </a:extLst>
          </p:cNvPr>
          <p:cNvSpPr/>
          <p:nvPr/>
        </p:nvSpPr>
        <p:spPr>
          <a:xfrm rot="16200000">
            <a:off x="3756808" y="3015941"/>
            <a:ext cx="399681" cy="148922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86EB9-4236-0469-70C0-6383C0D27E28}"/>
              </a:ext>
            </a:extLst>
          </p:cNvPr>
          <p:cNvSpPr txBox="1"/>
          <p:nvPr/>
        </p:nvSpPr>
        <p:spPr>
          <a:xfrm>
            <a:off x="3184625" y="3618656"/>
            <a:ext cx="15437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ontserrat"/>
                <a:sym typeface="Montserrat"/>
              </a:rPr>
              <a:t>Treatment II</a:t>
            </a:r>
            <a:endParaRPr lang="en-CA" sz="1500" b="1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3A0C1C-0A80-ED17-0BB3-FDC5782D01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354308" y="2021429"/>
            <a:ext cx="453136" cy="453136"/>
          </a:xfrm>
          <a:prstGeom prst="rect">
            <a:avLst/>
          </a:prstGeom>
        </p:spPr>
      </p:pic>
      <p:sp>
        <p:nvSpPr>
          <p:cNvPr id="30" name="Google Shape;348;p34">
            <a:extLst>
              <a:ext uri="{FF2B5EF4-FFF2-40B4-BE49-F238E27FC236}">
                <a16:creationId xmlns:a16="http://schemas.microsoft.com/office/drawing/2014/main" id="{4D235C82-89A3-8492-3982-A7CB6F824DB0}"/>
              </a:ext>
            </a:extLst>
          </p:cNvPr>
          <p:cNvSpPr txBox="1">
            <a:spLocks/>
          </p:cNvSpPr>
          <p:nvPr/>
        </p:nvSpPr>
        <p:spPr>
          <a:xfrm>
            <a:off x="334148" y="258573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  <a:sym typeface="Montserrat"/>
              </a:rPr>
              <a:t>Inflight </a:t>
            </a:r>
          </a:p>
          <a:p>
            <a:pPr algn="ctr"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  <a:sym typeface="Montserrat"/>
              </a:rPr>
              <a:t>Wi-Fi service</a:t>
            </a:r>
          </a:p>
        </p:txBody>
      </p:sp>
      <p:sp>
        <p:nvSpPr>
          <p:cNvPr id="32" name="Google Shape;334;p33">
            <a:extLst>
              <a:ext uri="{FF2B5EF4-FFF2-40B4-BE49-F238E27FC236}">
                <a16:creationId xmlns:a16="http://schemas.microsoft.com/office/drawing/2014/main" id="{6F4FDC6B-91E1-911A-857A-880D8941FEEE}"/>
              </a:ext>
            </a:extLst>
          </p:cNvPr>
          <p:cNvSpPr txBox="1">
            <a:spLocks/>
          </p:cNvSpPr>
          <p:nvPr/>
        </p:nvSpPr>
        <p:spPr>
          <a:xfrm>
            <a:off x="539999" y="260723"/>
            <a:ext cx="49861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Causal Inference</a:t>
            </a:r>
            <a:br>
              <a:rPr lang="en-US"/>
            </a:br>
            <a:endParaRPr lang="en-US"/>
          </a:p>
        </p:txBody>
      </p:sp>
      <p:grpSp>
        <p:nvGrpSpPr>
          <p:cNvPr id="33" name="Google Shape;5594;p76">
            <a:extLst>
              <a:ext uri="{FF2B5EF4-FFF2-40B4-BE49-F238E27FC236}">
                <a16:creationId xmlns:a16="http://schemas.microsoft.com/office/drawing/2014/main" id="{F0ADF8E5-A4A2-91E4-B5F5-74996583DC4D}"/>
              </a:ext>
            </a:extLst>
          </p:cNvPr>
          <p:cNvGrpSpPr/>
          <p:nvPr/>
        </p:nvGrpSpPr>
        <p:grpSpPr>
          <a:xfrm>
            <a:off x="3736072" y="2021429"/>
            <a:ext cx="440821" cy="413945"/>
            <a:chOff x="4456875" y="1435075"/>
            <a:chExt cx="481825" cy="481825"/>
          </a:xfrm>
          <a:solidFill>
            <a:srgbClr val="252461"/>
          </a:solidFill>
        </p:grpSpPr>
        <p:sp>
          <p:nvSpPr>
            <p:cNvPr id="34" name="Google Shape;5595;p76">
              <a:extLst>
                <a:ext uri="{FF2B5EF4-FFF2-40B4-BE49-F238E27FC236}">
                  <a16:creationId xmlns:a16="http://schemas.microsoft.com/office/drawing/2014/main" id="{CDD2CD9F-9736-0901-CC27-8A2C735D4720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596;p76">
              <a:extLst>
                <a:ext uri="{FF2B5EF4-FFF2-40B4-BE49-F238E27FC236}">
                  <a16:creationId xmlns:a16="http://schemas.microsoft.com/office/drawing/2014/main" id="{74C1C84F-0D47-B209-E762-94B7467C0EC7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597;p76">
              <a:extLst>
                <a:ext uri="{FF2B5EF4-FFF2-40B4-BE49-F238E27FC236}">
                  <a16:creationId xmlns:a16="http://schemas.microsoft.com/office/drawing/2014/main" id="{66863BE7-3E37-174E-C8FB-3D04CFF059CB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598;p76">
              <a:extLst>
                <a:ext uri="{FF2B5EF4-FFF2-40B4-BE49-F238E27FC236}">
                  <a16:creationId xmlns:a16="http://schemas.microsoft.com/office/drawing/2014/main" id="{7841A1BE-273B-DE14-3128-CDCFA1AB4B8F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599;p76">
              <a:extLst>
                <a:ext uri="{FF2B5EF4-FFF2-40B4-BE49-F238E27FC236}">
                  <a16:creationId xmlns:a16="http://schemas.microsoft.com/office/drawing/2014/main" id="{0DF2DDCC-A737-4BDA-EC14-3D41BFB58EC9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600;p76">
              <a:extLst>
                <a:ext uri="{FF2B5EF4-FFF2-40B4-BE49-F238E27FC236}">
                  <a16:creationId xmlns:a16="http://schemas.microsoft.com/office/drawing/2014/main" id="{06B6A029-BA51-83B5-ECFC-6DD6D778B97D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601;p76">
              <a:extLst>
                <a:ext uri="{FF2B5EF4-FFF2-40B4-BE49-F238E27FC236}">
                  <a16:creationId xmlns:a16="http://schemas.microsoft.com/office/drawing/2014/main" id="{653127BE-DE7E-90C9-D298-CFE63DED1FD2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602;p76">
              <a:extLst>
                <a:ext uri="{FF2B5EF4-FFF2-40B4-BE49-F238E27FC236}">
                  <a16:creationId xmlns:a16="http://schemas.microsoft.com/office/drawing/2014/main" id="{1BADDC05-3073-CD8D-F17D-94969BD7A4D1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603;p76">
              <a:extLst>
                <a:ext uri="{FF2B5EF4-FFF2-40B4-BE49-F238E27FC236}">
                  <a16:creationId xmlns:a16="http://schemas.microsoft.com/office/drawing/2014/main" id="{341F1E0A-AC81-2DC6-A45E-465CA076808C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604;p76">
              <a:extLst>
                <a:ext uri="{FF2B5EF4-FFF2-40B4-BE49-F238E27FC236}">
                  <a16:creationId xmlns:a16="http://schemas.microsoft.com/office/drawing/2014/main" id="{963F6301-D1B3-30D9-EBA0-D9D44770FFBC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605;p76">
              <a:extLst>
                <a:ext uri="{FF2B5EF4-FFF2-40B4-BE49-F238E27FC236}">
                  <a16:creationId xmlns:a16="http://schemas.microsoft.com/office/drawing/2014/main" id="{9C32CB23-0B3C-6C28-E1E3-B89536C6DAE5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606;p76">
              <a:extLst>
                <a:ext uri="{FF2B5EF4-FFF2-40B4-BE49-F238E27FC236}">
                  <a16:creationId xmlns:a16="http://schemas.microsoft.com/office/drawing/2014/main" id="{D68BD524-E49F-5265-65BE-14E9316FF0BC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607;p76">
              <a:extLst>
                <a:ext uri="{FF2B5EF4-FFF2-40B4-BE49-F238E27FC236}">
                  <a16:creationId xmlns:a16="http://schemas.microsoft.com/office/drawing/2014/main" id="{7C8404F8-019C-1FA1-1CA3-21C69BBD316F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608;p76">
              <a:extLst>
                <a:ext uri="{FF2B5EF4-FFF2-40B4-BE49-F238E27FC236}">
                  <a16:creationId xmlns:a16="http://schemas.microsoft.com/office/drawing/2014/main" id="{911129DA-5E9E-1068-FEA4-C1F6BA801BB3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609;p76">
              <a:extLst>
                <a:ext uri="{FF2B5EF4-FFF2-40B4-BE49-F238E27FC236}">
                  <a16:creationId xmlns:a16="http://schemas.microsoft.com/office/drawing/2014/main" id="{82FBE1FA-6796-9419-2A67-CD333C67BD8B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5610;p76">
              <a:extLst>
                <a:ext uri="{FF2B5EF4-FFF2-40B4-BE49-F238E27FC236}">
                  <a16:creationId xmlns:a16="http://schemas.microsoft.com/office/drawing/2014/main" id="{55561D1F-A751-B2E8-380A-1E608761B1B1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611;p76">
              <a:extLst>
                <a:ext uri="{FF2B5EF4-FFF2-40B4-BE49-F238E27FC236}">
                  <a16:creationId xmlns:a16="http://schemas.microsoft.com/office/drawing/2014/main" id="{985124F6-0A84-BD67-9E76-0C2FBB3E833D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5612;p76">
              <a:extLst>
                <a:ext uri="{FF2B5EF4-FFF2-40B4-BE49-F238E27FC236}">
                  <a16:creationId xmlns:a16="http://schemas.microsoft.com/office/drawing/2014/main" id="{049A707E-EC3C-BF6F-8F62-BB5E5052B9EE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5613;p76">
              <a:extLst>
                <a:ext uri="{FF2B5EF4-FFF2-40B4-BE49-F238E27FC236}">
                  <a16:creationId xmlns:a16="http://schemas.microsoft.com/office/drawing/2014/main" id="{63841B55-9982-DDF6-59A0-E0F2406C0A86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3" name="Google Shape;348;p34">
            <a:extLst>
              <a:ext uri="{FF2B5EF4-FFF2-40B4-BE49-F238E27FC236}">
                <a16:creationId xmlns:a16="http://schemas.microsoft.com/office/drawing/2014/main" id="{45CE29E9-5507-A607-87DC-2A29F2F12222}"/>
              </a:ext>
            </a:extLst>
          </p:cNvPr>
          <p:cNvSpPr txBox="1">
            <a:spLocks/>
          </p:cNvSpPr>
          <p:nvPr/>
        </p:nvSpPr>
        <p:spPr>
          <a:xfrm>
            <a:off x="2724789" y="2586044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Online </a:t>
            </a:r>
          </a:p>
          <a:p>
            <a:pPr algn="ctr"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boarding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572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506CB4-7181-49BD-DA83-879B092A5D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0000" y="1317102"/>
            <a:ext cx="3933600" cy="357000"/>
          </a:xfrm>
        </p:spPr>
        <p:txBody>
          <a:bodyPr/>
          <a:lstStyle/>
          <a:p>
            <a:r>
              <a:rPr lang="en-US" sz="1600"/>
              <a:t>Treatment I: Inflight Wi-Fi service</a:t>
            </a:r>
            <a:endParaRPr lang="en-CA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BA31D-4E43-1EEE-1467-ABAE9CA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CA"/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51FF006B-3938-35D9-DE34-7218F05E8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23461"/>
              </p:ext>
            </p:extLst>
          </p:nvPr>
        </p:nvGraphicFramePr>
        <p:xfrm>
          <a:off x="955912" y="2438611"/>
          <a:ext cx="2017910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Travel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0.361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0.174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834;p60">
            <a:extLst>
              <a:ext uri="{FF2B5EF4-FFF2-40B4-BE49-F238E27FC236}">
                <a16:creationId xmlns:a16="http://schemas.microsoft.com/office/drawing/2014/main" id="{7A85172C-6A0D-9E4C-7781-D14CF6E9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962404"/>
              </p:ext>
            </p:extLst>
          </p:nvPr>
        </p:nvGraphicFramePr>
        <p:xfrm>
          <a:off x="3552106" y="2441250"/>
          <a:ext cx="2017910" cy="119750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LoYal Customer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0.457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0.182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834;p60">
            <a:extLst>
              <a:ext uri="{FF2B5EF4-FFF2-40B4-BE49-F238E27FC236}">
                <a16:creationId xmlns:a16="http://schemas.microsoft.com/office/drawing/2014/main" id="{484350FA-9BCA-4CF9-4E1A-ED10E5CF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75392"/>
              </p:ext>
            </p:extLst>
          </p:nvPr>
        </p:nvGraphicFramePr>
        <p:xfrm>
          <a:off x="6148300" y="2450128"/>
          <a:ext cx="2027054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3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Flight Distance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Mid-long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o.03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Short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0.303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BC341-FB39-F5CD-39A9-60EF1E62627E}"/>
              </a:ext>
            </a:extLst>
          </p:cNvPr>
          <p:cNvSpPr txBox="1"/>
          <p:nvPr/>
        </p:nvSpPr>
        <p:spPr>
          <a:xfrm>
            <a:off x="2522764" y="4083973"/>
            <a:ext cx="40984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3"/>
                </a:solidFill>
                <a:latin typeface="Raleway"/>
              </a:rPr>
              <a:t>CATE</a:t>
            </a:r>
          </a:p>
        </p:txBody>
      </p:sp>
    </p:spTree>
    <p:extLst>
      <p:ext uri="{BB962C8B-B14F-4D97-AF65-F5344CB8AC3E}">
        <p14:creationId xmlns:p14="http://schemas.microsoft.com/office/powerpoint/2010/main" val="36191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506CB4-7181-49BD-DA83-879B092A5D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39999" y="1317102"/>
            <a:ext cx="4294393" cy="357000"/>
          </a:xfrm>
        </p:spPr>
        <p:txBody>
          <a:bodyPr/>
          <a:lstStyle/>
          <a:p>
            <a:pPr>
              <a:buClr>
                <a:schemeClr val="dk1"/>
              </a:buClr>
              <a:buSzPts val="2000"/>
            </a:pPr>
            <a:r>
              <a:rPr lang="en-US" sz="1600"/>
              <a:t>Treatment II: </a:t>
            </a:r>
            <a:r>
              <a:rPr lang="en-US" sz="1600" b="1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BA31D-4E43-1EEE-1467-ABAE9CA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CA"/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51FF006B-3938-35D9-DE34-7218F05E8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885236"/>
              </p:ext>
            </p:extLst>
          </p:nvPr>
        </p:nvGraphicFramePr>
        <p:xfrm>
          <a:off x="955912" y="2438611"/>
          <a:ext cx="2017910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Travel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0.008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0.077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834;p60">
            <a:extLst>
              <a:ext uri="{FF2B5EF4-FFF2-40B4-BE49-F238E27FC236}">
                <a16:creationId xmlns:a16="http://schemas.microsoft.com/office/drawing/2014/main" id="{7A85172C-6A0D-9E4C-7781-D14CF6E9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17254"/>
              </p:ext>
            </p:extLst>
          </p:nvPr>
        </p:nvGraphicFramePr>
        <p:xfrm>
          <a:off x="3552106" y="2441250"/>
          <a:ext cx="2017910" cy="119750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LoYal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 Customer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0.019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0.064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834;p60">
            <a:extLst>
              <a:ext uri="{FF2B5EF4-FFF2-40B4-BE49-F238E27FC236}">
                <a16:creationId xmlns:a16="http://schemas.microsoft.com/office/drawing/2014/main" id="{484350FA-9BCA-4CF9-4E1A-ED10E5CF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6725"/>
              </p:ext>
            </p:extLst>
          </p:nvPr>
        </p:nvGraphicFramePr>
        <p:xfrm>
          <a:off x="6148300" y="1886074"/>
          <a:ext cx="2027054" cy="198105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3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0-15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o.027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18-40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0.069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41-65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0.047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591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65+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0.032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56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BC341-FB39-F5CD-39A9-60EF1E62627E}"/>
              </a:ext>
            </a:extLst>
          </p:cNvPr>
          <p:cNvSpPr txBox="1"/>
          <p:nvPr/>
        </p:nvSpPr>
        <p:spPr>
          <a:xfrm>
            <a:off x="2522764" y="4083973"/>
            <a:ext cx="40984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3"/>
                </a:solidFill>
                <a:latin typeface="Raleway"/>
              </a:rPr>
              <a:t>CATE</a:t>
            </a:r>
          </a:p>
        </p:txBody>
      </p:sp>
    </p:spTree>
    <p:extLst>
      <p:ext uri="{BB962C8B-B14F-4D97-AF65-F5344CB8AC3E}">
        <p14:creationId xmlns:p14="http://schemas.microsoft.com/office/powerpoint/2010/main" val="33113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40185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-US"/>
              <a:t>usiness Insights</a:t>
            </a:r>
            <a:endParaRPr/>
          </a:p>
        </p:txBody>
      </p:sp>
      <p:sp>
        <p:nvSpPr>
          <p:cNvPr id="602" name="Google Shape;602;p52"/>
          <p:cNvSpPr txBox="1">
            <a:spLocks noGrp="1"/>
          </p:cNvSpPr>
          <p:nvPr>
            <p:ph type="subTitle" idx="1"/>
          </p:nvPr>
        </p:nvSpPr>
        <p:spPr>
          <a:xfrm>
            <a:off x="655604" y="2790147"/>
            <a:ext cx="2306114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Wi-Fi Importance</a:t>
            </a:r>
            <a:endParaRPr/>
          </a:p>
        </p:txBody>
      </p:sp>
      <p:sp>
        <p:nvSpPr>
          <p:cNvPr id="603" name="Google Shape;603;p52"/>
          <p:cNvSpPr txBox="1">
            <a:spLocks noGrp="1"/>
          </p:cNvSpPr>
          <p:nvPr>
            <p:ph type="subTitle" idx="2"/>
          </p:nvPr>
        </p:nvSpPr>
        <p:spPr>
          <a:xfrm>
            <a:off x="754430" y="3146481"/>
            <a:ext cx="2207288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on short-distance flights or personal travel customers value Wi-Fi quality</a:t>
            </a:r>
            <a:endParaRPr/>
          </a:p>
        </p:txBody>
      </p:sp>
      <p:sp>
        <p:nvSpPr>
          <p:cNvPr id="604" name="Google Shape;604;p52"/>
          <p:cNvSpPr txBox="1">
            <a:spLocks noGrp="1"/>
          </p:cNvSpPr>
          <p:nvPr>
            <p:ph type="subTitle" idx="3"/>
          </p:nvPr>
        </p:nvSpPr>
        <p:spPr>
          <a:xfrm>
            <a:off x="3283263" y="2734038"/>
            <a:ext cx="2574845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Loyalty Customers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Preference</a:t>
            </a:r>
            <a:endParaRPr/>
          </a:p>
        </p:txBody>
      </p:sp>
      <p:sp>
        <p:nvSpPr>
          <p:cNvPr id="605" name="Google Shape;605;p52"/>
          <p:cNvSpPr txBox="1">
            <a:spLocks noGrp="1"/>
          </p:cNvSpPr>
          <p:nvPr>
            <p:ph type="subTitle" idx="4"/>
          </p:nvPr>
        </p:nvSpPr>
        <p:spPr>
          <a:xfrm>
            <a:off x="3365559" y="3338882"/>
            <a:ext cx="2407087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customers value a positive online boarding experience more than quality of in-flight Wi-Fi</a:t>
            </a:r>
            <a:endParaRPr/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5"/>
          </p:nvPr>
        </p:nvSpPr>
        <p:spPr>
          <a:xfrm>
            <a:off x="6259271" y="2734038"/>
            <a:ext cx="2194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Age-specific strategies</a:t>
            </a:r>
            <a:endParaRPr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6"/>
          </p:nvPr>
        </p:nvSpPr>
        <p:spPr>
          <a:xfrm>
            <a:off x="6259270" y="3338882"/>
            <a:ext cx="2130299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of different age groups are looking for different experiences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52"/>
          <p:cNvGrpSpPr/>
          <p:nvPr/>
        </p:nvGrpSpPr>
        <p:grpSpPr>
          <a:xfrm>
            <a:off x="7147908" y="2291330"/>
            <a:ext cx="424258" cy="422158"/>
            <a:chOff x="-55202750" y="3198925"/>
            <a:chExt cx="318225" cy="316650"/>
          </a:xfrm>
        </p:grpSpPr>
        <p:sp>
          <p:nvSpPr>
            <p:cNvPr id="616" name="Google Shape;616;p52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52"/>
          <p:cNvGrpSpPr/>
          <p:nvPr/>
        </p:nvGrpSpPr>
        <p:grpSpPr>
          <a:xfrm>
            <a:off x="4385508" y="2284530"/>
            <a:ext cx="372796" cy="425291"/>
            <a:chOff x="-56766175" y="3198925"/>
            <a:chExt cx="279625" cy="319000"/>
          </a:xfrm>
        </p:grpSpPr>
        <p:sp>
          <p:nvSpPr>
            <p:cNvPr id="619" name="Google Shape;619;p52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2B43E7-C784-C538-A26F-45452762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567095" y="2337011"/>
            <a:ext cx="453136" cy="4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a progressive scale to assess customer satisfaction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F8D90E1-CFEA-9BF0-D486-F6F4EDA2AB4B}"/>
              </a:ext>
            </a:extLst>
          </p:cNvPr>
          <p:cNvSpPr txBox="1">
            <a:spLocks/>
          </p:cNvSpPr>
          <p:nvPr/>
        </p:nvSpPr>
        <p:spPr>
          <a:xfrm>
            <a:off x="2639250" y="2571750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/>
              <a:t>Any questions?</a:t>
            </a:r>
            <a:endParaRPr lang="en-CA"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3AD-03BB-2E5C-D28F-41F7CE1B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20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2552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sz="1800"/>
              <a:t>To Our Dataset and </a:t>
            </a:r>
          </a:p>
          <a:p>
            <a:pPr marL="0" indent="0">
              <a:spcAft>
                <a:spcPts val="600"/>
              </a:spcAft>
            </a:pPr>
            <a:r>
              <a:rPr lang="en-US" sz="1800"/>
              <a:t>Business Problem</a:t>
            </a:r>
            <a:endParaRPr sz="180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7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3D13A6-89AD-C80A-F1B1-CA0D541D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489" y="1590842"/>
            <a:ext cx="5128591" cy="2878200"/>
          </a:xfrm>
        </p:spPr>
        <p:txBody>
          <a:bodyPr/>
          <a:lstStyle/>
          <a:p>
            <a:r>
              <a:rPr lang="en-CA" sz="16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Mudit </a:t>
            </a:r>
            <a:r>
              <a:rPr lang="en-CA" sz="1600">
                <a:latin typeface="Calibri" panose="020F0502020204030204" pitchFamily="34" charset="0"/>
              </a:rPr>
              <a:t>Aggarwal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Muditmoody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Hong Fei </a:t>
            </a:r>
            <a:r>
              <a:rPr lang="en-CA" sz="1600" err="1">
                <a:latin typeface="Calibri" panose="020F0502020204030204" pitchFamily="34" charset="0"/>
              </a:rPr>
              <a:t>Jin</a:t>
            </a:r>
            <a:r>
              <a:rPr lang="en-CA" sz="1600">
                <a:latin typeface="Calibri" panose="020F0502020204030204" pitchFamily="34" charset="0"/>
              </a:rPr>
              <a:t> - 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jinh1004</a:t>
            </a:r>
            <a:endParaRPr lang="en-CA" sz="1600" u="sng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Ying-Fang Liang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yingfangliang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Himanshu Mayank - 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hm6650</a:t>
            </a:r>
            <a:endParaRPr lang="en-CA" sz="1600" u="sng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err="1">
                <a:latin typeface="Calibri" panose="020F0502020204030204" pitchFamily="34" charset="0"/>
              </a:rPr>
              <a:t>Nilanjana</a:t>
            </a:r>
            <a:r>
              <a:rPr lang="en-CA" sz="1600">
                <a:latin typeface="Calibri" panose="020F0502020204030204" pitchFamily="34" charset="0"/>
              </a:rPr>
              <a:t> R Raghu -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Nilanjana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-Raghu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Liliana Tretyakova -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uliana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-tr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Pedro Trujillo Mejia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PedroJoseTrujilloMejia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Jenny Yao - </a:t>
            </a:r>
            <a:r>
              <a:rPr lang="en-CA" sz="18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Jiaying</a:t>
            </a:r>
            <a:r>
              <a:rPr lang="en-CA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-Yao</a:t>
            </a:r>
            <a:r>
              <a:rPr lang="en-CA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A" sz="160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9B7B8-6B7C-27E3-CCE8-A760E41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Team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5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5CD-5DC9-CBA4-C8BF-C780D68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4714-09AE-F74E-75D8-2C4B7660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637969"/>
            <a:ext cx="8064000" cy="662956"/>
          </a:xfrm>
        </p:spPr>
        <p:txBody>
          <a:bodyPr/>
          <a:lstStyle/>
          <a:p>
            <a:r>
              <a:rPr lang="en-US"/>
              <a:t>Git Project - </a:t>
            </a:r>
            <a:r>
              <a:rPr lang="en-US">
                <a:hlinkClick r:id="rId2"/>
              </a:rPr>
              <a:t>https://github.com/orgs/McGill-MMA-EnterpriseAnalytics/projects/29</a:t>
            </a:r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r>
              <a:rPr lang="en-CA"/>
              <a:t>Git repository</a:t>
            </a:r>
            <a:r>
              <a:rPr lang="en-US"/>
              <a:t> -  </a:t>
            </a:r>
            <a:r>
              <a:rPr lang="en-US">
                <a:hlinkClick r:id="rId3"/>
              </a:rPr>
              <a:t>https://github.com/McGill-MMA-EnterpriseAnalytics/Flyer_Customer_Satisfaction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5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/>
          <p:nvPr/>
        </p:nvSpPr>
        <p:spPr>
          <a:xfrm>
            <a:off x="5621350" y="221481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621350" y="1262654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/>
          </p:nvPr>
        </p:nvSpPr>
        <p:spPr>
          <a:xfrm>
            <a:off x="454950" y="53704"/>
            <a:ext cx="50477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Logistic regression 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5712013" y="1251689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87%</a:t>
            </a:r>
            <a:endParaRPr lang="en"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5712025" y="1672764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</a:rPr>
              <a:t>Precision</a:t>
            </a:r>
            <a:endParaRPr b="1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5712013" y="222734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84%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5712025" y="262393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</a:rPr>
              <a:t>Recall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5021725" y="1333329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5021725" y="228547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27CB62-D120-B7DE-DE13-26C0E43A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0" y="1270907"/>
            <a:ext cx="40576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7F4FCDE-43B3-593C-3037-B545944E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09" y="3280298"/>
            <a:ext cx="2007207" cy="14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5E69CE1-0B27-AFFA-38D8-45B07838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25" y="3338050"/>
            <a:ext cx="2130989" cy="13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SVM</a:t>
            </a:r>
            <a:endParaRPr lang="en-CA"/>
          </a:p>
        </p:txBody>
      </p:sp>
      <p:graphicFrame>
        <p:nvGraphicFramePr>
          <p:cNvPr id="834" name="Google Shape;834;p60"/>
          <p:cNvGraphicFramePr/>
          <p:nvPr>
            <p:extLst>
              <p:ext uri="{D42A27DB-BD31-4B8C-83A1-F6EECF244321}">
                <p14:modId xmlns:p14="http://schemas.microsoft.com/office/powerpoint/2010/main" val="1149170408"/>
              </p:ext>
            </p:extLst>
          </p:nvPr>
        </p:nvGraphicFramePr>
        <p:xfrm>
          <a:off x="540000" y="1635791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68075EFF-34DC-B3D4-64E2-E78DEE97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800" y="2698910"/>
            <a:ext cx="3066997" cy="21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354AF16C-D576-53F0-C099-64523816571C}"/>
              </a:ext>
            </a:extLst>
          </p:cNvPr>
          <p:cNvSpPr/>
          <p:nvPr/>
        </p:nvSpPr>
        <p:spPr>
          <a:xfrm>
            <a:off x="5819025" y="163579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10;p47">
            <a:extLst>
              <a:ext uri="{FF2B5EF4-FFF2-40B4-BE49-F238E27FC236}">
                <a16:creationId xmlns:a16="http://schemas.microsoft.com/office/drawing/2014/main" id="{BD1F4435-ECBD-A81E-03C0-583163BFAE1A}"/>
              </a:ext>
            </a:extLst>
          </p:cNvPr>
          <p:cNvSpPr txBox="1"/>
          <p:nvPr/>
        </p:nvSpPr>
        <p:spPr>
          <a:xfrm>
            <a:off x="5909688" y="164832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88%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511;p47">
            <a:extLst>
              <a:ext uri="{FF2B5EF4-FFF2-40B4-BE49-F238E27FC236}">
                <a16:creationId xmlns:a16="http://schemas.microsoft.com/office/drawing/2014/main" id="{7038411E-079B-0CFA-23F0-7034551D0488}"/>
              </a:ext>
            </a:extLst>
          </p:cNvPr>
          <p:cNvSpPr txBox="1"/>
          <p:nvPr/>
        </p:nvSpPr>
        <p:spPr>
          <a:xfrm>
            <a:off x="5909700" y="204491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18;p47">
            <a:extLst>
              <a:ext uri="{FF2B5EF4-FFF2-40B4-BE49-F238E27FC236}">
                <a16:creationId xmlns:a16="http://schemas.microsoft.com/office/drawing/2014/main" id="{03680D30-F941-5C33-E721-C930291E9899}"/>
              </a:ext>
            </a:extLst>
          </p:cNvPr>
          <p:cNvSpPr/>
          <p:nvPr/>
        </p:nvSpPr>
        <p:spPr>
          <a:xfrm>
            <a:off x="5219400" y="170645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190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1"/>
          <p:cNvSpPr txBox="1">
            <a:spLocks noGrp="1"/>
          </p:cNvSpPr>
          <p:nvPr>
            <p:ph type="title"/>
          </p:nvPr>
        </p:nvSpPr>
        <p:spPr>
          <a:xfrm>
            <a:off x="540000" y="110292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/>
              <a:t>– Decision trees ​</a:t>
            </a:r>
            <a:endParaRPr/>
          </a:p>
        </p:txBody>
      </p:sp>
      <p:sp>
        <p:nvSpPr>
          <p:cNvPr id="868" name="Google Shape;868;p61"/>
          <p:cNvSpPr txBox="1"/>
          <p:nvPr/>
        </p:nvSpPr>
        <p:spPr>
          <a:xfrm>
            <a:off x="3444678" y="1323850"/>
            <a:ext cx="2128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15</a:t>
            </a:r>
            <a:endParaRPr sz="3500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9" name="Google Shape;869;p61"/>
          <p:cNvSpPr txBox="1"/>
          <p:nvPr/>
        </p:nvSpPr>
        <p:spPr>
          <a:xfrm>
            <a:off x="782499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>
                <a:solidFill>
                  <a:schemeClr val="dk2"/>
                </a:solidFill>
                <a:latin typeface="Raleway"/>
              </a:rPr>
              <a:t>n train dataset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870" name="Google Shape;870;p61"/>
          <p:cNvSpPr txBox="1"/>
          <p:nvPr/>
        </p:nvSpPr>
        <p:spPr>
          <a:xfrm>
            <a:off x="685799" y="1323850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94.89%</a:t>
            </a:r>
            <a:endParaRPr sz="350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1" name="Google Shape;871;p61"/>
          <p:cNvSpPr txBox="1"/>
          <p:nvPr/>
        </p:nvSpPr>
        <p:spPr>
          <a:xfrm flipH="1">
            <a:off x="3555499" y="1848648"/>
            <a:ext cx="2029028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‘</a:t>
            </a:r>
            <a:r>
              <a:rPr lang="en-US" sz="2000" err="1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max_depth</a:t>
            </a: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’</a:t>
            </a:r>
            <a:endParaRPr lang="en-US"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2" name="Google Shape;872;p61"/>
          <p:cNvSpPr txBox="1"/>
          <p:nvPr/>
        </p:nvSpPr>
        <p:spPr>
          <a:xfrm flipH="1">
            <a:off x="763146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Google Shape;869;p61">
            <a:extLst>
              <a:ext uri="{FF2B5EF4-FFF2-40B4-BE49-F238E27FC236}">
                <a16:creationId xmlns:a16="http://schemas.microsoft.com/office/drawing/2014/main" id="{16B20B84-7133-AEC3-B18C-27B10B098E96}"/>
              </a:ext>
            </a:extLst>
          </p:cNvPr>
          <p:cNvSpPr txBox="1"/>
          <p:nvPr/>
        </p:nvSpPr>
        <p:spPr>
          <a:xfrm>
            <a:off x="6600913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>
                <a:solidFill>
                  <a:schemeClr val="dk2"/>
                </a:solidFill>
                <a:latin typeface="Raleway"/>
              </a:rPr>
              <a:t>n test dataset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5" name="Google Shape;870;p61">
            <a:extLst>
              <a:ext uri="{FF2B5EF4-FFF2-40B4-BE49-F238E27FC236}">
                <a16:creationId xmlns:a16="http://schemas.microsoft.com/office/drawing/2014/main" id="{EEC12F58-772B-3769-A73C-451D75A20527}"/>
              </a:ext>
            </a:extLst>
          </p:cNvPr>
          <p:cNvSpPr txBox="1"/>
          <p:nvPr/>
        </p:nvSpPr>
        <p:spPr>
          <a:xfrm>
            <a:off x="6486927" y="1323850"/>
            <a:ext cx="1873301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500" b="1">
                <a:solidFill>
                  <a:schemeClr val="accent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94.94%</a:t>
            </a:r>
            <a:endParaRPr sz="3500" b="1">
              <a:solidFill>
                <a:schemeClr val="accent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 ExtraBold"/>
            </a:endParaRPr>
          </a:p>
        </p:txBody>
      </p:sp>
      <p:sp>
        <p:nvSpPr>
          <p:cNvPr id="6" name="Google Shape;872;p61">
            <a:extLst>
              <a:ext uri="{FF2B5EF4-FFF2-40B4-BE49-F238E27FC236}">
                <a16:creationId xmlns:a16="http://schemas.microsoft.com/office/drawing/2014/main" id="{D45ED97E-06BE-D901-D43B-F4BF99F365BC}"/>
              </a:ext>
            </a:extLst>
          </p:cNvPr>
          <p:cNvSpPr txBox="1"/>
          <p:nvPr/>
        </p:nvSpPr>
        <p:spPr>
          <a:xfrm flipH="1">
            <a:off x="6581560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206D0D-7BBB-3630-A1D0-D172EDA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20" y="3220521"/>
            <a:ext cx="4501418" cy="7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31AFDE8-AAAD-DD74-26BC-5532BE1B8F7E}"/>
              </a:ext>
            </a:extLst>
          </p:cNvPr>
          <p:cNvSpPr txBox="1"/>
          <p:nvPr/>
        </p:nvSpPr>
        <p:spPr>
          <a:xfrm>
            <a:off x="4082142" y="4176081"/>
            <a:ext cx="409847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accent3"/>
                </a:solidFill>
                <a:latin typeface="Raleway"/>
              </a:rPr>
              <a:t>Part of the Decision tree generated 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5951EE6-F81F-395E-A042-4CF156D5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8" y="3034029"/>
            <a:ext cx="2664060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502;p47">
            <a:extLst>
              <a:ext uri="{FF2B5EF4-FFF2-40B4-BE49-F238E27FC236}">
                <a16:creationId xmlns:a16="http://schemas.microsoft.com/office/drawing/2014/main" id="{CA0AAE39-43B8-70C4-745E-6DE732E7E8C9}"/>
              </a:ext>
            </a:extLst>
          </p:cNvPr>
          <p:cNvSpPr/>
          <p:nvPr/>
        </p:nvSpPr>
        <p:spPr>
          <a:xfrm>
            <a:off x="3212588" y="3284305"/>
            <a:ext cx="2506559" cy="17596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40000" y="85801"/>
            <a:ext cx="46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</a:t>
            </a:r>
            <a:br>
              <a:rPr lang="en-US"/>
            </a:br>
            <a:r>
              <a:rPr lang="en-US"/>
              <a:t>Random Forests 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798BB-A4F9-CDE7-A6A1-986F990D3EEF}"/>
              </a:ext>
            </a:extLst>
          </p:cNvPr>
          <p:cNvGrpSpPr/>
          <p:nvPr/>
        </p:nvGrpSpPr>
        <p:grpSpPr>
          <a:xfrm>
            <a:off x="433868" y="1326432"/>
            <a:ext cx="2506560" cy="1759671"/>
            <a:chOff x="457157" y="1424400"/>
            <a:chExt cx="2971843" cy="1963779"/>
          </a:xfrm>
        </p:grpSpPr>
        <p:sp>
          <p:nvSpPr>
            <p:cNvPr id="5" name="Google Shape;502;p47">
              <a:extLst>
                <a:ext uri="{FF2B5EF4-FFF2-40B4-BE49-F238E27FC236}">
                  <a16:creationId xmlns:a16="http://schemas.microsoft.com/office/drawing/2014/main" id="{A08C7EEF-CE2C-AAB6-F835-86D9F53F7A84}"/>
                </a:ext>
              </a:extLst>
            </p:cNvPr>
            <p:cNvSpPr/>
            <p:nvPr/>
          </p:nvSpPr>
          <p:spPr>
            <a:xfrm>
              <a:off x="533277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05025EC-6F6F-67D8-5008-F3CBD679C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14" y="1587089"/>
              <a:ext cx="2236528" cy="139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509;p47">
              <a:extLst>
                <a:ext uri="{FF2B5EF4-FFF2-40B4-BE49-F238E27FC236}">
                  <a16:creationId xmlns:a16="http://schemas.microsoft.com/office/drawing/2014/main" id="{EF8D5C05-A6DE-650E-B908-FFA924968C24}"/>
                </a:ext>
              </a:extLst>
            </p:cNvPr>
            <p:cNvSpPr txBox="1"/>
            <p:nvPr/>
          </p:nvSpPr>
          <p:spPr>
            <a:xfrm>
              <a:off x="457157" y="2977230"/>
              <a:ext cx="2971843" cy="326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err="1">
                  <a:solidFill>
                    <a:srgbClr val="5C71E8"/>
                  </a:solidFill>
                  <a:latin typeface="Montserrat"/>
                </a:rPr>
                <a:t>n_estimators</a:t>
              </a:r>
              <a:r>
                <a:rPr lang="en-US" sz="1200" b="1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sz="1200" b="1">
                <a:solidFill>
                  <a:srgbClr val="5C71E8"/>
                </a:solidFill>
                <a:latin typeface="Montserrat"/>
                <a:sym typeface="Montserra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C687D8-ADD6-748C-224B-E8BC91C3FCDA}"/>
              </a:ext>
            </a:extLst>
          </p:cNvPr>
          <p:cNvGrpSpPr/>
          <p:nvPr/>
        </p:nvGrpSpPr>
        <p:grpSpPr>
          <a:xfrm>
            <a:off x="3212588" y="1336503"/>
            <a:ext cx="2506559" cy="1759671"/>
            <a:chOff x="3853420" y="1424400"/>
            <a:chExt cx="2819602" cy="1963779"/>
          </a:xfrm>
        </p:grpSpPr>
        <p:sp>
          <p:nvSpPr>
            <p:cNvPr id="10" name="Google Shape;502;p47">
              <a:extLst>
                <a:ext uri="{FF2B5EF4-FFF2-40B4-BE49-F238E27FC236}">
                  <a16:creationId xmlns:a16="http://schemas.microsoft.com/office/drawing/2014/main" id="{831F4BAF-0792-0489-684C-C22950FEEF8D}"/>
                </a:ext>
              </a:extLst>
            </p:cNvPr>
            <p:cNvSpPr/>
            <p:nvPr/>
          </p:nvSpPr>
          <p:spPr>
            <a:xfrm>
              <a:off x="3853420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3462C06F-EB69-6EC5-65B4-03D2AD31A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570" y="1567543"/>
              <a:ext cx="2239078" cy="14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B954-1892-DA73-868F-6E14F731C135}"/>
                </a:ext>
              </a:extLst>
            </p:cNvPr>
            <p:cNvSpPr txBox="1"/>
            <p:nvPr/>
          </p:nvSpPr>
          <p:spPr>
            <a:xfrm>
              <a:off x="4118570" y="3011180"/>
              <a:ext cx="2432957" cy="309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err="1">
                  <a:solidFill>
                    <a:srgbClr val="5C71E8"/>
                  </a:solidFill>
                  <a:latin typeface="Montserrat"/>
                </a:rPr>
                <a:t>Max_depth</a:t>
              </a:r>
              <a:r>
                <a:rPr lang="en-US" sz="1200" b="1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lang="en-CA" sz="1200" b="1">
                <a:solidFill>
                  <a:srgbClr val="5C71E8"/>
                </a:solidFill>
                <a:latin typeface="Montserra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87E953-86C7-3910-22B3-3B995EAA5FE1}"/>
              </a:ext>
            </a:extLst>
          </p:cNvPr>
          <p:cNvGrpSpPr/>
          <p:nvPr/>
        </p:nvGrpSpPr>
        <p:grpSpPr>
          <a:xfrm>
            <a:off x="6055511" y="1336503"/>
            <a:ext cx="2555543" cy="1759671"/>
            <a:chOff x="6055511" y="1336503"/>
            <a:chExt cx="2555543" cy="1759671"/>
          </a:xfrm>
        </p:grpSpPr>
        <p:sp>
          <p:nvSpPr>
            <p:cNvPr id="14" name="Google Shape;502;p47">
              <a:extLst>
                <a:ext uri="{FF2B5EF4-FFF2-40B4-BE49-F238E27FC236}">
                  <a16:creationId xmlns:a16="http://schemas.microsoft.com/office/drawing/2014/main" id="{B8C5A06C-55D1-936F-4B63-99224E83BD77}"/>
                </a:ext>
              </a:extLst>
            </p:cNvPr>
            <p:cNvSpPr/>
            <p:nvPr/>
          </p:nvSpPr>
          <p:spPr>
            <a:xfrm>
              <a:off x="6055511" y="1336503"/>
              <a:ext cx="2506559" cy="175967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51A13-36BB-D31B-9519-85A2BD4E492F}"/>
                </a:ext>
              </a:extLst>
            </p:cNvPr>
            <p:cNvSpPr txBox="1"/>
            <p:nvPr/>
          </p:nvSpPr>
          <p:spPr>
            <a:xfrm>
              <a:off x="6104495" y="2758359"/>
              <a:ext cx="250655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sz="1100" b="1" err="1">
                  <a:solidFill>
                    <a:srgbClr val="5C71E8"/>
                  </a:solidFill>
                  <a:latin typeface="Montserrat"/>
                </a:rPr>
                <a:t>min_samples_split</a:t>
              </a:r>
              <a:r>
                <a:rPr lang="en-US" sz="1100" b="1">
                  <a:solidFill>
                    <a:srgbClr val="5C71E8"/>
                  </a:solidFill>
                  <a:latin typeface="Montserrat"/>
                </a:rPr>
                <a:t>​ vs Accuracy​</a:t>
              </a:r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E1CD2E82-E9D5-298D-DC19-A50B979EB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546" y="1469820"/>
              <a:ext cx="1990487" cy="126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Google Shape;5647;p76">
            <a:extLst>
              <a:ext uri="{FF2B5EF4-FFF2-40B4-BE49-F238E27FC236}">
                <a16:creationId xmlns:a16="http://schemas.microsoft.com/office/drawing/2014/main" id="{02C293A0-5264-EB68-B3A7-F32E82F85BE9}"/>
              </a:ext>
            </a:extLst>
          </p:cNvPr>
          <p:cNvSpPr/>
          <p:nvPr/>
        </p:nvSpPr>
        <p:spPr>
          <a:xfrm>
            <a:off x="4274538" y="3595155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470;p45">
            <a:extLst>
              <a:ext uri="{FF2B5EF4-FFF2-40B4-BE49-F238E27FC236}">
                <a16:creationId xmlns:a16="http://schemas.microsoft.com/office/drawing/2014/main" id="{8B18949D-5AB9-AD7E-337E-ED28CAAECBFE}"/>
              </a:ext>
            </a:extLst>
          </p:cNvPr>
          <p:cNvSpPr txBox="1">
            <a:spLocks/>
          </p:cNvSpPr>
          <p:nvPr/>
        </p:nvSpPr>
        <p:spPr>
          <a:xfrm>
            <a:off x="3320240" y="4098737"/>
            <a:ext cx="2242267" cy="75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/>
            <a:r>
              <a:rPr lang="en-US">
                <a:solidFill>
                  <a:schemeClr val="dk2"/>
                </a:solidFill>
                <a:latin typeface="Montserrat"/>
              </a:rPr>
              <a:t>The best classification score is </a:t>
            </a:r>
            <a:r>
              <a:rPr lang="en-US" b="1">
                <a:solidFill>
                  <a:schemeClr val="dk2"/>
                </a:solidFill>
                <a:latin typeface="Montserrat"/>
              </a:rPr>
              <a:t>0.96​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40000" y="1317102"/>
            <a:ext cx="3933600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>
                <a:solidFill>
                  <a:schemeClr val="accent3"/>
                </a:solidFill>
                <a:latin typeface="Montserrat" panose="00000500000000000000" pitchFamily="2" charset="0"/>
              </a:rPr>
              <a:t>Treatment I: Inflight Wi-Fi service</a:t>
            </a:r>
            <a:endParaRPr lang="en-CA" sz="16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4E81C-4211-24CE-F2FD-976AB38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" y="1674102"/>
            <a:ext cx="5563548" cy="3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35401" y="2427320"/>
            <a:ext cx="503445" cy="5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39999" y="1317102"/>
            <a:ext cx="4795325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600" b="1">
                <a:solidFill>
                  <a:schemeClr val="accent3"/>
                </a:solidFill>
                <a:latin typeface="Montserrat" panose="00000500000000000000" pitchFamily="2" charset="0"/>
              </a:rPr>
              <a:t>Treatment II: </a:t>
            </a:r>
            <a:r>
              <a:rPr lang="en-US" sz="1600" b="1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83109" y="2475028"/>
            <a:ext cx="455737" cy="45573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538C836-7E10-4131-B641-D75B699D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9" y="1791957"/>
            <a:ext cx="5454595" cy="30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Problem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953589" y="1617951"/>
            <a:ext cx="6041836" cy="145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424180"/>
                </a:solidFill>
                <a:latin typeface="Montserrat"/>
              </a:rPr>
              <a:t>What factors affect customer satisfaction the most in the context of airline passengers?</a:t>
            </a:r>
            <a:endParaRPr sz="18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962468" y="2652879"/>
            <a:ext cx="7907211" cy="1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"Travel companies are still absorbing COVID-19’s financial impact, and investing in CX now may seem too great a burden for many of them.​</a:t>
            </a:r>
          </a:p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But companies that prioritize CX during a downturn stand to outperform their competition for years to come—as McKinsey research on the 2007–09 downturn has shown.​</a:t>
            </a:r>
          </a:p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Indeed, wise investment in CX may be key to the industry’s survival, and flourishing, in a post-pandemic world."</a:t>
            </a:r>
          </a:p>
        </p:txBody>
      </p:sp>
      <p:sp>
        <p:nvSpPr>
          <p:cNvPr id="588" name="Google Shape;588;p51"/>
          <p:cNvSpPr/>
          <p:nvPr/>
        </p:nvSpPr>
        <p:spPr>
          <a:xfrm flipH="1">
            <a:off x="409900" y="1732201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"/>
          <p:cNvSpPr/>
          <p:nvPr/>
        </p:nvSpPr>
        <p:spPr>
          <a:xfrm flipH="1">
            <a:off x="409900" y="277164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9287" y="-2262695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9117" y="1569618"/>
            <a:ext cx="542164" cy="5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44"/>
          <p:cNvCxnSpPr/>
          <p:nvPr/>
        </p:nvCxnSpPr>
        <p:spPr>
          <a:xfrm flipH="1">
            <a:off x="1819526" y="2342675"/>
            <a:ext cx="2013000" cy="1131600"/>
          </a:xfrm>
          <a:prstGeom prst="bentConnector3">
            <a:avLst>
              <a:gd name="adj1" fmla="val 99998"/>
            </a:avLst>
          </a:prstGeom>
          <a:noFill/>
          <a:ln w="38100" cap="flat" cmpd="sng">
            <a:solidFill>
              <a:srgbClr val="5C71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44"/>
          <p:cNvCxnSpPr/>
          <p:nvPr/>
        </p:nvCxnSpPr>
        <p:spPr>
          <a:xfrm rot="10800000" flipH="1">
            <a:off x="5372839" y="2639050"/>
            <a:ext cx="1953600" cy="1141200"/>
          </a:xfrm>
          <a:prstGeom prst="bentConnector3">
            <a:avLst>
              <a:gd name="adj1" fmla="val 100102"/>
            </a:avLst>
          </a:prstGeom>
          <a:noFill/>
          <a:ln w="38100" cap="flat" cmpd="sng">
            <a:solidFill>
              <a:srgbClr val="5C71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455" name="Google Shape;455;p44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424180"/>
                </a:solidFill>
                <a:latin typeface="Montserrat"/>
              </a:rPr>
              <a:t>23</a:t>
            </a:r>
            <a:r>
              <a:rPr lang="en-US" i="1"/>
              <a:t> </a:t>
            </a:r>
            <a:r>
              <a:rPr lang="en-US" sz="1800" b="1">
                <a:solidFill>
                  <a:srgbClr val="424180"/>
                </a:solidFill>
                <a:latin typeface="Montserrat"/>
              </a:rPr>
              <a:t>variables</a:t>
            </a:r>
            <a:endParaRPr/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</a:t>
            </a:r>
            <a:r>
              <a:rPr lang="en-US"/>
              <a:t>Satisfaction, Flight distance, Type of Travel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103,904 </a:t>
            </a:r>
            <a:endParaRPr lang="en-US">
              <a:sym typeface="Montserrat"/>
            </a:endParaRP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  <a:latin typeface="Montserrat"/>
                <a:sym typeface="Montserrat"/>
              </a:rPr>
              <a:t>Observations </a:t>
            </a:r>
            <a:r>
              <a:rPr lang="en-CA">
                <a:solidFill>
                  <a:schemeClr val="dk2"/>
                </a:solidFill>
                <a:latin typeface="Montserrat"/>
              </a:rPr>
              <a:t>from an airline passenger satisfaction survey</a:t>
            </a:r>
            <a:endParaRPr lang="en-CA">
              <a:solidFill>
                <a:schemeClr val="dk2"/>
              </a:solidFill>
              <a:latin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3756762" y="1650876"/>
            <a:ext cx="1630485" cy="2772600"/>
            <a:chOff x="2265675" y="238125"/>
            <a:chExt cx="3057350" cy="5198950"/>
          </a:xfrm>
        </p:grpSpPr>
        <p:sp>
          <p:nvSpPr>
            <p:cNvPr id="460" name="Google Shape;460;p44"/>
            <p:cNvSpPr/>
            <p:nvPr/>
          </p:nvSpPr>
          <p:spPr>
            <a:xfrm>
              <a:off x="2265675" y="238125"/>
              <a:ext cx="3057350" cy="5198950"/>
            </a:xfrm>
            <a:custGeom>
              <a:avLst/>
              <a:gdLst/>
              <a:ahLst/>
              <a:cxnLst/>
              <a:rect l="l" t="t" r="r" b="b"/>
              <a:pathLst>
                <a:path w="122294" h="207958" extrusionOk="0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solidFill>
              <a:srgbClr val="B1B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2265675" y="684625"/>
              <a:ext cx="3057350" cy="4510700"/>
            </a:xfrm>
            <a:custGeom>
              <a:avLst/>
              <a:gdLst/>
              <a:ahLst/>
              <a:cxnLst/>
              <a:rect l="l" t="t" r="r" b="b"/>
              <a:pathLst>
                <a:path w="122294" h="180428" extrusionOk="0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156950" y="417300"/>
              <a:ext cx="128000" cy="128000"/>
            </a:xfrm>
            <a:custGeom>
              <a:avLst/>
              <a:gdLst/>
              <a:ahLst/>
              <a:cxnLst/>
              <a:rect l="l" t="t" r="r" b="b"/>
              <a:pathLst>
                <a:path w="5120" h="5120" extrusionOk="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3303725" y="417300"/>
              <a:ext cx="753700" cy="128000"/>
            </a:xfrm>
            <a:custGeom>
              <a:avLst/>
              <a:gdLst/>
              <a:ahLst/>
              <a:cxnLst/>
              <a:rect l="l" t="t" r="r" b="b"/>
              <a:pathLst>
                <a:path w="30148" h="5120" extrusionOk="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 l="8570" t="31749" r="-330"/>
          <a:stretch/>
        </p:blipFill>
        <p:spPr>
          <a:xfrm>
            <a:off x="3756888" y="1889040"/>
            <a:ext cx="1630200" cy="240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17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Methodology</a:t>
            </a:r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68;p36">
            <a:extLst>
              <a:ext uri="{FF2B5EF4-FFF2-40B4-BE49-F238E27FC236}">
                <a16:creationId xmlns:a16="http://schemas.microsoft.com/office/drawing/2014/main" id="{EBDAD1C8-3BE8-582F-41E7-26F1FD71E3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And </a:t>
            </a:r>
            <a:r>
              <a:rPr lang="en-US" sz="1800"/>
              <a:t>Description of Our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Current Model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853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721D-EE15-5E1F-60EB-EE13EDD3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the Data </a:t>
            </a:r>
          </a:p>
        </p:txBody>
      </p:sp>
      <p:graphicFrame>
        <p:nvGraphicFramePr>
          <p:cNvPr id="6" name="Google Shape;834;p60">
            <a:extLst>
              <a:ext uri="{FF2B5EF4-FFF2-40B4-BE49-F238E27FC236}">
                <a16:creationId xmlns:a16="http://schemas.microsoft.com/office/drawing/2014/main" id="{0700D48D-0D19-5FCE-4366-7CFA7FFBD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902444"/>
              </p:ext>
            </p:extLst>
          </p:nvPr>
        </p:nvGraphicFramePr>
        <p:xfrm>
          <a:off x="1653816" y="1572753"/>
          <a:ext cx="5955581" cy="133959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219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Numbers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58, 246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44, 618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sym typeface="Arial"/>
                        </a:rPr>
                        <a:t>Percentage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57%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43%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502;p47">
            <a:extLst>
              <a:ext uri="{FF2B5EF4-FFF2-40B4-BE49-F238E27FC236}">
                <a16:creationId xmlns:a16="http://schemas.microsoft.com/office/drawing/2014/main" id="{7EF681CD-036B-1EA3-BC87-84F6990003DF}"/>
              </a:ext>
            </a:extLst>
          </p:cNvPr>
          <p:cNvSpPr/>
          <p:nvPr/>
        </p:nvSpPr>
        <p:spPr>
          <a:xfrm>
            <a:off x="922821" y="3411109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592;p51">
            <a:extLst>
              <a:ext uri="{FF2B5EF4-FFF2-40B4-BE49-F238E27FC236}">
                <a16:creationId xmlns:a16="http://schemas.microsoft.com/office/drawing/2014/main" id="{764D938E-9A3C-4023-F0A7-3F45A3A6E573}"/>
              </a:ext>
            </a:extLst>
          </p:cNvPr>
          <p:cNvSpPr/>
          <p:nvPr/>
        </p:nvSpPr>
        <p:spPr>
          <a:xfrm flipH="1">
            <a:off x="1042675" y="352883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795B-D845-5C84-44E6-F26A20F9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17" y="3414311"/>
            <a:ext cx="7158226" cy="462721"/>
          </a:xfrm>
        </p:spPr>
        <p:txBody>
          <a:bodyPr/>
          <a:lstStyle/>
          <a:p>
            <a:pPr marL="114300" indent="0">
              <a:buNone/>
            </a:pPr>
            <a:r>
              <a:rPr lang="en-US" b="1" err="1"/>
              <a:t>X_train</a:t>
            </a:r>
            <a:r>
              <a:rPr lang="en-US" b="1"/>
              <a:t>, </a:t>
            </a:r>
            <a:r>
              <a:rPr lang="en-US" b="1" err="1"/>
              <a:t>X_test</a:t>
            </a:r>
            <a:r>
              <a:rPr lang="en-US" b="1"/>
              <a:t>, </a:t>
            </a:r>
            <a:r>
              <a:rPr lang="en-US" b="1" err="1"/>
              <a:t>y_train</a:t>
            </a:r>
            <a:r>
              <a:rPr lang="en-US" b="1"/>
              <a:t>, </a:t>
            </a:r>
            <a:r>
              <a:rPr lang="en-US" b="1" err="1"/>
              <a:t>y_test</a:t>
            </a:r>
            <a:r>
              <a:rPr lang="en-US" b="1"/>
              <a:t> = </a:t>
            </a:r>
            <a:r>
              <a:rPr lang="en-US" b="1" err="1"/>
              <a:t>train_test_split</a:t>
            </a:r>
            <a:r>
              <a:rPr lang="en-US" b="1"/>
              <a:t>(X, y, </a:t>
            </a:r>
            <a:r>
              <a:rPr lang="en-US" b="1" err="1"/>
              <a:t>test_size</a:t>
            </a:r>
            <a:r>
              <a:rPr lang="en-US" b="1"/>
              <a:t> = 0.33, </a:t>
            </a:r>
            <a:r>
              <a:rPr lang="en-US" b="1" err="1"/>
              <a:t>random_state</a:t>
            </a:r>
            <a:r>
              <a:rPr lang="en-US" b="1"/>
              <a:t> = 5)</a:t>
            </a:r>
          </a:p>
        </p:txBody>
      </p:sp>
    </p:spTree>
    <p:extLst>
      <p:ext uri="{BB962C8B-B14F-4D97-AF65-F5344CB8AC3E}">
        <p14:creationId xmlns:p14="http://schemas.microsoft.com/office/powerpoint/2010/main" val="36100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Logistic regression </a:t>
            </a:r>
          </a:p>
          <a:p>
            <a:pPr indent="-317500">
              <a:spcBef>
                <a:spcPts val="1000"/>
              </a:spcBef>
            </a:pPr>
            <a:r>
              <a:rPr lang="en-US" sz="1600"/>
              <a:t>SVM 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Decision tree 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Random Forest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CA" sz="1600"/>
              <a:t>A</a:t>
            </a:r>
            <a:r>
              <a:rPr lang="en" sz="1600" err="1"/>
              <a:t>nd</a:t>
            </a:r>
            <a:r>
              <a:rPr lang="en" sz="1600"/>
              <a:t> others</a:t>
            </a:r>
            <a:endParaRPr sz="1600"/>
          </a:p>
        </p:txBody>
      </p:sp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 Tried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708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9FEA-6640-6772-BD56-2205E978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  <a:endParaRPr lang="en-CA"/>
          </a:p>
        </p:txBody>
      </p:sp>
      <p:sp>
        <p:nvSpPr>
          <p:cNvPr id="11" name="Google Shape;504;p47">
            <a:extLst>
              <a:ext uri="{FF2B5EF4-FFF2-40B4-BE49-F238E27FC236}">
                <a16:creationId xmlns:a16="http://schemas.microsoft.com/office/drawing/2014/main" id="{53CADFA3-522E-3ACF-C1E7-1507652D4982}"/>
              </a:ext>
            </a:extLst>
          </p:cNvPr>
          <p:cNvSpPr/>
          <p:nvPr/>
        </p:nvSpPr>
        <p:spPr>
          <a:xfrm>
            <a:off x="1139626" y="2167350"/>
            <a:ext cx="1618555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508;p47">
            <a:extLst>
              <a:ext uri="{FF2B5EF4-FFF2-40B4-BE49-F238E27FC236}">
                <a16:creationId xmlns:a16="http://schemas.microsoft.com/office/drawing/2014/main" id="{875E5B7D-914B-703B-0D8E-E5162C4AE49A}"/>
              </a:ext>
            </a:extLst>
          </p:cNvPr>
          <p:cNvSpPr txBox="1"/>
          <p:nvPr/>
        </p:nvSpPr>
        <p:spPr>
          <a:xfrm>
            <a:off x="1230288" y="215638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87%</a:t>
            </a:r>
            <a:endParaRPr lang="en"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3" name="Google Shape;509;p47">
            <a:extLst>
              <a:ext uri="{FF2B5EF4-FFF2-40B4-BE49-F238E27FC236}">
                <a16:creationId xmlns:a16="http://schemas.microsoft.com/office/drawing/2014/main" id="{307408AB-B0B9-80E7-AD3A-D85299B52081}"/>
              </a:ext>
            </a:extLst>
          </p:cNvPr>
          <p:cNvSpPr txBox="1"/>
          <p:nvPr/>
        </p:nvSpPr>
        <p:spPr>
          <a:xfrm>
            <a:off x="1230300" y="257746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sym typeface="Montserrat"/>
              </a:rPr>
              <a:t>Accuracy</a:t>
            </a:r>
            <a:endParaRPr b="1" dirty="0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16" name="Google Shape;517;p47">
            <a:extLst>
              <a:ext uri="{FF2B5EF4-FFF2-40B4-BE49-F238E27FC236}">
                <a16:creationId xmlns:a16="http://schemas.microsoft.com/office/drawing/2014/main" id="{9341D59F-0DC8-C618-FBE5-439DEBC36A70}"/>
              </a:ext>
            </a:extLst>
          </p:cNvPr>
          <p:cNvSpPr/>
          <p:nvPr/>
        </p:nvSpPr>
        <p:spPr>
          <a:xfrm>
            <a:off x="611559" y="2238025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48;p34">
            <a:extLst>
              <a:ext uri="{FF2B5EF4-FFF2-40B4-BE49-F238E27FC236}">
                <a16:creationId xmlns:a16="http://schemas.microsoft.com/office/drawing/2014/main" id="{C6DE50F9-14C1-6E5A-8898-1B53CE236315}"/>
              </a:ext>
            </a:extLst>
          </p:cNvPr>
          <p:cNvSpPr txBox="1">
            <a:spLocks/>
          </p:cNvSpPr>
          <p:nvPr/>
        </p:nvSpPr>
        <p:spPr>
          <a:xfrm>
            <a:off x="540000" y="13223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Logistic Regression 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19" name="Google Shape;502;p47">
            <a:extLst>
              <a:ext uri="{FF2B5EF4-FFF2-40B4-BE49-F238E27FC236}">
                <a16:creationId xmlns:a16="http://schemas.microsoft.com/office/drawing/2014/main" id="{37B32383-4539-6244-619B-1E494207DD18}"/>
              </a:ext>
            </a:extLst>
          </p:cNvPr>
          <p:cNvSpPr/>
          <p:nvPr/>
        </p:nvSpPr>
        <p:spPr>
          <a:xfrm>
            <a:off x="3926610" y="2156384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510;p47">
            <a:extLst>
              <a:ext uri="{FF2B5EF4-FFF2-40B4-BE49-F238E27FC236}">
                <a16:creationId xmlns:a16="http://schemas.microsoft.com/office/drawing/2014/main" id="{73D99ABA-91A6-EFDC-A359-0800662015E1}"/>
              </a:ext>
            </a:extLst>
          </p:cNvPr>
          <p:cNvSpPr txBox="1"/>
          <p:nvPr/>
        </p:nvSpPr>
        <p:spPr>
          <a:xfrm>
            <a:off x="4017273" y="2168921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88%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1" name="Google Shape;511;p47">
            <a:extLst>
              <a:ext uri="{FF2B5EF4-FFF2-40B4-BE49-F238E27FC236}">
                <a16:creationId xmlns:a16="http://schemas.microsoft.com/office/drawing/2014/main" id="{1FC2D1DB-4A55-97BE-F570-BDF71FD4BF94}"/>
              </a:ext>
            </a:extLst>
          </p:cNvPr>
          <p:cNvSpPr txBox="1"/>
          <p:nvPr/>
        </p:nvSpPr>
        <p:spPr>
          <a:xfrm>
            <a:off x="4017285" y="2565504"/>
            <a:ext cx="32343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518;p47">
            <a:extLst>
              <a:ext uri="{FF2B5EF4-FFF2-40B4-BE49-F238E27FC236}">
                <a16:creationId xmlns:a16="http://schemas.microsoft.com/office/drawing/2014/main" id="{6FB1E998-B0B7-7DF3-B304-431F603D75AD}"/>
              </a:ext>
            </a:extLst>
          </p:cNvPr>
          <p:cNvSpPr/>
          <p:nvPr/>
        </p:nvSpPr>
        <p:spPr>
          <a:xfrm>
            <a:off x="3406495" y="2238025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348;p34">
            <a:extLst>
              <a:ext uri="{FF2B5EF4-FFF2-40B4-BE49-F238E27FC236}">
                <a16:creationId xmlns:a16="http://schemas.microsoft.com/office/drawing/2014/main" id="{88B7CB86-D34A-76AE-8CFF-CFA28A2A02D8}"/>
              </a:ext>
            </a:extLst>
          </p:cNvPr>
          <p:cNvSpPr txBox="1">
            <a:spLocks/>
          </p:cNvSpPr>
          <p:nvPr/>
        </p:nvSpPr>
        <p:spPr>
          <a:xfrm>
            <a:off x="3342887" y="13223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SVM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26" name="Google Shape;502;p47">
            <a:extLst>
              <a:ext uri="{FF2B5EF4-FFF2-40B4-BE49-F238E27FC236}">
                <a16:creationId xmlns:a16="http://schemas.microsoft.com/office/drawing/2014/main" id="{823D00F4-188E-A14C-F8DA-CE0F33C73317}"/>
              </a:ext>
            </a:extLst>
          </p:cNvPr>
          <p:cNvSpPr/>
          <p:nvPr/>
        </p:nvSpPr>
        <p:spPr>
          <a:xfrm>
            <a:off x="6797722" y="2150251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510;p47">
            <a:extLst>
              <a:ext uri="{FF2B5EF4-FFF2-40B4-BE49-F238E27FC236}">
                <a16:creationId xmlns:a16="http://schemas.microsoft.com/office/drawing/2014/main" id="{667D4C49-2CF9-8639-202D-B7FD5A4A6452}"/>
              </a:ext>
            </a:extLst>
          </p:cNvPr>
          <p:cNvSpPr txBox="1"/>
          <p:nvPr/>
        </p:nvSpPr>
        <p:spPr>
          <a:xfrm>
            <a:off x="6888385" y="2162788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95%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8" name="Google Shape;511;p47">
            <a:extLst>
              <a:ext uri="{FF2B5EF4-FFF2-40B4-BE49-F238E27FC236}">
                <a16:creationId xmlns:a16="http://schemas.microsoft.com/office/drawing/2014/main" id="{4AFD3ED2-5586-AEAC-4990-06623182568F}"/>
              </a:ext>
            </a:extLst>
          </p:cNvPr>
          <p:cNvSpPr txBox="1"/>
          <p:nvPr/>
        </p:nvSpPr>
        <p:spPr>
          <a:xfrm>
            <a:off x="6888397" y="2559371"/>
            <a:ext cx="1322071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518;p47">
            <a:extLst>
              <a:ext uri="{FF2B5EF4-FFF2-40B4-BE49-F238E27FC236}">
                <a16:creationId xmlns:a16="http://schemas.microsoft.com/office/drawing/2014/main" id="{6A059726-89C4-D60D-9D72-430DD3F62107}"/>
              </a:ext>
            </a:extLst>
          </p:cNvPr>
          <p:cNvSpPr/>
          <p:nvPr/>
        </p:nvSpPr>
        <p:spPr>
          <a:xfrm>
            <a:off x="6277607" y="2231892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48;p34">
            <a:extLst>
              <a:ext uri="{FF2B5EF4-FFF2-40B4-BE49-F238E27FC236}">
                <a16:creationId xmlns:a16="http://schemas.microsoft.com/office/drawing/2014/main" id="{AC9E1561-6DC0-5C83-6607-577FDA7D62D3}"/>
              </a:ext>
            </a:extLst>
          </p:cNvPr>
          <p:cNvSpPr txBox="1">
            <a:spLocks/>
          </p:cNvSpPr>
          <p:nvPr/>
        </p:nvSpPr>
        <p:spPr>
          <a:xfrm>
            <a:off x="6237385" y="1109885"/>
            <a:ext cx="2486100" cy="5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Decision Tree</a:t>
            </a:r>
            <a:r>
              <a:rPr lang="en-US" sz="3600"/>
              <a:t> 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35" name="Google Shape;502;p47">
            <a:extLst>
              <a:ext uri="{FF2B5EF4-FFF2-40B4-BE49-F238E27FC236}">
                <a16:creationId xmlns:a16="http://schemas.microsoft.com/office/drawing/2014/main" id="{35E339F5-6C64-078D-063A-226CF5F81C52}"/>
              </a:ext>
            </a:extLst>
          </p:cNvPr>
          <p:cNvSpPr/>
          <p:nvPr/>
        </p:nvSpPr>
        <p:spPr>
          <a:xfrm>
            <a:off x="6847380" y="4066822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510;p47">
            <a:extLst>
              <a:ext uri="{FF2B5EF4-FFF2-40B4-BE49-F238E27FC236}">
                <a16:creationId xmlns:a16="http://schemas.microsoft.com/office/drawing/2014/main" id="{CC427BDB-8FA3-403B-33D6-B478EB3C0B98}"/>
              </a:ext>
            </a:extLst>
          </p:cNvPr>
          <p:cNvSpPr txBox="1"/>
          <p:nvPr/>
        </p:nvSpPr>
        <p:spPr>
          <a:xfrm>
            <a:off x="6938043" y="3983944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95%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37" name="Google Shape;511;p47">
            <a:extLst>
              <a:ext uri="{FF2B5EF4-FFF2-40B4-BE49-F238E27FC236}">
                <a16:creationId xmlns:a16="http://schemas.microsoft.com/office/drawing/2014/main" id="{22943ADC-7438-0FEA-7734-05D63E4FB193}"/>
              </a:ext>
            </a:extLst>
          </p:cNvPr>
          <p:cNvSpPr txBox="1"/>
          <p:nvPr/>
        </p:nvSpPr>
        <p:spPr>
          <a:xfrm>
            <a:off x="6938055" y="4372576"/>
            <a:ext cx="1481959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  <a:latin typeface="Montserrat"/>
              </a:rPr>
              <a:t>Classification score 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518;p47">
            <a:extLst>
              <a:ext uri="{FF2B5EF4-FFF2-40B4-BE49-F238E27FC236}">
                <a16:creationId xmlns:a16="http://schemas.microsoft.com/office/drawing/2014/main" id="{C0BF513A-667B-E4FA-BF13-4A4B69809DBB}"/>
              </a:ext>
            </a:extLst>
          </p:cNvPr>
          <p:cNvSpPr/>
          <p:nvPr/>
        </p:nvSpPr>
        <p:spPr>
          <a:xfrm>
            <a:off x="6327265" y="4148463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48;p34">
            <a:extLst>
              <a:ext uri="{FF2B5EF4-FFF2-40B4-BE49-F238E27FC236}">
                <a16:creationId xmlns:a16="http://schemas.microsoft.com/office/drawing/2014/main" id="{EA1450B6-B372-22D9-00E1-E2694AF576B3}"/>
              </a:ext>
            </a:extLst>
          </p:cNvPr>
          <p:cNvSpPr txBox="1">
            <a:spLocks/>
          </p:cNvSpPr>
          <p:nvPr/>
        </p:nvSpPr>
        <p:spPr>
          <a:xfrm>
            <a:off x="6287043" y="3280896"/>
            <a:ext cx="2486100" cy="5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Random Forest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993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7131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Classification – Logistic Regression</a:t>
            </a:r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FB464C0C-E438-EFC5-8F90-8F5FD024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1" y="1211491"/>
            <a:ext cx="4441134" cy="38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66725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On-screen Show (16:9)</PresentationFormat>
  <Paragraphs>220</Paragraphs>
  <Slides>27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Open Sans</vt:lpstr>
      <vt:lpstr>Calibri Light</vt:lpstr>
      <vt:lpstr>Open Sans ExtraBold</vt:lpstr>
      <vt:lpstr>Calibri</vt:lpstr>
      <vt:lpstr>Montserrat</vt:lpstr>
      <vt:lpstr>Arial</vt:lpstr>
      <vt:lpstr>Bebas Neue</vt:lpstr>
      <vt:lpstr>Raleway</vt:lpstr>
      <vt:lpstr>Travel Booking App Pitch Deck by Slidesgo</vt:lpstr>
      <vt:lpstr> Airline Passenger Satisfaction</vt:lpstr>
      <vt:lpstr>Introduction</vt:lpstr>
      <vt:lpstr>Business Problem</vt:lpstr>
      <vt:lpstr>Dataset</vt:lpstr>
      <vt:lpstr>Methodology</vt:lpstr>
      <vt:lpstr>More about the Data </vt:lpstr>
      <vt:lpstr>Models We Tried</vt:lpstr>
      <vt:lpstr>Model Comparison</vt:lpstr>
      <vt:lpstr>Classification – Logistic Regression</vt:lpstr>
      <vt:lpstr>Classification – XGboost</vt:lpstr>
      <vt:lpstr>Classification – XGboost</vt:lpstr>
      <vt:lpstr>Takeaways</vt:lpstr>
      <vt:lpstr>PowerPoint Presentation</vt:lpstr>
      <vt:lpstr>Preliminary Results</vt:lpstr>
      <vt:lpstr>Preliminary Results</vt:lpstr>
      <vt:lpstr>Business Insights</vt:lpstr>
      <vt:lpstr>What next?</vt:lpstr>
      <vt:lpstr>Thank you!</vt:lpstr>
      <vt:lpstr>Appendix</vt:lpstr>
      <vt:lpstr>Our Team</vt:lpstr>
      <vt:lpstr>Information</vt:lpstr>
      <vt:lpstr>Classification – Logistic regression </vt:lpstr>
      <vt:lpstr>Classification - SVM</vt:lpstr>
      <vt:lpstr>Classification – Decision trees ​</vt:lpstr>
      <vt:lpstr>Classification –  Random Forests </vt:lpstr>
      <vt:lpstr>Preliminary Results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Airline Passenger Satisfaction</dc:title>
  <cp:lastModifiedBy>Liliana Tretyakova</cp:lastModifiedBy>
  <cp:revision>2</cp:revision>
  <dcterms:modified xsi:type="dcterms:W3CDTF">2023-02-17T19:30:13Z</dcterms:modified>
</cp:coreProperties>
</file>