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6"/>
  </p:notesMasterIdLst>
  <p:sldIdLst>
    <p:sldId id="256" r:id="rId2"/>
    <p:sldId id="333" r:id="rId3"/>
    <p:sldId id="315" r:id="rId4"/>
    <p:sldId id="316" r:id="rId5"/>
    <p:sldId id="352" r:id="rId6"/>
    <p:sldId id="362" r:id="rId7"/>
    <p:sldId id="363" r:id="rId8"/>
    <p:sldId id="355" r:id="rId9"/>
    <p:sldId id="361" r:id="rId10"/>
    <p:sldId id="357" r:id="rId11"/>
    <p:sldId id="349" r:id="rId12"/>
    <p:sldId id="337" r:id="rId13"/>
    <p:sldId id="340" r:id="rId14"/>
    <p:sldId id="364" r:id="rId15"/>
    <p:sldId id="365" r:id="rId16"/>
    <p:sldId id="366" r:id="rId17"/>
    <p:sldId id="351" r:id="rId18"/>
    <p:sldId id="343" r:id="rId19"/>
    <p:sldId id="367" r:id="rId20"/>
    <p:sldId id="368" r:id="rId21"/>
    <p:sldId id="353" r:id="rId22"/>
    <p:sldId id="260" r:id="rId23"/>
    <p:sldId id="328" r:id="rId24"/>
    <p:sldId id="334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180"/>
    <a:srgbClr val="5C71E8"/>
    <a:srgbClr val="252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EFFF2-4DA0-1D6A-1DF0-E3BD9D34C543}" v="1" dt="2023-04-25T20:26:25.102"/>
    <p1510:client id="{036C320B-E9C8-3374-082C-8BD6577C822C}" v="31" dt="2023-04-26T03:16:45.023"/>
    <p1510:client id="{0D232A73-CB27-77BA-03A0-A145C947B980}" v="178" dt="2023-04-25T23:00:25.770"/>
    <p1510:client id="{4371E6EC-D156-4B8F-9334-98474D76FDBD}" v="4928" dt="2023-04-26T05:09:02.135"/>
    <p1510:client id="{7231ADF5-522B-3FA0-348D-75C9A87E7ED8}" v="699" dt="2023-04-25T20:26:31.479"/>
    <p1510:client id="{D7800AD0-E9CD-BC4F-9BFD-F0815B313D38}" v="1225" dt="2023-04-25T21:41:06.908"/>
    <p1510:client id="{E029F86A-233D-42C6-EAE7-0F38AE0C8A18}" v="5" dt="2023-04-26T00:12:34.380"/>
  </p1510:revLst>
</p1510:revInfo>
</file>

<file path=ppt/tableStyles.xml><?xml version="1.0" encoding="utf-8"?>
<a:tblStyleLst xmlns:a="http://schemas.openxmlformats.org/drawingml/2006/main" def="{ACB1AEF0-7189-4B46-AE88-78842E7F49C7}">
  <a:tblStyle styleId="{ACB1AEF0-7189-4B46-AE88-78842E7F4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48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16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1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CECF-5C64-4967-A569-0D8E74E3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EF79-95EE-438B-A892-639A57A6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AC49-FD93-46CD-B73F-81A24E89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474E-0E4B-47E4-9293-58C6FD9071B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9BAD-D062-4B91-B621-F0C41CA5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311C-6446-4CEF-BA76-FBF6EAAD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EBE8-F2D3-48A0-9859-427C85E8D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60" r:id="rId6"/>
    <p:sldLayoutId id="2147483673" r:id="rId7"/>
    <p:sldLayoutId id="2147483674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01.safelinks.protection.outlook.com/?url=https%3A%2F%2Fgithub.com%2Fyingfangliang&amp;data=05%7C01%7Cliliana.tretyakova%40mail.mcgill.ca%7C2df81a17e83e441c937108db110ed58e%7Ccd31967152e74a68afa9fcf8f89f09ea%7C0%7C0%7C638122527619592537%7CUnknown%7CTWFpbGZsb3d8eyJWIjoiMC4wLjAwMDAiLCJQIjoiV2luMzIiLCJBTiI6Ik1haWwiLCJXVCI6Mn0%3D%7C3000%7C%7C%7C&amp;sdata=WT2TJRpfyOghMbT4bNgFzjgEDmgwdMtb5keqHgFPeL0%3D&amp;reserved=0" TargetMode="External"/><Relationship Id="rId2" Type="http://schemas.openxmlformats.org/officeDocument/2006/relationships/hyperlink" Target="https://github.com/PedroJoseTrujilloMeji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an01.safelinks.protection.outlook.com/?url=https%3A%2F%2Fgithub.com%2FJiaying-Yao&amp;data=05%7C01%7Cliliana.tretyakova%40mail.mcgill.ca%7C2df81a17e83e441c937108db110ed58e%7Ccd31967152e74a68afa9fcf8f89f09ea%7C0%7C0%7C638122527619748771%7CUnknown%7CTWFpbGZsb3d8eyJWIjoiMC4wLjAwMDAiLCJQIjoiV2luMzIiLCJBTiI6Ik1haWwiLCJXVCI6Mn0%3D%7C3000%7C%7C%7C&amp;sdata=GdKGZPUZmhBkCZSCBu4LdNWfsCv0ByXzaX%2Bt003sxAk%3D&amp;reserved=0" TargetMode="External"/><Relationship Id="rId4" Type="http://schemas.openxmlformats.org/officeDocument/2006/relationships/hyperlink" Target="https://can01.safelinks.protection.outlook.com/?url=https%3A%2F%2Fgithub.com%2FNilanjana-Raghu&amp;data=05%7C01%7Cliliana.tretyakova%40mail.mcgill.ca%7C2df81a17e83e441c937108db110ed58e%7Ccd31967152e74a68afa9fcf8f89f09ea%7C0%7C0%7C638122527619592537%7CUnknown%7CTWFpbGZsb3d8eyJWIjoiMC4wLjAwMDAiLCJQIjoiV2luMzIiLCJBTiI6Ik1haWwiLCJXVCI6Mn0%3D%7C3000%7C%7C%7C&amp;sdata=hhXgjdGQj%2BJ66gCXU0aOUlqW65ujmHqxbgUofXbRyZ4%3D&amp;reserved=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ill-MMA-EnterpriseAnalytics/Flyer_Customer_Satisfaction" TargetMode="External"/><Relationship Id="rId2" Type="http://schemas.openxmlformats.org/officeDocument/2006/relationships/hyperlink" Target="https://github.com/orgs/McGill-MMA-EnterpriseAnalytics/projects/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/>
              <a:t> </a:t>
            </a:r>
            <a:r>
              <a:rPr lang="en-US"/>
              <a:t>Airline Passenger Satisfaction</a:t>
            </a:r>
            <a:endParaRPr lang="en-US" b="0"/>
          </a:p>
        </p:txBody>
      </p:sp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F852492D-EAB2-5116-5D69-EE77D45E0E77}"/>
              </a:ext>
            </a:extLst>
          </p:cNvPr>
          <p:cNvSpPr/>
          <p:nvPr/>
        </p:nvSpPr>
        <p:spPr>
          <a:xfrm>
            <a:off x="802860" y="4150581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1"/>
          </p:nvPr>
        </p:nvSpPr>
        <p:spPr>
          <a:xfrm>
            <a:off x="1081699" y="4150581"/>
            <a:ext cx="7084390" cy="54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dirty="0">
                <a:solidFill>
                  <a:srgbClr val="5C71E8"/>
                </a:solidFill>
              </a:rPr>
              <a:t>Mudit </a:t>
            </a:r>
            <a:r>
              <a:rPr lang="en-US" dirty="0" err="1">
                <a:solidFill>
                  <a:srgbClr val="5C71E8"/>
                </a:solidFill>
              </a:rPr>
              <a:t>Aggrawal</a:t>
            </a:r>
            <a:r>
              <a:rPr lang="en-US" dirty="0">
                <a:solidFill>
                  <a:srgbClr val="5C71E8"/>
                </a:solidFill>
              </a:rPr>
              <a:t> , Hong Fei Jin , Jenny Yao , Pedro Jose Trujillo Mejia​, Himanshu Mayank ​, </a:t>
            </a:r>
            <a:r>
              <a:rPr lang="en-US" dirty="0" err="1">
                <a:solidFill>
                  <a:srgbClr val="5C71E8"/>
                </a:solidFill>
              </a:rPr>
              <a:t>Nilanjana</a:t>
            </a:r>
            <a:r>
              <a:rPr lang="en-US" dirty="0">
                <a:solidFill>
                  <a:srgbClr val="5C71E8"/>
                </a:solidFill>
              </a:rPr>
              <a:t> Raghu ​, </a:t>
            </a:r>
            <a:r>
              <a:rPr lang="en-CA" dirty="0">
                <a:solidFill>
                  <a:srgbClr val="5C71E8"/>
                </a:solidFill>
              </a:rPr>
              <a:t>Ying Fang Liang</a:t>
            </a:r>
            <a:r>
              <a:rPr lang="en-US" dirty="0">
                <a:solidFill>
                  <a:srgbClr val="5C71E8"/>
                </a:solidFill>
              </a:rPr>
              <a:t> </a:t>
            </a:r>
          </a:p>
        </p:txBody>
      </p:sp>
      <p:sp>
        <p:nvSpPr>
          <p:cNvPr id="3" name="Google Shape;592;p51">
            <a:extLst>
              <a:ext uri="{FF2B5EF4-FFF2-40B4-BE49-F238E27FC236}">
                <a16:creationId xmlns:a16="http://schemas.microsoft.com/office/drawing/2014/main" id="{0FC9CE98-E29B-CF74-639B-C0D661D4A9BC}"/>
              </a:ext>
            </a:extLst>
          </p:cNvPr>
          <p:cNvSpPr/>
          <p:nvPr/>
        </p:nvSpPr>
        <p:spPr>
          <a:xfrm flipH="1">
            <a:off x="922714" y="4268305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A0AB07-2511-9173-0F67-2189EACF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78" y="2080700"/>
            <a:ext cx="3125633" cy="1790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24F846-4BAA-B6CA-2391-C51387E34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9"/>
          <a:stretch/>
        </p:blipFill>
        <p:spPr>
          <a:xfrm>
            <a:off x="6626144" y="3871112"/>
            <a:ext cx="1969766" cy="1272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C5F21-8B1E-6F8B-F3F8-14E96F5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22C4F4-CFD8-6535-8462-435EC43EECAA}"/>
              </a:ext>
            </a:extLst>
          </p:cNvPr>
          <p:cNvSpPr txBox="1">
            <a:spLocks/>
          </p:cNvSpPr>
          <p:nvPr/>
        </p:nvSpPr>
        <p:spPr>
          <a:xfrm>
            <a:off x="722969" y="1376224"/>
            <a:ext cx="8064000" cy="70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sz="1800" dirty="0">
                <a:solidFill>
                  <a:srgbClr val="252461"/>
                </a:solidFill>
              </a:rPr>
              <a:t>Check the quality of incoming data with respect to existing data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252461"/>
                </a:solidFill>
              </a:rPr>
              <a:t>Samples of data are used to monitor changes in data distribution</a:t>
            </a:r>
          </a:p>
        </p:txBody>
      </p:sp>
      <p:sp>
        <p:nvSpPr>
          <p:cNvPr id="5" name="Google Shape;588;p51">
            <a:extLst>
              <a:ext uri="{FF2B5EF4-FFF2-40B4-BE49-F238E27FC236}">
                <a16:creationId xmlns:a16="http://schemas.microsoft.com/office/drawing/2014/main" id="{47A9F999-696A-4315-3432-1779F933CE71}"/>
              </a:ext>
            </a:extLst>
          </p:cNvPr>
          <p:cNvSpPr/>
          <p:nvPr/>
        </p:nvSpPr>
        <p:spPr>
          <a:xfrm flipH="1">
            <a:off x="480527" y="1497311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2;p51">
            <a:extLst>
              <a:ext uri="{FF2B5EF4-FFF2-40B4-BE49-F238E27FC236}">
                <a16:creationId xmlns:a16="http://schemas.microsoft.com/office/drawing/2014/main" id="{2EE92E08-FAA1-86F4-97F4-7F5B046A806D}"/>
              </a:ext>
            </a:extLst>
          </p:cNvPr>
          <p:cNvSpPr/>
          <p:nvPr/>
        </p:nvSpPr>
        <p:spPr>
          <a:xfrm flipH="1">
            <a:off x="480527" y="2143839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79826-4927-668E-73BA-17972B854BC0}"/>
              </a:ext>
            </a:extLst>
          </p:cNvPr>
          <p:cNvSpPr txBox="1"/>
          <p:nvPr/>
        </p:nvSpPr>
        <p:spPr>
          <a:xfrm>
            <a:off x="722969" y="2080715"/>
            <a:ext cx="52763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1" dirty="0">
                <a:solidFill>
                  <a:schemeClr val="dk2"/>
                </a:solidFill>
                <a:latin typeface="Montserrat"/>
              </a:rPr>
              <a:t>Approaches:</a:t>
            </a:r>
          </a:p>
          <a:p>
            <a:pPr marL="457200" indent="-342900">
              <a:buClr>
                <a:srgbClr val="5C71E8"/>
              </a:buClr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Montserrat"/>
                <a:sym typeface="Montserrat"/>
              </a:rPr>
              <a:t>Statistical Methods – Kolmogorov-Smirnov (K-S) Test (Null values, outliers, data </a:t>
            </a:r>
            <a:r>
              <a:rPr lang="en-US" sz="1600" dirty="0" err="1">
                <a:solidFill>
                  <a:schemeClr val="dk2"/>
                </a:solidFill>
                <a:latin typeface="Montserrat"/>
                <a:sym typeface="Montserrat"/>
              </a:rPr>
              <a:t>dist</a:t>
            </a:r>
            <a:r>
              <a:rPr lang="en-US" sz="1600" dirty="0">
                <a:solidFill>
                  <a:schemeClr val="dk2"/>
                </a:solidFill>
                <a:latin typeface="Montserrat"/>
                <a:sym typeface="Montserrat"/>
              </a:rPr>
              <a:t>)</a:t>
            </a:r>
          </a:p>
          <a:p>
            <a:pPr marL="457200" indent="-342900">
              <a:buClr>
                <a:srgbClr val="5C71E8"/>
              </a:buClr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Montserrat"/>
                <a:sym typeface="Montserrat"/>
              </a:rPr>
              <a:t>ML Models – TensorFlow </a:t>
            </a:r>
            <a:r>
              <a:rPr lang="en-US" sz="1600" dirty="0" err="1">
                <a:solidFill>
                  <a:schemeClr val="dk2"/>
                </a:solidFill>
                <a:latin typeface="Montserrat"/>
                <a:sym typeface="Montserrat"/>
              </a:rPr>
              <a:t>Keras</a:t>
            </a:r>
            <a:r>
              <a:rPr lang="en-US" sz="1600" dirty="0">
                <a:solidFill>
                  <a:schemeClr val="dk2"/>
                </a:solidFill>
                <a:latin typeface="Montserrat"/>
                <a:sym typeface="Montserrat"/>
              </a:rPr>
              <a:t> layers, </a:t>
            </a:r>
            <a:r>
              <a:rPr lang="en-US" sz="1600" dirty="0" err="1">
                <a:solidFill>
                  <a:schemeClr val="dk2"/>
                </a:solidFill>
                <a:latin typeface="Montserrat"/>
                <a:sym typeface="Montserrat"/>
              </a:rPr>
              <a:t>ClassifierDrift</a:t>
            </a:r>
            <a:endParaRPr lang="en-US" sz="16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8" name="Google Shape;592;p51">
            <a:extLst>
              <a:ext uri="{FF2B5EF4-FFF2-40B4-BE49-F238E27FC236}">
                <a16:creationId xmlns:a16="http://schemas.microsoft.com/office/drawing/2014/main" id="{3A907421-0862-129A-BA55-56EC146843CA}"/>
              </a:ext>
            </a:extLst>
          </p:cNvPr>
          <p:cNvSpPr/>
          <p:nvPr/>
        </p:nvSpPr>
        <p:spPr>
          <a:xfrm flipH="1">
            <a:off x="480527" y="4335763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03709-1367-7AC0-BB8D-24D1C8E2A808}"/>
              </a:ext>
            </a:extLst>
          </p:cNvPr>
          <p:cNvSpPr txBox="1"/>
          <p:nvPr/>
        </p:nvSpPr>
        <p:spPr>
          <a:xfrm>
            <a:off x="740011" y="4350688"/>
            <a:ext cx="3831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dk2"/>
                </a:solidFill>
                <a:latin typeface="Montserrat"/>
                <a:sym typeface="Montserrat"/>
              </a:rPr>
              <a:t>Data does not have any drift</a:t>
            </a:r>
            <a:endParaRPr lang="en-US" sz="18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10" name="Google Shape;592;p51">
            <a:extLst>
              <a:ext uri="{FF2B5EF4-FFF2-40B4-BE49-F238E27FC236}">
                <a16:creationId xmlns:a16="http://schemas.microsoft.com/office/drawing/2014/main" id="{7B88EC47-5A8C-7E7F-8AF3-522D8B46D4A3}"/>
              </a:ext>
            </a:extLst>
          </p:cNvPr>
          <p:cNvSpPr/>
          <p:nvPr/>
        </p:nvSpPr>
        <p:spPr>
          <a:xfrm flipH="1">
            <a:off x="480527" y="3624626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92784-C533-7407-61EC-D30157FBA741}"/>
              </a:ext>
            </a:extLst>
          </p:cNvPr>
          <p:cNvSpPr txBox="1"/>
          <p:nvPr/>
        </p:nvSpPr>
        <p:spPr>
          <a:xfrm>
            <a:off x="722969" y="3520171"/>
            <a:ext cx="5469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Clr>
                <a:srgbClr val="5C71E8"/>
              </a:buClr>
            </a:pPr>
            <a:r>
              <a:rPr lang="en-US" sz="1800" dirty="0">
                <a:solidFill>
                  <a:schemeClr val="dk2"/>
                </a:solidFill>
                <a:latin typeface="Montserrat"/>
                <a:sym typeface="Montserrat"/>
              </a:rPr>
              <a:t>One method to solve the issue would be by increasing the weight of more recent points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C43ED47-4C7D-DAD2-AC86-EE96B1524217}"/>
              </a:ext>
            </a:extLst>
          </p:cNvPr>
          <p:cNvSpPr txBox="1">
            <a:spLocks/>
          </p:cNvSpPr>
          <p:nvPr/>
        </p:nvSpPr>
        <p:spPr>
          <a:xfrm>
            <a:off x="7198751" y="2042665"/>
            <a:ext cx="1945249" cy="74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rgbClr val="252461"/>
                </a:solidFill>
              </a:rPr>
              <a:t>Statistical Control of Outliers in Flight Distance</a:t>
            </a:r>
          </a:p>
        </p:txBody>
      </p:sp>
    </p:spTree>
    <p:extLst>
      <p:ext uri="{BB962C8B-B14F-4D97-AF65-F5344CB8AC3E}">
        <p14:creationId xmlns:p14="http://schemas.microsoft.com/office/powerpoint/2010/main" val="239192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2552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48425" y="1392664"/>
            <a:ext cx="4353600" cy="1045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AutoML &amp; Optimization</a:t>
            </a:r>
            <a:endParaRPr sz="3200"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3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991E-45D4-48B9-AB55-F17EDD3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10000"/>
                  </a:schemeClr>
                </a:solidFill>
              </a:rPr>
              <a:t>H2O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</a:rPr>
              <a:t>AutoML</a:t>
            </a:r>
            <a:endParaRPr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F95C-1864-400F-8C77-0080F879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9" y="1341315"/>
            <a:ext cx="5279231" cy="27079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offers several features and benefits, including:</a:t>
            </a:r>
          </a:p>
          <a:p>
            <a:r>
              <a:rPr lang="en-US" dirty="0"/>
              <a:t>Automated model selection, tuning, and deployment for highly accurate predictive models.</a:t>
            </a:r>
          </a:p>
          <a:p>
            <a:r>
              <a:rPr lang="en-US" dirty="0"/>
              <a:t>Time-saving workflow by automating time-consuming tasks, such as feature engineering and hyperparameter tuning.</a:t>
            </a:r>
          </a:p>
          <a:p>
            <a:r>
              <a:rPr lang="en-US" dirty="0"/>
              <a:t>Intuitive interface for ease of use.</a:t>
            </a:r>
          </a:p>
          <a:p>
            <a:r>
              <a:rPr lang="en-US" dirty="0"/>
              <a:t>Advanced algorithms that ensure accuracy and reliability, even with complex datasets.</a:t>
            </a:r>
          </a:p>
          <a:p>
            <a:r>
              <a:rPr lang="en-US" dirty="0"/>
              <a:t>Open-source and free to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8CC2D-D482-40E6-AD99-FB2E8221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81" y="4660626"/>
            <a:ext cx="3382169" cy="293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BC9408-CA1A-43B3-B8D8-F66F7C5AC4DF}"/>
              </a:ext>
            </a:extLst>
          </p:cNvPr>
          <p:cNvSpPr/>
          <p:nvPr/>
        </p:nvSpPr>
        <p:spPr>
          <a:xfrm>
            <a:off x="628650" y="4396980"/>
            <a:ext cx="35621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/>
              <a:t>error = h2o_compare['actual'] - h2o_compare['predicted']</a:t>
            </a:r>
            <a:endParaRPr lang="en-IN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C9C3-FD10-431B-866C-FD9F45EF8B1E}"/>
              </a:ext>
            </a:extLst>
          </p:cNvPr>
          <p:cNvSpPr/>
          <p:nvPr/>
        </p:nvSpPr>
        <p:spPr>
          <a:xfrm>
            <a:off x="6175114" y="602651"/>
            <a:ext cx="20730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/>
              <a:t>Models with top 3 accuracy </a:t>
            </a:r>
          </a:p>
          <a:p>
            <a:pPr marL="257175" indent="-257175">
              <a:buAutoNum type="arabicPeriod"/>
            </a:pPr>
            <a:r>
              <a:rPr lang="pt-BR" sz="1050" dirty="0"/>
              <a:t>Stacked Ensemble </a:t>
            </a:r>
          </a:p>
          <a:p>
            <a:pPr marL="257175" indent="-257175">
              <a:buAutoNum type="arabicPeriod"/>
            </a:pPr>
            <a:r>
              <a:rPr lang="en-IN" sz="1050" dirty="0"/>
              <a:t>Gradient Boosting Machine</a:t>
            </a:r>
          </a:p>
          <a:p>
            <a:pPr marL="257175" indent="-257175">
              <a:buAutoNum type="arabicPeriod"/>
            </a:pPr>
            <a:r>
              <a:rPr lang="en-US" sz="1050" dirty="0"/>
              <a:t>X</a:t>
            </a:r>
            <a:r>
              <a:rPr lang="en-IN" sz="1050" dirty="0" err="1"/>
              <a:t>GBoost</a:t>
            </a:r>
            <a:endParaRPr lang="en-IN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B877C-BA04-4AD0-8AF2-68E38538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64" y="4206781"/>
            <a:ext cx="3218550" cy="747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1AB15-12AC-46A3-B4F6-9CC23872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82" y="1661732"/>
            <a:ext cx="2607469" cy="20216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FA8B8A-B1F6-4A22-C964-4BF66D18855D}"/>
              </a:ext>
            </a:extLst>
          </p:cNvPr>
          <p:cNvSpPr/>
          <p:nvPr/>
        </p:nvSpPr>
        <p:spPr>
          <a:xfrm>
            <a:off x="7062439" y="-8305"/>
            <a:ext cx="2081561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</a:t>
            </a:r>
          </a:p>
        </p:txBody>
      </p:sp>
    </p:spTree>
    <p:extLst>
      <p:ext uri="{BB962C8B-B14F-4D97-AF65-F5344CB8AC3E}">
        <p14:creationId xmlns:p14="http://schemas.microsoft.com/office/powerpoint/2010/main" val="247810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991E-45D4-48B9-AB55-F17EDD3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10000"/>
                  </a:schemeClr>
                </a:solidFill>
              </a:rPr>
              <a:t>TPOT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</a:rPr>
              <a:t>AutoML</a:t>
            </a:r>
            <a:endParaRPr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F95C-1864-400F-8C77-0080F879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9" y="1162006"/>
            <a:ext cx="7475533" cy="2260300"/>
          </a:xfrm>
        </p:spPr>
        <p:txBody>
          <a:bodyPr>
            <a:normAutofit fontScale="92500"/>
          </a:bodyPr>
          <a:lstStyle/>
          <a:p>
            <a:r>
              <a:rPr lang="en-US" sz="1400"/>
              <a:t>TPOT is an </a:t>
            </a:r>
            <a:r>
              <a:rPr lang="en-US" sz="1400" err="1"/>
              <a:t>AutoML</a:t>
            </a:r>
            <a:r>
              <a:rPr lang="en-US" sz="1400"/>
              <a:t> framework that optimize ML pipeline using genetic programming</a:t>
            </a:r>
          </a:p>
          <a:p>
            <a:r>
              <a:rPr lang="en-US" sz="1400"/>
              <a:t>TPOT can automate ML processes including feature selection, feature construction, model selection, parameter optimization and so on.</a:t>
            </a:r>
          </a:p>
          <a:p>
            <a:r>
              <a:rPr lang="en-US" sz="1400"/>
              <a:t>For the learning and exploration purpose, we tried TPOT on fully prepared dataset to see how it perform model selection and parameter tuning; and on the original dataset with </a:t>
            </a:r>
            <a:r>
              <a:rPr lang="en-US" sz="1400" err="1"/>
              <a:t>dummyfied</a:t>
            </a:r>
            <a:r>
              <a:rPr lang="en-US" sz="1400"/>
              <a:t> variables to observe its feature manipulation capability.</a:t>
            </a:r>
          </a:p>
          <a:p>
            <a:r>
              <a:rPr lang="en-US" sz="1400"/>
              <a:t>There are chances that TPOT use imputer for fully processed data, however, TPOT always deploys a simple imputer for unprocessed input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C9C3-FD10-431B-866C-FD9F45EF8B1E}"/>
              </a:ext>
            </a:extLst>
          </p:cNvPr>
          <p:cNvSpPr/>
          <p:nvPr/>
        </p:nvSpPr>
        <p:spPr>
          <a:xfrm>
            <a:off x="1061976" y="3422306"/>
            <a:ext cx="3296095" cy="1223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50"/>
              <a:t>Best Ensembled Model on Fully Processed Dataset:</a:t>
            </a:r>
          </a:p>
          <a:p>
            <a:r>
              <a:rPr lang="en-CA" sz="1050"/>
              <a:t>Imputer: Median</a:t>
            </a:r>
          </a:p>
          <a:p>
            <a:r>
              <a:rPr lang="en-CA" sz="1050"/>
              <a:t>Estimator 1: </a:t>
            </a:r>
            <a:r>
              <a:rPr lang="en-CA" sz="1050" err="1"/>
              <a:t>BernoulliNB</a:t>
            </a:r>
            <a:endParaRPr lang="en-CA" sz="1050"/>
          </a:p>
          <a:p>
            <a:r>
              <a:rPr lang="en-CA" sz="1050"/>
              <a:t>Estimator 2: </a:t>
            </a:r>
            <a:r>
              <a:rPr lang="en-CA" sz="1050" err="1"/>
              <a:t>XGBClassifier</a:t>
            </a:r>
            <a:endParaRPr lang="en-CA" sz="1050"/>
          </a:p>
          <a:p>
            <a:r>
              <a:rPr lang="en-CA" sz="1050"/>
              <a:t>Estimator 3: </a:t>
            </a:r>
            <a:r>
              <a:rPr lang="en-CA" sz="1050" err="1"/>
              <a:t>BernoulliNB</a:t>
            </a:r>
            <a:endParaRPr lang="en-CA" sz="1050"/>
          </a:p>
          <a:p>
            <a:r>
              <a:rPr lang="en-CA" sz="1050"/>
              <a:t>Final Estimator: </a:t>
            </a:r>
            <a:r>
              <a:rPr lang="en-CA" sz="1050" err="1"/>
              <a:t>MLPClassifier</a:t>
            </a:r>
            <a:endParaRPr lang="en-CA" sz="1050"/>
          </a:p>
          <a:p>
            <a:r>
              <a:rPr lang="en-CA" sz="1050"/>
              <a:t>Validation Score: 95.93</a:t>
            </a:r>
            <a:endParaRPr lang="en-IN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28CFF-0534-0F4C-AA33-F7AD3B18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30" y="3698973"/>
            <a:ext cx="1175655" cy="10286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992AA3-A1D1-5A45-8DF9-36B5296AB75D}"/>
              </a:ext>
            </a:extLst>
          </p:cNvPr>
          <p:cNvSpPr/>
          <p:nvPr/>
        </p:nvSpPr>
        <p:spPr>
          <a:xfrm>
            <a:off x="4493226" y="3422306"/>
            <a:ext cx="23134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50"/>
              <a:t>Best Model on the Original Dataset:</a:t>
            </a:r>
          </a:p>
          <a:p>
            <a:r>
              <a:rPr lang="en-CA" sz="1050"/>
              <a:t>Imputer: Median</a:t>
            </a:r>
          </a:p>
          <a:p>
            <a:r>
              <a:rPr lang="en-CA" sz="1050"/>
              <a:t>Model: </a:t>
            </a:r>
            <a:r>
              <a:rPr lang="en-CA" sz="1050" err="1"/>
              <a:t>ExtraTreesClassifier</a:t>
            </a:r>
            <a:endParaRPr lang="en-CA" sz="1050"/>
          </a:p>
          <a:p>
            <a:r>
              <a:rPr lang="en-CA" sz="1050"/>
              <a:t>Validation Score: 96.20</a:t>
            </a:r>
            <a:endParaRPr lang="en-IN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136E0-EE02-EDB0-7558-D5C266905631}"/>
              </a:ext>
            </a:extLst>
          </p:cNvPr>
          <p:cNvSpPr/>
          <p:nvPr/>
        </p:nvSpPr>
        <p:spPr>
          <a:xfrm>
            <a:off x="7062439" y="-8305"/>
            <a:ext cx="2081561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</a:t>
            </a:r>
          </a:p>
        </p:txBody>
      </p:sp>
    </p:spTree>
    <p:extLst>
      <p:ext uri="{BB962C8B-B14F-4D97-AF65-F5344CB8AC3E}">
        <p14:creationId xmlns:p14="http://schemas.microsoft.com/office/powerpoint/2010/main" val="163575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F21-8B1E-6F8B-F3F8-14E96F5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Hyperparameter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42625-C3F2-8628-7FD3-BCC997F705F4}"/>
              </a:ext>
            </a:extLst>
          </p:cNvPr>
          <p:cNvSpPr txBox="1"/>
          <p:nvPr/>
        </p:nvSpPr>
        <p:spPr>
          <a:xfrm>
            <a:off x="416313" y="1194085"/>
            <a:ext cx="8571570" cy="177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buClr>
                <a:srgbClr val="5C71E8"/>
              </a:buClr>
            </a:pPr>
            <a:r>
              <a:rPr lang="en-US" sz="1600" b="1" dirty="0" err="1">
                <a:solidFill>
                  <a:srgbClr val="252461"/>
                </a:solidFill>
                <a:latin typeface="Montserrat"/>
                <a:sym typeface="Montserrat"/>
              </a:rPr>
              <a:t>bayes_opt</a:t>
            </a:r>
            <a:r>
              <a:rPr lang="en-US" sz="1600" b="1" dirty="0">
                <a:solidFill>
                  <a:srgbClr val="252461"/>
                </a:solidFill>
                <a:latin typeface="Montserrat"/>
                <a:sym typeface="Montserrat"/>
              </a:rPr>
              <a:t>: </a:t>
            </a:r>
            <a:r>
              <a:rPr lang="en-US" sz="1600" dirty="0">
                <a:solidFill>
                  <a:srgbClr val="5C71E8"/>
                </a:solidFill>
                <a:latin typeface="Montserrat"/>
                <a:sym typeface="Montserrat"/>
              </a:rPr>
              <a:t>Set parameter bounds, define the target function (cross-validation values), and run optimization with .maximize()</a:t>
            </a:r>
          </a:p>
          <a:p>
            <a:pPr>
              <a:lnSpc>
                <a:spcPct val="114999"/>
              </a:lnSpc>
              <a:buClr>
                <a:srgbClr val="5C71E8"/>
              </a:buClr>
            </a:pPr>
            <a:endParaRPr lang="en-US" sz="1600" b="1" dirty="0">
              <a:solidFill>
                <a:srgbClr val="252461"/>
              </a:solidFill>
              <a:latin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5C71E8"/>
              </a:buClr>
            </a:pPr>
            <a:r>
              <a:rPr lang="en-US" sz="1600" b="1" dirty="0">
                <a:solidFill>
                  <a:srgbClr val="252461"/>
                </a:solidFill>
                <a:latin typeface="Montserrat"/>
                <a:sym typeface="Montserrat"/>
              </a:rPr>
              <a:t>SHERPA: </a:t>
            </a:r>
            <a:r>
              <a:rPr lang="en-US" sz="1600" dirty="0">
                <a:solidFill>
                  <a:srgbClr val="5C71E8"/>
                </a:solidFill>
                <a:latin typeface="Montserrat"/>
                <a:sym typeface="Montserrat"/>
              </a:rPr>
              <a:t>Library that provides various hyperparameter tuning algorithms including Bayesian, Asynchronous Successive Halving (ASHA), and Population-based methods. We can also define parameter types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C5C70BE5-864D-14B7-83CC-A3CF4406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7" y="3141570"/>
            <a:ext cx="2699905" cy="1650452"/>
          </a:xfrm>
          <a:prstGeom prst="rect">
            <a:avLst/>
          </a:prstGeom>
        </p:spPr>
      </p:pic>
      <p:pic>
        <p:nvPicPr>
          <p:cNvPr id="1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16B3E0A-F9DC-6197-8F0F-D2845C48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7" y="3141571"/>
            <a:ext cx="2743200" cy="1650451"/>
          </a:xfrm>
          <a:prstGeom prst="rect">
            <a:avLst/>
          </a:prstGeom>
        </p:spPr>
      </p:pic>
      <p:pic>
        <p:nvPicPr>
          <p:cNvPr id="18" name="Picture 6" descr="Chart&#10;&#10;Description automatically generated">
            <a:extLst>
              <a:ext uri="{FF2B5EF4-FFF2-40B4-BE49-F238E27FC236}">
                <a16:creationId xmlns:a16="http://schemas.microsoft.com/office/drawing/2014/main" id="{A5BDCE9F-7E51-0CA1-1384-EFDDCACF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831" y="3141969"/>
            <a:ext cx="3293052" cy="16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F21-8B1E-6F8B-F3F8-14E96F5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Hyperparameter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42625-C3F2-8628-7FD3-BCC997F705F4}"/>
              </a:ext>
            </a:extLst>
          </p:cNvPr>
          <p:cNvSpPr txBox="1"/>
          <p:nvPr/>
        </p:nvSpPr>
        <p:spPr>
          <a:xfrm>
            <a:off x="310804" y="1222221"/>
            <a:ext cx="8643281" cy="177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buClr>
                <a:srgbClr val="5C71E8"/>
              </a:buClr>
            </a:pPr>
            <a:r>
              <a:rPr lang="en-US" sz="1600" b="1" dirty="0" err="1">
                <a:solidFill>
                  <a:srgbClr val="252461"/>
                </a:solidFill>
                <a:latin typeface="Montserrat"/>
                <a:sym typeface="Montserrat"/>
              </a:rPr>
              <a:t>Optuna</a:t>
            </a:r>
            <a:r>
              <a:rPr lang="en-US" sz="1600" b="1" dirty="0">
                <a:solidFill>
                  <a:srgbClr val="252461"/>
                </a:solidFill>
                <a:latin typeface="Montserrat"/>
                <a:sym typeface="Montserrat"/>
              </a:rPr>
              <a:t>:</a:t>
            </a:r>
            <a:r>
              <a:rPr lang="en-US" sz="1600" b="1" dirty="0">
                <a:solidFill>
                  <a:srgbClr val="5C71E8"/>
                </a:solidFill>
                <a:latin typeface="Montserrat"/>
                <a:sym typeface="Montserrat"/>
              </a:rPr>
              <a:t> </a:t>
            </a:r>
            <a:r>
              <a:rPr lang="en-US" sz="1600" dirty="0">
                <a:solidFill>
                  <a:srgbClr val="5C71E8"/>
                </a:solidFill>
                <a:latin typeface="Montserrat"/>
                <a:sym typeface="Montserrat"/>
              </a:rPr>
              <a:t>Allows users to define the preferred range of hyperparameter &amp; target objective before trying combinations of hyperparameters</a:t>
            </a:r>
          </a:p>
          <a:p>
            <a:pPr>
              <a:lnSpc>
                <a:spcPct val="114999"/>
              </a:lnSpc>
              <a:buClr>
                <a:srgbClr val="5C71E8"/>
              </a:buClr>
            </a:pPr>
            <a:r>
              <a:rPr lang="en-US" sz="1600" dirty="0">
                <a:solidFill>
                  <a:srgbClr val="5C71E8"/>
                </a:solidFill>
                <a:latin typeface="Montserrat"/>
              </a:rPr>
              <a:t>One optimization process is called a “</a:t>
            </a:r>
            <a:r>
              <a:rPr lang="en-US" sz="1600" b="1" dirty="0">
                <a:solidFill>
                  <a:srgbClr val="5C71E8"/>
                </a:solidFill>
                <a:latin typeface="Montserrat"/>
              </a:rPr>
              <a:t>study</a:t>
            </a:r>
            <a:r>
              <a:rPr lang="en-US" sz="1600" dirty="0">
                <a:solidFill>
                  <a:srgbClr val="5C71E8"/>
                </a:solidFill>
                <a:latin typeface="Montserrat"/>
              </a:rPr>
              <a:t>”</a:t>
            </a:r>
            <a:endParaRPr lang="en-US" sz="1600" dirty="0">
              <a:solidFill>
                <a:srgbClr val="5C71E8"/>
              </a:solidFill>
              <a:latin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5C71E8"/>
              </a:buClr>
            </a:pPr>
            <a:endParaRPr lang="en-US" sz="1600" b="1" dirty="0">
              <a:solidFill>
                <a:srgbClr val="252461"/>
              </a:solidFill>
              <a:latin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5C71E8"/>
              </a:buClr>
            </a:pPr>
            <a:r>
              <a:rPr lang="en-US" sz="1600" b="1" dirty="0" err="1">
                <a:solidFill>
                  <a:srgbClr val="252461"/>
                </a:solidFill>
                <a:latin typeface="Montserrat"/>
                <a:sym typeface="Montserrat"/>
              </a:rPr>
              <a:t>HyperOpt</a:t>
            </a:r>
            <a:r>
              <a:rPr lang="en-US" sz="1600" b="1" dirty="0">
                <a:solidFill>
                  <a:srgbClr val="252461"/>
                </a:solidFill>
                <a:latin typeface="Montserrat"/>
                <a:sym typeface="Montserrat"/>
              </a:rPr>
              <a:t>: </a:t>
            </a:r>
            <a:r>
              <a:rPr lang="en-US" sz="1600" dirty="0">
                <a:solidFill>
                  <a:srgbClr val="5C71E8"/>
                </a:solidFill>
                <a:latin typeface="Montserrat"/>
                <a:sym typeface="Montserrat"/>
              </a:rPr>
              <a:t>Instead of defining the search space in the objective function, </a:t>
            </a:r>
            <a:r>
              <a:rPr lang="en-US" sz="1600" dirty="0" err="1">
                <a:solidFill>
                  <a:srgbClr val="5C71E8"/>
                </a:solidFill>
                <a:latin typeface="Montserrat"/>
              </a:rPr>
              <a:t>HyperOpt</a:t>
            </a:r>
            <a:r>
              <a:rPr lang="en-US" sz="1600" dirty="0">
                <a:solidFill>
                  <a:srgbClr val="5C71E8"/>
                </a:solidFill>
                <a:latin typeface="Montserrat"/>
              </a:rPr>
              <a:t> allows us to define it using </a:t>
            </a:r>
            <a:r>
              <a:rPr lang="en-US" sz="1600" dirty="0" err="1">
                <a:solidFill>
                  <a:srgbClr val="5C71E8"/>
                </a:solidFill>
                <a:latin typeface="Montserrat"/>
              </a:rPr>
              <a:t>hp.choice</a:t>
            </a:r>
            <a:r>
              <a:rPr lang="en-US" sz="1600" dirty="0">
                <a:solidFill>
                  <a:srgbClr val="5C71E8"/>
                </a:solidFill>
                <a:latin typeface="Montserrat"/>
              </a:rPr>
              <a:t> outside of the objective function</a:t>
            </a:r>
            <a:endParaRPr lang="en-US" sz="1600" dirty="0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E20CBFC2-AEFF-E6B9-9D7D-0461B408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8" y="3431404"/>
            <a:ext cx="2895045" cy="1541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A2202D-2DD4-B31F-544A-E5F239500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498" y="3464752"/>
            <a:ext cx="2955497" cy="150832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574D55-4A9D-D562-040D-FCC67C81E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070" y="3464752"/>
            <a:ext cx="2832422" cy="15083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A77A7E-656C-7D53-C750-A02A3707FF8B}"/>
              </a:ext>
            </a:extLst>
          </p:cNvPr>
          <p:cNvSpPr txBox="1">
            <a:spLocks/>
          </p:cNvSpPr>
          <p:nvPr/>
        </p:nvSpPr>
        <p:spPr>
          <a:xfrm>
            <a:off x="209039" y="3115220"/>
            <a:ext cx="6155460" cy="3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rgbClr val="252461"/>
                </a:solidFill>
              </a:rPr>
              <a:t>Interactive plots produced using the visualization function in </a:t>
            </a:r>
            <a:r>
              <a:rPr lang="en-US" dirty="0" err="1">
                <a:solidFill>
                  <a:srgbClr val="252461"/>
                </a:solidFill>
              </a:rPr>
              <a:t>Optuna</a:t>
            </a:r>
            <a:r>
              <a:rPr lang="en-US" dirty="0">
                <a:solidFill>
                  <a:srgbClr val="25246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61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F21-8B1E-6F8B-F3F8-14E96F5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Optimization Summary</a:t>
            </a:r>
          </a:p>
        </p:txBody>
      </p:sp>
      <p:graphicFrame>
        <p:nvGraphicFramePr>
          <p:cNvPr id="7" name="Google Shape;834;p60">
            <a:extLst>
              <a:ext uri="{FF2B5EF4-FFF2-40B4-BE49-F238E27FC236}">
                <a16:creationId xmlns:a16="http://schemas.microsoft.com/office/drawing/2014/main" id="{A639E93D-50D3-5170-0014-F624A02F0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408669"/>
              </p:ext>
            </p:extLst>
          </p:nvPr>
        </p:nvGraphicFramePr>
        <p:xfrm>
          <a:off x="540000" y="1454615"/>
          <a:ext cx="8228914" cy="256017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2424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6935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2942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424180"/>
                        </a:solidFill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ebas Neue"/>
                        </a:rPr>
                        <a:t>Learning Rate</a:t>
                      </a:r>
                      <a:endParaRPr sz="1800" dirty="0"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</a:rPr>
                        <a:t>Alpha</a:t>
                      </a:r>
                      <a:endParaRPr sz="18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Max Depth</a:t>
                      </a:r>
                      <a:endParaRPr sz="18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</a:rPr>
                        <a:t>Accuracy of Validation Set</a:t>
                      </a:r>
                      <a:endParaRPr sz="18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Bebas Neue"/>
                          <a:cs typeface="Arial"/>
                        </a:rPr>
                        <a:t>Bayesian Optimization</a:t>
                      </a:r>
                      <a:endParaRPr sz="1800" b="0" i="0" u="none" strike="noStrike" cap="none" dirty="0">
                        <a:solidFill>
                          <a:schemeClr val="bg1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0.462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23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0.9597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Bebas Neue"/>
                          <a:cs typeface="Arial"/>
                          <a:sym typeface="Arial"/>
                        </a:rPr>
                        <a:t>ASHA by SHERPA</a:t>
                      </a:r>
                      <a:endParaRPr sz="1800" b="0" i="0" u="none" strike="noStrike" cap="none" dirty="0">
                        <a:solidFill>
                          <a:schemeClr val="bg1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0.773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24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127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0.9609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Bebas Neue"/>
                          <a:cs typeface="Arial"/>
                          <a:sym typeface="Arial"/>
                        </a:rPr>
                        <a:t>Optuna</a:t>
                      </a:r>
                      <a:endParaRPr sz="1800" b="0" i="0" u="none" strike="noStrike" cap="none" dirty="0">
                        <a:solidFill>
                          <a:schemeClr val="bg1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0.016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4.069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0.9511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latin typeface="Bebas Neue"/>
                          <a:cs typeface="Arial"/>
                          <a:sym typeface="Arial"/>
                        </a:rPr>
                        <a:t>HyperOpt</a:t>
                      </a:r>
                      <a:endParaRPr lang="en-US" sz="1800" b="0" i="0" u="none" strike="noStrike" cap="none" dirty="0">
                        <a:solidFill>
                          <a:schemeClr val="bg1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0.368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2.147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0.9591</a:t>
                      </a:r>
                      <a:endParaRPr sz="18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5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2552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Explainability</a:t>
            </a:r>
            <a:endParaRPr sz="4400"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62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885E-FC1A-43AF-DAA4-E8D9C262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Model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Explainability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Using SHAP</a:t>
            </a:r>
            <a:endParaRPr lang="en-US" b="0" err="1">
              <a:solidFill>
                <a:schemeClr val="accent6">
                  <a:lumMod val="50000"/>
                </a:schemeClr>
              </a:solidFill>
            </a:endParaRPr>
          </a:p>
          <a:p>
            <a:endParaRPr lang="en-US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E6700E60-7EBC-2DD7-B2B6-330DE9728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21" y="1824675"/>
            <a:ext cx="4526849" cy="28481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132B1-1A1D-51FD-AB0D-F4A6A0BDC81D}"/>
              </a:ext>
            </a:extLst>
          </p:cNvPr>
          <p:cNvSpPr txBox="1"/>
          <p:nvPr/>
        </p:nvSpPr>
        <p:spPr>
          <a:xfrm>
            <a:off x="5651290" y="1700036"/>
            <a:ext cx="2719330" cy="3123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Business Class travel increases the probability of a customer being satisfied</a:t>
            </a:r>
          </a:p>
          <a:p>
            <a:pPr algn="just">
              <a:buChar char="•"/>
            </a:pP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For loyal customers the probability of the customer being satisfied is higher</a:t>
            </a:r>
          </a:p>
          <a:p>
            <a:pPr algn="just">
              <a:buChar char="•"/>
            </a:pP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For Online Boarding, Business class and </a:t>
            </a:r>
            <a:r>
              <a:rPr lang="en-US" dirty="0" err="1">
                <a:solidFill>
                  <a:srgbClr val="212121"/>
                </a:solidFill>
                <a:latin typeface="Roboto"/>
                <a:ea typeface="Roboto"/>
                <a:cs typeface="Roboto"/>
              </a:rPr>
              <a:t>Checkin</a:t>
            </a: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 service the probability of a customer being satisfied is higher.</a:t>
            </a:r>
          </a:p>
          <a:p>
            <a:pPr algn="just">
              <a:buChar char="•"/>
            </a:pPr>
            <a:r>
              <a:rPr lang="en-US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 For higher values of inflight service and seat comfort, the probability of a customer being satisfied is higher.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CAFB2-AD16-D04F-C9B2-A97DBE928932}"/>
              </a:ext>
            </a:extLst>
          </p:cNvPr>
          <p:cNvSpPr txBox="1"/>
          <p:nvPr/>
        </p:nvSpPr>
        <p:spPr>
          <a:xfrm>
            <a:off x="458745" y="1184705"/>
            <a:ext cx="79562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74151"/>
                </a:solidFill>
                <a:ea typeface="Roboto"/>
              </a:rPr>
              <a:t>By using </a:t>
            </a:r>
            <a:r>
              <a:rPr lang="en-US" err="1">
                <a:solidFill>
                  <a:srgbClr val="374151"/>
                </a:solidFill>
                <a:ea typeface="Roboto"/>
              </a:rPr>
              <a:t>Shap</a:t>
            </a:r>
            <a:r>
              <a:rPr lang="en-US">
                <a:solidFill>
                  <a:srgbClr val="374151"/>
                </a:solidFill>
                <a:ea typeface="Roboto"/>
              </a:rPr>
              <a:t> values to decompose the prediction into contributions from each input feature, we can gain insight into how the model is making its decisions.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01DB7-14AE-C79D-04C2-2FE1D357C705}"/>
              </a:ext>
            </a:extLst>
          </p:cNvPr>
          <p:cNvSpPr/>
          <p:nvPr/>
        </p:nvSpPr>
        <p:spPr>
          <a:xfrm>
            <a:off x="7062439" y="-8305"/>
            <a:ext cx="2081561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</a:t>
            </a:r>
          </a:p>
        </p:txBody>
      </p:sp>
    </p:spTree>
    <p:extLst>
      <p:ext uri="{BB962C8B-B14F-4D97-AF65-F5344CB8AC3E}">
        <p14:creationId xmlns:p14="http://schemas.microsoft.com/office/powerpoint/2010/main" val="321430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1AC-B80B-8D8A-B4F9-749F18C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en-US" altLang="ko-KR" dirty="0" err="1"/>
              <a:t>Explainability</a:t>
            </a:r>
            <a:endParaRPr lang="en-US" dirty="0"/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ABE08FBF-E1F7-510A-56EA-6407A672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85" y="1181213"/>
            <a:ext cx="3431966" cy="2007774"/>
          </a:xfrm>
          <a:prstGeom prst="rect">
            <a:avLst/>
          </a:prstGeom>
        </p:spPr>
      </p:pic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474EDF53-12CC-4016-5E6A-BD897002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33" y="1220727"/>
            <a:ext cx="3429953" cy="1928746"/>
          </a:xfrm>
          <a:prstGeom prst="rect">
            <a:avLst/>
          </a:prstGeom>
        </p:spPr>
      </p:pic>
      <p:pic>
        <p:nvPicPr>
          <p:cNvPr id="6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1F0D88DE-B631-23FA-4E1C-9601E92CF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85" y="3135726"/>
            <a:ext cx="3429952" cy="2007774"/>
          </a:xfrm>
          <a:prstGeom prst="rect">
            <a:avLst/>
          </a:prstGeom>
        </p:spPr>
      </p:pic>
      <p:pic>
        <p:nvPicPr>
          <p:cNvPr id="7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9B4B0825-3776-8FC1-4A81-F9476DDC0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641" y="3135726"/>
            <a:ext cx="3291045" cy="1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2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3D13A6-89AD-C80A-F1B1-CA0D541D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396" y="1530099"/>
            <a:ext cx="3996804" cy="2950389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CA" sz="1200" b="1" dirty="0">
                <a:solidFill>
                  <a:srgbClr val="252461"/>
                </a:solidFill>
                <a:effectLst/>
                <a:latin typeface="Calibri"/>
                <a:ea typeface="Times New Roman" panose="02020603050405020304" pitchFamily="18" charset="0"/>
              </a:rPr>
              <a:t>Business Analysts: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bg2"/>
                </a:solidFill>
                <a:latin typeface="Calibri"/>
              </a:rPr>
              <a:t>Hong Fei Jin – </a:t>
            </a:r>
            <a:r>
              <a:rPr lang="en-CA" sz="1200" u="sng" dirty="0">
                <a:solidFill>
                  <a:schemeClr val="bg2"/>
                </a:solidFill>
                <a:effectLst/>
                <a:latin typeface="Calibri"/>
                <a:ea typeface="Times New Roman" panose="02020603050405020304" pitchFamily="18" charset="0"/>
              </a:rPr>
              <a:t>jinh1004</a:t>
            </a:r>
            <a:endParaRPr lang="en-CA" sz="1200" dirty="0">
              <a:solidFill>
                <a:schemeClr val="bg2"/>
              </a:solidFill>
              <a:latin typeface="Calibr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bg2"/>
                </a:solidFill>
                <a:latin typeface="Calibri"/>
              </a:rPr>
              <a:t>Pedro Trujillo – </a:t>
            </a:r>
            <a:r>
              <a:rPr lang="en-CA" sz="1200" dirty="0" err="1">
                <a:solidFill>
                  <a:schemeClr val="bg2"/>
                </a:solidFill>
                <a:effectLst/>
                <a:latin typeface="Calibri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PedroJoseTrujilloMejia</a:t>
            </a:r>
            <a:endParaRPr lang="en-CA" sz="1200" dirty="0">
              <a:solidFill>
                <a:schemeClr val="bg2"/>
              </a:solidFill>
              <a:latin typeface="Calibri"/>
              <a:ea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CA" sz="1200" b="1" dirty="0">
                <a:solidFill>
                  <a:srgbClr val="252461"/>
                </a:solidFill>
                <a:effectLst/>
                <a:latin typeface="Calibri"/>
                <a:ea typeface="Times New Roman" panose="02020603050405020304" pitchFamily="18" charset="0"/>
              </a:rPr>
              <a:t>Data Scientist:</a:t>
            </a:r>
            <a:endParaRPr lang="en-CA" sz="1200" dirty="0">
              <a:solidFill>
                <a:schemeClr val="bg2"/>
              </a:solidFill>
              <a:effectLst/>
              <a:latin typeface="Calibr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bg2"/>
                </a:solidFill>
                <a:latin typeface="Calibri"/>
              </a:rPr>
              <a:t>Himanshu Mayank – </a:t>
            </a:r>
            <a:r>
              <a:rPr lang="en-CA" sz="1200" u="sng" dirty="0">
                <a:solidFill>
                  <a:schemeClr val="bg2"/>
                </a:solidFill>
                <a:latin typeface="Calibri"/>
                <a:ea typeface="Times New Roman" panose="02020603050405020304" pitchFamily="18" charset="0"/>
              </a:rPr>
              <a:t>hm6650</a:t>
            </a:r>
            <a:endParaRPr lang="en-CA" sz="1200" b="1" dirty="0">
              <a:solidFill>
                <a:srgbClr val="252461"/>
              </a:solidFill>
              <a:effectLst/>
              <a:latin typeface="Calibri"/>
              <a:ea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CA" sz="1200" b="1" dirty="0">
                <a:solidFill>
                  <a:srgbClr val="252461"/>
                </a:solidFill>
                <a:effectLst/>
                <a:latin typeface="Calibri"/>
                <a:ea typeface="Times New Roman" panose="02020603050405020304" pitchFamily="18" charset="0"/>
              </a:rPr>
              <a:t>Data Engineer:</a:t>
            </a:r>
            <a:endParaRPr lang="en-CA" sz="1200" dirty="0">
              <a:solidFill>
                <a:schemeClr val="bg2"/>
              </a:solidFill>
              <a:effectLst/>
              <a:latin typeface="Calibr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bg2"/>
                </a:solidFill>
                <a:effectLst/>
                <a:latin typeface="Calibri"/>
                <a:ea typeface="Times New Roman" panose="02020603050405020304" pitchFamily="18" charset="0"/>
              </a:rPr>
              <a:t>Mudit </a:t>
            </a:r>
            <a:r>
              <a:rPr lang="en-CA" sz="1200" dirty="0">
                <a:solidFill>
                  <a:schemeClr val="bg2"/>
                </a:solidFill>
                <a:latin typeface="Calibri"/>
              </a:rPr>
              <a:t>Aggarwal </a:t>
            </a:r>
            <a:r>
              <a:rPr lang="en-CA" sz="1200" u="sng" dirty="0" err="1">
                <a:solidFill>
                  <a:schemeClr val="bg2"/>
                </a:solidFill>
                <a:effectLst/>
                <a:latin typeface="Calibri"/>
                <a:ea typeface="Times New Roman" panose="02020603050405020304" pitchFamily="18" charset="0"/>
              </a:rPr>
              <a:t>Muditmoody</a:t>
            </a:r>
            <a:endParaRPr lang="en-CA" sz="1200" u="sng" dirty="0">
              <a:solidFill>
                <a:schemeClr val="bg2"/>
              </a:solidFill>
              <a:effectLst/>
              <a:latin typeface="Calibr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bg2"/>
                </a:solidFill>
                <a:latin typeface="Calibri"/>
              </a:rPr>
              <a:t>Ying-Fang Liang </a:t>
            </a:r>
            <a:r>
              <a:rPr lang="en-CA" sz="1200" u="sng" dirty="0" err="1">
                <a:solidFill>
                  <a:schemeClr val="bg2"/>
                </a:solidFill>
                <a:latin typeface="Calibri"/>
                <a:ea typeface="Times New Roman" panose="02020603050405020304" pitchFamily="18" charset="0"/>
              </a:rPr>
              <a:t>yingfangliang</a:t>
            </a:r>
            <a:endParaRPr lang="en-CA" sz="1200" u="sng" dirty="0">
              <a:solidFill>
                <a:schemeClr val="bg2"/>
              </a:solidFill>
              <a:effectLst/>
              <a:latin typeface="Calibri"/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CA" sz="1200" dirty="0" err="1">
                <a:solidFill>
                  <a:schemeClr val="bg2"/>
                </a:solidFill>
                <a:latin typeface="Calibri"/>
              </a:rPr>
              <a:t>Nilanjana</a:t>
            </a:r>
            <a:r>
              <a:rPr lang="en-CA" sz="1200" dirty="0">
                <a:solidFill>
                  <a:schemeClr val="bg2"/>
                </a:solidFill>
                <a:latin typeface="Calibri"/>
              </a:rPr>
              <a:t> R Raghu – </a:t>
            </a:r>
            <a:r>
              <a:rPr lang="en-CA" sz="1200" u="sng" dirty="0" err="1">
                <a:solidFill>
                  <a:schemeClr val="bg2"/>
                </a:solidFill>
                <a:latin typeface="Calibri"/>
                <a:ea typeface="Times New Roman" panose="02020603050405020304" pitchFamily="18" charset="0"/>
              </a:rPr>
              <a:t>Nilanjana</a:t>
            </a:r>
            <a:r>
              <a:rPr lang="en-CA" sz="1200" u="sng" dirty="0">
                <a:solidFill>
                  <a:schemeClr val="bg2"/>
                </a:solidFill>
                <a:latin typeface="Calibri"/>
                <a:ea typeface="Times New Roman" panose="02020603050405020304" pitchFamily="18" charset="0"/>
              </a:rPr>
              <a:t>-Raghu</a:t>
            </a:r>
            <a:endParaRPr lang="en-CA" sz="1200" u="sng" dirty="0">
              <a:solidFill>
                <a:schemeClr val="bg2"/>
              </a:solidFill>
              <a:effectLst/>
              <a:latin typeface="Calibri"/>
              <a:ea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bg2"/>
                </a:solidFill>
                <a:latin typeface="Calibri"/>
              </a:rPr>
              <a:t>Jenny Yao – </a:t>
            </a:r>
            <a:r>
              <a:rPr lang="en-CA" sz="1200" u="sng" dirty="0">
                <a:solidFill>
                  <a:schemeClr val="bg2"/>
                </a:solidFill>
                <a:effectLst/>
                <a:latin typeface="Calibri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Jiaying-Yao</a:t>
            </a:r>
            <a:endParaRPr lang="en-CA" sz="1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9B7B8-6B7C-27E3-CCE8-A760E41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Team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5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1AC-B80B-8D8A-B4F9-749F18C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LIME</a:t>
            </a: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0F7491D5-4D9B-0E61-127A-8ACD8251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56" y="1205490"/>
            <a:ext cx="3888935" cy="1835637"/>
          </a:xfrm>
          <a:prstGeom prst="rect">
            <a:avLst/>
          </a:prstGeom>
        </p:spPr>
      </p:pic>
      <p:pic>
        <p:nvPicPr>
          <p:cNvPr id="4" name="Picture 10" descr="Chart&#10;&#10;Description automatically generated">
            <a:extLst>
              <a:ext uri="{FF2B5EF4-FFF2-40B4-BE49-F238E27FC236}">
                <a16:creationId xmlns:a16="http://schemas.microsoft.com/office/drawing/2014/main" id="{06ACAEA9-C2F7-B32E-3C0E-14CAF4A6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93" y="1254340"/>
            <a:ext cx="3557947" cy="1832848"/>
          </a:xfrm>
          <a:prstGeom prst="rect">
            <a:avLst/>
          </a:prstGeom>
        </p:spPr>
      </p:pic>
      <p:pic>
        <p:nvPicPr>
          <p:cNvPr id="5" name="Picture 11" descr="Chart&#10;&#10;Description automatically generated">
            <a:extLst>
              <a:ext uri="{FF2B5EF4-FFF2-40B4-BE49-F238E27FC236}">
                <a16:creationId xmlns:a16="http://schemas.microsoft.com/office/drawing/2014/main" id="{072779F8-E9F0-31C3-0866-9A3A41C5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3" y="3087188"/>
            <a:ext cx="3402597" cy="1841724"/>
          </a:xfrm>
          <a:prstGeom prst="rect">
            <a:avLst/>
          </a:prstGeom>
        </p:spPr>
      </p:pic>
      <p:pic>
        <p:nvPicPr>
          <p:cNvPr id="6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D2F08F5C-B9C2-0DD7-9E65-884146D47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28893"/>
            <a:ext cx="4048161" cy="17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1AC-B80B-8D8A-B4F9-749F18C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848A1-C131-8A85-FCA0-FF4D40B74F2E}"/>
              </a:ext>
            </a:extLst>
          </p:cNvPr>
          <p:cNvSpPr/>
          <p:nvPr/>
        </p:nvSpPr>
        <p:spPr>
          <a:xfrm>
            <a:off x="669073" y="1457093"/>
            <a:ext cx="5843239" cy="2847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PLACEHOLDER FOR UCs</a:t>
            </a:r>
          </a:p>
        </p:txBody>
      </p:sp>
    </p:spTree>
    <p:extLst>
      <p:ext uri="{BB962C8B-B14F-4D97-AF65-F5344CB8AC3E}">
        <p14:creationId xmlns:p14="http://schemas.microsoft.com/office/powerpoint/2010/main" val="177775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F8D90E1-CFEA-9BF0-D486-F6F4EDA2AB4B}"/>
              </a:ext>
            </a:extLst>
          </p:cNvPr>
          <p:cNvSpPr txBox="1">
            <a:spLocks/>
          </p:cNvSpPr>
          <p:nvPr/>
        </p:nvSpPr>
        <p:spPr>
          <a:xfrm>
            <a:off x="2639250" y="2571750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/>
              <a:t>Any questions?</a:t>
            </a:r>
            <a:endParaRPr lang="en-CA" sz="20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3AD-03BB-2E5C-D28F-41F7CE1B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20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5CD-5DC9-CBA4-C8BF-C780D68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Links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4714-09AE-F74E-75D8-2C4B7660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999" y="1601604"/>
            <a:ext cx="8171293" cy="970146"/>
          </a:xfrm>
        </p:spPr>
        <p:txBody>
          <a:bodyPr/>
          <a:lstStyle/>
          <a:p>
            <a:r>
              <a:rPr lang="en-US"/>
              <a:t>Git Project - </a:t>
            </a:r>
            <a:r>
              <a:rPr lang="en-US">
                <a:hlinkClick r:id="rId2"/>
              </a:rPr>
              <a:t>https://github.com/orgs/McGill-MMA-EnterpriseAnalytics/projects/29</a:t>
            </a:r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r>
              <a:rPr lang="en-CA"/>
              <a:t>Git Repository</a:t>
            </a:r>
            <a:r>
              <a:rPr lang="en-US"/>
              <a:t> -  </a:t>
            </a:r>
            <a:r>
              <a:rPr lang="en-US">
                <a:hlinkClick r:id="rId3"/>
              </a:rPr>
              <a:t>https://github.com/McGill-MMA-EnterpriseAnalytics/Flyer_Customer_Satisfaction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5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2552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028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582" name="Google Shape;582;p51"/>
          <p:cNvSpPr txBox="1"/>
          <p:nvPr/>
        </p:nvSpPr>
        <p:spPr>
          <a:xfrm>
            <a:off x="962468" y="1407154"/>
            <a:ext cx="6041836" cy="6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424180"/>
                </a:solidFill>
                <a:latin typeface="Montserrat"/>
              </a:rPr>
              <a:t>What factors affect customer satisfaction the most in the context of airline passengers?</a:t>
            </a:r>
            <a:endParaRPr sz="18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1053122" y="2318126"/>
            <a:ext cx="7907211" cy="6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rgbClr val="424180"/>
                </a:solidFill>
                <a:latin typeface="Montserrat"/>
              </a:rPr>
              <a:t>103,904 </a:t>
            </a:r>
            <a:r>
              <a:rPr lang="en-CA" sz="1800" b="1" dirty="0">
                <a:solidFill>
                  <a:srgbClr val="424180"/>
                </a:solidFill>
                <a:latin typeface="Montserrat"/>
                <a:sym typeface="Montserrat"/>
              </a:rPr>
              <a:t>Observations </a:t>
            </a:r>
            <a:r>
              <a:rPr lang="en-CA" sz="1800" dirty="0">
                <a:solidFill>
                  <a:schemeClr val="dk2"/>
                </a:solidFill>
                <a:latin typeface="Montserrat"/>
              </a:rPr>
              <a:t>from an airline passenger satisfaction survey</a:t>
            </a:r>
          </a:p>
          <a:p>
            <a:r>
              <a:rPr lang="en-US" sz="1800" b="1" dirty="0">
                <a:solidFill>
                  <a:srgbClr val="424180"/>
                </a:solidFill>
                <a:latin typeface="Montserrat"/>
              </a:rPr>
              <a:t>23 Variables </a:t>
            </a:r>
            <a:r>
              <a:rPr lang="en-US" sz="1800" dirty="0">
                <a:solidFill>
                  <a:schemeClr val="dk2"/>
                </a:solidFill>
                <a:latin typeface="Montserrat"/>
              </a:rPr>
              <a:t>including Satisfaction, Flight distance, Type of Travel</a:t>
            </a:r>
          </a:p>
          <a:p>
            <a:endParaRPr lang="en-CA" sz="18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r>
              <a:rPr lang="en-US" sz="1800" b="1" dirty="0">
                <a:solidFill>
                  <a:srgbClr val="424180"/>
                </a:solidFill>
                <a:latin typeface="Montserrat"/>
              </a:rPr>
              <a:t> </a:t>
            </a:r>
            <a:endParaRPr lang="en-US" sz="18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88" name="Google Shape;588;p51"/>
          <p:cNvSpPr/>
          <p:nvPr/>
        </p:nvSpPr>
        <p:spPr>
          <a:xfrm flipH="1">
            <a:off x="418779" y="1521404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1"/>
          <p:cNvSpPr/>
          <p:nvPr/>
        </p:nvSpPr>
        <p:spPr>
          <a:xfrm flipH="1">
            <a:off x="418779" y="2465359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9287" y="-2262695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9117" y="1569618"/>
            <a:ext cx="542164" cy="542164"/>
          </a:xfrm>
          <a:prstGeom prst="rect">
            <a:avLst/>
          </a:prstGeom>
        </p:spPr>
      </p:pic>
      <p:sp>
        <p:nvSpPr>
          <p:cNvPr id="2" name="Google Shape;585;p51">
            <a:extLst>
              <a:ext uri="{FF2B5EF4-FFF2-40B4-BE49-F238E27FC236}">
                <a16:creationId xmlns:a16="http://schemas.microsoft.com/office/drawing/2014/main" id="{D98CCBD3-F846-6C4A-686D-395B82E7E1CD}"/>
              </a:ext>
            </a:extLst>
          </p:cNvPr>
          <p:cNvSpPr txBox="1"/>
          <p:nvPr/>
        </p:nvSpPr>
        <p:spPr>
          <a:xfrm>
            <a:off x="962468" y="3229098"/>
            <a:ext cx="4107619" cy="130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424180"/>
                </a:solidFill>
                <a:latin typeface="Montserrat"/>
              </a:rPr>
              <a:t>XGBoost</a:t>
            </a:r>
            <a:r>
              <a:rPr lang="en-US" sz="1800" b="1" dirty="0">
                <a:solidFill>
                  <a:srgbClr val="424180"/>
                </a:solidFill>
                <a:latin typeface="Montserrat"/>
              </a:rPr>
              <a:t> Classification Model </a:t>
            </a:r>
            <a:r>
              <a:rPr lang="en-US" sz="1800" dirty="0">
                <a:solidFill>
                  <a:schemeClr val="dk2"/>
                </a:solidFill>
                <a:latin typeface="Montserrat"/>
              </a:rPr>
              <a:t>with an accuracy of 96% using the best parameters</a:t>
            </a:r>
            <a:endParaRPr lang="en-US" sz="18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592;p51">
            <a:extLst>
              <a:ext uri="{FF2B5EF4-FFF2-40B4-BE49-F238E27FC236}">
                <a16:creationId xmlns:a16="http://schemas.microsoft.com/office/drawing/2014/main" id="{D684A76C-425C-1D70-4419-2A045BAD8F4F}"/>
              </a:ext>
            </a:extLst>
          </p:cNvPr>
          <p:cNvSpPr/>
          <p:nvPr/>
        </p:nvSpPr>
        <p:spPr>
          <a:xfrm flipH="1">
            <a:off x="418779" y="3321548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B52E83D-7911-861B-1EA6-5154BF19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34" y="3217254"/>
            <a:ext cx="2863674" cy="17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1AC-B80B-8D8A-B4F9-749F18C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 Cases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848A1-C131-8A85-FCA0-FF4D40B74F2E}"/>
              </a:ext>
            </a:extLst>
          </p:cNvPr>
          <p:cNvSpPr/>
          <p:nvPr/>
        </p:nvSpPr>
        <p:spPr>
          <a:xfrm>
            <a:off x="669073" y="1457093"/>
            <a:ext cx="5843239" cy="2847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PLACEHOLDER FOR UCs</a:t>
            </a:r>
          </a:p>
        </p:txBody>
      </p:sp>
    </p:spTree>
    <p:extLst>
      <p:ext uri="{BB962C8B-B14F-4D97-AF65-F5344CB8AC3E}">
        <p14:creationId xmlns:p14="http://schemas.microsoft.com/office/powerpoint/2010/main" val="426128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1AC-B80B-8D8A-B4F9-749F18C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Stuff?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848A1-C131-8A85-FCA0-FF4D40B74F2E}"/>
              </a:ext>
            </a:extLst>
          </p:cNvPr>
          <p:cNvSpPr/>
          <p:nvPr/>
        </p:nvSpPr>
        <p:spPr>
          <a:xfrm>
            <a:off x="669073" y="1457093"/>
            <a:ext cx="5843239" cy="2847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PLACEHOLDER FOR UCs</a:t>
            </a:r>
          </a:p>
        </p:txBody>
      </p:sp>
    </p:spTree>
    <p:extLst>
      <p:ext uri="{BB962C8B-B14F-4D97-AF65-F5344CB8AC3E}">
        <p14:creationId xmlns:p14="http://schemas.microsoft.com/office/powerpoint/2010/main" val="268367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1AC-B80B-8D8A-B4F9-749F18C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848A1-C131-8A85-FCA0-FF4D40B74F2E}"/>
              </a:ext>
            </a:extLst>
          </p:cNvPr>
          <p:cNvSpPr/>
          <p:nvPr/>
        </p:nvSpPr>
        <p:spPr>
          <a:xfrm>
            <a:off x="669073" y="1457093"/>
            <a:ext cx="5843239" cy="2847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PLACEHOLDER FOR Interface</a:t>
            </a:r>
          </a:p>
        </p:txBody>
      </p:sp>
    </p:spTree>
    <p:extLst>
      <p:ext uri="{BB962C8B-B14F-4D97-AF65-F5344CB8AC3E}">
        <p14:creationId xmlns:p14="http://schemas.microsoft.com/office/powerpoint/2010/main" val="361504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F21-8B1E-6F8B-F3F8-14E96F5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Leakage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CDA7B-C31D-79F6-AC27-BA08842B2253}"/>
              </a:ext>
            </a:extLst>
          </p:cNvPr>
          <p:cNvSpPr txBox="1">
            <a:spLocks/>
          </p:cNvSpPr>
          <p:nvPr/>
        </p:nvSpPr>
        <p:spPr>
          <a:xfrm>
            <a:off x="722969" y="1301940"/>
            <a:ext cx="7608385" cy="69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sz="1800" dirty="0">
                <a:solidFill>
                  <a:srgbClr val="252461"/>
                </a:solidFill>
              </a:rPr>
              <a:t>Occurs when predictors include data that is not available at the time of making the prediction (after the flight in our context)</a:t>
            </a:r>
          </a:p>
        </p:txBody>
      </p:sp>
      <p:sp>
        <p:nvSpPr>
          <p:cNvPr id="7" name="Google Shape;588;p51">
            <a:extLst>
              <a:ext uri="{FF2B5EF4-FFF2-40B4-BE49-F238E27FC236}">
                <a16:creationId xmlns:a16="http://schemas.microsoft.com/office/drawing/2014/main" id="{1177EA24-A96B-E2E6-004E-1B29E425C6DE}"/>
              </a:ext>
            </a:extLst>
          </p:cNvPr>
          <p:cNvSpPr/>
          <p:nvPr/>
        </p:nvSpPr>
        <p:spPr>
          <a:xfrm flipH="1">
            <a:off x="480527" y="1420492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92;p51">
            <a:extLst>
              <a:ext uri="{FF2B5EF4-FFF2-40B4-BE49-F238E27FC236}">
                <a16:creationId xmlns:a16="http://schemas.microsoft.com/office/drawing/2014/main" id="{F340DB71-CACE-C833-5697-63412B9D1A93}"/>
              </a:ext>
            </a:extLst>
          </p:cNvPr>
          <p:cNvSpPr/>
          <p:nvPr/>
        </p:nvSpPr>
        <p:spPr>
          <a:xfrm flipH="1">
            <a:off x="480527" y="2245736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EE194-1D6A-5F2C-D8E2-FEB011C467BA}"/>
              </a:ext>
            </a:extLst>
          </p:cNvPr>
          <p:cNvSpPr txBox="1"/>
          <p:nvPr/>
        </p:nvSpPr>
        <p:spPr>
          <a:xfrm>
            <a:off x="722967" y="2114069"/>
            <a:ext cx="4899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dk2"/>
                </a:solidFill>
                <a:latin typeface="Montserrat"/>
              </a:rPr>
              <a:t>“Online boarding”, “Inflight </a:t>
            </a:r>
            <a:r>
              <a:rPr lang="en-US" sz="1800" dirty="0" err="1">
                <a:solidFill>
                  <a:schemeClr val="dk2"/>
                </a:solidFill>
                <a:latin typeface="Montserrat"/>
              </a:rPr>
              <a:t>Wifi</a:t>
            </a:r>
            <a:r>
              <a:rPr lang="en-US" sz="1800" dirty="0">
                <a:solidFill>
                  <a:schemeClr val="dk2"/>
                </a:solidFill>
                <a:latin typeface="Montserrat"/>
              </a:rPr>
              <a:t> Service”, “Baggage Handling”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dk2"/>
                </a:solidFill>
                <a:latin typeface="Montserrat"/>
                <a:sym typeface="Montserrat"/>
              </a:rPr>
              <a:t>might be leaky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46F07D-0B46-37D4-4C07-64B7FEE4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42" y="2337658"/>
            <a:ext cx="3254523" cy="1890558"/>
          </a:xfrm>
          <a:prstGeom prst="rect">
            <a:avLst/>
          </a:prstGeom>
        </p:spPr>
      </p:pic>
      <p:sp>
        <p:nvSpPr>
          <p:cNvPr id="24" name="Google Shape;504;p47">
            <a:extLst>
              <a:ext uri="{FF2B5EF4-FFF2-40B4-BE49-F238E27FC236}">
                <a16:creationId xmlns:a16="http://schemas.microsoft.com/office/drawing/2014/main" id="{913D34BE-AB95-342C-BE97-459516BF62BA}"/>
              </a:ext>
            </a:extLst>
          </p:cNvPr>
          <p:cNvSpPr/>
          <p:nvPr/>
        </p:nvSpPr>
        <p:spPr>
          <a:xfrm>
            <a:off x="1454102" y="3508283"/>
            <a:ext cx="1618555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508;p47">
            <a:extLst>
              <a:ext uri="{FF2B5EF4-FFF2-40B4-BE49-F238E27FC236}">
                <a16:creationId xmlns:a16="http://schemas.microsoft.com/office/drawing/2014/main" id="{66BD511A-0556-C30F-3C3F-DCDE293FDADB}"/>
              </a:ext>
            </a:extLst>
          </p:cNvPr>
          <p:cNvSpPr txBox="1"/>
          <p:nvPr/>
        </p:nvSpPr>
        <p:spPr>
          <a:xfrm>
            <a:off x="1544764" y="3497318"/>
            <a:ext cx="1527893" cy="50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95.3%</a:t>
            </a:r>
            <a:endParaRPr lang="en"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26" name="Google Shape;509;p47">
            <a:extLst>
              <a:ext uri="{FF2B5EF4-FFF2-40B4-BE49-F238E27FC236}">
                <a16:creationId xmlns:a16="http://schemas.microsoft.com/office/drawing/2014/main" id="{28B03D74-4BE2-7014-E317-DCDA5287D1E9}"/>
              </a:ext>
            </a:extLst>
          </p:cNvPr>
          <p:cNvSpPr txBox="1"/>
          <p:nvPr/>
        </p:nvSpPr>
        <p:spPr>
          <a:xfrm>
            <a:off x="1544776" y="3918393"/>
            <a:ext cx="140448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sym typeface="Montserrat"/>
              </a:rPr>
              <a:t>CV Accuracy</a:t>
            </a:r>
            <a:endParaRPr b="1" dirty="0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27" name="Google Shape;517;p47">
            <a:extLst>
              <a:ext uri="{FF2B5EF4-FFF2-40B4-BE49-F238E27FC236}">
                <a16:creationId xmlns:a16="http://schemas.microsoft.com/office/drawing/2014/main" id="{7FDC1CD6-6EDE-6222-2B3E-4F4799A5AE83}"/>
              </a:ext>
            </a:extLst>
          </p:cNvPr>
          <p:cNvSpPr/>
          <p:nvPr/>
        </p:nvSpPr>
        <p:spPr>
          <a:xfrm>
            <a:off x="926035" y="3578958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348;p34">
            <a:extLst>
              <a:ext uri="{FF2B5EF4-FFF2-40B4-BE49-F238E27FC236}">
                <a16:creationId xmlns:a16="http://schemas.microsoft.com/office/drawing/2014/main" id="{DDC38D58-8504-3451-2A77-F9D8111E6721}"/>
              </a:ext>
            </a:extLst>
          </p:cNvPr>
          <p:cNvSpPr txBox="1">
            <a:spLocks/>
          </p:cNvSpPr>
          <p:nvPr/>
        </p:nvSpPr>
        <p:spPr>
          <a:xfrm>
            <a:off x="926035" y="3110705"/>
            <a:ext cx="883022" cy="39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  <a:sym typeface="Montserrat"/>
              </a:rPr>
              <a:t>With</a:t>
            </a:r>
          </a:p>
        </p:txBody>
      </p:sp>
      <p:sp>
        <p:nvSpPr>
          <p:cNvPr id="29" name="Google Shape;502;p47">
            <a:extLst>
              <a:ext uri="{FF2B5EF4-FFF2-40B4-BE49-F238E27FC236}">
                <a16:creationId xmlns:a16="http://schemas.microsoft.com/office/drawing/2014/main" id="{B974E80B-8B9E-7617-5FEB-AC44D023FCEC}"/>
              </a:ext>
            </a:extLst>
          </p:cNvPr>
          <p:cNvSpPr/>
          <p:nvPr/>
        </p:nvSpPr>
        <p:spPr>
          <a:xfrm>
            <a:off x="3807007" y="3491049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510;p47">
            <a:extLst>
              <a:ext uri="{FF2B5EF4-FFF2-40B4-BE49-F238E27FC236}">
                <a16:creationId xmlns:a16="http://schemas.microsoft.com/office/drawing/2014/main" id="{B55E96BB-ADFE-CD20-D9E0-2FE61C667F9A}"/>
              </a:ext>
            </a:extLst>
          </p:cNvPr>
          <p:cNvSpPr txBox="1"/>
          <p:nvPr/>
        </p:nvSpPr>
        <p:spPr>
          <a:xfrm>
            <a:off x="3897670" y="3503586"/>
            <a:ext cx="1531629" cy="49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>
                <a:solidFill>
                  <a:srgbClr val="424180"/>
                </a:solidFill>
                <a:latin typeface="Montserrat"/>
              </a:rPr>
              <a:t>92.8%</a:t>
            </a:r>
            <a:endParaRPr sz="2500" b="1" dirty="0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31" name="Google Shape;511;p47">
            <a:extLst>
              <a:ext uri="{FF2B5EF4-FFF2-40B4-BE49-F238E27FC236}">
                <a16:creationId xmlns:a16="http://schemas.microsoft.com/office/drawing/2014/main" id="{4E21EF88-5989-7929-4245-37CCC5F629D8}"/>
              </a:ext>
            </a:extLst>
          </p:cNvPr>
          <p:cNvSpPr txBox="1"/>
          <p:nvPr/>
        </p:nvSpPr>
        <p:spPr>
          <a:xfrm>
            <a:off x="3897681" y="3900169"/>
            <a:ext cx="1383005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CV Accuracy</a:t>
            </a: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518;p47">
            <a:extLst>
              <a:ext uri="{FF2B5EF4-FFF2-40B4-BE49-F238E27FC236}">
                <a16:creationId xmlns:a16="http://schemas.microsoft.com/office/drawing/2014/main" id="{C98DE3F0-0BA8-D8A0-63DD-5C528C3339C9}"/>
              </a:ext>
            </a:extLst>
          </p:cNvPr>
          <p:cNvSpPr/>
          <p:nvPr/>
        </p:nvSpPr>
        <p:spPr>
          <a:xfrm>
            <a:off x="3286892" y="3572690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48;p34">
            <a:extLst>
              <a:ext uri="{FF2B5EF4-FFF2-40B4-BE49-F238E27FC236}">
                <a16:creationId xmlns:a16="http://schemas.microsoft.com/office/drawing/2014/main" id="{49C8599B-AE0B-DD1B-A7C8-A2E7249097E9}"/>
              </a:ext>
            </a:extLst>
          </p:cNvPr>
          <p:cNvSpPr txBox="1">
            <a:spLocks/>
          </p:cNvSpPr>
          <p:nvPr/>
        </p:nvSpPr>
        <p:spPr>
          <a:xfrm>
            <a:off x="3294843" y="3104437"/>
            <a:ext cx="1202476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 dirty="0">
                <a:solidFill>
                  <a:schemeClr val="accent3"/>
                </a:solidFill>
                <a:latin typeface="Montserrat"/>
              </a:rPr>
              <a:t>Without</a:t>
            </a:r>
            <a:endParaRPr lang="en-US" sz="1800" b="1" dirty="0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34" name="Google Shape;592;p51">
            <a:extLst>
              <a:ext uri="{FF2B5EF4-FFF2-40B4-BE49-F238E27FC236}">
                <a16:creationId xmlns:a16="http://schemas.microsoft.com/office/drawing/2014/main" id="{63BFDD59-7D15-B1B1-7D2F-1CC0FFF5B78D}"/>
              </a:ext>
            </a:extLst>
          </p:cNvPr>
          <p:cNvSpPr/>
          <p:nvPr/>
        </p:nvSpPr>
        <p:spPr>
          <a:xfrm flipH="1">
            <a:off x="480527" y="4460405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C2C4A8-B07A-60C3-57B6-CAF89F089358}"/>
              </a:ext>
            </a:extLst>
          </p:cNvPr>
          <p:cNvSpPr txBox="1"/>
          <p:nvPr/>
        </p:nvSpPr>
        <p:spPr>
          <a:xfrm>
            <a:off x="740011" y="4460405"/>
            <a:ext cx="819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dk2"/>
                </a:solidFill>
                <a:latin typeface="Montserrat"/>
                <a:sym typeface="Montserrat"/>
              </a:rPr>
              <a:t>These predictors are not greatly influencing model accuracy</a:t>
            </a:r>
            <a:endParaRPr lang="en-US" sz="18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317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F21-8B1E-6F8B-F3F8-14E96F5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Leakage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CDA7B-C31D-79F6-AC27-BA08842B2253}"/>
              </a:ext>
            </a:extLst>
          </p:cNvPr>
          <p:cNvSpPr txBox="1">
            <a:spLocks/>
          </p:cNvSpPr>
          <p:nvPr/>
        </p:nvSpPr>
        <p:spPr>
          <a:xfrm>
            <a:off x="722969" y="1301940"/>
            <a:ext cx="7608385" cy="102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sz="1800" dirty="0">
                <a:solidFill>
                  <a:srgbClr val="252461"/>
                </a:solidFill>
              </a:rPr>
              <a:t>When data from validation / test sets are inadvertently used in training the model, leading to overly optimistic performance estimates &amp; poor generalization performance</a:t>
            </a:r>
          </a:p>
        </p:txBody>
      </p:sp>
      <p:sp>
        <p:nvSpPr>
          <p:cNvPr id="7" name="Google Shape;588;p51">
            <a:extLst>
              <a:ext uri="{FF2B5EF4-FFF2-40B4-BE49-F238E27FC236}">
                <a16:creationId xmlns:a16="http://schemas.microsoft.com/office/drawing/2014/main" id="{1177EA24-A96B-E2E6-004E-1B29E425C6DE}"/>
              </a:ext>
            </a:extLst>
          </p:cNvPr>
          <p:cNvSpPr/>
          <p:nvPr/>
        </p:nvSpPr>
        <p:spPr>
          <a:xfrm flipH="1">
            <a:off x="480527" y="1420492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92;p51">
            <a:extLst>
              <a:ext uri="{FF2B5EF4-FFF2-40B4-BE49-F238E27FC236}">
                <a16:creationId xmlns:a16="http://schemas.microsoft.com/office/drawing/2014/main" id="{F340DB71-CACE-C833-5697-63412B9D1A93}"/>
              </a:ext>
            </a:extLst>
          </p:cNvPr>
          <p:cNvSpPr/>
          <p:nvPr/>
        </p:nvSpPr>
        <p:spPr>
          <a:xfrm flipH="1">
            <a:off x="480527" y="2435624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EE194-1D6A-5F2C-D8E2-FEB011C467BA}"/>
              </a:ext>
            </a:extLst>
          </p:cNvPr>
          <p:cNvSpPr txBox="1"/>
          <p:nvPr/>
        </p:nvSpPr>
        <p:spPr>
          <a:xfrm>
            <a:off x="740011" y="2435624"/>
            <a:ext cx="44861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dk2"/>
                </a:solidFill>
                <a:latin typeface="Montserrat"/>
              </a:rPr>
              <a:t>Code trains an </a:t>
            </a:r>
            <a:r>
              <a:rPr lang="en-US" sz="1800" dirty="0" err="1">
                <a:solidFill>
                  <a:schemeClr val="dk2"/>
                </a:solidFill>
                <a:latin typeface="Montserrat"/>
              </a:rPr>
              <a:t>XGBoost</a:t>
            </a:r>
            <a:r>
              <a:rPr lang="en-US" sz="1800" dirty="0">
                <a:solidFill>
                  <a:schemeClr val="dk2"/>
                </a:solidFill>
                <a:latin typeface="Montserrat"/>
              </a:rPr>
              <a:t> classification model (had the best accuracy amongst tested models)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dk2"/>
                </a:solidFill>
                <a:latin typeface="Montserrat"/>
              </a:rPr>
              <a:t>Then uses cross-validation to make predictions on training, validation, and testing sets</a:t>
            </a:r>
            <a:endParaRPr lang="en-US" sz="18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endParaRPr lang="en-US" sz="18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34" name="Google Shape;592;p51">
            <a:extLst>
              <a:ext uri="{FF2B5EF4-FFF2-40B4-BE49-F238E27FC236}">
                <a16:creationId xmlns:a16="http://schemas.microsoft.com/office/drawing/2014/main" id="{63BFDD59-7D15-B1B1-7D2F-1CC0FFF5B78D}"/>
              </a:ext>
            </a:extLst>
          </p:cNvPr>
          <p:cNvSpPr/>
          <p:nvPr/>
        </p:nvSpPr>
        <p:spPr>
          <a:xfrm flipH="1">
            <a:off x="497572" y="4465104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C2C4A8-B07A-60C3-57B6-CAF89F089358}"/>
              </a:ext>
            </a:extLst>
          </p:cNvPr>
          <p:cNvSpPr txBox="1"/>
          <p:nvPr/>
        </p:nvSpPr>
        <p:spPr>
          <a:xfrm>
            <a:off x="740011" y="4460405"/>
            <a:ext cx="8262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dk2"/>
                </a:solidFill>
                <a:latin typeface="Montserrat"/>
                <a:sym typeface="Montserrat"/>
              </a:rPr>
              <a:t>Pipeline trained &amp; validated without any evidence of data leakage</a:t>
            </a:r>
            <a:endParaRPr lang="en-US" sz="18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FA7D7-4A70-FF89-D6F6-BA3AA297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205" y="2309515"/>
            <a:ext cx="3635297" cy="21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60768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On-screen Show (16:9)</PresentationFormat>
  <Paragraphs>138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Bebas Neue</vt:lpstr>
      <vt:lpstr>Calibri</vt:lpstr>
      <vt:lpstr>Arial</vt:lpstr>
      <vt:lpstr>Roboto</vt:lpstr>
      <vt:lpstr>Montserrat</vt:lpstr>
      <vt:lpstr>Travel Booking App Pitch Deck by Slidesgo</vt:lpstr>
      <vt:lpstr> Airline Passenger Satisfaction</vt:lpstr>
      <vt:lpstr>Our Team</vt:lpstr>
      <vt:lpstr>Introduction</vt:lpstr>
      <vt:lpstr>Review</vt:lpstr>
      <vt:lpstr>Business Use Cases</vt:lpstr>
      <vt:lpstr>Docker Stuff?</vt:lpstr>
      <vt:lpstr>User Interface</vt:lpstr>
      <vt:lpstr>Target Leakage</vt:lpstr>
      <vt:lpstr>Train-Test Leakage</vt:lpstr>
      <vt:lpstr>Data Drift</vt:lpstr>
      <vt:lpstr>AutoML &amp; Optimization</vt:lpstr>
      <vt:lpstr>H2O AutoML</vt:lpstr>
      <vt:lpstr>TPOT AutoML</vt:lpstr>
      <vt:lpstr>Hyperparameter Optimization</vt:lpstr>
      <vt:lpstr>Hyperparameter Optimization</vt:lpstr>
      <vt:lpstr>Optimization Summary</vt:lpstr>
      <vt:lpstr>Explainability</vt:lpstr>
      <vt:lpstr>Model Explainability Using SHAP </vt:lpstr>
      <vt:lpstr>Model Explainability</vt:lpstr>
      <vt:lpstr>Comparison with LIME</vt:lpstr>
      <vt:lpstr>Bias</vt:lpstr>
      <vt:lpstr>Thank you!</vt:lpstr>
      <vt:lpstr>Appendix</vt:lpstr>
      <vt:lpstr>Project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Airline Passenger Satisfaction</dc:title>
  <cp:lastModifiedBy>Hong Fei Jin</cp:lastModifiedBy>
  <cp:revision>2</cp:revision>
  <dcterms:modified xsi:type="dcterms:W3CDTF">2023-04-26T05:09:02Z</dcterms:modified>
</cp:coreProperties>
</file>