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9"/>
  </p:notesMasterIdLst>
  <p:sldIdLst>
    <p:sldId id="256" r:id="rId2"/>
    <p:sldId id="333" r:id="rId3"/>
    <p:sldId id="335" r:id="rId4"/>
    <p:sldId id="315" r:id="rId5"/>
    <p:sldId id="316" r:id="rId6"/>
    <p:sldId id="319" r:id="rId7"/>
    <p:sldId id="312" r:id="rId8"/>
    <p:sldId id="331" r:id="rId9"/>
    <p:sldId id="327" r:id="rId10"/>
    <p:sldId id="332" r:id="rId11"/>
    <p:sldId id="311" r:id="rId12"/>
    <p:sldId id="329" r:id="rId13"/>
    <p:sldId id="313" r:id="rId14"/>
    <p:sldId id="320" r:id="rId15"/>
    <p:sldId id="322" r:id="rId16"/>
    <p:sldId id="325" r:id="rId17"/>
    <p:sldId id="326" r:id="rId18"/>
    <p:sldId id="266" r:id="rId19"/>
    <p:sldId id="260" r:id="rId20"/>
    <p:sldId id="334" r:id="rId21"/>
    <p:sldId id="328" r:id="rId22"/>
    <p:sldId id="271" r:id="rId23"/>
    <p:sldId id="308" r:id="rId24"/>
    <p:sldId id="309" r:id="rId25"/>
    <p:sldId id="257" r:id="rId26"/>
    <p:sldId id="323" r:id="rId27"/>
    <p:sldId id="324" r:id="rId2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alibri Light" panose="020F0302020204030204" pitchFamily="34" charset="0"/>
      <p:regular r:id="rId35"/>
      <p:italic r:id="rId36"/>
    </p:embeddedFont>
    <p:embeddedFont>
      <p:font typeface="Montserrat" panose="00000500000000000000" pitchFamily="2" charset="0"/>
      <p:regular r:id="rId37"/>
      <p:bold r:id="rId38"/>
      <p:italic r:id="rId39"/>
      <p:boldItalic r:id="rId40"/>
    </p:embeddedFont>
    <p:embeddedFont>
      <p:font typeface="Open Sans" panose="020B0606030504020204" pitchFamily="34" charset="0"/>
      <p:regular r:id="rId41"/>
      <p:bold r:id="rId42"/>
      <p:italic r:id="rId43"/>
      <p:boldItalic r:id="rId44"/>
    </p:embeddedFont>
    <p:embeddedFont>
      <p:font typeface="Open Sans ExtraBold" panose="020B0906030804020204" pitchFamily="34" charset="0"/>
      <p:bold r:id="rId45"/>
      <p:boldItalic r:id="rId46"/>
    </p:embeddedFont>
    <p:embeddedFont>
      <p:font typeface="Raleway" pitchFamily="2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180"/>
    <a:srgbClr val="5C71E8"/>
    <a:srgbClr val="2524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1AEF0-7189-4B46-AE88-78842E7F49C7}">
  <a:tblStyle styleId="{ACB1AEF0-7189-4B46-AE88-78842E7F49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font" Target="fonts/font2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a9e355c63c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a9e355c63c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971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a9e355c63c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a9e355c63c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9e355c63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9e355c63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a9e355c63c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a9e355c63c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a9e355c63c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a9e355c63c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635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9e355c63c_0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9e355c63c_0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8320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9e355c63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9e355c63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9e355c63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9e355c63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942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9e355c63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9e355c63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067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a9e355c63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a9e355c63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67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a9e355c63c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a9e355c63c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7483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a9e355c63c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a9e355c63c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2622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9e355c63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9e355c63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397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a9e355c63c_0_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a9e355c63c_0_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929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9e355c63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9e355c63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991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9e355c63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9e355c63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243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9e355c63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9e355c63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5807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930048" y="888967"/>
            <a:ext cx="2096658" cy="2096658"/>
            <a:chOff x="2125225" y="882100"/>
            <a:chExt cx="4498300" cy="4498300"/>
          </a:xfrm>
        </p:grpSpPr>
        <p:sp>
          <p:nvSpPr>
            <p:cNvPr id="10" name="Google Shape;10;p2"/>
            <p:cNvSpPr/>
            <p:nvPr/>
          </p:nvSpPr>
          <p:spPr>
            <a:xfrm>
              <a:off x="2125225" y="882100"/>
              <a:ext cx="4498300" cy="4498300"/>
            </a:xfrm>
            <a:custGeom>
              <a:avLst/>
              <a:gdLst/>
              <a:ahLst/>
              <a:cxnLst/>
              <a:rect l="l" t="t" r="r" b="b"/>
              <a:pathLst>
                <a:path w="179932" h="179932" extrusionOk="0">
                  <a:moveTo>
                    <a:pt x="90015" y="1"/>
                  </a:moveTo>
                  <a:cubicBezTo>
                    <a:pt x="40328" y="1"/>
                    <a:pt x="1" y="40328"/>
                    <a:pt x="1" y="89918"/>
                  </a:cubicBezTo>
                  <a:cubicBezTo>
                    <a:pt x="1" y="139604"/>
                    <a:pt x="40328" y="179932"/>
                    <a:pt x="90015" y="179932"/>
                  </a:cubicBezTo>
                  <a:cubicBezTo>
                    <a:pt x="139604" y="179932"/>
                    <a:pt x="179932" y="139604"/>
                    <a:pt x="179932" y="89918"/>
                  </a:cubicBezTo>
                  <a:cubicBezTo>
                    <a:pt x="179932" y="40328"/>
                    <a:pt x="139604" y="1"/>
                    <a:pt x="90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01875" y="2235400"/>
              <a:ext cx="933450" cy="1736400"/>
            </a:xfrm>
            <a:custGeom>
              <a:avLst/>
              <a:gdLst/>
              <a:ahLst/>
              <a:cxnLst/>
              <a:rect l="l" t="t" r="r" b="b"/>
              <a:pathLst>
                <a:path w="37338" h="69456" extrusionOk="0">
                  <a:moveTo>
                    <a:pt x="18668" y="1"/>
                  </a:moveTo>
                  <a:cubicBezTo>
                    <a:pt x="16719" y="1"/>
                    <a:pt x="14651" y="715"/>
                    <a:pt x="12832" y="1536"/>
                  </a:cubicBezTo>
                  <a:cubicBezTo>
                    <a:pt x="10806" y="2501"/>
                    <a:pt x="8877" y="3562"/>
                    <a:pt x="7043" y="4720"/>
                  </a:cubicBezTo>
                  <a:cubicBezTo>
                    <a:pt x="3570" y="6843"/>
                    <a:pt x="1" y="10219"/>
                    <a:pt x="579" y="14175"/>
                  </a:cubicBezTo>
                  <a:cubicBezTo>
                    <a:pt x="965" y="17069"/>
                    <a:pt x="3377" y="19095"/>
                    <a:pt x="5114" y="21411"/>
                  </a:cubicBezTo>
                  <a:cubicBezTo>
                    <a:pt x="6947" y="23823"/>
                    <a:pt x="8105" y="26717"/>
                    <a:pt x="8491" y="29708"/>
                  </a:cubicBezTo>
                  <a:cubicBezTo>
                    <a:pt x="8973" y="33567"/>
                    <a:pt x="8105" y="37812"/>
                    <a:pt x="10903" y="40803"/>
                  </a:cubicBezTo>
                  <a:cubicBezTo>
                    <a:pt x="13990" y="44083"/>
                    <a:pt x="16691" y="46206"/>
                    <a:pt x="17367" y="51030"/>
                  </a:cubicBezTo>
                  <a:cubicBezTo>
                    <a:pt x="18042" y="55564"/>
                    <a:pt x="17174" y="60195"/>
                    <a:pt x="17656" y="64729"/>
                  </a:cubicBezTo>
                  <a:cubicBezTo>
                    <a:pt x="17849" y="66370"/>
                    <a:pt x="18331" y="68203"/>
                    <a:pt x="19682" y="69071"/>
                  </a:cubicBezTo>
                  <a:cubicBezTo>
                    <a:pt x="20159" y="69336"/>
                    <a:pt x="20686" y="69455"/>
                    <a:pt x="21223" y="69455"/>
                  </a:cubicBezTo>
                  <a:cubicBezTo>
                    <a:pt x="22641" y="69455"/>
                    <a:pt x="24122" y="68621"/>
                    <a:pt x="24892" y="67431"/>
                  </a:cubicBezTo>
                  <a:cubicBezTo>
                    <a:pt x="25857" y="65694"/>
                    <a:pt x="26243" y="63668"/>
                    <a:pt x="25953" y="61739"/>
                  </a:cubicBezTo>
                  <a:cubicBezTo>
                    <a:pt x="25760" y="59713"/>
                    <a:pt x="25664" y="57686"/>
                    <a:pt x="25953" y="55757"/>
                  </a:cubicBezTo>
                  <a:cubicBezTo>
                    <a:pt x="26532" y="52380"/>
                    <a:pt x="28944" y="49679"/>
                    <a:pt x="30102" y="46495"/>
                  </a:cubicBezTo>
                  <a:cubicBezTo>
                    <a:pt x="32514" y="40224"/>
                    <a:pt x="29909" y="32216"/>
                    <a:pt x="34154" y="27007"/>
                  </a:cubicBezTo>
                  <a:cubicBezTo>
                    <a:pt x="35022" y="26138"/>
                    <a:pt x="35794" y="25270"/>
                    <a:pt x="36469" y="24209"/>
                  </a:cubicBezTo>
                  <a:cubicBezTo>
                    <a:pt x="36952" y="23147"/>
                    <a:pt x="37145" y="21990"/>
                    <a:pt x="37145" y="20735"/>
                  </a:cubicBezTo>
                  <a:cubicBezTo>
                    <a:pt x="37338" y="18131"/>
                    <a:pt x="37241" y="15043"/>
                    <a:pt x="35215" y="13403"/>
                  </a:cubicBezTo>
                  <a:cubicBezTo>
                    <a:pt x="34250" y="12728"/>
                    <a:pt x="33189" y="12245"/>
                    <a:pt x="32031" y="11859"/>
                  </a:cubicBezTo>
                  <a:cubicBezTo>
                    <a:pt x="29716" y="10895"/>
                    <a:pt x="27690" y="9255"/>
                    <a:pt x="26339" y="7036"/>
                  </a:cubicBezTo>
                  <a:cubicBezTo>
                    <a:pt x="24988" y="4913"/>
                    <a:pt x="24217" y="2405"/>
                    <a:pt x="22191" y="1054"/>
                  </a:cubicBezTo>
                  <a:cubicBezTo>
                    <a:pt x="21132" y="298"/>
                    <a:pt x="19925" y="1"/>
                    <a:pt x="18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608575" y="1292775"/>
              <a:ext cx="262925" cy="321900"/>
            </a:xfrm>
            <a:custGeom>
              <a:avLst/>
              <a:gdLst/>
              <a:ahLst/>
              <a:cxnLst/>
              <a:rect l="l" t="t" r="r" b="b"/>
              <a:pathLst>
                <a:path w="10517" h="12876" extrusionOk="0">
                  <a:moveTo>
                    <a:pt x="8697" y="0"/>
                  </a:moveTo>
                  <a:cubicBezTo>
                    <a:pt x="8565" y="0"/>
                    <a:pt x="8431" y="23"/>
                    <a:pt x="8298" y="71"/>
                  </a:cubicBezTo>
                  <a:cubicBezTo>
                    <a:pt x="8008" y="264"/>
                    <a:pt x="7719" y="457"/>
                    <a:pt x="7429" y="843"/>
                  </a:cubicBezTo>
                  <a:cubicBezTo>
                    <a:pt x="5210" y="3062"/>
                    <a:pt x="1" y="2580"/>
                    <a:pt x="194" y="6632"/>
                  </a:cubicBezTo>
                  <a:cubicBezTo>
                    <a:pt x="267" y="8690"/>
                    <a:pt x="1964" y="12876"/>
                    <a:pt x="3921" y="12876"/>
                  </a:cubicBezTo>
                  <a:cubicBezTo>
                    <a:pt x="4532" y="12876"/>
                    <a:pt x="5169" y="12467"/>
                    <a:pt x="5789" y="11456"/>
                  </a:cubicBezTo>
                  <a:lnTo>
                    <a:pt x="9070" y="5956"/>
                  </a:lnTo>
                  <a:cubicBezTo>
                    <a:pt x="9938" y="4799"/>
                    <a:pt x="10420" y="3448"/>
                    <a:pt x="10517" y="2097"/>
                  </a:cubicBezTo>
                  <a:cubicBezTo>
                    <a:pt x="10432" y="1086"/>
                    <a:pt x="9611" y="0"/>
                    <a:pt x="8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01300" y="1118475"/>
              <a:ext cx="1073350" cy="2291375"/>
            </a:xfrm>
            <a:custGeom>
              <a:avLst/>
              <a:gdLst/>
              <a:ahLst/>
              <a:cxnLst/>
              <a:rect l="l" t="t" r="r" b="b"/>
              <a:pathLst>
                <a:path w="42934" h="91655" extrusionOk="0">
                  <a:moveTo>
                    <a:pt x="42837" y="0"/>
                  </a:moveTo>
                  <a:lnTo>
                    <a:pt x="42837" y="0"/>
                  </a:lnTo>
                  <a:cubicBezTo>
                    <a:pt x="23541" y="9648"/>
                    <a:pt x="8394" y="25857"/>
                    <a:pt x="1" y="45634"/>
                  </a:cubicBezTo>
                  <a:cubicBezTo>
                    <a:pt x="2123" y="46020"/>
                    <a:pt x="4053" y="46985"/>
                    <a:pt x="5596" y="48625"/>
                  </a:cubicBezTo>
                  <a:cubicBezTo>
                    <a:pt x="8780" y="51906"/>
                    <a:pt x="9745" y="58370"/>
                    <a:pt x="6851" y="62036"/>
                  </a:cubicBezTo>
                  <a:cubicBezTo>
                    <a:pt x="5500" y="63772"/>
                    <a:pt x="3570" y="64737"/>
                    <a:pt x="2799" y="66860"/>
                  </a:cubicBezTo>
                  <a:cubicBezTo>
                    <a:pt x="2027" y="68886"/>
                    <a:pt x="2606" y="71491"/>
                    <a:pt x="3088" y="73806"/>
                  </a:cubicBezTo>
                  <a:cubicBezTo>
                    <a:pt x="4246" y="79016"/>
                    <a:pt x="4632" y="84419"/>
                    <a:pt x="4053" y="89821"/>
                  </a:cubicBezTo>
                  <a:cubicBezTo>
                    <a:pt x="3860" y="90690"/>
                    <a:pt x="4535" y="91558"/>
                    <a:pt x="5403" y="91654"/>
                  </a:cubicBezTo>
                  <a:cubicBezTo>
                    <a:pt x="6175" y="91654"/>
                    <a:pt x="6754" y="90979"/>
                    <a:pt x="6754" y="90304"/>
                  </a:cubicBezTo>
                  <a:lnTo>
                    <a:pt x="9166" y="71008"/>
                  </a:lnTo>
                  <a:cubicBezTo>
                    <a:pt x="9263" y="70236"/>
                    <a:pt x="9455" y="69368"/>
                    <a:pt x="9745" y="68596"/>
                  </a:cubicBezTo>
                  <a:cubicBezTo>
                    <a:pt x="10710" y="66860"/>
                    <a:pt x="12639" y="66570"/>
                    <a:pt x="14279" y="65991"/>
                  </a:cubicBezTo>
                  <a:cubicBezTo>
                    <a:pt x="18621" y="64255"/>
                    <a:pt x="21419" y="58273"/>
                    <a:pt x="20454" y="52870"/>
                  </a:cubicBezTo>
                  <a:cubicBezTo>
                    <a:pt x="19875" y="49687"/>
                    <a:pt x="18138" y="46889"/>
                    <a:pt x="18235" y="43512"/>
                  </a:cubicBezTo>
                  <a:cubicBezTo>
                    <a:pt x="18138" y="42644"/>
                    <a:pt x="18331" y="41775"/>
                    <a:pt x="18621" y="41004"/>
                  </a:cubicBezTo>
                  <a:cubicBezTo>
                    <a:pt x="19551" y="39000"/>
                    <a:pt x="21119" y="38588"/>
                    <a:pt x="22693" y="38588"/>
                  </a:cubicBezTo>
                  <a:cubicBezTo>
                    <a:pt x="23241" y="38588"/>
                    <a:pt x="23790" y="38638"/>
                    <a:pt x="24313" y="38688"/>
                  </a:cubicBezTo>
                  <a:cubicBezTo>
                    <a:pt x="25671" y="38882"/>
                    <a:pt x="27060" y="39029"/>
                    <a:pt x="28443" y="39029"/>
                  </a:cubicBezTo>
                  <a:cubicBezTo>
                    <a:pt x="30498" y="39029"/>
                    <a:pt x="32540" y="38704"/>
                    <a:pt x="34443" y="37723"/>
                  </a:cubicBezTo>
                  <a:cubicBezTo>
                    <a:pt x="38013" y="35987"/>
                    <a:pt x="40232" y="32224"/>
                    <a:pt x="40135" y="28268"/>
                  </a:cubicBezTo>
                  <a:cubicBezTo>
                    <a:pt x="39942" y="25567"/>
                    <a:pt x="38592" y="23252"/>
                    <a:pt x="37820" y="20647"/>
                  </a:cubicBezTo>
                  <a:cubicBezTo>
                    <a:pt x="36566" y="16209"/>
                    <a:pt x="37145" y="11385"/>
                    <a:pt x="39460" y="7333"/>
                  </a:cubicBezTo>
                  <a:cubicBezTo>
                    <a:pt x="40907" y="5114"/>
                    <a:pt x="42933" y="2605"/>
                    <a:pt x="428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54250" y="976175"/>
              <a:ext cx="1869275" cy="2520500"/>
            </a:xfrm>
            <a:custGeom>
              <a:avLst/>
              <a:gdLst/>
              <a:ahLst/>
              <a:cxnLst/>
              <a:rect l="l" t="t" r="r" b="b"/>
              <a:pathLst>
                <a:path w="74771" h="100820" extrusionOk="0">
                  <a:moveTo>
                    <a:pt x="10517" y="0"/>
                  </a:moveTo>
                  <a:lnTo>
                    <a:pt x="10517" y="2123"/>
                  </a:lnTo>
                  <a:cubicBezTo>
                    <a:pt x="10517" y="5982"/>
                    <a:pt x="11288" y="8973"/>
                    <a:pt x="8973" y="12349"/>
                  </a:cubicBezTo>
                  <a:cubicBezTo>
                    <a:pt x="6658" y="15726"/>
                    <a:pt x="2702" y="17270"/>
                    <a:pt x="869" y="21418"/>
                  </a:cubicBezTo>
                  <a:cubicBezTo>
                    <a:pt x="194" y="22673"/>
                    <a:pt x="1" y="24120"/>
                    <a:pt x="194" y="25567"/>
                  </a:cubicBezTo>
                  <a:cubicBezTo>
                    <a:pt x="776" y="28841"/>
                    <a:pt x="3333" y="30085"/>
                    <a:pt x="5962" y="30085"/>
                  </a:cubicBezTo>
                  <a:cubicBezTo>
                    <a:pt x="6819" y="30085"/>
                    <a:pt x="7684" y="29953"/>
                    <a:pt x="8491" y="29715"/>
                  </a:cubicBezTo>
                  <a:cubicBezTo>
                    <a:pt x="10808" y="29120"/>
                    <a:pt x="13261" y="27933"/>
                    <a:pt x="15664" y="27933"/>
                  </a:cubicBezTo>
                  <a:cubicBezTo>
                    <a:pt x="16763" y="27933"/>
                    <a:pt x="17851" y="28181"/>
                    <a:pt x="18910" y="28847"/>
                  </a:cubicBezTo>
                  <a:cubicBezTo>
                    <a:pt x="21129" y="30294"/>
                    <a:pt x="22383" y="32803"/>
                    <a:pt x="22480" y="35408"/>
                  </a:cubicBezTo>
                  <a:cubicBezTo>
                    <a:pt x="22673" y="39846"/>
                    <a:pt x="19971" y="42547"/>
                    <a:pt x="17945" y="45538"/>
                  </a:cubicBezTo>
                  <a:cubicBezTo>
                    <a:pt x="16305" y="47853"/>
                    <a:pt x="15148" y="51037"/>
                    <a:pt x="16209" y="53835"/>
                  </a:cubicBezTo>
                  <a:cubicBezTo>
                    <a:pt x="16691" y="54993"/>
                    <a:pt x="17560" y="55957"/>
                    <a:pt x="18138" y="57115"/>
                  </a:cubicBezTo>
                  <a:cubicBezTo>
                    <a:pt x="19296" y="59527"/>
                    <a:pt x="18910" y="62614"/>
                    <a:pt x="18331" y="65412"/>
                  </a:cubicBezTo>
                  <a:cubicBezTo>
                    <a:pt x="17656" y="68885"/>
                    <a:pt x="16691" y="72455"/>
                    <a:pt x="18331" y="75928"/>
                  </a:cubicBezTo>
                  <a:cubicBezTo>
                    <a:pt x="18841" y="77288"/>
                    <a:pt x="20174" y="78199"/>
                    <a:pt x="21672" y="78199"/>
                  </a:cubicBezTo>
                  <a:cubicBezTo>
                    <a:pt x="21874" y="78199"/>
                    <a:pt x="22080" y="78182"/>
                    <a:pt x="22287" y="78147"/>
                  </a:cubicBezTo>
                  <a:cubicBezTo>
                    <a:pt x="24892" y="77376"/>
                    <a:pt x="25278" y="73613"/>
                    <a:pt x="25374" y="70526"/>
                  </a:cubicBezTo>
                  <a:lnTo>
                    <a:pt x="25471" y="61071"/>
                  </a:lnTo>
                  <a:cubicBezTo>
                    <a:pt x="25471" y="59597"/>
                    <a:pt x="26449" y="58677"/>
                    <a:pt x="27446" y="58677"/>
                  </a:cubicBezTo>
                  <a:cubicBezTo>
                    <a:pt x="27950" y="58677"/>
                    <a:pt x="28459" y="58912"/>
                    <a:pt x="28847" y="59431"/>
                  </a:cubicBezTo>
                  <a:cubicBezTo>
                    <a:pt x="30584" y="61843"/>
                    <a:pt x="31742" y="64447"/>
                    <a:pt x="32321" y="67245"/>
                  </a:cubicBezTo>
                  <a:cubicBezTo>
                    <a:pt x="33092" y="71008"/>
                    <a:pt x="34733" y="74481"/>
                    <a:pt x="36952" y="77568"/>
                  </a:cubicBezTo>
                  <a:cubicBezTo>
                    <a:pt x="37241" y="78147"/>
                    <a:pt x="37627" y="78726"/>
                    <a:pt x="37820" y="79305"/>
                  </a:cubicBezTo>
                  <a:cubicBezTo>
                    <a:pt x="38688" y="81910"/>
                    <a:pt x="39074" y="84611"/>
                    <a:pt x="39074" y="87313"/>
                  </a:cubicBezTo>
                  <a:cubicBezTo>
                    <a:pt x="39171" y="91847"/>
                    <a:pt x="39364" y="96285"/>
                    <a:pt x="39460" y="100820"/>
                  </a:cubicBezTo>
                  <a:lnTo>
                    <a:pt x="73613" y="100820"/>
                  </a:lnTo>
                  <a:cubicBezTo>
                    <a:pt x="74385" y="95996"/>
                    <a:pt x="74771" y="91075"/>
                    <a:pt x="74771" y="86251"/>
                  </a:cubicBezTo>
                  <a:cubicBezTo>
                    <a:pt x="74771" y="46406"/>
                    <a:pt x="48625" y="11385"/>
                    <a:pt x="105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>
            <a:off x="802325" y="4177400"/>
            <a:ext cx="7521900" cy="359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02325" y="1951950"/>
            <a:ext cx="7521900" cy="20967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668598" y="1124211"/>
            <a:ext cx="147102" cy="358950"/>
          </a:xfrm>
          <a:custGeom>
            <a:avLst/>
            <a:gdLst/>
            <a:ahLst/>
            <a:cxnLst/>
            <a:rect l="l" t="t" r="r" b="b"/>
            <a:pathLst>
              <a:path w="10710" h="26134" extrusionOk="0">
                <a:moveTo>
                  <a:pt x="7479" y="0"/>
                </a:moveTo>
                <a:cubicBezTo>
                  <a:pt x="6701" y="0"/>
                  <a:pt x="5951" y="199"/>
                  <a:pt x="5307" y="557"/>
                </a:cubicBezTo>
                <a:cubicBezTo>
                  <a:pt x="3474" y="1521"/>
                  <a:pt x="2316" y="4705"/>
                  <a:pt x="2220" y="6731"/>
                </a:cubicBezTo>
                <a:cubicBezTo>
                  <a:pt x="2220" y="7792"/>
                  <a:pt x="2316" y="8854"/>
                  <a:pt x="2509" y="9915"/>
                </a:cubicBezTo>
                <a:cubicBezTo>
                  <a:pt x="2799" y="13967"/>
                  <a:pt x="2220" y="18115"/>
                  <a:pt x="773" y="21975"/>
                </a:cubicBezTo>
                <a:cubicBezTo>
                  <a:pt x="194" y="23229"/>
                  <a:pt x="1" y="24676"/>
                  <a:pt x="194" y="26123"/>
                </a:cubicBezTo>
                <a:cubicBezTo>
                  <a:pt x="271" y="26130"/>
                  <a:pt x="349" y="26134"/>
                  <a:pt x="426" y="26134"/>
                </a:cubicBezTo>
                <a:cubicBezTo>
                  <a:pt x="1408" y="26134"/>
                  <a:pt x="2366" y="25577"/>
                  <a:pt x="2992" y="24772"/>
                </a:cubicBezTo>
                <a:cubicBezTo>
                  <a:pt x="4053" y="23422"/>
                  <a:pt x="4728" y="21782"/>
                  <a:pt x="5018" y="20142"/>
                </a:cubicBezTo>
                <a:cubicBezTo>
                  <a:pt x="5018" y="19273"/>
                  <a:pt x="5211" y="18405"/>
                  <a:pt x="5500" y="17633"/>
                </a:cubicBezTo>
                <a:cubicBezTo>
                  <a:pt x="6272" y="16379"/>
                  <a:pt x="7912" y="16089"/>
                  <a:pt x="9070" y="15221"/>
                </a:cubicBezTo>
                <a:cubicBezTo>
                  <a:pt x="9745" y="14739"/>
                  <a:pt x="10324" y="13967"/>
                  <a:pt x="10710" y="13099"/>
                </a:cubicBezTo>
                <a:cubicBezTo>
                  <a:pt x="10227" y="8757"/>
                  <a:pt x="9456" y="4319"/>
                  <a:pt x="8298" y="74"/>
                </a:cubicBezTo>
                <a:cubicBezTo>
                  <a:pt x="8024" y="24"/>
                  <a:pt x="7750" y="0"/>
                  <a:pt x="7479" y="0"/>
                </a:cubicBezTo>
                <a:close/>
              </a:path>
            </a:pathLst>
          </a:custGeom>
          <a:solidFill>
            <a:srgbClr val="7B8C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81699" y="1886013"/>
            <a:ext cx="698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319425" y="4142988"/>
            <a:ext cx="44877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6093045" y="1171822"/>
            <a:ext cx="1770644" cy="685785"/>
          </a:xfrm>
          <a:custGeom>
            <a:avLst/>
            <a:gdLst/>
            <a:ahLst/>
            <a:cxnLst/>
            <a:rect l="l" t="t" r="r" b="b"/>
            <a:pathLst>
              <a:path w="151954" h="58853" fill="none" extrusionOk="0">
                <a:moveTo>
                  <a:pt x="135359" y="1"/>
                </a:moveTo>
                <a:cubicBezTo>
                  <a:pt x="143077" y="1351"/>
                  <a:pt x="147998" y="4053"/>
                  <a:pt x="148962" y="7912"/>
                </a:cubicBezTo>
                <a:cubicBezTo>
                  <a:pt x="151953" y="19586"/>
                  <a:pt x="118765" y="38013"/>
                  <a:pt x="74964" y="49011"/>
                </a:cubicBezTo>
                <a:cubicBezTo>
                  <a:pt x="43126" y="57019"/>
                  <a:pt x="14472" y="58852"/>
                  <a:pt x="1" y="54897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143542" y="1423124"/>
            <a:ext cx="392363" cy="400065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540000" y="481140"/>
            <a:ext cx="1860368" cy="362222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347558" y="1201722"/>
            <a:ext cx="1246032" cy="252504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371687" y="330275"/>
            <a:ext cx="764068" cy="154836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flipH="1">
            <a:off x="972623" y="4241845"/>
            <a:ext cx="178589" cy="262805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5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13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9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9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539989" y="3454975"/>
            <a:ext cx="2555100" cy="12153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6048889" y="1441025"/>
            <a:ext cx="2555100" cy="12153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19"/>
          <p:cNvSpPr/>
          <p:nvPr/>
        </p:nvSpPr>
        <p:spPr>
          <a:xfrm rot="-5400000">
            <a:off x="2975825" y="2082425"/>
            <a:ext cx="3192300" cy="19095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19"/>
          <p:cNvSpPr txBox="1">
            <a:spLocks noGrp="1"/>
          </p:cNvSpPr>
          <p:nvPr>
            <p:ph type="subTitle" idx="1"/>
          </p:nvPr>
        </p:nvSpPr>
        <p:spPr>
          <a:xfrm>
            <a:off x="6602575" y="1477725"/>
            <a:ext cx="1907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subTitle" idx="2"/>
          </p:nvPr>
        </p:nvSpPr>
        <p:spPr>
          <a:xfrm>
            <a:off x="6143213" y="1811650"/>
            <a:ext cx="23664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subTitle" idx="3"/>
          </p:nvPr>
        </p:nvSpPr>
        <p:spPr>
          <a:xfrm>
            <a:off x="634376" y="3496475"/>
            <a:ext cx="1907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77" name="Google Shape;177;p19"/>
          <p:cNvSpPr txBox="1">
            <a:spLocks noGrp="1"/>
          </p:cNvSpPr>
          <p:nvPr>
            <p:ph type="subTitle" idx="4"/>
          </p:nvPr>
        </p:nvSpPr>
        <p:spPr>
          <a:xfrm>
            <a:off x="634350" y="3830400"/>
            <a:ext cx="23664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5_2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/>
          <p:nvPr/>
        </p:nvSpPr>
        <p:spPr>
          <a:xfrm>
            <a:off x="539975" y="2097225"/>
            <a:ext cx="8064000" cy="225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3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30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3"/>
          <p:cNvSpPr txBox="1">
            <a:spLocks noGrp="1"/>
          </p:cNvSpPr>
          <p:nvPr>
            <p:ph type="subTitle" idx="1"/>
          </p:nvPr>
        </p:nvSpPr>
        <p:spPr>
          <a:xfrm>
            <a:off x="721813" y="2984625"/>
            <a:ext cx="21243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2"/>
          </p:nvPr>
        </p:nvSpPr>
        <p:spPr>
          <a:xfrm>
            <a:off x="831700" y="3319525"/>
            <a:ext cx="19071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3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3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subTitle" idx="3"/>
          </p:nvPr>
        </p:nvSpPr>
        <p:spPr>
          <a:xfrm>
            <a:off x="3508538" y="2984625"/>
            <a:ext cx="21243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4"/>
          </p:nvPr>
        </p:nvSpPr>
        <p:spPr>
          <a:xfrm>
            <a:off x="3618375" y="3319525"/>
            <a:ext cx="19071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subTitle" idx="5"/>
          </p:nvPr>
        </p:nvSpPr>
        <p:spPr>
          <a:xfrm>
            <a:off x="6297700" y="2984625"/>
            <a:ext cx="21243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6"/>
          </p:nvPr>
        </p:nvSpPr>
        <p:spPr>
          <a:xfrm>
            <a:off x="6407575" y="3319525"/>
            <a:ext cx="19071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7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"/>
          <p:cNvSpPr txBox="1">
            <a:spLocks noGrp="1"/>
          </p:cNvSpPr>
          <p:nvPr>
            <p:ph type="subTitle" idx="1"/>
          </p:nvPr>
        </p:nvSpPr>
        <p:spPr>
          <a:xfrm>
            <a:off x="539999" y="2062825"/>
            <a:ext cx="3933600" cy="23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hlink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9" name="Google Shape;269;p26"/>
          <p:cNvSpPr txBox="1">
            <a:spLocks noGrp="1"/>
          </p:cNvSpPr>
          <p:nvPr>
            <p:ph type="subTitle" idx="2"/>
          </p:nvPr>
        </p:nvSpPr>
        <p:spPr>
          <a:xfrm>
            <a:off x="642863" y="1705825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70" name="Google Shape;270;p26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6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47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6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6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6"/>
          <p:cNvSpPr txBox="1">
            <a:spLocks noGrp="1"/>
          </p:cNvSpPr>
          <p:nvPr>
            <p:ph type="subTitle" idx="3"/>
          </p:nvPr>
        </p:nvSpPr>
        <p:spPr>
          <a:xfrm>
            <a:off x="4567574" y="2062825"/>
            <a:ext cx="3933600" cy="23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5" name="Google Shape;275;p26"/>
          <p:cNvSpPr txBox="1">
            <a:spLocks noGrp="1"/>
          </p:cNvSpPr>
          <p:nvPr>
            <p:ph type="subTitle" idx="4"/>
          </p:nvPr>
        </p:nvSpPr>
        <p:spPr>
          <a:xfrm>
            <a:off x="4670438" y="1705825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276" name="Google Shape;276;p26"/>
          <p:cNvGrpSpPr/>
          <p:nvPr/>
        </p:nvGrpSpPr>
        <p:grpSpPr>
          <a:xfrm>
            <a:off x="352659" y="3969650"/>
            <a:ext cx="2070296" cy="1898190"/>
            <a:chOff x="6015419" y="3716859"/>
            <a:chExt cx="557671" cy="511283"/>
          </a:xfrm>
        </p:grpSpPr>
        <p:sp>
          <p:nvSpPr>
            <p:cNvPr id="277" name="Google Shape;277;p26"/>
            <p:cNvSpPr/>
            <p:nvPr/>
          </p:nvSpPr>
          <p:spPr>
            <a:xfrm>
              <a:off x="6015419" y="3716859"/>
              <a:ext cx="557671" cy="511283"/>
            </a:xfrm>
            <a:custGeom>
              <a:avLst/>
              <a:gdLst/>
              <a:ahLst/>
              <a:cxnLst/>
              <a:rect l="l" t="t" r="r" b="b"/>
              <a:pathLst>
                <a:path w="96650" h="88649" extrusionOk="0">
                  <a:moveTo>
                    <a:pt x="48692" y="0"/>
                  </a:moveTo>
                  <a:cubicBezTo>
                    <a:pt x="46526" y="0"/>
                    <a:pt x="44332" y="152"/>
                    <a:pt x="42124" y="465"/>
                  </a:cubicBezTo>
                  <a:cubicBezTo>
                    <a:pt x="17336" y="3960"/>
                    <a:pt x="1" y="26441"/>
                    <a:pt x="3443" y="50679"/>
                  </a:cubicBezTo>
                  <a:cubicBezTo>
                    <a:pt x="6564" y="72751"/>
                    <a:pt x="25836" y="88649"/>
                    <a:pt x="48004" y="88649"/>
                  </a:cubicBezTo>
                  <a:cubicBezTo>
                    <a:pt x="50160" y="88649"/>
                    <a:pt x="52345" y="88498"/>
                    <a:pt x="54544" y="88188"/>
                  </a:cubicBezTo>
                  <a:cubicBezTo>
                    <a:pt x="79332" y="84675"/>
                    <a:pt x="96649" y="62194"/>
                    <a:pt x="93225" y="37975"/>
                  </a:cubicBezTo>
                  <a:cubicBezTo>
                    <a:pt x="90105" y="15895"/>
                    <a:pt x="70848" y="0"/>
                    <a:pt x="48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8" name="Google Shape;278;p26"/>
            <p:cNvGrpSpPr/>
            <p:nvPr/>
          </p:nvGrpSpPr>
          <p:grpSpPr>
            <a:xfrm>
              <a:off x="6036094" y="3716980"/>
              <a:ext cx="529860" cy="510468"/>
              <a:chOff x="6036094" y="3716980"/>
              <a:chExt cx="529860" cy="510468"/>
            </a:xfrm>
          </p:grpSpPr>
          <p:sp>
            <p:nvSpPr>
              <p:cNvPr id="279" name="Google Shape;279;p26"/>
              <p:cNvSpPr/>
              <p:nvPr/>
            </p:nvSpPr>
            <p:spPr>
              <a:xfrm>
                <a:off x="6220140" y="3716980"/>
                <a:ext cx="80065" cy="64273"/>
              </a:xfrm>
              <a:custGeom>
                <a:avLst/>
                <a:gdLst/>
                <a:ahLst/>
                <a:cxnLst/>
                <a:rect l="l" t="t" r="r" b="b"/>
                <a:pathLst>
                  <a:path w="13876" h="11144" extrusionOk="0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6"/>
              <p:cNvSpPr/>
              <p:nvPr/>
            </p:nvSpPr>
            <p:spPr>
              <a:xfrm>
                <a:off x="6368562" y="3771936"/>
                <a:ext cx="39115" cy="36745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371" extrusionOk="0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6"/>
              <p:cNvSpPr/>
              <p:nvPr/>
            </p:nvSpPr>
            <p:spPr>
              <a:xfrm>
                <a:off x="6304793" y="3747169"/>
                <a:ext cx="25088" cy="13311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2308" extrusionOk="0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6"/>
              <p:cNvSpPr/>
              <p:nvPr/>
            </p:nvSpPr>
            <p:spPr>
              <a:xfrm>
                <a:off x="6365182" y="3787492"/>
                <a:ext cx="18025" cy="16582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2875" extrusionOk="0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6"/>
              <p:cNvSpPr/>
              <p:nvPr/>
            </p:nvSpPr>
            <p:spPr>
              <a:xfrm>
                <a:off x="6367131" y="3727108"/>
                <a:ext cx="198823" cy="438001"/>
              </a:xfrm>
              <a:custGeom>
                <a:avLst/>
                <a:gdLst/>
                <a:ahLst/>
                <a:cxnLst/>
                <a:rect l="l" t="t" r="r" b="b"/>
                <a:pathLst>
                  <a:path w="34458" h="75943" extrusionOk="0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6"/>
              <p:cNvSpPr/>
              <p:nvPr/>
            </p:nvSpPr>
            <p:spPr>
              <a:xfrm>
                <a:off x="6036094" y="3734681"/>
                <a:ext cx="181628" cy="303024"/>
              </a:xfrm>
              <a:custGeom>
                <a:avLst/>
                <a:gdLst/>
                <a:ahLst/>
                <a:cxnLst/>
                <a:rect l="l" t="t" r="r" b="b"/>
                <a:pathLst>
                  <a:path w="31478" h="52540" extrusionOk="0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6"/>
              <p:cNvSpPr/>
              <p:nvPr/>
            </p:nvSpPr>
            <p:spPr>
              <a:xfrm>
                <a:off x="6143575" y="4010833"/>
                <a:ext cx="186233" cy="216616"/>
              </a:xfrm>
              <a:custGeom>
                <a:avLst/>
                <a:gdLst/>
                <a:ahLst/>
                <a:cxnLst/>
                <a:rect l="l" t="t" r="r" b="b"/>
                <a:pathLst>
                  <a:path w="32276" h="37558" extrusionOk="0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6"/>
              <p:cNvSpPr/>
              <p:nvPr/>
            </p:nvSpPr>
            <p:spPr>
              <a:xfrm>
                <a:off x="6110513" y="3969114"/>
                <a:ext cx="33997" cy="13957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2420" extrusionOk="0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6"/>
              <p:cNvSpPr/>
              <p:nvPr/>
            </p:nvSpPr>
            <p:spPr>
              <a:xfrm>
                <a:off x="6151865" y="3979381"/>
                <a:ext cx="35739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059" extrusionOk="0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6"/>
              <p:cNvSpPr/>
              <p:nvPr/>
            </p:nvSpPr>
            <p:spPr>
              <a:xfrm>
                <a:off x="6203762" y="3831292"/>
                <a:ext cx="19768" cy="12285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130" extrusionOk="0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/>
          <p:nvPr/>
        </p:nvSpPr>
        <p:spPr>
          <a:xfrm rot="10800000" flipH="1">
            <a:off x="-603260" y="-214188"/>
            <a:ext cx="10641625" cy="5639800"/>
          </a:xfrm>
          <a:custGeom>
            <a:avLst/>
            <a:gdLst/>
            <a:ahLst/>
            <a:cxnLst/>
            <a:rect l="l" t="t" r="r" b="b"/>
            <a:pathLst>
              <a:path w="425665" h="225592" extrusionOk="0">
                <a:moveTo>
                  <a:pt x="7224" y="214021"/>
                </a:moveTo>
                <a:cubicBezTo>
                  <a:pt x="-27878" y="197067"/>
                  <a:pt x="76568" y="137466"/>
                  <a:pt x="82872" y="116023"/>
                </a:cubicBezTo>
                <a:cubicBezTo>
                  <a:pt x="89176" y="94580"/>
                  <a:pt x="40129" y="98304"/>
                  <a:pt x="45048" y="85362"/>
                </a:cubicBezTo>
                <a:cubicBezTo>
                  <a:pt x="49967" y="72420"/>
                  <a:pt x="67971" y="41617"/>
                  <a:pt x="112386" y="38369"/>
                </a:cubicBezTo>
                <a:cubicBezTo>
                  <a:pt x="156801" y="35122"/>
                  <a:pt x="276912" y="68647"/>
                  <a:pt x="311536" y="65877"/>
                </a:cubicBezTo>
                <a:cubicBezTo>
                  <a:pt x="346160" y="63107"/>
                  <a:pt x="306044" y="31062"/>
                  <a:pt x="320132" y="21749"/>
                </a:cubicBezTo>
                <a:cubicBezTo>
                  <a:pt x="334221" y="12436"/>
                  <a:pt x="378827" y="-14355"/>
                  <a:pt x="396067" y="10001"/>
                </a:cubicBezTo>
                <a:cubicBezTo>
                  <a:pt x="413308" y="34358"/>
                  <a:pt x="431933" y="142768"/>
                  <a:pt x="423575" y="167888"/>
                </a:cubicBezTo>
                <a:cubicBezTo>
                  <a:pt x="415217" y="193009"/>
                  <a:pt x="367603" y="152414"/>
                  <a:pt x="345921" y="160724"/>
                </a:cubicBezTo>
                <a:cubicBezTo>
                  <a:pt x="324239" y="169034"/>
                  <a:pt x="349933" y="208864"/>
                  <a:pt x="293483" y="217747"/>
                </a:cubicBezTo>
                <a:cubicBezTo>
                  <a:pt x="237034" y="226630"/>
                  <a:pt x="42326" y="230975"/>
                  <a:pt x="7224" y="214021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91" name="Google Shape;291;p27"/>
          <p:cNvSpPr/>
          <p:nvPr/>
        </p:nvSpPr>
        <p:spPr>
          <a:xfrm rot="-9099192" flipH="1">
            <a:off x="912160" y="1905462"/>
            <a:ext cx="808811" cy="824688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7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7"/>
          <p:cNvSpPr txBox="1">
            <a:spLocks noGrp="1"/>
          </p:cNvSpPr>
          <p:nvPr>
            <p:ph type="title" idx="2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8"/>
          <p:cNvSpPr/>
          <p:nvPr/>
        </p:nvSpPr>
        <p:spPr>
          <a:xfrm>
            <a:off x="6142225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8"/>
          <p:cNvSpPr/>
          <p:nvPr/>
        </p:nvSpPr>
        <p:spPr>
          <a:xfrm>
            <a:off x="3353100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8"/>
          <p:cNvSpPr/>
          <p:nvPr/>
        </p:nvSpPr>
        <p:spPr>
          <a:xfrm>
            <a:off x="563975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8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8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8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58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58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2422425" y="1436375"/>
            <a:ext cx="4299000" cy="316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 flipH="1">
            <a:off x="445053" y="198569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 flipH="1">
            <a:off x="1141294" y="2409146"/>
            <a:ext cx="805530" cy="156840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 flipH="1">
            <a:off x="7214489" y="3744452"/>
            <a:ext cx="2106734" cy="410161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ubTitle" idx="1"/>
          </p:nvPr>
        </p:nvSpPr>
        <p:spPr>
          <a:xfrm>
            <a:off x="2635500" y="1654450"/>
            <a:ext cx="3873000" cy="28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8100" lvl="0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 rot="10800000" flipH="1">
            <a:off x="-745708" y="-679594"/>
            <a:ext cx="11270975" cy="5208325"/>
          </a:xfrm>
          <a:custGeom>
            <a:avLst/>
            <a:gdLst/>
            <a:ahLst/>
            <a:cxnLst/>
            <a:rect l="l" t="t" r="r" b="b"/>
            <a:pathLst>
              <a:path w="450839" h="208333" extrusionOk="0">
                <a:moveTo>
                  <a:pt x="51319" y="176656"/>
                </a:moveTo>
                <a:cubicBezTo>
                  <a:pt x="81645" y="146951"/>
                  <a:pt x="157675" y="51914"/>
                  <a:pt x="209492" y="23641"/>
                </a:cubicBezTo>
                <a:cubicBezTo>
                  <a:pt x="261309" y="-4631"/>
                  <a:pt x="325639" y="-3868"/>
                  <a:pt x="362221" y="7021"/>
                </a:cubicBezTo>
                <a:cubicBezTo>
                  <a:pt x="398804" y="17910"/>
                  <a:pt x="420343" y="57214"/>
                  <a:pt x="428987" y="88973"/>
                </a:cubicBezTo>
                <a:cubicBezTo>
                  <a:pt x="437631" y="120732"/>
                  <a:pt x="480995" y="178758"/>
                  <a:pt x="414086" y="197574"/>
                </a:cubicBezTo>
                <a:cubicBezTo>
                  <a:pt x="347178" y="216391"/>
                  <a:pt x="87997" y="205358"/>
                  <a:pt x="27536" y="201872"/>
                </a:cubicBezTo>
                <a:cubicBezTo>
                  <a:pt x="-32925" y="198386"/>
                  <a:pt x="20993" y="206361"/>
                  <a:pt x="51319" y="176656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65" name="Google Shape;65;p8"/>
          <p:cNvSpPr/>
          <p:nvPr/>
        </p:nvSpPr>
        <p:spPr>
          <a:xfrm>
            <a:off x="962325" y="3132575"/>
            <a:ext cx="7201800" cy="414000"/>
          </a:xfrm>
          <a:prstGeom prst="roundRect">
            <a:avLst>
              <a:gd name="adj" fmla="val 3609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 rot="10800000" flipH="1">
            <a:off x="4296407" y="3651977"/>
            <a:ext cx="725295" cy="739533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894600" y="1583263"/>
            <a:ext cx="7354800" cy="1443900"/>
          </a:xfrm>
          <a:prstGeom prst="roundRect">
            <a:avLst>
              <a:gd name="adj" fmla="val 2145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272100" y="1734488"/>
            <a:ext cx="8599800" cy="11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ubTitle" idx="1"/>
          </p:nvPr>
        </p:nvSpPr>
        <p:spPr>
          <a:xfrm>
            <a:off x="1055250" y="3132575"/>
            <a:ext cx="70335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3962275" y="1377850"/>
            <a:ext cx="4439700" cy="1043400"/>
          </a:xfrm>
          <a:prstGeom prst="roundRect">
            <a:avLst>
              <a:gd name="adj" fmla="val 2145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4048425" y="1635688"/>
            <a:ext cx="435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4239450" y="2521963"/>
            <a:ext cx="3865500" cy="1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CUSTOM_2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>
            <a:off x="2007000" y="1377850"/>
            <a:ext cx="5130000" cy="1043400"/>
          </a:xfrm>
          <a:prstGeom prst="roundRect">
            <a:avLst>
              <a:gd name="adj" fmla="val 2145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1788000" y="1635700"/>
            <a:ext cx="5568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1"/>
          </p:nvPr>
        </p:nvSpPr>
        <p:spPr>
          <a:xfrm>
            <a:off x="2639250" y="2508513"/>
            <a:ext cx="3865500" cy="1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 rot="544276">
            <a:off x="7394130" y="3812809"/>
            <a:ext cx="1975648" cy="1801992"/>
            <a:chOff x="6652154" y="3716623"/>
            <a:chExt cx="560631" cy="511352"/>
          </a:xfrm>
        </p:grpSpPr>
        <p:sp>
          <p:nvSpPr>
            <p:cNvPr id="109" name="Google Shape;109;p14"/>
            <p:cNvSpPr/>
            <p:nvPr/>
          </p:nvSpPr>
          <p:spPr>
            <a:xfrm>
              <a:off x="6652154" y="3716623"/>
              <a:ext cx="560631" cy="511352"/>
            </a:xfrm>
            <a:custGeom>
              <a:avLst/>
              <a:gdLst/>
              <a:ahLst/>
              <a:cxnLst/>
              <a:rect l="l" t="t" r="r" b="b"/>
              <a:pathLst>
                <a:path w="97163" h="88661" extrusionOk="0">
                  <a:moveTo>
                    <a:pt x="48942" y="1"/>
                  </a:moveTo>
                  <a:cubicBezTo>
                    <a:pt x="46560" y="1"/>
                    <a:pt x="44145" y="185"/>
                    <a:pt x="41715" y="565"/>
                  </a:cubicBezTo>
                  <a:cubicBezTo>
                    <a:pt x="16981" y="4433"/>
                    <a:pt x="0" y="27180"/>
                    <a:pt x="3779" y="51346"/>
                  </a:cubicBezTo>
                  <a:cubicBezTo>
                    <a:pt x="7187" y="73133"/>
                    <a:pt x="26312" y="88661"/>
                    <a:pt x="48182" y="88661"/>
                  </a:cubicBezTo>
                  <a:cubicBezTo>
                    <a:pt x="50571" y="88661"/>
                    <a:pt x="52993" y="88476"/>
                    <a:pt x="55431" y="88093"/>
                  </a:cubicBezTo>
                  <a:cubicBezTo>
                    <a:pt x="80165" y="84225"/>
                    <a:pt x="97163" y="61496"/>
                    <a:pt x="93366" y="37311"/>
                  </a:cubicBezTo>
                  <a:cubicBezTo>
                    <a:pt x="89958" y="15517"/>
                    <a:pt x="70820" y="1"/>
                    <a:pt x="489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" name="Google Shape;110;p14"/>
            <p:cNvGrpSpPr/>
            <p:nvPr/>
          </p:nvGrpSpPr>
          <p:grpSpPr>
            <a:xfrm>
              <a:off x="6669657" y="3716715"/>
              <a:ext cx="466779" cy="464290"/>
              <a:chOff x="6669657" y="3716715"/>
              <a:chExt cx="466779" cy="464290"/>
            </a:xfrm>
          </p:grpSpPr>
          <p:sp>
            <p:nvSpPr>
              <p:cNvPr id="111" name="Google Shape;111;p14"/>
              <p:cNvSpPr/>
              <p:nvPr/>
            </p:nvSpPr>
            <p:spPr>
              <a:xfrm>
                <a:off x="6669657" y="3716715"/>
                <a:ext cx="386382" cy="464290"/>
              </a:xfrm>
              <a:custGeom>
                <a:avLst/>
                <a:gdLst/>
                <a:ahLst/>
                <a:cxnLst/>
                <a:rect l="l" t="t" r="r" b="b"/>
                <a:pathLst>
                  <a:path w="66964" h="80501" extrusionOk="0">
                    <a:moveTo>
                      <a:pt x="45863" y="0"/>
                    </a:moveTo>
                    <a:cubicBezTo>
                      <a:pt x="43461" y="0"/>
                      <a:pt x="41054" y="188"/>
                      <a:pt x="38663" y="566"/>
                    </a:cubicBezTo>
                    <a:cubicBezTo>
                      <a:pt x="20352" y="3441"/>
                      <a:pt x="6281" y="16660"/>
                      <a:pt x="1757" y="33161"/>
                    </a:cubicBezTo>
                    <a:lnTo>
                      <a:pt x="4081" y="32487"/>
                    </a:lnTo>
                    <a:lnTo>
                      <a:pt x="4081" y="32487"/>
                    </a:lnTo>
                    <a:cubicBezTo>
                      <a:pt x="4756" y="33871"/>
                      <a:pt x="3939" y="34971"/>
                      <a:pt x="3496" y="36213"/>
                    </a:cubicBezTo>
                    <a:cubicBezTo>
                      <a:pt x="3088" y="37384"/>
                      <a:pt x="2129" y="37207"/>
                      <a:pt x="1384" y="37295"/>
                    </a:cubicBezTo>
                    <a:cubicBezTo>
                      <a:pt x="1207" y="37313"/>
                      <a:pt x="1012" y="37348"/>
                      <a:pt x="816" y="37366"/>
                    </a:cubicBezTo>
                    <a:cubicBezTo>
                      <a:pt x="36" y="41997"/>
                      <a:pt x="0" y="46717"/>
                      <a:pt x="728" y="51348"/>
                    </a:cubicBezTo>
                    <a:cubicBezTo>
                      <a:pt x="2644" y="63591"/>
                      <a:pt x="9528" y="73847"/>
                      <a:pt x="19057" y="80501"/>
                    </a:cubicBezTo>
                    <a:cubicBezTo>
                      <a:pt x="18897" y="80217"/>
                      <a:pt x="18737" y="79950"/>
                      <a:pt x="18560" y="79684"/>
                    </a:cubicBezTo>
                    <a:cubicBezTo>
                      <a:pt x="18099" y="79010"/>
                      <a:pt x="17069" y="77928"/>
                      <a:pt x="17194" y="77768"/>
                    </a:cubicBezTo>
                    <a:cubicBezTo>
                      <a:pt x="18081" y="76703"/>
                      <a:pt x="16094" y="76632"/>
                      <a:pt x="16626" y="75834"/>
                    </a:cubicBezTo>
                    <a:cubicBezTo>
                      <a:pt x="15206" y="74876"/>
                      <a:pt x="14816" y="73652"/>
                      <a:pt x="15277" y="71948"/>
                    </a:cubicBezTo>
                    <a:cubicBezTo>
                      <a:pt x="15455" y="71292"/>
                      <a:pt x="15100" y="70529"/>
                      <a:pt x="14426" y="69854"/>
                    </a:cubicBezTo>
                    <a:cubicBezTo>
                      <a:pt x="13468" y="68896"/>
                      <a:pt x="12811" y="67601"/>
                      <a:pt x="12101" y="66394"/>
                    </a:cubicBezTo>
                    <a:cubicBezTo>
                      <a:pt x="11782" y="65862"/>
                      <a:pt x="11338" y="65152"/>
                      <a:pt x="11463" y="64620"/>
                    </a:cubicBezTo>
                    <a:cubicBezTo>
                      <a:pt x="11871" y="62739"/>
                      <a:pt x="12172" y="60734"/>
                      <a:pt x="13095" y="59102"/>
                    </a:cubicBezTo>
                    <a:cubicBezTo>
                      <a:pt x="14337" y="56919"/>
                      <a:pt x="14284" y="54914"/>
                      <a:pt x="13343" y="51969"/>
                    </a:cubicBezTo>
                    <a:lnTo>
                      <a:pt x="13343" y="51969"/>
                    </a:lnTo>
                    <a:cubicBezTo>
                      <a:pt x="12811" y="53619"/>
                      <a:pt x="11888" y="53229"/>
                      <a:pt x="11090" y="53353"/>
                    </a:cubicBezTo>
                    <a:cubicBezTo>
                      <a:pt x="10814" y="53401"/>
                      <a:pt x="10612" y="53439"/>
                      <a:pt x="10447" y="53439"/>
                    </a:cubicBezTo>
                    <a:cubicBezTo>
                      <a:pt x="9997" y="53439"/>
                      <a:pt x="9823" y="53151"/>
                      <a:pt x="9174" y="51969"/>
                    </a:cubicBezTo>
                    <a:cubicBezTo>
                      <a:pt x="7861" y="50763"/>
                      <a:pt x="6619" y="49485"/>
                      <a:pt x="5447" y="48136"/>
                    </a:cubicBezTo>
                    <a:cubicBezTo>
                      <a:pt x="5270" y="47853"/>
                      <a:pt x="5146" y="47551"/>
                      <a:pt x="5110" y="47214"/>
                    </a:cubicBezTo>
                    <a:cubicBezTo>
                      <a:pt x="4862" y="45759"/>
                      <a:pt x="4649" y="44304"/>
                      <a:pt x="4773" y="42796"/>
                    </a:cubicBezTo>
                    <a:lnTo>
                      <a:pt x="4773" y="42796"/>
                    </a:lnTo>
                    <a:lnTo>
                      <a:pt x="9653" y="51756"/>
                    </a:lnTo>
                    <a:cubicBezTo>
                      <a:pt x="11924" y="50745"/>
                      <a:pt x="13680" y="49201"/>
                      <a:pt x="15650" y="47995"/>
                    </a:cubicBezTo>
                    <a:cubicBezTo>
                      <a:pt x="17034" y="47161"/>
                      <a:pt x="17584" y="45954"/>
                      <a:pt x="18045" y="44606"/>
                    </a:cubicBezTo>
                    <a:cubicBezTo>
                      <a:pt x="18205" y="44109"/>
                      <a:pt x="18329" y="43594"/>
                      <a:pt x="18436" y="43080"/>
                    </a:cubicBezTo>
                    <a:lnTo>
                      <a:pt x="15597" y="40542"/>
                    </a:lnTo>
                    <a:lnTo>
                      <a:pt x="15224" y="41749"/>
                    </a:lnTo>
                    <a:cubicBezTo>
                      <a:pt x="14000" y="41092"/>
                      <a:pt x="12793" y="40507"/>
                      <a:pt x="11640" y="39833"/>
                    </a:cubicBezTo>
                    <a:cubicBezTo>
                      <a:pt x="10593" y="39212"/>
                      <a:pt x="10433" y="38395"/>
                      <a:pt x="11374" y="37082"/>
                    </a:cubicBezTo>
                    <a:lnTo>
                      <a:pt x="11374" y="37082"/>
                    </a:lnTo>
                    <a:cubicBezTo>
                      <a:pt x="12448" y="38789"/>
                      <a:pt x="13681" y="39825"/>
                      <a:pt x="15346" y="39825"/>
                    </a:cubicBezTo>
                    <a:cubicBezTo>
                      <a:pt x="15689" y="39825"/>
                      <a:pt x="16049" y="39781"/>
                      <a:pt x="16431" y="39691"/>
                    </a:cubicBezTo>
                    <a:cubicBezTo>
                      <a:pt x="16437" y="39689"/>
                      <a:pt x="16444" y="39688"/>
                      <a:pt x="16450" y="39688"/>
                    </a:cubicBezTo>
                    <a:cubicBezTo>
                      <a:pt x="16592" y="39688"/>
                      <a:pt x="16795" y="40029"/>
                      <a:pt x="16998" y="40063"/>
                    </a:cubicBezTo>
                    <a:cubicBezTo>
                      <a:pt x="17810" y="40257"/>
                      <a:pt x="18605" y="40492"/>
                      <a:pt x="19428" y="40492"/>
                    </a:cubicBezTo>
                    <a:cubicBezTo>
                      <a:pt x="19811" y="40492"/>
                      <a:pt x="20200" y="40441"/>
                      <a:pt x="20600" y="40312"/>
                    </a:cubicBezTo>
                    <a:cubicBezTo>
                      <a:pt x="21150" y="40152"/>
                      <a:pt x="21718" y="40045"/>
                      <a:pt x="22304" y="40010"/>
                    </a:cubicBezTo>
                    <a:cubicBezTo>
                      <a:pt x="24003" y="41489"/>
                      <a:pt x="25144" y="42940"/>
                      <a:pt x="27015" y="42940"/>
                    </a:cubicBezTo>
                    <a:cubicBezTo>
                      <a:pt x="27253" y="42940"/>
                      <a:pt x="27504" y="42917"/>
                      <a:pt x="27769" y="42867"/>
                    </a:cubicBezTo>
                    <a:cubicBezTo>
                      <a:pt x="27999" y="44251"/>
                      <a:pt x="27875" y="45564"/>
                      <a:pt x="28407" y="46486"/>
                    </a:cubicBezTo>
                    <a:cubicBezTo>
                      <a:pt x="29614" y="48616"/>
                      <a:pt x="31158" y="50532"/>
                      <a:pt x="32701" y="52732"/>
                    </a:cubicBezTo>
                    <a:lnTo>
                      <a:pt x="34600" y="50425"/>
                    </a:lnTo>
                    <a:lnTo>
                      <a:pt x="34103" y="47196"/>
                    </a:lnTo>
                    <a:cubicBezTo>
                      <a:pt x="34972" y="46096"/>
                      <a:pt x="36268" y="45173"/>
                      <a:pt x="36286" y="44251"/>
                    </a:cubicBezTo>
                    <a:cubicBezTo>
                      <a:pt x="36303" y="42707"/>
                      <a:pt x="38503" y="42955"/>
                      <a:pt x="38202" y="41394"/>
                    </a:cubicBezTo>
                    <a:cubicBezTo>
                      <a:pt x="38184" y="41305"/>
                      <a:pt x="39604" y="40986"/>
                      <a:pt x="40313" y="40702"/>
                    </a:cubicBezTo>
                    <a:cubicBezTo>
                      <a:pt x="40650" y="40560"/>
                      <a:pt x="40899" y="40223"/>
                      <a:pt x="41378" y="39797"/>
                    </a:cubicBezTo>
                    <a:lnTo>
                      <a:pt x="44785" y="44978"/>
                    </a:lnTo>
                    <a:lnTo>
                      <a:pt x="46630" y="43914"/>
                    </a:lnTo>
                    <a:cubicBezTo>
                      <a:pt x="47553" y="45102"/>
                      <a:pt x="46754" y="46699"/>
                      <a:pt x="48067" y="47480"/>
                    </a:cubicBezTo>
                    <a:cubicBezTo>
                      <a:pt x="47020" y="50124"/>
                      <a:pt x="48741" y="51508"/>
                      <a:pt x="50445" y="52980"/>
                    </a:cubicBezTo>
                    <a:cubicBezTo>
                      <a:pt x="50764" y="53247"/>
                      <a:pt x="50640" y="54010"/>
                      <a:pt x="50746" y="54684"/>
                    </a:cubicBezTo>
                    <a:cubicBezTo>
                      <a:pt x="49546" y="54279"/>
                      <a:pt x="48739" y="53108"/>
                      <a:pt x="47515" y="53108"/>
                    </a:cubicBezTo>
                    <a:cubicBezTo>
                      <a:pt x="47074" y="53108"/>
                      <a:pt x="46579" y="53260"/>
                      <a:pt x="45991" y="53655"/>
                    </a:cubicBezTo>
                    <a:cubicBezTo>
                      <a:pt x="46130" y="53637"/>
                      <a:pt x="46261" y="53629"/>
                      <a:pt x="46385" y="53629"/>
                    </a:cubicBezTo>
                    <a:cubicBezTo>
                      <a:pt x="47902" y="53629"/>
                      <a:pt x="48314" y="54868"/>
                      <a:pt x="48954" y="55606"/>
                    </a:cubicBezTo>
                    <a:cubicBezTo>
                      <a:pt x="49646" y="56387"/>
                      <a:pt x="51119" y="56937"/>
                      <a:pt x="50782" y="58712"/>
                    </a:cubicBezTo>
                    <a:cubicBezTo>
                      <a:pt x="50925" y="58653"/>
                      <a:pt x="51063" y="58628"/>
                      <a:pt x="51196" y="58628"/>
                    </a:cubicBezTo>
                    <a:cubicBezTo>
                      <a:pt x="52116" y="58628"/>
                      <a:pt x="52822" y="59846"/>
                      <a:pt x="53828" y="59846"/>
                    </a:cubicBezTo>
                    <a:cubicBezTo>
                      <a:pt x="54135" y="59846"/>
                      <a:pt x="54469" y="59733"/>
                      <a:pt x="54845" y="59439"/>
                    </a:cubicBezTo>
                    <a:lnTo>
                      <a:pt x="55431" y="57026"/>
                    </a:lnTo>
                    <a:cubicBezTo>
                      <a:pt x="55147" y="56955"/>
                      <a:pt x="54863" y="56902"/>
                      <a:pt x="54579" y="56849"/>
                    </a:cubicBezTo>
                    <a:cubicBezTo>
                      <a:pt x="53053" y="56760"/>
                      <a:pt x="51385" y="55819"/>
                      <a:pt x="51793" y="55269"/>
                    </a:cubicBezTo>
                    <a:lnTo>
                      <a:pt x="52787" y="54844"/>
                    </a:lnTo>
                    <a:lnTo>
                      <a:pt x="52414" y="52501"/>
                    </a:lnTo>
                    <a:cubicBezTo>
                      <a:pt x="48866" y="49893"/>
                      <a:pt x="48440" y="48917"/>
                      <a:pt x="49770" y="46291"/>
                    </a:cubicBezTo>
                    <a:lnTo>
                      <a:pt x="49770" y="46291"/>
                    </a:lnTo>
                    <a:cubicBezTo>
                      <a:pt x="50462" y="46859"/>
                      <a:pt x="51208" y="47338"/>
                      <a:pt x="51775" y="47977"/>
                    </a:cubicBezTo>
                    <a:cubicBezTo>
                      <a:pt x="52326" y="48562"/>
                      <a:pt x="52698" y="49325"/>
                      <a:pt x="53088" y="49929"/>
                    </a:cubicBezTo>
                    <a:lnTo>
                      <a:pt x="55821" y="46948"/>
                    </a:lnTo>
                    <a:lnTo>
                      <a:pt x="55200" y="42955"/>
                    </a:lnTo>
                    <a:lnTo>
                      <a:pt x="52805" y="41447"/>
                    </a:lnTo>
                    <a:lnTo>
                      <a:pt x="53585" y="38253"/>
                    </a:lnTo>
                    <a:lnTo>
                      <a:pt x="55111" y="39229"/>
                    </a:lnTo>
                    <a:cubicBezTo>
                      <a:pt x="55111" y="40045"/>
                      <a:pt x="55111" y="40542"/>
                      <a:pt x="55111" y="41039"/>
                    </a:cubicBezTo>
                    <a:lnTo>
                      <a:pt x="56300" y="41021"/>
                    </a:lnTo>
                    <a:lnTo>
                      <a:pt x="56034" y="38466"/>
                    </a:lnTo>
                    <a:cubicBezTo>
                      <a:pt x="59778" y="37011"/>
                      <a:pt x="60754" y="35876"/>
                      <a:pt x="62546" y="30925"/>
                    </a:cubicBezTo>
                    <a:lnTo>
                      <a:pt x="59370" y="25407"/>
                    </a:lnTo>
                    <a:lnTo>
                      <a:pt x="60754" y="24609"/>
                    </a:lnTo>
                    <a:cubicBezTo>
                      <a:pt x="60620" y="24079"/>
                      <a:pt x="60336" y="23926"/>
                      <a:pt x="59999" y="23926"/>
                    </a:cubicBezTo>
                    <a:cubicBezTo>
                      <a:pt x="59536" y="23926"/>
                      <a:pt x="58975" y="24215"/>
                      <a:pt x="58567" y="24215"/>
                    </a:cubicBezTo>
                    <a:cubicBezTo>
                      <a:pt x="58326" y="24215"/>
                      <a:pt x="58138" y="24114"/>
                      <a:pt x="58057" y="23792"/>
                    </a:cubicBezTo>
                    <a:lnTo>
                      <a:pt x="59316" y="21344"/>
                    </a:lnTo>
                    <a:lnTo>
                      <a:pt x="60062" y="22692"/>
                    </a:lnTo>
                    <a:lnTo>
                      <a:pt x="61286" y="21858"/>
                    </a:lnTo>
                    <a:lnTo>
                      <a:pt x="63504" y="23775"/>
                    </a:lnTo>
                    <a:lnTo>
                      <a:pt x="64178" y="27040"/>
                    </a:lnTo>
                    <a:cubicBezTo>
                      <a:pt x="64959" y="25993"/>
                      <a:pt x="65598" y="25478"/>
                      <a:pt x="65775" y="24822"/>
                    </a:cubicBezTo>
                    <a:cubicBezTo>
                      <a:pt x="66201" y="23367"/>
                      <a:pt x="64356" y="23225"/>
                      <a:pt x="64089" y="22515"/>
                    </a:cubicBezTo>
                    <a:lnTo>
                      <a:pt x="64444" y="18647"/>
                    </a:lnTo>
                    <a:cubicBezTo>
                      <a:pt x="66520" y="17955"/>
                      <a:pt x="66538" y="17902"/>
                      <a:pt x="66609" y="16305"/>
                    </a:cubicBezTo>
                    <a:cubicBezTo>
                      <a:pt x="66698" y="14229"/>
                      <a:pt x="66840" y="12171"/>
                      <a:pt x="66964" y="10059"/>
                    </a:cubicBezTo>
                    <a:cubicBezTo>
                      <a:pt x="65951" y="8994"/>
                      <a:pt x="64617" y="8884"/>
                      <a:pt x="63235" y="8884"/>
                    </a:cubicBezTo>
                    <a:cubicBezTo>
                      <a:pt x="62876" y="8884"/>
                      <a:pt x="62514" y="8891"/>
                      <a:pt x="62153" y="8891"/>
                    </a:cubicBezTo>
                    <a:cubicBezTo>
                      <a:pt x="62029" y="8891"/>
                      <a:pt x="61906" y="8890"/>
                      <a:pt x="61783" y="8888"/>
                    </a:cubicBezTo>
                    <a:cubicBezTo>
                      <a:pt x="61978" y="8001"/>
                      <a:pt x="62209" y="7362"/>
                      <a:pt x="62262" y="6741"/>
                    </a:cubicBezTo>
                    <a:cubicBezTo>
                      <a:pt x="62297" y="6102"/>
                      <a:pt x="62173" y="5464"/>
                      <a:pt x="62120" y="4701"/>
                    </a:cubicBezTo>
                    <a:lnTo>
                      <a:pt x="65119" y="4239"/>
                    </a:lnTo>
                    <a:cubicBezTo>
                      <a:pt x="59052" y="1427"/>
                      <a:pt x="52479" y="0"/>
                      <a:pt x="458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>
                <a:off x="7010819" y="4061082"/>
                <a:ext cx="117645" cy="102137"/>
              </a:xfrm>
              <a:custGeom>
                <a:avLst/>
                <a:gdLst/>
                <a:ahLst/>
                <a:cxnLst/>
                <a:rect l="l" t="t" r="r" b="b"/>
                <a:pathLst>
                  <a:path w="20389" h="17709" extrusionOk="0">
                    <a:moveTo>
                      <a:pt x="17567" y="0"/>
                    </a:moveTo>
                    <a:lnTo>
                      <a:pt x="17567" y="0"/>
                    </a:lnTo>
                    <a:cubicBezTo>
                      <a:pt x="17070" y="1331"/>
                      <a:pt x="16644" y="2697"/>
                      <a:pt x="16307" y="4081"/>
                    </a:cubicBezTo>
                    <a:cubicBezTo>
                      <a:pt x="16278" y="4199"/>
                      <a:pt x="16114" y="4268"/>
                      <a:pt x="16100" y="4268"/>
                    </a:cubicBezTo>
                    <a:cubicBezTo>
                      <a:pt x="16097" y="4268"/>
                      <a:pt x="16100" y="4265"/>
                      <a:pt x="16112" y="4259"/>
                    </a:cubicBezTo>
                    <a:lnTo>
                      <a:pt x="13912" y="3034"/>
                    </a:lnTo>
                    <a:lnTo>
                      <a:pt x="14391" y="1437"/>
                    </a:lnTo>
                    <a:lnTo>
                      <a:pt x="12617" y="337"/>
                    </a:lnTo>
                    <a:cubicBezTo>
                      <a:pt x="12563" y="2112"/>
                      <a:pt x="10416" y="1970"/>
                      <a:pt x="10523" y="3655"/>
                    </a:cubicBezTo>
                    <a:cubicBezTo>
                      <a:pt x="10523" y="3709"/>
                      <a:pt x="10239" y="3797"/>
                      <a:pt x="10079" y="3815"/>
                    </a:cubicBezTo>
                    <a:cubicBezTo>
                      <a:pt x="8287" y="4028"/>
                      <a:pt x="8553" y="4418"/>
                      <a:pt x="7276" y="5305"/>
                    </a:cubicBezTo>
                    <a:cubicBezTo>
                      <a:pt x="5785" y="6352"/>
                      <a:pt x="5466" y="8730"/>
                      <a:pt x="3017" y="8765"/>
                    </a:cubicBezTo>
                    <a:cubicBezTo>
                      <a:pt x="2166" y="8783"/>
                      <a:pt x="1154" y="9919"/>
                      <a:pt x="569" y="10770"/>
                    </a:cubicBezTo>
                    <a:cubicBezTo>
                      <a:pt x="178" y="11356"/>
                      <a:pt x="1" y="12705"/>
                      <a:pt x="374" y="13095"/>
                    </a:cubicBezTo>
                    <a:cubicBezTo>
                      <a:pt x="1687" y="14443"/>
                      <a:pt x="746" y="15810"/>
                      <a:pt x="569" y="17708"/>
                    </a:cubicBezTo>
                    <a:cubicBezTo>
                      <a:pt x="3337" y="16519"/>
                      <a:pt x="5839" y="15668"/>
                      <a:pt x="8074" y="14213"/>
                    </a:cubicBezTo>
                    <a:lnTo>
                      <a:pt x="10558" y="15934"/>
                    </a:lnTo>
                    <a:lnTo>
                      <a:pt x="9866" y="17336"/>
                    </a:lnTo>
                    <a:cubicBezTo>
                      <a:pt x="11960" y="17300"/>
                      <a:pt x="13592" y="16998"/>
                      <a:pt x="14710" y="15508"/>
                    </a:cubicBezTo>
                    <a:cubicBezTo>
                      <a:pt x="16094" y="13645"/>
                      <a:pt x="17585" y="11835"/>
                      <a:pt x="18773" y="9866"/>
                    </a:cubicBezTo>
                    <a:cubicBezTo>
                      <a:pt x="19590" y="8482"/>
                      <a:pt x="20388" y="6885"/>
                      <a:pt x="18862" y="5305"/>
                    </a:cubicBezTo>
                    <a:cubicBezTo>
                      <a:pt x="18596" y="5039"/>
                      <a:pt x="18330" y="4330"/>
                      <a:pt x="18472" y="4099"/>
                    </a:cubicBezTo>
                    <a:cubicBezTo>
                      <a:pt x="19732" y="2307"/>
                      <a:pt x="17372" y="1491"/>
                      <a:pt x="175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4"/>
              <p:cNvSpPr/>
              <p:nvPr/>
            </p:nvSpPr>
            <p:spPr>
              <a:xfrm>
                <a:off x="6995058" y="4000087"/>
                <a:ext cx="41059" cy="51071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8855" extrusionOk="0">
                    <a:moveTo>
                      <a:pt x="5359" y="0"/>
                    </a:moveTo>
                    <a:cubicBezTo>
                      <a:pt x="4649" y="976"/>
                      <a:pt x="3993" y="1774"/>
                      <a:pt x="3460" y="2644"/>
                    </a:cubicBezTo>
                    <a:cubicBezTo>
                      <a:pt x="2910" y="3513"/>
                      <a:pt x="1455" y="3638"/>
                      <a:pt x="1828" y="5181"/>
                    </a:cubicBezTo>
                    <a:cubicBezTo>
                      <a:pt x="1354" y="4803"/>
                      <a:pt x="1037" y="4660"/>
                      <a:pt x="815" y="4660"/>
                    </a:cubicBezTo>
                    <a:cubicBezTo>
                      <a:pt x="256" y="4660"/>
                      <a:pt x="305" y="5571"/>
                      <a:pt x="1" y="5926"/>
                    </a:cubicBezTo>
                    <a:cubicBezTo>
                      <a:pt x="1136" y="7417"/>
                      <a:pt x="1438" y="7577"/>
                      <a:pt x="5412" y="8854"/>
                    </a:cubicBezTo>
                    <a:cubicBezTo>
                      <a:pt x="5590" y="7896"/>
                      <a:pt x="5625" y="7239"/>
                      <a:pt x="5820" y="6636"/>
                    </a:cubicBezTo>
                    <a:cubicBezTo>
                      <a:pt x="6033" y="6015"/>
                      <a:pt x="6335" y="5430"/>
                      <a:pt x="6708" y="4880"/>
                    </a:cubicBezTo>
                    <a:cubicBezTo>
                      <a:pt x="7116" y="4294"/>
                      <a:pt x="5696" y="4170"/>
                      <a:pt x="6459" y="3354"/>
                    </a:cubicBezTo>
                    <a:cubicBezTo>
                      <a:pt x="6849" y="2928"/>
                      <a:pt x="6637" y="1686"/>
                      <a:pt x="6778" y="1384"/>
                    </a:cubicBezTo>
                    <a:cubicBezTo>
                      <a:pt x="6832" y="1224"/>
                      <a:pt x="6867" y="1047"/>
                      <a:pt x="6885" y="870"/>
                    </a:cubicBezTo>
                    <a:lnTo>
                      <a:pt x="53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>
                <a:off x="7078892" y="4018504"/>
                <a:ext cx="57544" cy="36030"/>
              </a:xfrm>
              <a:custGeom>
                <a:avLst/>
                <a:gdLst/>
                <a:ahLst/>
                <a:cxnLst/>
                <a:rect l="l" t="t" r="r" b="b"/>
                <a:pathLst>
                  <a:path w="9973" h="6247" extrusionOk="0">
                    <a:moveTo>
                      <a:pt x="0" y="1"/>
                    </a:moveTo>
                    <a:lnTo>
                      <a:pt x="266" y="1722"/>
                    </a:lnTo>
                    <a:lnTo>
                      <a:pt x="1668" y="1970"/>
                    </a:lnTo>
                    <a:lnTo>
                      <a:pt x="870" y="3177"/>
                    </a:lnTo>
                    <a:cubicBezTo>
                      <a:pt x="1300" y="3058"/>
                      <a:pt x="1704" y="3001"/>
                      <a:pt x="2079" y="3001"/>
                    </a:cubicBezTo>
                    <a:cubicBezTo>
                      <a:pt x="3221" y="3001"/>
                      <a:pt x="4106" y="3533"/>
                      <a:pt x="4720" y="4508"/>
                    </a:cubicBezTo>
                    <a:cubicBezTo>
                      <a:pt x="5319" y="5452"/>
                      <a:pt x="5558" y="5867"/>
                      <a:pt x="5945" y="5867"/>
                    </a:cubicBezTo>
                    <a:cubicBezTo>
                      <a:pt x="6235" y="5867"/>
                      <a:pt x="6607" y="5635"/>
                      <a:pt x="7275" y="5218"/>
                    </a:cubicBezTo>
                    <a:cubicBezTo>
                      <a:pt x="7453" y="5111"/>
                      <a:pt x="7648" y="5058"/>
                      <a:pt x="7861" y="5022"/>
                    </a:cubicBezTo>
                    <a:lnTo>
                      <a:pt x="9564" y="6247"/>
                    </a:lnTo>
                    <a:lnTo>
                      <a:pt x="9972" y="5679"/>
                    </a:lnTo>
                    <a:cubicBezTo>
                      <a:pt x="9582" y="4809"/>
                      <a:pt x="9262" y="3887"/>
                      <a:pt x="8819" y="3035"/>
                    </a:cubicBezTo>
                    <a:cubicBezTo>
                      <a:pt x="8151" y="1821"/>
                      <a:pt x="7070" y="1194"/>
                      <a:pt x="5857" y="1194"/>
                    </a:cubicBezTo>
                    <a:cubicBezTo>
                      <a:pt x="5138" y="1194"/>
                      <a:pt x="4373" y="1415"/>
                      <a:pt x="3620" y="1864"/>
                    </a:cubicBezTo>
                    <a:cubicBezTo>
                      <a:pt x="3336" y="2024"/>
                      <a:pt x="3052" y="2166"/>
                      <a:pt x="2644" y="2396"/>
                    </a:cubicBezTo>
                    <a:lnTo>
                      <a:pt x="1970" y="46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7051663" y="3806456"/>
                <a:ext cx="38503" cy="70819"/>
              </a:xfrm>
              <a:custGeom>
                <a:avLst/>
                <a:gdLst/>
                <a:ahLst/>
                <a:cxnLst/>
                <a:rect l="l" t="t" r="r" b="b"/>
                <a:pathLst>
                  <a:path w="6673" h="12279" extrusionOk="0">
                    <a:moveTo>
                      <a:pt x="6672" y="1"/>
                    </a:moveTo>
                    <a:lnTo>
                      <a:pt x="6672" y="1"/>
                    </a:lnTo>
                    <a:cubicBezTo>
                      <a:pt x="6223" y="198"/>
                      <a:pt x="5784" y="260"/>
                      <a:pt x="5357" y="260"/>
                    </a:cubicBezTo>
                    <a:cubicBezTo>
                      <a:pt x="4670" y="260"/>
                      <a:pt x="4013" y="100"/>
                      <a:pt x="3390" y="89"/>
                    </a:cubicBezTo>
                    <a:lnTo>
                      <a:pt x="3088" y="2786"/>
                    </a:lnTo>
                    <a:lnTo>
                      <a:pt x="4809" y="5164"/>
                    </a:lnTo>
                    <a:lnTo>
                      <a:pt x="1" y="10771"/>
                    </a:lnTo>
                    <a:lnTo>
                      <a:pt x="1083" y="12279"/>
                    </a:lnTo>
                    <a:lnTo>
                      <a:pt x="6388" y="7772"/>
                    </a:lnTo>
                    <a:cubicBezTo>
                      <a:pt x="4454" y="6495"/>
                      <a:pt x="6175" y="3709"/>
                      <a:pt x="4383" y="2502"/>
                    </a:cubicBezTo>
                    <a:lnTo>
                      <a:pt x="66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6984824" y="4061618"/>
                <a:ext cx="42081" cy="8893"/>
              </a:xfrm>
              <a:custGeom>
                <a:avLst/>
                <a:gdLst/>
                <a:ahLst/>
                <a:cxnLst/>
                <a:rect l="l" t="t" r="r" b="b"/>
                <a:pathLst>
                  <a:path w="7293" h="1542" extrusionOk="0">
                    <a:moveTo>
                      <a:pt x="4286" y="0"/>
                    </a:moveTo>
                    <a:cubicBezTo>
                      <a:pt x="2949" y="0"/>
                      <a:pt x="1596" y="367"/>
                      <a:pt x="0" y="510"/>
                    </a:cubicBezTo>
                    <a:cubicBezTo>
                      <a:pt x="787" y="973"/>
                      <a:pt x="1302" y="1542"/>
                      <a:pt x="1738" y="1542"/>
                    </a:cubicBezTo>
                    <a:cubicBezTo>
                      <a:pt x="1970" y="1542"/>
                      <a:pt x="2179" y="1380"/>
                      <a:pt x="2396" y="954"/>
                    </a:cubicBezTo>
                    <a:cubicBezTo>
                      <a:pt x="2708" y="1325"/>
                      <a:pt x="3056" y="1432"/>
                      <a:pt x="3417" y="1432"/>
                    </a:cubicBezTo>
                    <a:cubicBezTo>
                      <a:pt x="3816" y="1432"/>
                      <a:pt x="4231" y="1302"/>
                      <a:pt x="4631" y="1256"/>
                    </a:cubicBezTo>
                    <a:cubicBezTo>
                      <a:pt x="5394" y="1149"/>
                      <a:pt x="6157" y="1025"/>
                      <a:pt x="7293" y="830"/>
                    </a:cubicBezTo>
                    <a:cubicBezTo>
                      <a:pt x="6240" y="198"/>
                      <a:pt x="5268" y="0"/>
                      <a:pt x="42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4"/>
              <p:cNvSpPr/>
              <p:nvPr/>
            </p:nvSpPr>
            <p:spPr>
              <a:xfrm>
                <a:off x="7035181" y="4030478"/>
                <a:ext cx="15469" cy="21703"/>
              </a:xfrm>
              <a:custGeom>
                <a:avLst/>
                <a:gdLst/>
                <a:ahLst/>
                <a:cxnLst/>
                <a:rect l="l" t="t" r="r" b="b"/>
                <a:pathLst>
                  <a:path w="2681" h="3763" extrusionOk="0">
                    <a:moveTo>
                      <a:pt x="2662" y="1"/>
                    </a:moveTo>
                    <a:cubicBezTo>
                      <a:pt x="19" y="675"/>
                      <a:pt x="1" y="764"/>
                      <a:pt x="1012" y="3763"/>
                    </a:cubicBezTo>
                    <a:lnTo>
                      <a:pt x="1491" y="2148"/>
                    </a:lnTo>
                    <a:lnTo>
                      <a:pt x="2201" y="3408"/>
                    </a:lnTo>
                    <a:lnTo>
                      <a:pt x="2680" y="3372"/>
                    </a:lnTo>
                    <a:cubicBezTo>
                      <a:pt x="2574" y="2840"/>
                      <a:pt x="2485" y="2308"/>
                      <a:pt x="2450" y="1758"/>
                    </a:cubicBezTo>
                    <a:cubicBezTo>
                      <a:pt x="2485" y="1172"/>
                      <a:pt x="2556" y="586"/>
                      <a:pt x="2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>
                <a:off x="7045011" y="3983609"/>
                <a:ext cx="19047" cy="18121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3142" extrusionOk="0">
                    <a:moveTo>
                      <a:pt x="3301" y="0"/>
                    </a:moveTo>
                    <a:lnTo>
                      <a:pt x="0" y="1455"/>
                    </a:lnTo>
                    <a:lnTo>
                      <a:pt x="550" y="2520"/>
                    </a:lnTo>
                    <a:lnTo>
                      <a:pt x="1154" y="1793"/>
                    </a:lnTo>
                    <a:lnTo>
                      <a:pt x="2804" y="3141"/>
                    </a:lnTo>
                    <a:lnTo>
                      <a:pt x="33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>
                <a:off x="7034362" y="3943182"/>
                <a:ext cx="9734" cy="24570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4260" extrusionOk="0">
                    <a:moveTo>
                      <a:pt x="249" y="1"/>
                    </a:moveTo>
                    <a:cubicBezTo>
                      <a:pt x="1" y="2627"/>
                      <a:pt x="1" y="2627"/>
                      <a:pt x="977" y="4259"/>
                    </a:cubicBezTo>
                    <a:cubicBezTo>
                      <a:pt x="1687" y="1261"/>
                      <a:pt x="1687" y="1261"/>
                      <a:pt x="2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6724214" y="4015234"/>
                <a:ext cx="1131" cy="513"/>
              </a:xfrm>
              <a:custGeom>
                <a:avLst/>
                <a:gdLst/>
                <a:ahLst/>
                <a:cxnLst/>
                <a:rect l="l" t="t" r="r" b="b"/>
                <a:pathLst>
                  <a:path w="196" h="89" extrusionOk="0">
                    <a:moveTo>
                      <a:pt x="196" y="0"/>
                    </a:moveTo>
                    <a:lnTo>
                      <a:pt x="1" y="89"/>
                    </a:lnTo>
                    <a:lnTo>
                      <a:pt x="1" y="89"/>
                    </a:lnTo>
                    <a:lnTo>
                      <a:pt x="196" y="18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>
                <a:off x="7071623" y="3755083"/>
                <a:ext cx="16589" cy="16380"/>
              </a:xfrm>
              <a:custGeom>
                <a:avLst/>
                <a:gdLst/>
                <a:ahLst/>
                <a:cxnLst/>
                <a:rect l="l" t="t" r="r" b="b"/>
                <a:pathLst>
                  <a:path w="2875" h="28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35" y="1029"/>
                      <a:pt x="1739" y="1970"/>
                      <a:pt x="2733" y="2839"/>
                    </a:cubicBezTo>
                    <a:cubicBezTo>
                      <a:pt x="2840" y="2520"/>
                      <a:pt x="2875" y="2201"/>
                      <a:pt x="2822" y="1881"/>
                    </a:cubicBezTo>
                    <a:cubicBezTo>
                      <a:pt x="1899" y="1225"/>
                      <a:pt x="959" y="604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6722575" y="4015741"/>
                <a:ext cx="1541" cy="727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26" extrusionOk="0">
                    <a:moveTo>
                      <a:pt x="267" y="1"/>
                    </a:moveTo>
                    <a:cubicBezTo>
                      <a:pt x="178" y="36"/>
                      <a:pt x="89" y="72"/>
                      <a:pt x="1" y="125"/>
                    </a:cubicBezTo>
                    <a:cubicBezTo>
                      <a:pt x="107" y="90"/>
                      <a:pt x="178" y="36"/>
                      <a:pt x="2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>
                <a:off x="6772321" y="4116142"/>
                <a:ext cx="30927" cy="46769"/>
              </a:xfrm>
              <a:custGeom>
                <a:avLst/>
                <a:gdLst/>
                <a:ahLst/>
                <a:cxnLst/>
                <a:rect l="l" t="t" r="r" b="b"/>
                <a:pathLst>
                  <a:path w="5360" h="8109" extrusionOk="0">
                    <a:moveTo>
                      <a:pt x="1828" y="0"/>
                    </a:moveTo>
                    <a:lnTo>
                      <a:pt x="1" y="2946"/>
                    </a:lnTo>
                    <a:cubicBezTo>
                      <a:pt x="444" y="3762"/>
                      <a:pt x="1030" y="4738"/>
                      <a:pt x="1527" y="5785"/>
                    </a:cubicBezTo>
                    <a:cubicBezTo>
                      <a:pt x="2308" y="7328"/>
                      <a:pt x="3479" y="8091"/>
                      <a:pt x="5359" y="8109"/>
                    </a:cubicBezTo>
                    <a:cubicBezTo>
                      <a:pt x="4667" y="6689"/>
                      <a:pt x="3993" y="5625"/>
                      <a:pt x="3798" y="4205"/>
                    </a:cubicBezTo>
                    <a:cubicBezTo>
                      <a:pt x="3621" y="2768"/>
                      <a:pt x="2574" y="1491"/>
                      <a:pt x="182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3">
  <p:cSld name="CUSTOM_3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/>
          <p:nvPr/>
        </p:nvSpPr>
        <p:spPr>
          <a:xfrm>
            <a:off x="2200500" y="1377850"/>
            <a:ext cx="4743000" cy="1043400"/>
          </a:xfrm>
          <a:prstGeom prst="roundRect">
            <a:avLst>
              <a:gd name="adj" fmla="val 2145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title"/>
          </p:nvPr>
        </p:nvSpPr>
        <p:spPr>
          <a:xfrm flipH="1">
            <a:off x="2247900" y="1635688"/>
            <a:ext cx="464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subTitle" idx="1"/>
          </p:nvPr>
        </p:nvSpPr>
        <p:spPr>
          <a:xfrm flipH="1">
            <a:off x="2639250" y="2508513"/>
            <a:ext cx="3865500" cy="1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-2959298" y="1618853"/>
            <a:ext cx="13294725" cy="6322425"/>
          </a:xfrm>
          <a:custGeom>
            <a:avLst/>
            <a:gdLst/>
            <a:ahLst/>
            <a:cxnLst/>
            <a:rect l="l" t="t" r="r" b="b"/>
            <a:pathLst>
              <a:path w="531789" h="252897" extrusionOk="0">
                <a:moveTo>
                  <a:pt x="502420" y="77740"/>
                </a:moveTo>
                <a:cubicBezTo>
                  <a:pt x="478544" y="78375"/>
                  <a:pt x="423680" y="100346"/>
                  <a:pt x="388120" y="118126"/>
                </a:cubicBezTo>
                <a:cubicBezTo>
                  <a:pt x="352560" y="135906"/>
                  <a:pt x="318651" y="189754"/>
                  <a:pt x="289060" y="184420"/>
                </a:cubicBezTo>
                <a:cubicBezTo>
                  <a:pt x="259469" y="179086"/>
                  <a:pt x="231402" y="101108"/>
                  <a:pt x="210574" y="86122"/>
                </a:cubicBezTo>
                <a:cubicBezTo>
                  <a:pt x="189746" y="71136"/>
                  <a:pt x="181491" y="108855"/>
                  <a:pt x="164092" y="94504"/>
                </a:cubicBezTo>
                <a:cubicBezTo>
                  <a:pt x="146693" y="80153"/>
                  <a:pt x="133485" y="-238"/>
                  <a:pt x="106180" y="16"/>
                </a:cubicBezTo>
                <a:cubicBezTo>
                  <a:pt x="78875" y="270"/>
                  <a:pt x="-3929" y="57039"/>
                  <a:pt x="262" y="96028"/>
                </a:cubicBezTo>
                <a:cubicBezTo>
                  <a:pt x="4453" y="135017"/>
                  <a:pt x="86114" y="208677"/>
                  <a:pt x="131326" y="233950"/>
                </a:cubicBezTo>
                <a:cubicBezTo>
                  <a:pt x="176538" y="259223"/>
                  <a:pt x="211336" y="253889"/>
                  <a:pt x="271534" y="247666"/>
                </a:cubicBezTo>
                <a:cubicBezTo>
                  <a:pt x="331732" y="241443"/>
                  <a:pt x="449207" y="218837"/>
                  <a:pt x="492514" y="196612"/>
                </a:cubicBezTo>
                <a:cubicBezTo>
                  <a:pt x="535821" y="174387"/>
                  <a:pt x="529725" y="134128"/>
                  <a:pt x="531376" y="114316"/>
                </a:cubicBezTo>
                <a:cubicBezTo>
                  <a:pt x="533027" y="94504"/>
                  <a:pt x="526296" y="77105"/>
                  <a:pt x="502420" y="7774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48" name="Google Shape;148;p17"/>
          <p:cNvSpPr/>
          <p:nvPr/>
        </p:nvSpPr>
        <p:spPr>
          <a:xfrm rot="225497">
            <a:off x="7355756" y="3906613"/>
            <a:ext cx="517557" cy="527717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" name="Google Shape;149;p17"/>
          <p:cNvGrpSpPr/>
          <p:nvPr/>
        </p:nvGrpSpPr>
        <p:grpSpPr>
          <a:xfrm>
            <a:off x="6313205" y="203476"/>
            <a:ext cx="1637000" cy="1637049"/>
            <a:chOff x="1492675" y="4992125"/>
            <a:chExt cx="481825" cy="481825"/>
          </a:xfrm>
        </p:grpSpPr>
        <p:sp>
          <p:nvSpPr>
            <p:cNvPr id="150" name="Google Shape;150;p17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60" r:id="rId8"/>
    <p:sldLayoutId id="2147483663" r:id="rId9"/>
    <p:sldLayoutId id="2147483665" r:id="rId10"/>
    <p:sldLayoutId id="2147483669" r:id="rId11"/>
    <p:sldLayoutId id="2147483672" r:id="rId12"/>
    <p:sldLayoutId id="2147483673" r:id="rId13"/>
    <p:sldLayoutId id="214748367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340">
          <p15:clr>
            <a:srgbClr val="EA4335"/>
          </p15:clr>
        </p15:guide>
        <p15:guide id="3" pos="542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an01.safelinks.protection.outlook.com/?url=https%3A%2F%2Fgithub.com%2FPedroJoseTrujilloMejia&amp;data=05%7C01%7Cliliana.tretyakova%40mail.mcgill.ca%7C2df81a17e83e441c937108db110ed58e%7Ccd31967152e74a68afa9fcf8f89f09ea%7C0%7C0%7C638122527619748771%7CUnknown%7CTWFpbGZsb3d8eyJWIjoiMC4wLjAwMDAiLCJQIjoiV2luMzIiLCJBTiI6Ik1haWwiLCJXVCI6Mn0%3D%7C3000%7C%7C%7C&amp;sdata=9e5%2Bf3MAVBh2VWZ8YIf8wua%2BFc66i1D7WnM25IRQgwc%3D&amp;reserved=0" TargetMode="External"/><Relationship Id="rId3" Type="http://schemas.openxmlformats.org/officeDocument/2006/relationships/hyperlink" Target="https://can01.safelinks.protection.outlook.com/?url=https%3A%2F%2Fgithub.com%2Fjinh1004&amp;data=05%7C01%7Cliliana.tretyakova%40mail.mcgill.ca%7C2df81a17e83e441c937108db110ed58e%7Ccd31967152e74a68afa9fcf8f89f09ea%7C0%7C0%7C638122527619592537%7CUnknown%7CTWFpbGZsb3d8eyJWIjoiMC4wLjAwMDAiLCJQIjoiV2luMzIiLCJBTiI6Ik1haWwiLCJXVCI6Mn0%3D%7C3000%7C%7C%7C&amp;sdata=km0gc8j7HH6M3ykDcG8%2FHeSJOsVQlLHtf74gcCkg0HY%3D&amp;reserved=0" TargetMode="External"/><Relationship Id="rId7" Type="http://schemas.openxmlformats.org/officeDocument/2006/relationships/hyperlink" Target="https://can01.safelinks.protection.outlook.com/?url=https%3A%2F%2Fgithub.com%2Fuliana-tr&amp;data=05%7C01%7Cliliana.tretyakova%40mail.mcgill.ca%7C2df81a17e83e441c937108db110ed58e%7Ccd31967152e74a68afa9fcf8f89f09ea%7C0%7C0%7C638122527619748771%7CUnknown%7CTWFpbGZsb3d8eyJWIjoiMC4wLjAwMDAiLCJQIjoiV2luMzIiLCJBTiI6Ik1haWwiLCJXVCI6Mn0%3D%7C3000%7C%7C%7C&amp;sdata=UoFHoTSZrIgkEu06VCJyJytZNBUulF6OF0zBzznHu2I%3D&amp;reserved=0" TargetMode="External"/><Relationship Id="rId2" Type="http://schemas.openxmlformats.org/officeDocument/2006/relationships/hyperlink" Target="https://can01.safelinks.protection.outlook.com/?url=https%3A%2F%2Fgithub.com%2FMuditmoody&amp;data=05%7C01%7Cliliana.tretyakova%40mail.mcgill.ca%7C2df81a17e83e441c937108db110ed58e%7Ccd31967152e74a68afa9fcf8f89f09ea%7C0%7C0%7C638122527619592537%7CUnknown%7CTWFpbGZsb3d8eyJWIjoiMC4wLjAwMDAiLCJQIjoiV2luMzIiLCJBTiI6Ik1haWwiLCJXVCI6Mn0%3D%7C3000%7C%7C%7C&amp;sdata=3CTPsUhNnQHUtykucD7Q61AEPRWw3cu7Xs26HoMCk3w%3D&amp;reserved=0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an01.safelinks.protection.outlook.com/?url=https%3A%2F%2Fgithub.com%2FNilanjana-Raghu&amp;data=05%7C01%7Cliliana.tretyakova%40mail.mcgill.ca%7C2df81a17e83e441c937108db110ed58e%7Ccd31967152e74a68afa9fcf8f89f09ea%7C0%7C0%7C638122527619592537%7CUnknown%7CTWFpbGZsb3d8eyJWIjoiMC4wLjAwMDAiLCJQIjoiV2luMzIiLCJBTiI6Ik1haWwiLCJXVCI6Mn0%3D%7C3000%7C%7C%7C&amp;sdata=hhXgjdGQj%2BJ66gCXU0aOUlqW65ujmHqxbgUofXbRyZ4%3D&amp;reserved=0" TargetMode="External"/><Relationship Id="rId5" Type="http://schemas.openxmlformats.org/officeDocument/2006/relationships/hyperlink" Target="https://can01.safelinks.protection.outlook.com/?url=https%3A%2F%2Fgithub.com%2Fhm6650&amp;data=05%7C01%7Cliliana.tretyakova%40mail.mcgill.ca%7C2df81a17e83e441c937108db110ed58e%7Ccd31967152e74a68afa9fcf8f89f09ea%7C0%7C0%7C638122527619592537%7CUnknown%7CTWFpbGZsb3d8eyJWIjoiMC4wLjAwMDAiLCJQIjoiV2luMzIiLCJBTiI6Ik1haWwiLCJXVCI6Mn0%3D%7C3000%7C%7C%7C&amp;sdata=wxNgizhiQDvQ1arL2H%2F12cS8X6QW5eZPoBCJD%2BI%2FXzg%3D&amp;reserved=0" TargetMode="External"/><Relationship Id="rId4" Type="http://schemas.openxmlformats.org/officeDocument/2006/relationships/hyperlink" Target="https://can01.safelinks.protection.outlook.com/?url=https%3A%2F%2Fgithub.com%2Fyingfangliang&amp;data=05%7C01%7Cliliana.tretyakova%40mail.mcgill.ca%7C2df81a17e83e441c937108db110ed58e%7Ccd31967152e74a68afa9fcf8f89f09ea%7C0%7C0%7C638122527619592537%7CUnknown%7CTWFpbGZsb3d8eyJWIjoiMC4wLjAwMDAiLCJQIjoiV2luMzIiLCJBTiI6Ik1haWwiLCJXVCI6Mn0%3D%7C3000%7C%7C%7C&amp;sdata=WT2TJRpfyOghMbT4bNgFzjgEDmgwdMtb5keqHgFPeL0%3D&amp;reserved=0" TargetMode="External"/><Relationship Id="rId9" Type="http://schemas.openxmlformats.org/officeDocument/2006/relationships/hyperlink" Target="https://can01.safelinks.protection.outlook.com/?url=https%3A%2F%2Fgithub.com%2FJiaying-Yao&amp;data=05%7C01%7Cliliana.tretyakova%40mail.mcgill.ca%7C2df81a17e83e441c937108db110ed58e%7Ccd31967152e74a68afa9fcf8f89f09ea%7C0%7C0%7C638122527619748771%7CUnknown%7CTWFpbGZsb3d8eyJWIjoiMC4wLjAwMDAiLCJQIjoiV2luMzIiLCJBTiI6Ik1haWwiLCJXVCI6Mn0%3D%7C3000%7C%7C%7C&amp;sdata=GdKGZPUZmhBkCZSCBu4LdNWfsCv0ByXzaX%2Bt003sxAk%3D&amp;reserved=0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cGill-MMA-EnterpriseAnalytics/Flyer_Customer_Satisfaction" TargetMode="External"/><Relationship Id="rId2" Type="http://schemas.openxmlformats.org/officeDocument/2006/relationships/hyperlink" Target="https://github.com/orgs/McGill-MMA-EnterpriseAnalytics/projects/29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ctrTitle"/>
          </p:nvPr>
        </p:nvSpPr>
        <p:spPr>
          <a:xfrm>
            <a:off x="1081699" y="1886013"/>
            <a:ext cx="698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CA"/>
              <a:t> </a:t>
            </a:r>
            <a:r>
              <a:rPr lang="en-US"/>
              <a:t>Airline Passenger Satisfaction</a:t>
            </a:r>
            <a:endParaRPr lang="en-US" b="0"/>
          </a:p>
        </p:txBody>
      </p:sp>
      <p:sp>
        <p:nvSpPr>
          <p:cNvPr id="2" name="Google Shape;502;p47">
            <a:extLst>
              <a:ext uri="{FF2B5EF4-FFF2-40B4-BE49-F238E27FC236}">
                <a16:creationId xmlns:a16="http://schemas.microsoft.com/office/drawing/2014/main" id="{F852492D-EAB2-5116-5D69-EE77D45E0E77}"/>
              </a:ext>
            </a:extLst>
          </p:cNvPr>
          <p:cNvSpPr/>
          <p:nvPr/>
        </p:nvSpPr>
        <p:spPr>
          <a:xfrm>
            <a:off x="802860" y="4150581"/>
            <a:ext cx="7561912" cy="58044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32"/>
          <p:cNvSpPr txBox="1">
            <a:spLocks noGrp="1"/>
          </p:cNvSpPr>
          <p:nvPr>
            <p:ph type="subTitle" idx="1"/>
          </p:nvPr>
        </p:nvSpPr>
        <p:spPr>
          <a:xfrm>
            <a:off x="1081699" y="4150581"/>
            <a:ext cx="708439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/>
            <a:r>
              <a:rPr lang="en-US">
                <a:solidFill>
                  <a:srgbClr val="5C71E8"/>
                </a:solidFill>
                <a:latin typeface="Montserrat" panose="00000500000000000000" pitchFamily="2" charset="0"/>
              </a:rPr>
              <a:t>Mudit </a:t>
            </a:r>
            <a:r>
              <a:rPr lang="en-US" err="1">
                <a:solidFill>
                  <a:srgbClr val="5C71E8"/>
                </a:solidFill>
                <a:latin typeface="Montserrat" panose="00000500000000000000" pitchFamily="2" charset="0"/>
              </a:rPr>
              <a:t>Aggrawal</a:t>
            </a:r>
            <a:r>
              <a:rPr lang="en-US">
                <a:solidFill>
                  <a:srgbClr val="5C71E8"/>
                </a:solidFill>
                <a:latin typeface="Montserrat" panose="00000500000000000000" pitchFamily="2" charset="0"/>
              </a:rPr>
              <a:t> , Jenny Yao , Pedro Jose Trujillo Mejia​, Liliana Tretyakova, ​ Hong-Fei </a:t>
            </a:r>
            <a:r>
              <a:rPr lang="en-US" err="1">
                <a:solidFill>
                  <a:srgbClr val="5C71E8"/>
                </a:solidFill>
                <a:latin typeface="Montserrat" panose="00000500000000000000" pitchFamily="2" charset="0"/>
              </a:rPr>
              <a:t>Jin</a:t>
            </a:r>
            <a:r>
              <a:rPr lang="en-US">
                <a:solidFill>
                  <a:srgbClr val="5C71E8"/>
                </a:solidFill>
                <a:latin typeface="Montserrat" panose="00000500000000000000" pitchFamily="2" charset="0"/>
              </a:rPr>
              <a:t> , Himanshu Mayank ​, </a:t>
            </a:r>
            <a:r>
              <a:rPr lang="en-US" err="1">
                <a:solidFill>
                  <a:srgbClr val="5C71E8"/>
                </a:solidFill>
                <a:latin typeface="Montserrat" panose="00000500000000000000" pitchFamily="2" charset="0"/>
              </a:rPr>
              <a:t>Nilanjana</a:t>
            </a:r>
            <a:r>
              <a:rPr lang="en-US">
                <a:solidFill>
                  <a:srgbClr val="5C71E8"/>
                </a:solidFill>
                <a:latin typeface="Montserrat" panose="00000500000000000000" pitchFamily="2" charset="0"/>
              </a:rPr>
              <a:t> Raghu ​, Ylfa Liang </a:t>
            </a:r>
          </a:p>
        </p:txBody>
      </p:sp>
      <p:sp>
        <p:nvSpPr>
          <p:cNvPr id="3" name="Google Shape;592;p51">
            <a:extLst>
              <a:ext uri="{FF2B5EF4-FFF2-40B4-BE49-F238E27FC236}">
                <a16:creationId xmlns:a16="http://schemas.microsoft.com/office/drawing/2014/main" id="{0FC9CE98-E29B-CF74-639B-C0D661D4A9BC}"/>
              </a:ext>
            </a:extLst>
          </p:cNvPr>
          <p:cNvSpPr/>
          <p:nvPr/>
        </p:nvSpPr>
        <p:spPr>
          <a:xfrm flipH="1">
            <a:off x="922714" y="4268305"/>
            <a:ext cx="242442" cy="356769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9FEA-6640-6772-BD56-2205E9785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 Comparison</a:t>
            </a:r>
            <a:endParaRPr lang="en-CA" dirty="0"/>
          </a:p>
        </p:txBody>
      </p:sp>
      <p:sp>
        <p:nvSpPr>
          <p:cNvPr id="11" name="Google Shape;504;p47">
            <a:extLst>
              <a:ext uri="{FF2B5EF4-FFF2-40B4-BE49-F238E27FC236}">
                <a16:creationId xmlns:a16="http://schemas.microsoft.com/office/drawing/2014/main" id="{53CADFA3-522E-3ACF-C1E7-1507652D4982}"/>
              </a:ext>
            </a:extLst>
          </p:cNvPr>
          <p:cNvSpPr/>
          <p:nvPr/>
        </p:nvSpPr>
        <p:spPr>
          <a:xfrm>
            <a:off x="1139626" y="2167350"/>
            <a:ext cx="1618555" cy="80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Google Shape;508;p47">
            <a:extLst>
              <a:ext uri="{FF2B5EF4-FFF2-40B4-BE49-F238E27FC236}">
                <a16:creationId xmlns:a16="http://schemas.microsoft.com/office/drawing/2014/main" id="{875E5B7D-914B-703B-0D8E-E5162C4AE49A}"/>
              </a:ext>
            </a:extLst>
          </p:cNvPr>
          <p:cNvSpPr txBox="1"/>
          <p:nvPr/>
        </p:nvSpPr>
        <p:spPr>
          <a:xfrm>
            <a:off x="1230288" y="2156385"/>
            <a:ext cx="1835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500" b="1">
                <a:solidFill>
                  <a:srgbClr val="424180"/>
                </a:solidFill>
                <a:latin typeface="Montserrat"/>
              </a:rPr>
              <a:t>87%</a:t>
            </a:r>
            <a:endParaRPr lang="en" sz="2500" b="1">
              <a:solidFill>
                <a:srgbClr val="424180"/>
              </a:solidFill>
              <a:latin typeface="Montserrat"/>
              <a:sym typeface="Montserrat"/>
            </a:endParaRPr>
          </a:p>
        </p:txBody>
      </p:sp>
      <p:sp>
        <p:nvSpPr>
          <p:cNvPr id="13" name="Google Shape;509;p47">
            <a:extLst>
              <a:ext uri="{FF2B5EF4-FFF2-40B4-BE49-F238E27FC236}">
                <a16:creationId xmlns:a16="http://schemas.microsoft.com/office/drawing/2014/main" id="{307408AB-B0B9-80E7-AD3A-D85299B52081}"/>
              </a:ext>
            </a:extLst>
          </p:cNvPr>
          <p:cNvSpPr txBox="1"/>
          <p:nvPr/>
        </p:nvSpPr>
        <p:spPr>
          <a:xfrm>
            <a:off x="1230300" y="2577460"/>
            <a:ext cx="32343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5C71E8"/>
                </a:solidFill>
                <a:latin typeface="Montserrat"/>
                <a:sym typeface="Montserrat"/>
              </a:rPr>
              <a:t>Accuracy</a:t>
            </a:r>
            <a:endParaRPr b="1">
              <a:solidFill>
                <a:srgbClr val="5C71E8"/>
              </a:solidFill>
              <a:latin typeface="Montserrat"/>
              <a:sym typeface="Montserrat"/>
            </a:endParaRPr>
          </a:p>
        </p:txBody>
      </p:sp>
      <p:sp>
        <p:nvSpPr>
          <p:cNvPr id="16" name="Google Shape;517;p47">
            <a:extLst>
              <a:ext uri="{FF2B5EF4-FFF2-40B4-BE49-F238E27FC236}">
                <a16:creationId xmlns:a16="http://schemas.microsoft.com/office/drawing/2014/main" id="{9341D59F-0DC8-C618-FBE5-439DEBC36A70}"/>
              </a:ext>
            </a:extLst>
          </p:cNvPr>
          <p:cNvSpPr/>
          <p:nvPr/>
        </p:nvSpPr>
        <p:spPr>
          <a:xfrm>
            <a:off x="611559" y="2238025"/>
            <a:ext cx="329400" cy="695457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" name="Google Shape;348;p34">
            <a:extLst>
              <a:ext uri="{FF2B5EF4-FFF2-40B4-BE49-F238E27FC236}">
                <a16:creationId xmlns:a16="http://schemas.microsoft.com/office/drawing/2014/main" id="{C6DE50F9-14C1-6E5A-8898-1B53CE236315}"/>
              </a:ext>
            </a:extLst>
          </p:cNvPr>
          <p:cNvSpPr txBox="1">
            <a:spLocks/>
          </p:cNvSpPr>
          <p:nvPr/>
        </p:nvSpPr>
        <p:spPr>
          <a:xfrm>
            <a:off x="540000" y="1322342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1800" b="1">
                <a:solidFill>
                  <a:schemeClr val="accent3"/>
                </a:solidFill>
                <a:latin typeface="Montserrat"/>
              </a:rPr>
              <a:t>Logistic Regression </a:t>
            </a:r>
            <a:endParaRPr lang="en-US" sz="1800" b="1">
              <a:solidFill>
                <a:schemeClr val="accent3"/>
              </a:solidFill>
              <a:latin typeface="Montserrat"/>
              <a:sym typeface="Montserrat"/>
            </a:endParaRPr>
          </a:p>
        </p:txBody>
      </p:sp>
      <p:sp>
        <p:nvSpPr>
          <p:cNvPr id="19" name="Google Shape;502;p47">
            <a:extLst>
              <a:ext uri="{FF2B5EF4-FFF2-40B4-BE49-F238E27FC236}">
                <a16:creationId xmlns:a16="http://schemas.microsoft.com/office/drawing/2014/main" id="{37B32383-4539-6244-619B-1E494207DD18}"/>
              </a:ext>
            </a:extLst>
          </p:cNvPr>
          <p:cNvSpPr/>
          <p:nvPr/>
        </p:nvSpPr>
        <p:spPr>
          <a:xfrm>
            <a:off x="3926610" y="2156384"/>
            <a:ext cx="1622292" cy="81976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510;p47">
            <a:extLst>
              <a:ext uri="{FF2B5EF4-FFF2-40B4-BE49-F238E27FC236}">
                <a16:creationId xmlns:a16="http://schemas.microsoft.com/office/drawing/2014/main" id="{73D99ABA-91A6-EFDC-A359-0800662015E1}"/>
              </a:ext>
            </a:extLst>
          </p:cNvPr>
          <p:cNvSpPr txBox="1"/>
          <p:nvPr/>
        </p:nvSpPr>
        <p:spPr>
          <a:xfrm>
            <a:off x="4017273" y="2168921"/>
            <a:ext cx="1835100" cy="36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500" b="1">
                <a:solidFill>
                  <a:srgbClr val="424180"/>
                </a:solidFill>
                <a:latin typeface="Montserrat"/>
              </a:rPr>
              <a:t>88%</a:t>
            </a:r>
            <a:endParaRPr sz="2500" b="1">
              <a:solidFill>
                <a:srgbClr val="424180"/>
              </a:solidFill>
              <a:latin typeface="Montserrat"/>
              <a:sym typeface="Montserrat"/>
            </a:endParaRPr>
          </a:p>
        </p:txBody>
      </p:sp>
      <p:sp>
        <p:nvSpPr>
          <p:cNvPr id="21" name="Google Shape;511;p47">
            <a:extLst>
              <a:ext uri="{FF2B5EF4-FFF2-40B4-BE49-F238E27FC236}">
                <a16:creationId xmlns:a16="http://schemas.microsoft.com/office/drawing/2014/main" id="{1FC2D1DB-4A55-97BE-F570-BDF71FD4BF94}"/>
              </a:ext>
            </a:extLst>
          </p:cNvPr>
          <p:cNvSpPr txBox="1"/>
          <p:nvPr/>
        </p:nvSpPr>
        <p:spPr>
          <a:xfrm>
            <a:off x="4017285" y="2565504"/>
            <a:ext cx="3234300" cy="36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5C71E8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b="1">
              <a:solidFill>
                <a:srgbClr val="5C71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5C71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518;p47">
            <a:extLst>
              <a:ext uri="{FF2B5EF4-FFF2-40B4-BE49-F238E27FC236}">
                <a16:creationId xmlns:a16="http://schemas.microsoft.com/office/drawing/2014/main" id="{6FB1E998-B0B7-7DF3-B304-431F603D75AD}"/>
              </a:ext>
            </a:extLst>
          </p:cNvPr>
          <p:cNvSpPr/>
          <p:nvPr/>
        </p:nvSpPr>
        <p:spPr>
          <a:xfrm>
            <a:off x="3406495" y="2238025"/>
            <a:ext cx="329400" cy="689319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Google Shape;348;p34">
            <a:extLst>
              <a:ext uri="{FF2B5EF4-FFF2-40B4-BE49-F238E27FC236}">
                <a16:creationId xmlns:a16="http://schemas.microsoft.com/office/drawing/2014/main" id="{88B7CB86-D34A-76AE-8CFF-CFA28A2A02D8}"/>
              </a:ext>
            </a:extLst>
          </p:cNvPr>
          <p:cNvSpPr txBox="1">
            <a:spLocks/>
          </p:cNvSpPr>
          <p:nvPr/>
        </p:nvSpPr>
        <p:spPr>
          <a:xfrm>
            <a:off x="3342887" y="1322342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1800" b="1">
                <a:solidFill>
                  <a:schemeClr val="accent3"/>
                </a:solidFill>
                <a:latin typeface="Montserrat"/>
              </a:rPr>
              <a:t>SVM</a:t>
            </a:r>
            <a:endParaRPr lang="en-US" sz="1800" b="1">
              <a:solidFill>
                <a:schemeClr val="accent3"/>
              </a:solidFill>
              <a:latin typeface="Montserrat"/>
              <a:sym typeface="Montserrat"/>
            </a:endParaRPr>
          </a:p>
        </p:txBody>
      </p:sp>
      <p:sp>
        <p:nvSpPr>
          <p:cNvPr id="26" name="Google Shape;502;p47">
            <a:extLst>
              <a:ext uri="{FF2B5EF4-FFF2-40B4-BE49-F238E27FC236}">
                <a16:creationId xmlns:a16="http://schemas.microsoft.com/office/drawing/2014/main" id="{823D00F4-188E-A14C-F8DA-CE0F33C73317}"/>
              </a:ext>
            </a:extLst>
          </p:cNvPr>
          <p:cNvSpPr/>
          <p:nvPr/>
        </p:nvSpPr>
        <p:spPr>
          <a:xfrm>
            <a:off x="6797722" y="2150251"/>
            <a:ext cx="1622292" cy="81976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" name="Google Shape;510;p47">
            <a:extLst>
              <a:ext uri="{FF2B5EF4-FFF2-40B4-BE49-F238E27FC236}">
                <a16:creationId xmlns:a16="http://schemas.microsoft.com/office/drawing/2014/main" id="{667D4C49-2CF9-8639-202D-B7FD5A4A6452}"/>
              </a:ext>
            </a:extLst>
          </p:cNvPr>
          <p:cNvSpPr txBox="1"/>
          <p:nvPr/>
        </p:nvSpPr>
        <p:spPr>
          <a:xfrm>
            <a:off x="6888385" y="2162788"/>
            <a:ext cx="1835100" cy="36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500" b="1">
                <a:solidFill>
                  <a:srgbClr val="424180"/>
                </a:solidFill>
                <a:latin typeface="Montserrat"/>
              </a:rPr>
              <a:t>95%</a:t>
            </a:r>
            <a:endParaRPr sz="2500" b="1">
              <a:solidFill>
                <a:srgbClr val="424180"/>
              </a:solidFill>
              <a:latin typeface="Montserrat"/>
              <a:sym typeface="Montserrat"/>
            </a:endParaRPr>
          </a:p>
        </p:txBody>
      </p:sp>
      <p:sp>
        <p:nvSpPr>
          <p:cNvPr id="28" name="Google Shape;511;p47">
            <a:extLst>
              <a:ext uri="{FF2B5EF4-FFF2-40B4-BE49-F238E27FC236}">
                <a16:creationId xmlns:a16="http://schemas.microsoft.com/office/drawing/2014/main" id="{4AFD3ED2-5586-AEAC-4990-06623182568F}"/>
              </a:ext>
            </a:extLst>
          </p:cNvPr>
          <p:cNvSpPr txBox="1"/>
          <p:nvPr/>
        </p:nvSpPr>
        <p:spPr>
          <a:xfrm>
            <a:off x="6888397" y="2559371"/>
            <a:ext cx="1322071" cy="36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5C71E8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b="1">
              <a:solidFill>
                <a:srgbClr val="5C71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5C71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518;p47">
            <a:extLst>
              <a:ext uri="{FF2B5EF4-FFF2-40B4-BE49-F238E27FC236}">
                <a16:creationId xmlns:a16="http://schemas.microsoft.com/office/drawing/2014/main" id="{6A059726-89C4-D60D-9D72-430DD3F62107}"/>
              </a:ext>
            </a:extLst>
          </p:cNvPr>
          <p:cNvSpPr/>
          <p:nvPr/>
        </p:nvSpPr>
        <p:spPr>
          <a:xfrm>
            <a:off x="6277607" y="2231892"/>
            <a:ext cx="329400" cy="689319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348;p34">
            <a:extLst>
              <a:ext uri="{FF2B5EF4-FFF2-40B4-BE49-F238E27FC236}">
                <a16:creationId xmlns:a16="http://schemas.microsoft.com/office/drawing/2014/main" id="{AC9E1561-6DC0-5C83-6607-577FDA7D62D3}"/>
              </a:ext>
            </a:extLst>
          </p:cNvPr>
          <p:cNvSpPr txBox="1">
            <a:spLocks/>
          </p:cNvSpPr>
          <p:nvPr/>
        </p:nvSpPr>
        <p:spPr>
          <a:xfrm>
            <a:off x="6237385" y="1109885"/>
            <a:ext cx="2486100" cy="547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1800" b="1">
                <a:solidFill>
                  <a:schemeClr val="accent3"/>
                </a:solidFill>
                <a:latin typeface="Montserrat"/>
              </a:rPr>
              <a:t>Decision Tree</a:t>
            </a:r>
            <a:r>
              <a:rPr lang="en-US" sz="3600"/>
              <a:t> </a:t>
            </a:r>
            <a:endParaRPr lang="en-US" sz="1800" b="1">
              <a:solidFill>
                <a:schemeClr val="accent3"/>
              </a:solidFill>
              <a:latin typeface="Montserrat"/>
              <a:sym typeface="Montserrat"/>
            </a:endParaRPr>
          </a:p>
        </p:txBody>
      </p:sp>
      <p:sp>
        <p:nvSpPr>
          <p:cNvPr id="35" name="Google Shape;502;p47">
            <a:extLst>
              <a:ext uri="{FF2B5EF4-FFF2-40B4-BE49-F238E27FC236}">
                <a16:creationId xmlns:a16="http://schemas.microsoft.com/office/drawing/2014/main" id="{35E339F5-6C64-078D-063A-226CF5F81C52}"/>
              </a:ext>
            </a:extLst>
          </p:cNvPr>
          <p:cNvSpPr/>
          <p:nvPr/>
        </p:nvSpPr>
        <p:spPr>
          <a:xfrm>
            <a:off x="3889287" y="4095687"/>
            <a:ext cx="1622292" cy="81976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" name="Google Shape;510;p47">
            <a:extLst>
              <a:ext uri="{FF2B5EF4-FFF2-40B4-BE49-F238E27FC236}">
                <a16:creationId xmlns:a16="http://schemas.microsoft.com/office/drawing/2014/main" id="{CC427BDB-8FA3-403B-33D6-B478EB3C0B98}"/>
              </a:ext>
            </a:extLst>
          </p:cNvPr>
          <p:cNvSpPr txBox="1"/>
          <p:nvPr/>
        </p:nvSpPr>
        <p:spPr>
          <a:xfrm>
            <a:off x="3979950" y="4012809"/>
            <a:ext cx="1835100" cy="36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500" b="1">
                <a:solidFill>
                  <a:srgbClr val="424180"/>
                </a:solidFill>
                <a:latin typeface="Montserrat"/>
              </a:rPr>
              <a:t>95%</a:t>
            </a:r>
            <a:endParaRPr sz="2500" b="1">
              <a:solidFill>
                <a:srgbClr val="424180"/>
              </a:solidFill>
              <a:latin typeface="Montserrat"/>
              <a:sym typeface="Montserrat"/>
            </a:endParaRPr>
          </a:p>
        </p:txBody>
      </p:sp>
      <p:sp>
        <p:nvSpPr>
          <p:cNvPr id="37" name="Google Shape;511;p47">
            <a:extLst>
              <a:ext uri="{FF2B5EF4-FFF2-40B4-BE49-F238E27FC236}">
                <a16:creationId xmlns:a16="http://schemas.microsoft.com/office/drawing/2014/main" id="{22943ADC-7438-0FEA-7734-05D63E4FB193}"/>
              </a:ext>
            </a:extLst>
          </p:cNvPr>
          <p:cNvSpPr txBox="1"/>
          <p:nvPr/>
        </p:nvSpPr>
        <p:spPr>
          <a:xfrm>
            <a:off x="3979962" y="4401441"/>
            <a:ext cx="1481959" cy="36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2"/>
                </a:solidFill>
                <a:latin typeface="Montserrat"/>
              </a:rPr>
              <a:t>Classification score </a:t>
            </a:r>
            <a:endParaRPr b="1">
              <a:solidFill>
                <a:srgbClr val="5C71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" name="Google Shape;518;p47">
            <a:extLst>
              <a:ext uri="{FF2B5EF4-FFF2-40B4-BE49-F238E27FC236}">
                <a16:creationId xmlns:a16="http://schemas.microsoft.com/office/drawing/2014/main" id="{C0BF513A-667B-E4FA-BF13-4A4B69809DBB}"/>
              </a:ext>
            </a:extLst>
          </p:cNvPr>
          <p:cNvSpPr/>
          <p:nvPr/>
        </p:nvSpPr>
        <p:spPr>
          <a:xfrm>
            <a:off x="3369172" y="4177328"/>
            <a:ext cx="329400" cy="689319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" name="Google Shape;348;p34">
            <a:extLst>
              <a:ext uri="{FF2B5EF4-FFF2-40B4-BE49-F238E27FC236}">
                <a16:creationId xmlns:a16="http://schemas.microsoft.com/office/drawing/2014/main" id="{EA1450B6-B372-22D9-00E1-E2694AF576B3}"/>
              </a:ext>
            </a:extLst>
          </p:cNvPr>
          <p:cNvSpPr txBox="1">
            <a:spLocks/>
          </p:cNvSpPr>
          <p:nvPr/>
        </p:nvSpPr>
        <p:spPr>
          <a:xfrm>
            <a:off x="3328950" y="3309761"/>
            <a:ext cx="2486100" cy="547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1800" b="1">
                <a:solidFill>
                  <a:schemeClr val="accent3"/>
                </a:solidFill>
                <a:latin typeface="Montserrat"/>
              </a:rPr>
              <a:t>Random Forest</a:t>
            </a:r>
            <a:endParaRPr lang="en-US" sz="1800" b="1">
              <a:solidFill>
                <a:schemeClr val="accent3"/>
              </a:solidFill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629935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 txBox="1">
            <a:spLocks noGrp="1"/>
          </p:cNvSpPr>
          <p:nvPr>
            <p:ph type="title"/>
          </p:nvPr>
        </p:nvSpPr>
        <p:spPr>
          <a:xfrm>
            <a:off x="539999" y="32123"/>
            <a:ext cx="71313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Classification – </a:t>
            </a:r>
            <a:br>
              <a:rPr lang="en-US" dirty="0"/>
            </a:br>
            <a:r>
              <a:rPr lang="en-US" dirty="0"/>
              <a:t>Logistic Regression</a:t>
            </a:r>
            <a:endParaRPr dirty="0"/>
          </a:p>
        </p:txBody>
      </p:sp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FB464C0C-E438-EFC5-8F90-8F5FD0246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291" y="1211491"/>
            <a:ext cx="4441134" cy="389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66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>
            <a:extLst>
              <a:ext uri="{FF2B5EF4-FFF2-40B4-BE49-F238E27FC236}">
                <a16:creationId xmlns:a16="http://schemas.microsoft.com/office/drawing/2014/main" id="{B39B046B-6BC2-06DF-A33B-D3FF8D444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55" y="1490473"/>
            <a:ext cx="6823490" cy="3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F3961B-62CA-3994-EEC2-F9C0C2D924EA}"/>
              </a:ext>
            </a:extLst>
          </p:cNvPr>
          <p:cNvSpPr txBox="1">
            <a:spLocks/>
          </p:cNvSpPr>
          <p:nvPr/>
        </p:nvSpPr>
        <p:spPr>
          <a:xfrm>
            <a:off x="540000" y="445025"/>
            <a:ext cx="5517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Classification – </a:t>
            </a:r>
            <a:r>
              <a:rPr lang="en-US" dirty="0" err="1"/>
              <a:t>XGboost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6194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834;p60">
            <a:extLst>
              <a:ext uri="{FF2B5EF4-FFF2-40B4-BE49-F238E27FC236}">
                <a16:creationId xmlns:a16="http://schemas.microsoft.com/office/drawing/2014/main" id="{39DC6539-D916-7BE7-9B89-94063CB545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934922"/>
              </p:ext>
            </p:extLst>
          </p:nvPr>
        </p:nvGraphicFramePr>
        <p:xfrm>
          <a:off x="4407912" y="1736375"/>
          <a:ext cx="4211411" cy="2714955"/>
        </p:xfrm>
        <a:graphic>
          <a:graphicData uri="http://schemas.openxmlformats.org/drawingml/2006/table">
            <a:tbl>
              <a:tblPr>
                <a:noFill/>
                <a:tableStyleId>{ACB1AEF0-7189-4B46-AE88-78842E7F49C7}</a:tableStyleId>
              </a:tblPr>
              <a:tblGrid>
                <a:gridCol w="1240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3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3926">
                  <a:extLst>
                    <a:ext uri="{9D8B030D-6E8A-4147-A177-3AD203B41FA5}">
                      <a16:colId xmlns:a16="http://schemas.microsoft.com/office/drawing/2014/main" val="1667142392"/>
                    </a:ext>
                  </a:extLst>
                </a:gridCol>
              </a:tblGrid>
              <a:tr h="3703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Precision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Recall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F1-Score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Support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1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Neutral or dissatisfied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0.94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0.91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0.96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19226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Satisfied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0.96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0.84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0.94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14720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Accuracy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0.95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33946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Macro avg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0.95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0.95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0.95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33946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870980"/>
                  </a:ext>
                </a:extLst>
              </a:tr>
              <a:tr h="5205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Weighted avg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0.95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0.95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0.95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33946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095563"/>
                  </a:ext>
                </a:extLst>
              </a:tr>
            </a:tbl>
          </a:graphicData>
        </a:graphic>
      </p:graphicFrame>
      <p:pic>
        <p:nvPicPr>
          <p:cNvPr id="8196" name="Picture 4">
            <a:extLst>
              <a:ext uri="{FF2B5EF4-FFF2-40B4-BE49-F238E27FC236}">
                <a16:creationId xmlns:a16="http://schemas.microsoft.com/office/drawing/2014/main" id="{C5014A04-FFCB-80AF-2F19-1FD8B76DD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34" y="3166075"/>
            <a:ext cx="2724569" cy="165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869;p61">
            <a:extLst>
              <a:ext uri="{FF2B5EF4-FFF2-40B4-BE49-F238E27FC236}">
                <a16:creationId xmlns:a16="http://schemas.microsoft.com/office/drawing/2014/main" id="{69B17C0D-4E8C-FEA4-B226-33349ADCB7CE}"/>
              </a:ext>
            </a:extLst>
          </p:cNvPr>
          <p:cNvSpPr txBox="1"/>
          <p:nvPr/>
        </p:nvSpPr>
        <p:spPr>
          <a:xfrm>
            <a:off x="923729" y="2265139"/>
            <a:ext cx="213143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Raleway"/>
                <a:sym typeface="Raleway"/>
              </a:rPr>
              <a:t>U</a:t>
            </a:r>
            <a:r>
              <a:rPr lang="en-US" b="1">
                <a:solidFill>
                  <a:schemeClr val="dk2"/>
                </a:solidFill>
                <a:latin typeface="Raleway"/>
              </a:rPr>
              <a:t>sing the best parameters</a:t>
            </a:r>
            <a:endParaRPr b="1">
              <a:solidFill>
                <a:schemeClr val="dk2"/>
              </a:solidFill>
              <a:latin typeface="Raleway"/>
              <a:sym typeface="Raleway"/>
            </a:endParaRPr>
          </a:p>
        </p:txBody>
      </p:sp>
      <p:sp>
        <p:nvSpPr>
          <p:cNvPr id="4" name="Google Shape;870;p61">
            <a:extLst>
              <a:ext uri="{FF2B5EF4-FFF2-40B4-BE49-F238E27FC236}">
                <a16:creationId xmlns:a16="http://schemas.microsoft.com/office/drawing/2014/main" id="{7C77926A-990F-38D5-95FA-C0ECE3A4807F}"/>
              </a:ext>
            </a:extLst>
          </p:cNvPr>
          <p:cNvSpPr txBox="1"/>
          <p:nvPr/>
        </p:nvSpPr>
        <p:spPr>
          <a:xfrm>
            <a:off x="1069847" y="1435703"/>
            <a:ext cx="1845129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</a:rPr>
              <a:t>96%</a:t>
            </a:r>
            <a:endParaRPr sz="3500">
              <a:solidFill>
                <a:schemeClr val="dk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5" name="Google Shape;872;p61">
            <a:extLst>
              <a:ext uri="{FF2B5EF4-FFF2-40B4-BE49-F238E27FC236}">
                <a16:creationId xmlns:a16="http://schemas.microsoft.com/office/drawing/2014/main" id="{40DB5C38-AD1D-D6EE-F315-919C2BAF9416}"/>
              </a:ext>
            </a:extLst>
          </p:cNvPr>
          <p:cNvSpPr txBox="1"/>
          <p:nvPr/>
        </p:nvSpPr>
        <p:spPr>
          <a:xfrm flipH="1">
            <a:off x="1147194" y="1956403"/>
            <a:ext cx="1684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</a:rPr>
              <a:t>Accuracy</a:t>
            </a:r>
            <a:endParaRPr sz="2000">
              <a:solidFill>
                <a:schemeClr val="accent3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ACE58B0-BE43-A876-EB5D-61337202B31E}"/>
              </a:ext>
            </a:extLst>
          </p:cNvPr>
          <p:cNvSpPr txBox="1">
            <a:spLocks/>
          </p:cNvSpPr>
          <p:nvPr/>
        </p:nvSpPr>
        <p:spPr>
          <a:xfrm>
            <a:off x="540000" y="445025"/>
            <a:ext cx="5517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Classification – </a:t>
            </a:r>
            <a:r>
              <a:rPr lang="en-US" dirty="0" err="1"/>
              <a:t>XGboost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7941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723B-D449-F339-0884-3F842074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Takeaways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F8930-607C-8EBA-12D2-7C6FBC777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Our Preliminary Results and Business Insights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2804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506CB4-7181-49BD-DA83-879B092A5DD6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40000" y="1317102"/>
            <a:ext cx="3933600" cy="357000"/>
          </a:xfrm>
        </p:spPr>
        <p:txBody>
          <a:bodyPr/>
          <a:lstStyle/>
          <a:p>
            <a:r>
              <a:rPr lang="en-US" sz="1600"/>
              <a:t>Treatment I: Inflight Wi-Fi service</a:t>
            </a:r>
            <a:endParaRPr lang="en-CA" sz="16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8BA31D-4E43-1EEE-1467-ABAE9CA4D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Results</a:t>
            </a:r>
            <a:endParaRPr lang="en-CA"/>
          </a:p>
        </p:txBody>
      </p:sp>
      <p:graphicFrame>
        <p:nvGraphicFramePr>
          <p:cNvPr id="7" name="Google Shape;834;p60">
            <a:extLst>
              <a:ext uri="{FF2B5EF4-FFF2-40B4-BE49-F238E27FC236}">
                <a16:creationId xmlns:a16="http://schemas.microsoft.com/office/drawing/2014/main" id="{51FF006B-3938-35D9-DE34-7218F05E84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3923461"/>
              </p:ext>
            </p:extLst>
          </p:nvPr>
        </p:nvGraphicFramePr>
        <p:xfrm>
          <a:off x="955912" y="2438611"/>
          <a:ext cx="2017910" cy="1188630"/>
        </p:xfrm>
        <a:graphic>
          <a:graphicData uri="http://schemas.openxmlformats.org/drawingml/2006/table">
            <a:tbl>
              <a:tblPr>
                <a:noFill/>
                <a:tableStyleId>{ACB1AEF0-7189-4B46-AE88-78842E7F49C7}</a:tableStyleId>
              </a:tblPr>
              <a:tblGrid>
                <a:gridCol w="84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17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Business Travel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4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No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0.361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2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YES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0.174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Google Shape;834;p60">
            <a:extLst>
              <a:ext uri="{FF2B5EF4-FFF2-40B4-BE49-F238E27FC236}">
                <a16:creationId xmlns:a16="http://schemas.microsoft.com/office/drawing/2014/main" id="{7A85172C-6A0D-9E4C-7781-D14CF6E9D8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5962404"/>
              </p:ext>
            </p:extLst>
          </p:nvPr>
        </p:nvGraphicFramePr>
        <p:xfrm>
          <a:off x="3552106" y="2441250"/>
          <a:ext cx="2017910" cy="1197508"/>
        </p:xfrm>
        <a:graphic>
          <a:graphicData uri="http://schemas.openxmlformats.org/drawingml/2006/table">
            <a:tbl>
              <a:tblPr>
                <a:noFill/>
                <a:tableStyleId>{ACB1AEF0-7189-4B46-AE88-78842E7F49C7}</a:tableStyleId>
              </a:tblPr>
              <a:tblGrid>
                <a:gridCol w="846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0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LoYal Customer</a:t>
                      </a:r>
                      <a:endParaRPr sz="1400" dirty="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5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No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0.457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5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YES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0.182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Google Shape;834;p60">
            <a:extLst>
              <a:ext uri="{FF2B5EF4-FFF2-40B4-BE49-F238E27FC236}">
                <a16:creationId xmlns:a16="http://schemas.microsoft.com/office/drawing/2014/main" id="{484350FA-9BCA-4CF9-4E1A-ED10E5CFD3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275392"/>
              </p:ext>
            </p:extLst>
          </p:nvPr>
        </p:nvGraphicFramePr>
        <p:xfrm>
          <a:off x="6148300" y="2450128"/>
          <a:ext cx="2027054" cy="1188630"/>
        </p:xfrm>
        <a:graphic>
          <a:graphicData uri="http://schemas.openxmlformats.org/drawingml/2006/table">
            <a:tbl>
              <a:tblPr>
                <a:noFill/>
                <a:tableStyleId>{ACB1AEF0-7189-4B46-AE88-78842E7F49C7}</a:tableStyleId>
              </a:tblPr>
              <a:tblGrid>
                <a:gridCol w="833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Flight Distance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Mid-long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o.03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Short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0.303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1ABC341-FB39-F5CD-39A9-60EF1E62627E}"/>
              </a:ext>
            </a:extLst>
          </p:cNvPr>
          <p:cNvSpPr txBox="1"/>
          <p:nvPr/>
        </p:nvSpPr>
        <p:spPr>
          <a:xfrm>
            <a:off x="2522764" y="4083973"/>
            <a:ext cx="4098471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solidFill>
                  <a:schemeClr val="accent3"/>
                </a:solidFill>
                <a:latin typeface="Raleway"/>
              </a:rPr>
              <a:t>CATE</a:t>
            </a:r>
          </a:p>
        </p:txBody>
      </p:sp>
    </p:spTree>
    <p:extLst>
      <p:ext uri="{BB962C8B-B14F-4D97-AF65-F5344CB8AC3E}">
        <p14:creationId xmlns:p14="http://schemas.microsoft.com/office/powerpoint/2010/main" val="3619178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506CB4-7181-49BD-DA83-879B092A5DD6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39999" y="1317102"/>
            <a:ext cx="4294393" cy="357000"/>
          </a:xfrm>
        </p:spPr>
        <p:txBody>
          <a:bodyPr/>
          <a:lstStyle/>
          <a:p>
            <a:pPr>
              <a:buClr>
                <a:schemeClr val="dk1"/>
              </a:buClr>
              <a:buSzPts val="2000"/>
            </a:pPr>
            <a:r>
              <a:rPr lang="en-US" sz="1600"/>
              <a:t>Treatment II: </a:t>
            </a:r>
            <a:r>
              <a:rPr lang="en-US" sz="1600" b="1">
                <a:solidFill>
                  <a:schemeClr val="accent3"/>
                </a:solidFill>
                <a:latin typeface="Montserrat"/>
              </a:rPr>
              <a:t>Online boarding</a:t>
            </a:r>
            <a:endParaRPr lang="en-US" sz="1600" b="1">
              <a:solidFill>
                <a:schemeClr val="accent3"/>
              </a:solidFill>
              <a:latin typeface="Montserrat"/>
              <a:sym typeface="Montserrat"/>
            </a:endParaRPr>
          </a:p>
          <a:p>
            <a:endParaRPr lang="en-CA" sz="16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8BA31D-4E43-1EEE-1467-ABAE9CA4D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Results</a:t>
            </a:r>
            <a:endParaRPr lang="en-CA"/>
          </a:p>
        </p:txBody>
      </p:sp>
      <p:graphicFrame>
        <p:nvGraphicFramePr>
          <p:cNvPr id="7" name="Google Shape;834;p60">
            <a:extLst>
              <a:ext uri="{FF2B5EF4-FFF2-40B4-BE49-F238E27FC236}">
                <a16:creationId xmlns:a16="http://schemas.microsoft.com/office/drawing/2014/main" id="{51FF006B-3938-35D9-DE34-7218F05E84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6885236"/>
              </p:ext>
            </p:extLst>
          </p:nvPr>
        </p:nvGraphicFramePr>
        <p:xfrm>
          <a:off x="955912" y="2438611"/>
          <a:ext cx="2017910" cy="1188630"/>
        </p:xfrm>
        <a:graphic>
          <a:graphicData uri="http://schemas.openxmlformats.org/drawingml/2006/table">
            <a:tbl>
              <a:tblPr>
                <a:noFill/>
                <a:tableStyleId>{ACB1AEF0-7189-4B46-AE88-78842E7F49C7}</a:tableStyleId>
              </a:tblPr>
              <a:tblGrid>
                <a:gridCol w="84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17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Business Travel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4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No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0.008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2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YES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0.077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Google Shape;834;p60">
            <a:extLst>
              <a:ext uri="{FF2B5EF4-FFF2-40B4-BE49-F238E27FC236}">
                <a16:creationId xmlns:a16="http://schemas.microsoft.com/office/drawing/2014/main" id="{7A85172C-6A0D-9E4C-7781-D14CF6E9D8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2648407"/>
              </p:ext>
            </p:extLst>
          </p:nvPr>
        </p:nvGraphicFramePr>
        <p:xfrm>
          <a:off x="3552106" y="2441250"/>
          <a:ext cx="2017910" cy="1197508"/>
        </p:xfrm>
        <a:graphic>
          <a:graphicData uri="http://schemas.openxmlformats.org/drawingml/2006/table">
            <a:tbl>
              <a:tblPr>
                <a:noFill/>
                <a:tableStyleId>{ACB1AEF0-7189-4B46-AE88-78842E7F49C7}</a:tableStyleId>
              </a:tblPr>
              <a:tblGrid>
                <a:gridCol w="846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0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dirty="0" err="1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LoYal</a:t>
                      </a:r>
                      <a:r>
                        <a:rPr lang="en-CA" sz="1400" dirty="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 Customer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5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No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0.019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5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YES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0.064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Google Shape;834;p60">
            <a:extLst>
              <a:ext uri="{FF2B5EF4-FFF2-40B4-BE49-F238E27FC236}">
                <a16:creationId xmlns:a16="http://schemas.microsoft.com/office/drawing/2014/main" id="{484350FA-9BCA-4CF9-4E1A-ED10E5CFD3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356725"/>
              </p:ext>
            </p:extLst>
          </p:nvPr>
        </p:nvGraphicFramePr>
        <p:xfrm>
          <a:off x="6148300" y="1886074"/>
          <a:ext cx="2027054" cy="1981050"/>
        </p:xfrm>
        <a:graphic>
          <a:graphicData uri="http://schemas.openxmlformats.org/drawingml/2006/table">
            <a:tbl>
              <a:tblPr>
                <a:noFill/>
                <a:tableStyleId>{ACB1AEF0-7189-4B46-AE88-78842E7F49C7}</a:tableStyleId>
              </a:tblPr>
              <a:tblGrid>
                <a:gridCol w="833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Age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0-15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o.027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18-40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0.069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41-65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0.047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59100"/>
                  </a:ext>
                </a:extLst>
              </a:tr>
              <a:tr h="289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65+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0.032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3569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1ABC341-FB39-F5CD-39A9-60EF1E62627E}"/>
              </a:ext>
            </a:extLst>
          </p:cNvPr>
          <p:cNvSpPr txBox="1"/>
          <p:nvPr/>
        </p:nvSpPr>
        <p:spPr>
          <a:xfrm>
            <a:off x="2522764" y="4083973"/>
            <a:ext cx="4098471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solidFill>
                  <a:schemeClr val="accent3"/>
                </a:solidFill>
                <a:latin typeface="Raleway"/>
              </a:rPr>
              <a:t>CATE</a:t>
            </a:r>
          </a:p>
        </p:txBody>
      </p:sp>
    </p:spTree>
    <p:extLst>
      <p:ext uri="{BB962C8B-B14F-4D97-AF65-F5344CB8AC3E}">
        <p14:creationId xmlns:p14="http://schemas.microsoft.com/office/powerpoint/2010/main" val="331131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2"/>
          <p:cNvSpPr txBox="1">
            <a:spLocks noGrp="1"/>
          </p:cNvSpPr>
          <p:nvPr>
            <p:ph type="title"/>
          </p:nvPr>
        </p:nvSpPr>
        <p:spPr>
          <a:xfrm>
            <a:off x="539999" y="445025"/>
            <a:ext cx="40185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-US"/>
              <a:t>usiness Insights</a:t>
            </a:r>
            <a:endParaRPr/>
          </a:p>
        </p:txBody>
      </p:sp>
      <p:sp>
        <p:nvSpPr>
          <p:cNvPr id="602" name="Google Shape;602;p52"/>
          <p:cNvSpPr txBox="1">
            <a:spLocks noGrp="1"/>
          </p:cNvSpPr>
          <p:nvPr>
            <p:ph type="subTitle" idx="1"/>
          </p:nvPr>
        </p:nvSpPr>
        <p:spPr>
          <a:xfrm>
            <a:off x="655604" y="2790147"/>
            <a:ext cx="2306114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Wi-Fi Importance</a:t>
            </a:r>
            <a:endParaRPr/>
          </a:p>
        </p:txBody>
      </p:sp>
      <p:sp>
        <p:nvSpPr>
          <p:cNvPr id="603" name="Google Shape;603;p52"/>
          <p:cNvSpPr txBox="1">
            <a:spLocks noGrp="1"/>
          </p:cNvSpPr>
          <p:nvPr>
            <p:ph type="subTitle" idx="2"/>
          </p:nvPr>
        </p:nvSpPr>
        <p:spPr>
          <a:xfrm>
            <a:off x="754430" y="3146481"/>
            <a:ext cx="2207288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Customers on short-distance flights or personal travel customers value Wi-Fi quality</a:t>
            </a:r>
            <a:endParaRPr/>
          </a:p>
        </p:txBody>
      </p:sp>
      <p:sp>
        <p:nvSpPr>
          <p:cNvPr id="604" name="Google Shape;604;p52"/>
          <p:cNvSpPr txBox="1">
            <a:spLocks noGrp="1"/>
          </p:cNvSpPr>
          <p:nvPr>
            <p:ph type="subTitle" idx="3"/>
          </p:nvPr>
        </p:nvSpPr>
        <p:spPr>
          <a:xfrm>
            <a:off x="3283263" y="2734038"/>
            <a:ext cx="2574845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/>
              <a:t>Loyalty Customers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/>
              <a:t>Preference</a:t>
            </a:r>
            <a:endParaRPr/>
          </a:p>
        </p:txBody>
      </p:sp>
      <p:sp>
        <p:nvSpPr>
          <p:cNvPr id="605" name="Google Shape;605;p52"/>
          <p:cNvSpPr txBox="1">
            <a:spLocks noGrp="1"/>
          </p:cNvSpPr>
          <p:nvPr>
            <p:ph type="subTitle" idx="4"/>
          </p:nvPr>
        </p:nvSpPr>
        <p:spPr>
          <a:xfrm>
            <a:off x="3365559" y="3338882"/>
            <a:ext cx="2407087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customers value a positive online boarding experience more than quality of in-flight Wi-Fi</a:t>
            </a:r>
            <a:endParaRPr/>
          </a:p>
        </p:txBody>
      </p:sp>
      <p:sp>
        <p:nvSpPr>
          <p:cNvPr id="606" name="Google Shape;606;p52"/>
          <p:cNvSpPr txBox="1">
            <a:spLocks noGrp="1"/>
          </p:cNvSpPr>
          <p:nvPr>
            <p:ph type="subTitle" idx="5"/>
          </p:nvPr>
        </p:nvSpPr>
        <p:spPr>
          <a:xfrm>
            <a:off x="6259271" y="2734038"/>
            <a:ext cx="21942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Age-specific strategies</a:t>
            </a:r>
            <a:endParaRPr/>
          </a:p>
        </p:txBody>
      </p:sp>
      <p:sp>
        <p:nvSpPr>
          <p:cNvPr id="607" name="Google Shape;607;p52"/>
          <p:cNvSpPr txBox="1">
            <a:spLocks noGrp="1"/>
          </p:cNvSpPr>
          <p:nvPr>
            <p:ph type="subTitle" idx="6"/>
          </p:nvPr>
        </p:nvSpPr>
        <p:spPr>
          <a:xfrm>
            <a:off x="6259270" y="3338882"/>
            <a:ext cx="2130299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Customers of different age groups are looking for different experiences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5" name="Google Shape;615;p52"/>
          <p:cNvGrpSpPr/>
          <p:nvPr/>
        </p:nvGrpSpPr>
        <p:grpSpPr>
          <a:xfrm>
            <a:off x="7147908" y="2291330"/>
            <a:ext cx="424258" cy="422158"/>
            <a:chOff x="-55202750" y="3198925"/>
            <a:chExt cx="318225" cy="316650"/>
          </a:xfrm>
        </p:grpSpPr>
        <p:sp>
          <p:nvSpPr>
            <p:cNvPr id="616" name="Google Shape;616;p52"/>
            <p:cNvSpPr/>
            <p:nvPr/>
          </p:nvSpPr>
          <p:spPr>
            <a:xfrm>
              <a:off x="-55130275" y="3293425"/>
              <a:ext cx="167775" cy="168575"/>
            </a:xfrm>
            <a:custGeom>
              <a:avLst/>
              <a:gdLst/>
              <a:ahLst/>
              <a:cxnLst/>
              <a:rect l="l" t="t" r="r" b="b"/>
              <a:pathLst>
                <a:path w="6711" h="6743" extrusionOk="0">
                  <a:moveTo>
                    <a:pt x="1891" y="2238"/>
                  </a:moveTo>
                  <a:cubicBezTo>
                    <a:pt x="2111" y="2238"/>
                    <a:pt x="2269" y="2395"/>
                    <a:pt x="2269" y="2584"/>
                  </a:cubicBezTo>
                  <a:cubicBezTo>
                    <a:pt x="2269" y="2805"/>
                    <a:pt x="2111" y="2962"/>
                    <a:pt x="1891" y="2962"/>
                  </a:cubicBezTo>
                  <a:cubicBezTo>
                    <a:pt x="1702" y="2962"/>
                    <a:pt x="1544" y="2836"/>
                    <a:pt x="1544" y="2584"/>
                  </a:cubicBezTo>
                  <a:cubicBezTo>
                    <a:pt x="1544" y="2395"/>
                    <a:pt x="1702" y="2238"/>
                    <a:pt x="1891" y="2238"/>
                  </a:cubicBezTo>
                  <a:close/>
                  <a:moveTo>
                    <a:pt x="4884" y="2269"/>
                  </a:moveTo>
                  <a:cubicBezTo>
                    <a:pt x="5104" y="2269"/>
                    <a:pt x="5262" y="2427"/>
                    <a:pt x="5262" y="2647"/>
                  </a:cubicBezTo>
                  <a:cubicBezTo>
                    <a:pt x="5262" y="2836"/>
                    <a:pt x="5104" y="2994"/>
                    <a:pt x="4884" y="2994"/>
                  </a:cubicBezTo>
                  <a:cubicBezTo>
                    <a:pt x="4695" y="2994"/>
                    <a:pt x="4537" y="2836"/>
                    <a:pt x="4537" y="2647"/>
                  </a:cubicBezTo>
                  <a:cubicBezTo>
                    <a:pt x="4537" y="2427"/>
                    <a:pt x="4695" y="2269"/>
                    <a:pt x="4884" y="2269"/>
                  </a:cubicBezTo>
                  <a:close/>
                  <a:moveTo>
                    <a:pt x="4454" y="4798"/>
                  </a:moveTo>
                  <a:cubicBezTo>
                    <a:pt x="4545" y="4798"/>
                    <a:pt x="4632" y="4837"/>
                    <a:pt x="4695" y="4916"/>
                  </a:cubicBezTo>
                  <a:cubicBezTo>
                    <a:pt x="4852" y="5042"/>
                    <a:pt x="4852" y="5262"/>
                    <a:pt x="4726" y="5420"/>
                  </a:cubicBezTo>
                  <a:cubicBezTo>
                    <a:pt x="4380" y="5798"/>
                    <a:pt x="3907" y="5987"/>
                    <a:pt x="3403" y="5987"/>
                  </a:cubicBezTo>
                  <a:cubicBezTo>
                    <a:pt x="2899" y="5987"/>
                    <a:pt x="2426" y="5798"/>
                    <a:pt x="2111" y="5420"/>
                  </a:cubicBezTo>
                  <a:cubicBezTo>
                    <a:pt x="1954" y="5262"/>
                    <a:pt x="1954" y="5042"/>
                    <a:pt x="2111" y="4916"/>
                  </a:cubicBezTo>
                  <a:cubicBezTo>
                    <a:pt x="2190" y="4837"/>
                    <a:pt x="2284" y="4798"/>
                    <a:pt x="2375" y="4798"/>
                  </a:cubicBezTo>
                  <a:cubicBezTo>
                    <a:pt x="2466" y="4798"/>
                    <a:pt x="2552" y="4837"/>
                    <a:pt x="2615" y="4916"/>
                  </a:cubicBezTo>
                  <a:cubicBezTo>
                    <a:pt x="2836" y="5136"/>
                    <a:pt x="3119" y="5246"/>
                    <a:pt x="3403" y="5246"/>
                  </a:cubicBezTo>
                  <a:cubicBezTo>
                    <a:pt x="3686" y="5246"/>
                    <a:pt x="3970" y="5136"/>
                    <a:pt x="4191" y="4916"/>
                  </a:cubicBezTo>
                  <a:cubicBezTo>
                    <a:pt x="4269" y="4837"/>
                    <a:pt x="4364" y="4798"/>
                    <a:pt x="4454" y="4798"/>
                  </a:cubicBezTo>
                  <a:close/>
                  <a:moveTo>
                    <a:pt x="3403" y="1"/>
                  </a:moveTo>
                  <a:cubicBezTo>
                    <a:pt x="2773" y="1261"/>
                    <a:pt x="1513" y="2112"/>
                    <a:pt x="63" y="2238"/>
                  </a:cubicBezTo>
                  <a:cubicBezTo>
                    <a:pt x="63" y="2364"/>
                    <a:pt x="0" y="2521"/>
                    <a:pt x="0" y="2647"/>
                  </a:cubicBezTo>
                  <a:lnTo>
                    <a:pt x="0" y="4128"/>
                  </a:lnTo>
                  <a:cubicBezTo>
                    <a:pt x="0" y="5577"/>
                    <a:pt x="1198" y="6743"/>
                    <a:pt x="2615" y="6743"/>
                  </a:cubicBezTo>
                  <a:lnTo>
                    <a:pt x="4096" y="6743"/>
                  </a:lnTo>
                  <a:cubicBezTo>
                    <a:pt x="5577" y="6743"/>
                    <a:pt x="6711" y="5546"/>
                    <a:pt x="6711" y="4128"/>
                  </a:cubicBezTo>
                  <a:lnTo>
                    <a:pt x="6711" y="2647"/>
                  </a:lnTo>
                  <a:cubicBezTo>
                    <a:pt x="6711" y="2521"/>
                    <a:pt x="6711" y="2364"/>
                    <a:pt x="6679" y="2238"/>
                  </a:cubicBezTo>
                  <a:cubicBezTo>
                    <a:pt x="5293" y="2112"/>
                    <a:pt x="4033" y="1261"/>
                    <a:pt x="34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2"/>
            <p:cNvSpPr/>
            <p:nvPr/>
          </p:nvSpPr>
          <p:spPr>
            <a:xfrm>
              <a:off x="-55202750" y="3198925"/>
              <a:ext cx="318225" cy="316650"/>
            </a:xfrm>
            <a:custGeom>
              <a:avLst/>
              <a:gdLst/>
              <a:ahLst/>
              <a:cxnLst/>
              <a:rect l="l" t="t" r="r" b="b"/>
              <a:pathLst>
                <a:path w="12729" h="12666" extrusionOk="0">
                  <a:moveTo>
                    <a:pt x="6302" y="2221"/>
                  </a:moveTo>
                  <a:cubicBezTo>
                    <a:pt x="6459" y="2221"/>
                    <a:pt x="6617" y="2300"/>
                    <a:pt x="6648" y="2458"/>
                  </a:cubicBezTo>
                  <a:lnTo>
                    <a:pt x="6680" y="2615"/>
                  </a:lnTo>
                  <a:cubicBezTo>
                    <a:pt x="7058" y="4127"/>
                    <a:pt x="8381" y="5230"/>
                    <a:pt x="9956" y="5230"/>
                  </a:cubicBezTo>
                  <a:cubicBezTo>
                    <a:pt x="10145" y="5230"/>
                    <a:pt x="10272" y="5356"/>
                    <a:pt x="10303" y="5545"/>
                  </a:cubicBezTo>
                  <a:cubicBezTo>
                    <a:pt x="10366" y="5829"/>
                    <a:pt x="10398" y="6112"/>
                    <a:pt x="10398" y="6364"/>
                  </a:cubicBezTo>
                  <a:lnTo>
                    <a:pt x="10398" y="7877"/>
                  </a:lnTo>
                  <a:cubicBezTo>
                    <a:pt x="10398" y="9704"/>
                    <a:pt x="8885" y="11216"/>
                    <a:pt x="7058" y="11216"/>
                  </a:cubicBezTo>
                  <a:lnTo>
                    <a:pt x="5546" y="11216"/>
                  </a:lnTo>
                  <a:cubicBezTo>
                    <a:pt x="3687" y="11216"/>
                    <a:pt x="2206" y="9704"/>
                    <a:pt x="2206" y="7877"/>
                  </a:cubicBezTo>
                  <a:lnTo>
                    <a:pt x="2206" y="6364"/>
                  </a:lnTo>
                  <a:cubicBezTo>
                    <a:pt x="2206" y="6112"/>
                    <a:pt x="2238" y="5829"/>
                    <a:pt x="2269" y="5545"/>
                  </a:cubicBezTo>
                  <a:cubicBezTo>
                    <a:pt x="2332" y="5388"/>
                    <a:pt x="2490" y="5230"/>
                    <a:pt x="2647" y="5230"/>
                  </a:cubicBezTo>
                  <a:cubicBezTo>
                    <a:pt x="4160" y="5230"/>
                    <a:pt x="5514" y="4127"/>
                    <a:pt x="5892" y="2615"/>
                  </a:cubicBezTo>
                  <a:lnTo>
                    <a:pt x="5955" y="2458"/>
                  </a:lnTo>
                  <a:cubicBezTo>
                    <a:pt x="5987" y="2300"/>
                    <a:pt x="6144" y="2221"/>
                    <a:pt x="6302" y="2221"/>
                  </a:cubicBezTo>
                  <a:close/>
                  <a:moveTo>
                    <a:pt x="6333" y="0"/>
                  </a:moveTo>
                  <a:cubicBezTo>
                    <a:pt x="3529" y="0"/>
                    <a:pt x="1135" y="2111"/>
                    <a:pt x="789" y="4884"/>
                  </a:cubicBezTo>
                  <a:cubicBezTo>
                    <a:pt x="284" y="5230"/>
                    <a:pt x="1" y="5797"/>
                    <a:pt x="1" y="6427"/>
                  </a:cubicBezTo>
                  <a:cubicBezTo>
                    <a:pt x="1" y="6805"/>
                    <a:pt x="127" y="7215"/>
                    <a:pt x="379" y="7530"/>
                  </a:cubicBezTo>
                  <a:cubicBezTo>
                    <a:pt x="158" y="7845"/>
                    <a:pt x="1" y="8223"/>
                    <a:pt x="1" y="8633"/>
                  </a:cubicBezTo>
                  <a:cubicBezTo>
                    <a:pt x="1" y="9011"/>
                    <a:pt x="127" y="9420"/>
                    <a:pt x="379" y="9735"/>
                  </a:cubicBezTo>
                  <a:cubicBezTo>
                    <a:pt x="158" y="10050"/>
                    <a:pt x="1" y="10428"/>
                    <a:pt x="1" y="10838"/>
                  </a:cubicBezTo>
                  <a:cubicBezTo>
                    <a:pt x="1" y="11846"/>
                    <a:pt x="852" y="12665"/>
                    <a:pt x="1891" y="12665"/>
                  </a:cubicBezTo>
                  <a:lnTo>
                    <a:pt x="10839" y="12665"/>
                  </a:lnTo>
                  <a:cubicBezTo>
                    <a:pt x="11847" y="12665"/>
                    <a:pt x="12729" y="11846"/>
                    <a:pt x="12729" y="10838"/>
                  </a:cubicBezTo>
                  <a:cubicBezTo>
                    <a:pt x="12729" y="10428"/>
                    <a:pt x="12603" y="10050"/>
                    <a:pt x="12319" y="9735"/>
                  </a:cubicBezTo>
                  <a:cubicBezTo>
                    <a:pt x="12571" y="9420"/>
                    <a:pt x="12729" y="9011"/>
                    <a:pt x="12729" y="8633"/>
                  </a:cubicBezTo>
                  <a:cubicBezTo>
                    <a:pt x="12666" y="8223"/>
                    <a:pt x="12508" y="7845"/>
                    <a:pt x="12288" y="7530"/>
                  </a:cubicBezTo>
                  <a:cubicBezTo>
                    <a:pt x="12508" y="7215"/>
                    <a:pt x="12666" y="6805"/>
                    <a:pt x="12666" y="6427"/>
                  </a:cubicBezTo>
                  <a:cubicBezTo>
                    <a:pt x="12666" y="5829"/>
                    <a:pt x="12351" y="5230"/>
                    <a:pt x="11878" y="4884"/>
                  </a:cubicBezTo>
                  <a:cubicBezTo>
                    <a:pt x="11500" y="2111"/>
                    <a:pt x="9137" y="0"/>
                    <a:pt x="63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52"/>
          <p:cNvGrpSpPr/>
          <p:nvPr/>
        </p:nvGrpSpPr>
        <p:grpSpPr>
          <a:xfrm>
            <a:off x="4385508" y="2284530"/>
            <a:ext cx="372796" cy="425291"/>
            <a:chOff x="-56766175" y="3198925"/>
            <a:chExt cx="279625" cy="319000"/>
          </a:xfrm>
        </p:grpSpPr>
        <p:sp>
          <p:nvSpPr>
            <p:cNvPr id="619" name="Google Shape;619;p52"/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2"/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2"/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2"/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2"/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2"/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2"/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22B43E7-C784-C538-A26F-454527624C1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567095" y="2337011"/>
            <a:ext cx="453136" cy="4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96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2"/>
          <p:cNvSpPr txBox="1">
            <a:spLocks noGrp="1"/>
          </p:cNvSpPr>
          <p:nvPr>
            <p:ph type="title"/>
          </p:nvPr>
        </p:nvSpPr>
        <p:spPr>
          <a:xfrm flipH="1">
            <a:off x="2247900" y="1635688"/>
            <a:ext cx="464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next?</a:t>
            </a:r>
            <a:endParaRPr/>
          </a:p>
        </p:txBody>
      </p:sp>
      <p:sp>
        <p:nvSpPr>
          <p:cNvPr id="430" name="Google Shape;430;p42"/>
          <p:cNvSpPr txBox="1">
            <a:spLocks noGrp="1"/>
          </p:cNvSpPr>
          <p:nvPr>
            <p:ph type="subTitle" idx="1"/>
          </p:nvPr>
        </p:nvSpPr>
        <p:spPr>
          <a:xfrm flipH="1">
            <a:off x="2639250" y="2508513"/>
            <a:ext cx="3865500" cy="1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Develop a progressive scale to assess customer satisfaction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6"/>
          <p:cNvSpPr/>
          <p:nvPr/>
        </p:nvSpPr>
        <p:spPr>
          <a:xfrm>
            <a:off x="-752246" y="-1581944"/>
            <a:ext cx="11066900" cy="3570425"/>
          </a:xfrm>
          <a:custGeom>
            <a:avLst/>
            <a:gdLst/>
            <a:ahLst/>
            <a:cxnLst/>
            <a:rect l="l" t="t" r="r" b="b"/>
            <a:pathLst>
              <a:path w="442676" h="142817" extrusionOk="0">
                <a:moveTo>
                  <a:pt x="1896" y="65564"/>
                </a:moveTo>
                <a:cubicBezTo>
                  <a:pt x="-12201" y="89186"/>
                  <a:pt x="59935" y="134779"/>
                  <a:pt x="104004" y="141764"/>
                </a:cubicBezTo>
                <a:cubicBezTo>
                  <a:pt x="148073" y="148749"/>
                  <a:pt x="224654" y="111411"/>
                  <a:pt x="266310" y="107474"/>
                </a:cubicBezTo>
                <a:cubicBezTo>
                  <a:pt x="307966" y="103537"/>
                  <a:pt x="325492" y="125381"/>
                  <a:pt x="353940" y="118142"/>
                </a:cubicBezTo>
                <a:cubicBezTo>
                  <a:pt x="382388" y="110903"/>
                  <a:pt x="464557" y="83725"/>
                  <a:pt x="436998" y="64040"/>
                </a:cubicBezTo>
                <a:cubicBezTo>
                  <a:pt x="409439" y="44355"/>
                  <a:pt x="261103" y="-222"/>
                  <a:pt x="188586" y="32"/>
                </a:cubicBezTo>
                <a:cubicBezTo>
                  <a:pt x="116069" y="286"/>
                  <a:pt x="15993" y="41942"/>
                  <a:pt x="1896" y="6556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67" name="Google Shape;367;p36"/>
          <p:cNvSpPr txBox="1">
            <a:spLocks noGrp="1"/>
          </p:cNvSpPr>
          <p:nvPr>
            <p:ph type="title"/>
          </p:nvPr>
        </p:nvSpPr>
        <p:spPr>
          <a:xfrm>
            <a:off x="1788000" y="1635700"/>
            <a:ext cx="5568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369" name="Google Shape;369;p36"/>
          <p:cNvSpPr/>
          <p:nvPr/>
        </p:nvSpPr>
        <p:spPr>
          <a:xfrm rot="3242653">
            <a:off x="322078" y="1252047"/>
            <a:ext cx="435838" cy="444394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1F8D90E1-CFEA-9BF0-D486-F6F4EDA2AB4B}"/>
              </a:ext>
            </a:extLst>
          </p:cNvPr>
          <p:cNvSpPr txBox="1">
            <a:spLocks/>
          </p:cNvSpPr>
          <p:nvPr/>
        </p:nvSpPr>
        <p:spPr>
          <a:xfrm>
            <a:off x="2639250" y="2571750"/>
            <a:ext cx="3865500" cy="13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b="1"/>
              <a:t>Any questions?</a:t>
            </a:r>
            <a:endParaRPr lang="en-CA" sz="2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83D13A6-89AD-C80A-F1B1-CA0D541D8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9489" y="1590842"/>
            <a:ext cx="5128591" cy="2878200"/>
          </a:xfrm>
        </p:spPr>
        <p:txBody>
          <a:bodyPr/>
          <a:lstStyle/>
          <a:p>
            <a:r>
              <a:rPr lang="en-CA" sz="16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Mudit </a:t>
            </a:r>
            <a:r>
              <a:rPr lang="en-CA" sz="1600">
                <a:latin typeface="Calibri" panose="020F0502020204030204" pitchFamily="34" charset="0"/>
              </a:rPr>
              <a:t>Aggarwal – </a:t>
            </a:r>
            <a:r>
              <a:rPr lang="en-CA" sz="1600" u="sng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Muditmoody</a:t>
            </a:r>
            <a:endParaRPr lang="en-CA" sz="1600" u="sng">
              <a:solidFill>
                <a:srgbClr val="0000FF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CA" sz="1600">
                <a:latin typeface="Calibri" panose="020F0502020204030204" pitchFamily="34" charset="0"/>
              </a:rPr>
              <a:t>Hong Fei </a:t>
            </a:r>
            <a:r>
              <a:rPr lang="en-CA" sz="1600" err="1">
                <a:latin typeface="Calibri" panose="020F0502020204030204" pitchFamily="34" charset="0"/>
              </a:rPr>
              <a:t>Jin</a:t>
            </a:r>
            <a:r>
              <a:rPr lang="en-CA" sz="1600">
                <a:latin typeface="Calibri" panose="020F0502020204030204" pitchFamily="34" charset="0"/>
              </a:rPr>
              <a:t> – </a:t>
            </a:r>
            <a:r>
              <a:rPr lang="en-CA" sz="1600" u="sng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jinh1004</a:t>
            </a:r>
            <a:endParaRPr lang="en-CA" sz="1600" u="sng">
              <a:solidFill>
                <a:srgbClr val="0000FF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CA" sz="1600">
                <a:latin typeface="Calibri" panose="020F0502020204030204" pitchFamily="34" charset="0"/>
              </a:rPr>
              <a:t>Ying-Fang Liang – </a:t>
            </a:r>
            <a:r>
              <a:rPr lang="en-CA" sz="1600" u="sng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4"/>
              </a:rPr>
              <a:t>yingfangliang</a:t>
            </a:r>
            <a:endParaRPr lang="en-CA" sz="1600" u="sng">
              <a:solidFill>
                <a:srgbClr val="0000FF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CA" sz="1600">
                <a:latin typeface="Calibri" panose="020F0502020204030204" pitchFamily="34" charset="0"/>
              </a:rPr>
              <a:t>Himanshu Mayank – </a:t>
            </a:r>
            <a:r>
              <a:rPr lang="en-CA" sz="1600" u="sng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5"/>
              </a:rPr>
              <a:t>hm6650</a:t>
            </a:r>
            <a:endParaRPr lang="en-CA" sz="1600" u="sng">
              <a:solidFill>
                <a:srgbClr val="0000FF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CA" sz="1600" err="1">
                <a:latin typeface="Calibri" panose="020F0502020204030204" pitchFamily="34" charset="0"/>
              </a:rPr>
              <a:t>Nilanjana</a:t>
            </a:r>
            <a:r>
              <a:rPr lang="en-CA" sz="1600">
                <a:latin typeface="Calibri" panose="020F0502020204030204" pitchFamily="34" charset="0"/>
              </a:rPr>
              <a:t> R Raghu – </a:t>
            </a:r>
            <a:r>
              <a:rPr lang="en-CA" sz="1600" u="sng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6"/>
              </a:rPr>
              <a:t>Nilanjana</a:t>
            </a:r>
            <a:r>
              <a:rPr lang="en-CA" sz="1600" u="sng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6"/>
              </a:rPr>
              <a:t>-Raghu</a:t>
            </a:r>
            <a:endParaRPr lang="en-CA" sz="1600" u="sng">
              <a:solidFill>
                <a:srgbClr val="0000FF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CA" sz="1600">
                <a:latin typeface="Calibri" panose="020F0502020204030204" pitchFamily="34" charset="0"/>
              </a:rPr>
              <a:t>Liliana Tretyakova – </a:t>
            </a:r>
            <a:r>
              <a:rPr lang="en-CA" sz="1600" u="sng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7"/>
              </a:rPr>
              <a:t>uliana</a:t>
            </a:r>
            <a:r>
              <a:rPr lang="en-CA" sz="1600" u="sng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7"/>
              </a:rPr>
              <a:t>-tr</a:t>
            </a:r>
            <a:endParaRPr lang="en-CA" sz="1600" u="sng">
              <a:solidFill>
                <a:srgbClr val="0000FF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CA" sz="1600">
                <a:latin typeface="Calibri" panose="020F0502020204030204" pitchFamily="34" charset="0"/>
              </a:rPr>
              <a:t>Pedro Trujillo Mejia – </a:t>
            </a:r>
            <a:r>
              <a:rPr lang="en-CA" sz="1600" u="sng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8"/>
              </a:rPr>
              <a:t>PedroJoseTrujilloMejia</a:t>
            </a:r>
            <a:endParaRPr lang="en-CA" sz="1600" u="sng">
              <a:solidFill>
                <a:srgbClr val="0000FF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CA" sz="1600">
                <a:latin typeface="Calibri" panose="020F0502020204030204" pitchFamily="34" charset="0"/>
              </a:rPr>
              <a:t>Jenny Yao – </a:t>
            </a:r>
            <a:r>
              <a:rPr lang="en-CA" sz="1800" u="sng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9"/>
              </a:rPr>
              <a:t>Jiaying</a:t>
            </a:r>
            <a:r>
              <a:rPr lang="en-CA" sz="1800" u="sng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9"/>
              </a:rPr>
              <a:t>-Yao</a:t>
            </a:r>
            <a:r>
              <a:rPr lang="en-CA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CA" sz="1600">
              <a:latin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C9B7B8-6B7C-27E3-CCE8-A760E413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Team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0859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E5CD-5DC9-CBA4-C8BF-C780D68FE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Links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F4714-09AE-F74E-75D8-2C4B76604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999" y="1601604"/>
            <a:ext cx="8171293" cy="970146"/>
          </a:xfrm>
        </p:spPr>
        <p:txBody>
          <a:bodyPr/>
          <a:lstStyle/>
          <a:p>
            <a:r>
              <a:rPr lang="en-US" dirty="0"/>
              <a:t>Git Project - </a:t>
            </a:r>
            <a:r>
              <a:rPr lang="en-US" dirty="0">
                <a:hlinkClick r:id="rId2"/>
              </a:rPr>
              <a:t>https://github.com/orgs/McGill-MMA-EnterpriseAnalytics/projects/29</a:t>
            </a:r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CA" dirty="0"/>
              <a:t>Git Repository</a:t>
            </a:r>
            <a:r>
              <a:rPr lang="en-US" dirty="0"/>
              <a:t> -  </a:t>
            </a:r>
            <a:r>
              <a:rPr lang="en-US" dirty="0">
                <a:hlinkClick r:id="rId3"/>
              </a:rPr>
              <a:t>https://github.com/McGill-MMA-EnterpriseAnalytics/Flyer_Customer_Satisfaction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3056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A3AD-03BB-2E5C-D28F-41F7CE1BD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5208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7"/>
          <p:cNvSpPr/>
          <p:nvPr/>
        </p:nvSpPr>
        <p:spPr>
          <a:xfrm>
            <a:off x="5621350" y="2214811"/>
            <a:ext cx="2982600" cy="80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4" name="Google Shape;504;p47"/>
          <p:cNvSpPr/>
          <p:nvPr/>
        </p:nvSpPr>
        <p:spPr>
          <a:xfrm>
            <a:off x="5621350" y="1262654"/>
            <a:ext cx="2982600" cy="80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5" name="Google Shape;505;p47"/>
          <p:cNvSpPr txBox="1">
            <a:spLocks noGrp="1"/>
          </p:cNvSpPr>
          <p:nvPr>
            <p:ph type="title"/>
          </p:nvPr>
        </p:nvSpPr>
        <p:spPr>
          <a:xfrm>
            <a:off x="454950" y="53704"/>
            <a:ext cx="504777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– Logistic regression </a:t>
            </a:r>
            <a:endParaRPr/>
          </a:p>
        </p:txBody>
      </p:sp>
      <p:sp>
        <p:nvSpPr>
          <p:cNvPr id="508" name="Google Shape;508;p47"/>
          <p:cNvSpPr txBox="1"/>
          <p:nvPr/>
        </p:nvSpPr>
        <p:spPr>
          <a:xfrm>
            <a:off x="5712013" y="1251689"/>
            <a:ext cx="1835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500" b="1">
                <a:solidFill>
                  <a:srgbClr val="424180"/>
                </a:solidFill>
                <a:latin typeface="Montserrat"/>
              </a:rPr>
              <a:t>87%</a:t>
            </a:r>
            <a:endParaRPr lang="en" sz="2500" b="1">
              <a:solidFill>
                <a:srgbClr val="424180"/>
              </a:solidFill>
              <a:latin typeface="Montserrat"/>
              <a:sym typeface="Montserrat"/>
            </a:endParaRPr>
          </a:p>
        </p:txBody>
      </p:sp>
      <p:sp>
        <p:nvSpPr>
          <p:cNvPr id="509" name="Google Shape;509;p47"/>
          <p:cNvSpPr txBox="1"/>
          <p:nvPr/>
        </p:nvSpPr>
        <p:spPr>
          <a:xfrm>
            <a:off x="5712025" y="1672764"/>
            <a:ext cx="32343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5C71E8"/>
                </a:solidFill>
                <a:latin typeface="Montserrat"/>
              </a:rPr>
              <a:t>Precision</a:t>
            </a:r>
            <a:endParaRPr b="1">
              <a:solidFill>
                <a:srgbClr val="5C71E8"/>
              </a:solidFill>
              <a:latin typeface="Montserrat"/>
              <a:sym typeface="Montserrat"/>
            </a:endParaRPr>
          </a:p>
        </p:txBody>
      </p:sp>
      <p:sp>
        <p:nvSpPr>
          <p:cNvPr id="510" name="Google Shape;510;p47"/>
          <p:cNvSpPr txBox="1"/>
          <p:nvPr/>
        </p:nvSpPr>
        <p:spPr>
          <a:xfrm>
            <a:off x="5712013" y="2227347"/>
            <a:ext cx="1835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500" b="1">
                <a:solidFill>
                  <a:srgbClr val="424180"/>
                </a:solidFill>
                <a:latin typeface="Montserrat"/>
              </a:rPr>
              <a:t>84%</a:t>
            </a:r>
            <a:endParaRPr sz="2500" b="1">
              <a:solidFill>
                <a:srgbClr val="424180"/>
              </a:solidFill>
              <a:latin typeface="Montserrat"/>
              <a:sym typeface="Montserrat"/>
            </a:endParaRPr>
          </a:p>
        </p:txBody>
      </p:sp>
      <p:sp>
        <p:nvSpPr>
          <p:cNvPr id="511" name="Google Shape;511;p47"/>
          <p:cNvSpPr txBox="1"/>
          <p:nvPr/>
        </p:nvSpPr>
        <p:spPr>
          <a:xfrm>
            <a:off x="5712025" y="2623930"/>
            <a:ext cx="32343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5C71E8"/>
                </a:solidFill>
                <a:latin typeface="Montserrat"/>
              </a:rPr>
              <a:t>Recall</a:t>
            </a:r>
            <a:endParaRPr b="1">
              <a:solidFill>
                <a:srgbClr val="5C71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5C71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7" name="Google Shape;517;p47"/>
          <p:cNvSpPr/>
          <p:nvPr/>
        </p:nvSpPr>
        <p:spPr>
          <a:xfrm>
            <a:off x="5021725" y="1333329"/>
            <a:ext cx="329400" cy="695457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47"/>
          <p:cNvSpPr/>
          <p:nvPr/>
        </p:nvSpPr>
        <p:spPr>
          <a:xfrm>
            <a:off x="5021725" y="2285473"/>
            <a:ext cx="329400" cy="695457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27CB62-D120-B7DE-DE13-26C0E43AC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50" y="1270907"/>
            <a:ext cx="405765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47F4FCDE-43B3-593C-3037-B545944EA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409" y="3280298"/>
            <a:ext cx="2007207" cy="143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5E69CE1-0B27-AFFA-38D8-45B078382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425" y="3338050"/>
            <a:ext cx="2130989" cy="134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0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58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- SVM</a:t>
            </a:r>
            <a:endParaRPr lang="en-CA"/>
          </a:p>
        </p:txBody>
      </p:sp>
      <p:graphicFrame>
        <p:nvGraphicFramePr>
          <p:cNvPr id="834" name="Google Shape;834;p60"/>
          <p:cNvGraphicFramePr/>
          <p:nvPr>
            <p:extLst>
              <p:ext uri="{D42A27DB-BD31-4B8C-83A1-F6EECF244321}">
                <p14:modId xmlns:p14="http://schemas.microsoft.com/office/powerpoint/2010/main" val="1149170408"/>
              </p:ext>
            </p:extLst>
          </p:nvPr>
        </p:nvGraphicFramePr>
        <p:xfrm>
          <a:off x="540000" y="1635791"/>
          <a:ext cx="4211411" cy="2714955"/>
        </p:xfrm>
        <a:graphic>
          <a:graphicData uri="http://schemas.openxmlformats.org/drawingml/2006/table">
            <a:tbl>
              <a:tblPr>
                <a:noFill/>
                <a:tableStyleId>{ACB1AEF0-7189-4B46-AE88-78842E7F49C7}</a:tableStyleId>
              </a:tblPr>
              <a:tblGrid>
                <a:gridCol w="1240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3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3926">
                  <a:extLst>
                    <a:ext uri="{9D8B030D-6E8A-4147-A177-3AD203B41FA5}">
                      <a16:colId xmlns:a16="http://schemas.microsoft.com/office/drawing/2014/main" val="1667142392"/>
                    </a:ext>
                  </a:extLst>
                </a:gridCol>
              </a:tblGrid>
              <a:tr h="3703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Precision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Recall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F1-Score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Support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1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Neutral or dissatisfied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0.88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0.91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0.89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19226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Satisfied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0.87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0.84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0.86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14720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Accuracy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0.88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33946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Macro avg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0.88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0.87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0.88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33946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870980"/>
                  </a:ext>
                </a:extLst>
              </a:tr>
              <a:tr h="5205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Weighted avg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0.88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0.88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0.88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33946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095563"/>
                  </a:ext>
                </a:extLst>
              </a:tr>
            </a:tbl>
          </a:graphicData>
        </a:graphic>
      </p:graphicFrame>
      <p:pic>
        <p:nvPicPr>
          <p:cNvPr id="3076" name="Picture 4">
            <a:extLst>
              <a:ext uri="{FF2B5EF4-FFF2-40B4-BE49-F238E27FC236}">
                <a16:creationId xmlns:a16="http://schemas.microsoft.com/office/drawing/2014/main" id="{68075EFF-34DC-B3D4-64E2-E78DEE977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800" y="2698910"/>
            <a:ext cx="3066997" cy="211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502;p47">
            <a:extLst>
              <a:ext uri="{FF2B5EF4-FFF2-40B4-BE49-F238E27FC236}">
                <a16:creationId xmlns:a16="http://schemas.microsoft.com/office/drawing/2014/main" id="{354AF16C-D576-53F0-C099-64523816571C}"/>
              </a:ext>
            </a:extLst>
          </p:cNvPr>
          <p:cNvSpPr/>
          <p:nvPr/>
        </p:nvSpPr>
        <p:spPr>
          <a:xfrm>
            <a:off x="5819025" y="1635791"/>
            <a:ext cx="2982600" cy="80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510;p47">
            <a:extLst>
              <a:ext uri="{FF2B5EF4-FFF2-40B4-BE49-F238E27FC236}">
                <a16:creationId xmlns:a16="http://schemas.microsoft.com/office/drawing/2014/main" id="{BD1F4435-ECBD-A81E-03C0-583163BFAE1A}"/>
              </a:ext>
            </a:extLst>
          </p:cNvPr>
          <p:cNvSpPr txBox="1"/>
          <p:nvPr/>
        </p:nvSpPr>
        <p:spPr>
          <a:xfrm>
            <a:off x="5909688" y="1648327"/>
            <a:ext cx="1835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500" b="1">
                <a:solidFill>
                  <a:srgbClr val="424180"/>
                </a:solidFill>
                <a:latin typeface="Montserrat"/>
              </a:rPr>
              <a:t>88%</a:t>
            </a:r>
            <a:endParaRPr sz="2500" b="1">
              <a:solidFill>
                <a:srgbClr val="424180"/>
              </a:solidFill>
              <a:latin typeface="Montserrat"/>
              <a:sym typeface="Montserrat"/>
            </a:endParaRPr>
          </a:p>
        </p:txBody>
      </p:sp>
      <p:sp>
        <p:nvSpPr>
          <p:cNvPr id="4" name="Google Shape;511;p47">
            <a:extLst>
              <a:ext uri="{FF2B5EF4-FFF2-40B4-BE49-F238E27FC236}">
                <a16:creationId xmlns:a16="http://schemas.microsoft.com/office/drawing/2014/main" id="{7038411E-079B-0CFA-23F0-7034551D0488}"/>
              </a:ext>
            </a:extLst>
          </p:cNvPr>
          <p:cNvSpPr txBox="1"/>
          <p:nvPr/>
        </p:nvSpPr>
        <p:spPr>
          <a:xfrm>
            <a:off x="5909700" y="2044910"/>
            <a:ext cx="32343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5C71E8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b="1">
              <a:solidFill>
                <a:srgbClr val="5C71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5C71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518;p47">
            <a:extLst>
              <a:ext uri="{FF2B5EF4-FFF2-40B4-BE49-F238E27FC236}">
                <a16:creationId xmlns:a16="http://schemas.microsoft.com/office/drawing/2014/main" id="{03680D30-F941-5C33-E721-C930291E9899}"/>
              </a:ext>
            </a:extLst>
          </p:cNvPr>
          <p:cNvSpPr/>
          <p:nvPr/>
        </p:nvSpPr>
        <p:spPr>
          <a:xfrm>
            <a:off x="5219400" y="1706453"/>
            <a:ext cx="329400" cy="695457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21908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61"/>
          <p:cNvSpPr txBox="1">
            <a:spLocks noGrp="1"/>
          </p:cNvSpPr>
          <p:nvPr>
            <p:ph type="title"/>
          </p:nvPr>
        </p:nvSpPr>
        <p:spPr>
          <a:xfrm>
            <a:off x="540000" y="110292"/>
            <a:ext cx="458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 </a:t>
            </a:r>
            <a:r>
              <a:rPr lang="en-US"/>
              <a:t>– Decision trees ​</a:t>
            </a:r>
            <a:endParaRPr/>
          </a:p>
        </p:txBody>
      </p:sp>
      <p:sp>
        <p:nvSpPr>
          <p:cNvPr id="868" name="Google Shape;868;p61"/>
          <p:cNvSpPr txBox="1"/>
          <p:nvPr/>
        </p:nvSpPr>
        <p:spPr>
          <a:xfrm>
            <a:off x="3444678" y="1323850"/>
            <a:ext cx="2128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15</a:t>
            </a:r>
            <a:endParaRPr sz="3500">
              <a:solidFill>
                <a:schemeClr val="accent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869" name="Google Shape;869;p61"/>
          <p:cNvSpPr txBox="1"/>
          <p:nvPr/>
        </p:nvSpPr>
        <p:spPr>
          <a:xfrm>
            <a:off x="782499" y="2208150"/>
            <a:ext cx="1684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Raleway"/>
                <a:sym typeface="Raleway"/>
              </a:rPr>
              <a:t>I</a:t>
            </a:r>
            <a:r>
              <a:rPr lang="en-US" b="1">
                <a:solidFill>
                  <a:schemeClr val="dk2"/>
                </a:solidFill>
                <a:latin typeface="Raleway"/>
              </a:rPr>
              <a:t>n train dataset</a:t>
            </a:r>
            <a:endParaRPr b="1">
              <a:solidFill>
                <a:schemeClr val="dk2"/>
              </a:solidFill>
              <a:latin typeface="Raleway"/>
              <a:sym typeface="Raleway"/>
            </a:endParaRPr>
          </a:p>
        </p:txBody>
      </p:sp>
      <p:sp>
        <p:nvSpPr>
          <p:cNvPr id="870" name="Google Shape;870;p61"/>
          <p:cNvSpPr txBox="1"/>
          <p:nvPr/>
        </p:nvSpPr>
        <p:spPr>
          <a:xfrm>
            <a:off x="685799" y="1323850"/>
            <a:ext cx="1845129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</a:rPr>
              <a:t>94.89%</a:t>
            </a:r>
            <a:endParaRPr sz="3500">
              <a:solidFill>
                <a:schemeClr val="dk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871" name="Google Shape;871;p61"/>
          <p:cNvSpPr txBox="1"/>
          <p:nvPr/>
        </p:nvSpPr>
        <p:spPr>
          <a:xfrm flipH="1">
            <a:off x="3555499" y="1848648"/>
            <a:ext cx="2029028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</a:rPr>
              <a:t>‘</a:t>
            </a:r>
            <a:r>
              <a:rPr lang="en-US" sz="2000" err="1"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</a:rPr>
              <a:t>max_depth</a:t>
            </a:r>
            <a:r>
              <a:rPr lang="en-US" sz="2000"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</a:rPr>
              <a:t>’</a:t>
            </a:r>
            <a:endParaRPr lang="en-US" sz="2000">
              <a:solidFill>
                <a:schemeClr val="accent3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872" name="Google Shape;872;p61"/>
          <p:cNvSpPr txBox="1"/>
          <p:nvPr/>
        </p:nvSpPr>
        <p:spPr>
          <a:xfrm flipH="1">
            <a:off x="763146" y="1844550"/>
            <a:ext cx="1684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</a:rPr>
              <a:t>Accuracy</a:t>
            </a:r>
            <a:endParaRPr sz="2000">
              <a:solidFill>
                <a:schemeClr val="accent3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4" name="Google Shape;869;p61">
            <a:extLst>
              <a:ext uri="{FF2B5EF4-FFF2-40B4-BE49-F238E27FC236}">
                <a16:creationId xmlns:a16="http://schemas.microsoft.com/office/drawing/2014/main" id="{16B20B84-7133-AEC3-B18C-27B10B098E96}"/>
              </a:ext>
            </a:extLst>
          </p:cNvPr>
          <p:cNvSpPr txBox="1"/>
          <p:nvPr/>
        </p:nvSpPr>
        <p:spPr>
          <a:xfrm>
            <a:off x="6600913" y="2208150"/>
            <a:ext cx="1684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Raleway"/>
                <a:sym typeface="Raleway"/>
              </a:rPr>
              <a:t>I</a:t>
            </a:r>
            <a:r>
              <a:rPr lang="en-US" b="1">
                <a:solidFill>
                  <a:schemeClr val="dk2"/>
                </a:solidFill>
                <a:latin typeface="Raleway"/>
              </a:rPr>
              <a:t>n test dataset</a:t>
            </a:r>
            <a:endParaRPr b="1">
              <a:solidFill>
                <a:schemeClr val="dk2"/>
              </a:solidFill>
              <a:latin typeface="Raleway"/>
              <a:sym typeface="Raleway"/>
            </a:endParaRPr>
          </a:p>
        </p:txBody>
      </p:sp>
      <p:sp>
        <p:nvSpPr>
          <p:cNvPr id="5" name="Google Shape;870;p61">
            <a:extLst>
              <a:ext uri="{FF2B5EF4-FFF2-40B4-BE49-F238E27FC236}">
                <a16:creationId xmlns:a16="http://schemas.microsoft.com/office/drawing/2014/main" id="{EEC12F58-772B-3769-A73C-451D75A20527}"/>
              </a:ext>
            </a:extLst>
          </p:cNvPr>
          <p:cNvSpPr txBox="1"/>
          <p:nvPr/>
        </p:nvSpPr>
        <p:spPr>
          <a:xfrm>
            <a:off x="6486927" y="1323850"/>
            <a:ext cx="1873301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500" b="1">
                <a:solidFill>
                  <a:schemeClr val="accent2">
                    <a:lumMod val="5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94.94%</a:t>
            </a:r>
            <a:endParaRPr sz="3500" b="1">
              <a:solidFill>
                <a:schemeClr val="accent2">
                  <a:lumMod val="50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  <a:sym typeface="Open Sans ExtraBold"/>
            </a:endParaRPr>
          </a:p>
        </p:txBody>
      </p:sp>
      <p:sp>
        <p:nvSpPr>
          <p:cNvPr id="6" name="Google Shape;872;p61">
            <a:extLst>
              <a:ext uri="{FF2B5EF4-FFF2-40B4-BE49-F238E27FC236}">
                <a16:creationId xmlns:a16="http://schemas.microsoft.com/office/drawing/2014/main" id="{D45ED97E-06BE-D901-D43B-F4BF99F365BC}"/>
              </a:ext>
            </a:extLst>
          </p:cNvPr>
          <p:cNvSpPr txBox="1"/>
          <p:nvPr/>
        </p:nvSpPr>
        <p:spPr>
          <a:xfrm flipH="1">
            <a:off x="6581560" y="1844550"/>
            <a:ext cx="1684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</a:rPr>
              <a:t>Accuracy</a:t>
            </a:r>
            <a:endParaRPr sz="2000">
              <a:solidFill>
                <a:schemeClr val="accent3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7206D0D-7BBB-3630-A1D0-D172EDAE5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020" y="3220521"/>
            <a:ext cx="4501418" cy="77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631AFDE8-AAAD-DD74-26BC-5532BE1B8F7E}"/>
              </a:ext>
            </a:extLst>
          </p:cNvPr>
          <p:cNvSpPr txBox="1"/>
          <p:nvPr/>
        </p:nvSpPr>
        <p:spPr>
          <a:xfrm>
            <a:off x="4082142" y="4176081"/>
            <a:ext cx="4098471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accent3"/>
                </a:solidFill>
                <a:latin typeface="Raleway"/>
              </a:rPr>
              <a:t>Part of the Decision tree generated 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D5951EE6-F81F-395E-A042-4CF156D51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18" y="3034029"/>
            <a:ext cx="2664060" cy="144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447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502;p47">
            <a:extLst>
              <a:ext uri="{FF2B5EF4-FFF2-40B4-BE49-F238E27FC236}">
                <a16:creationId xmlns:a16="http://schemas.microsoft.com/office/drawing/2014/main" id="{CA0AAE39-43B8-70C4-745E-6DE732E7E8C9}"/>
              </a:ext>
            </a:extLst>
          </p:cNvPr>
          <p:cNvSpPr/>
          <p:nvPr/>
        </p:nvSpPr>
        <p:spPr>
          <a:xfrm>
            <a:off x="3212588" y="3284305"/>
            <a:ext cx="2506559" cy="175967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33"/>
          <p:cNvSpPr txBox="1">
            <a:spLocks noGrp="1"/>
          </p:cNvSpPr>
          <p:nvPr>
            <p:ph type="title"/>
          </p:nvPr>
        </p:nvSpPr>
        <p:spPr>
          <a:xfrm>
            <a:off x="540000" y="85801"/>
            <a:ext cx="460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– </a:t>
            </a:r>
            <a:br>
              <a:rPr lang="en-US"/>
            </a:br>
            <a:r>
              <a:rPr lang="en-US"/>
              <a:t>Random Forests </a:t>
            </a:r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E798BB-A4F9-CDE7-A6A1-986F990D3EEF}"/>
              </a:ext>
            </a:extLst>
          </p:cNvPr>
          <p:cNvGrpSpPr/>
          <p:nvPr/>
        </p:nvGrpSpPr>
        <p:grpSpPr>
          <a:xfrm>
            <a:off x="433868" y="1326432"/>
            <a:ext cx="2506560" cy="1759671"/>
            <a:chOff x="457157" y="1424400"/>
            <a:chExt cx="2971843" cy="1963779"/>
          </a:xfrm>
        </p:grpSpPr>
        <p:sp>
          <p:nvSpPr>
            <p:cNvPr id="5" name="Google Shape;502;p47">
              <a:extLst>
                <a:ext uri="{FF2B5EF4-FFF2-40B4-BE49-F238E27FC236}">
                  <a16:creationId xmlns:a16="http://schemas.microsoft.com/office/drawing/2014/main" id="{A08C7EEF-CE2C-AAB6-F835-86D9F53F7A84}"/>
                </a:ext>
              </a:extLst>
            </p:cNvPr>
            <p:cNvSpPr/>
            <p:nvPr/>
          </p:nvSpPr>
          <p:spPr>
            <a:xfrm>
              <a:off x="533277" y="1424400"/>
              <a:ext cx="2819602" cy="196377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B05025EC-6F6F-67D8-5008-F3CBD679C0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814" y="1587089"/>
              <a:ext cx="2236528" cy="1390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Google Shape;509;p47">
              <a:extLst>
                <a:ext uri="{FF2B5EF4-FFF2-40B4-BE49-F238E27FC236}">
                  <a16:creationId xmlns:a16="http://schemas.microsoft.com/office/drawing/2014/main" id="{EF8D5C05-A6DE-650E-B908-FFA924968C24}"/>
                </a:ext>
              </a:extLst>
            </p:cNvPr>
            <p:cNvSpPr txBox="1"/>
            <p:nvPr/>
          </p:nvSpPr>
          <p:spPr>
            <a:xfrm>
              <a:off x="457157" y="2977230"/>
              <a:ext cx="2971843" cy="3263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err="1">
                  <a:solidFill>
                    <a:srgbClr val="5C71E8"/>
                  </a:solidFill>
                  <a:latin typeface="Montserrat"/>
                </a:rPr>
                <a:t>n_estimators</a:t>
              </a:r>
              <a:r>
                <a:rPr lang="en-US" sz="1200" b="1">
                  <a:solidFill>
                    <a:srgbClr val="5C71E8"/>
                  </a:solidFill>
                  <a:latin typeface="Montserrat"/>
                </a:rPr>
                <a:t> vs Accuracy</a:t>
              </a:r>
              <a:endParaRPr sz="1200" b="1">
                <a:solidFill>
                  <a:srgbClr val="5C71E8"/>
                </a:solidFill>
                <a:latin typeface="Montserrat"/>
                <a:sym typeface="Montserrat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0C687D8-ADD6-748C-224B-E8BC91C3FCDA}"/>
              </a:ext>
            </a:extLst>
          </p:cNvPr>
          <p:cNvGrpSpPr/>
          <p:nvPr/>
        </p:nvGrpSpPr>
        <p:grpSpPr>
          <a:xfrm>
            <a:off x="3212588" y="1336503"/>
            <a:ext cx="2506559" cy="1759671"/>
            <a:chOff x="3853420" y="1424400"/>
            <a:chExt cx="2819602" cy="1963779"/>
          </a:xfrm>
        </p:grpSpPr>
        <p:sp>
          <p:nvSpPr>
            <p:cNvPr id="10" name="Google Shape;502;p47">
              <a:extLst>
                <a:ext uri="{FF2B5EF4-FFF2-40B4-BE49-F238E27FC236}">
                  <a16:creationId xmlns:a16="http://schemas.microsoft.com/office/drawing/2014/main" id="{831F4BAF-0792-0489-684C-C22950FEEF8D}"/>
                </a:ext>
              </a:extLst>
            </p:cNvPr>
            <p:cNvSpPr/>
            <p:nvPr/>
          </p:nvSpPr>
          <p:spPr>
            <a:xfrm>
              <a:off x="3853420" y="1424400"/>
              <a:ext cx="2819602" cy="196377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5126" name="Picture 6">
              <a:extLst>
                <a:ext uri="{FF2B5EF4-FFF2-40B4-BE49-F238E27FC236}">
                  <a16:creationId xmlns:a16="http://schemas.microsoft.com/office/drawing/2014/main" id="{3462C06F-EB69-6EC5-65B4-03D2AD31A6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8570" y="1567543"/>
              <a:ext cx="2239078" cy="142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0BB954-1892-DA73-868F-6E14F731C135}"/>
                </a:ext>
              </a:extLst>
            </p:cNvPr>
            <p:cNvSpPr txBox="1"/>
            <p:nvPr/>
          </p:nvSpPr>
          <p:spPr>
            <a:xfrm>
              <a:off x="4118570" y="3011180"/>
              <a:ext cx="2432957" cy="3091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err="1">
                  <a:solidFill>
                    <a:srgbClr val="5C71E8"/>
                  </a:solidFill>
                  <a:latin typeface="Montserrat"/>
                </a:rPr>
                <a:t>Max_depth</a:t>
              </a:r>
              <a:r>
                <a:rPr lang="en-US" sz="1200" b="1">
                  <a:solidFill>
                    <a:srgbClr val="5C71E8"/>
                  </a:solidFill>
                  <a:latin typeface="Montserrat"/>
                </a:rPr>
                <a:t> vs Accuracy</a:t>
              </a:r>
              <a:endParaRPr lang="en-CA" sz="1200" b="1">
                <a:solidFill>
                  <a:srgbClr val="5C71E8"/>
                </a:solidFill>
                <a:latin typeface="Montserrat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387E953-86C7-3910-22B3-3B995EAA5FE1}"/>
              </a:ext>
            </a:extLst>
          </p:cNvPr>
          <p:cNvGrpSpPr/>
          <p:nvPr/>
        </p:nvGrpSpPr>
        <p:grpSpPr>
          <a:xfrm>
            <a:off x="6055511" y="1336503"/>
            <a:ext cx="2555543" cy="1759671"/>
            <a:chOff x="6055511" y="1336503"/>
            <a:chExt cx="2555543" cy="1759671"/>
          </a:xfrm>
        </p:grpSpPr>
        <p:sp>
          <p:nvSpPr>
            <p:cNvPr id="14" name="Google Shape;502;p47">
              <a:extLst>
                <a:ext uri="{FF2B5EF4-FFF2-40B4-BE49-F238E27FC236}">
                  <a16:creationId xmlns:a16="http://schemas.microsoft.com/office/drawing/2014/main" id="{B8C5A06C-55D1-936F-4B63-99224E83BD77}"/>
                </a:ext>
              </a:extLst>
            </p:cNvPr>
            <p:cNvSpPr/>
            <p:nvPr/>
          </p:nvSpPr>
          <p:spPr>
            <a:xfrm>
              <a:off x="6055511" y="1336503"/>
              <a:ext cx="2506559" cy="1759671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B51A13-36BB-D31B-9519-85A2BD4E492F}"/>
                </a:ext>
              </a:extLst>
            </p:cNvPr>
            <p:cNvSpPr txBox="1"/>
            <p:nvPr/>
          </p:nvSpPr>
          <p:spPr>
            <a:xfrm>
              <a:off x="6104495" y="2758359"/>
              <a:ext cx="250655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US" sz="1100" b="1" err="1">
                  <a:solidFill>
                    <a:srgbClr val="5C71E8"/>
                  </a:solidFill>
                  <a:latin typeface="Montserrat"/>
                </a:rPr>
                <a:t>min_samples_split</a:t>
              </a:r>
              <a:r>
                <a:rPr lang="en-US" sz="1100" b="1">
                  <a:solidFill>
                    <a:srgbClr val="5C71E8"/>
                  </a:solidFill>
                  <a:latin typeface="Montserrat"/>
                </a:rPr>
                <a:t>​ vs Accuracy​</a:t>
              </a:r>
            </a:p>
          </p:txBody>
        </p:sp>
        <p:pic>
          <p:nvPicPr>
            <p:cNvPr id="5128" name="Picture 8">
              <a:extLst>
                <a:ext uri="{FF2B5EF4-FFF2-40B4-BE49-F238E27FC236}">
                  <a16:creationId xmlns:a16="http://schemas.microsoft.com/office/drawing/2014/main" id="{E1CD2E82-E9D5-298D-DC19-A50B979EB9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546" y="1469820"/>
              <a:ext cx="1990487" cy="1267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Google Shape;5647;p76">
            <a:extLst>
              <a:ext uri="{FF2B5EF4-FFF2-40B4-BE49-F238E27FC236}">
                <a16:creationId xmlns:a16="http://schemas.microsoft.com/office/drawing/2014/main" id="{02C293A0-5264-EB68-B3A7-F32E82F85BE9}"/>
              </a:ext>
            </a:extLst>
          </p:cNvPr>
          <p:cNvSpPr/>
          <p:nvPr/>
        </p:nvSpPr>
        <p:spPr>
          <a:xfrm>
            <a:off x="4274538" y="3595155"/>
            <a:ext cx="333673" cy="315824"/>
          </a:xfrm>
          <a:custGeom>
            <a:avLst/>
            <a:gdLst/>
            <a:ahLst/>
            <a:cxnLst/>
            <a:rect l="l" t="t" r="r" b="b"/>
            <a:pathLst>
              <a:path w="18956" h="17942" extrusionOk="0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7" name="Google Shape;470;p45">
            <a:extLst>
              <a:ext uri="{FF2B5EF4-FFF2-40B4-BE49-F238E27FC236}">
                <a16:creationId xmlns:a16="http://schemas.microsoft.com/office/drawing/2014/main" id="{8B18949D-5AB9-AD7E-337E-ED28CAAECBFE}"/>
              </a:ext>
            </a:extLst>
          </p:cNvPr>
          <p:cNvSpPr txBox="1">
            <a:spLocks/>
          </p:cNvSpPr>
          <p:nvPr/>
        </p:nvSpPr>
        <p:spPr>
          <a:xfrm>
            <a:off x="3320240" y="4098737"/>
            <a:ext cx="2242267" cy="7569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fontAlgn="base"/>
            <a:r>
              <a:rPr lang="en-US">
                <a:solidFill>
                  <a:schemeClr val="dk2"/>
                </a:solidFill>
                <a:latin typeface="Montserrat"/>
              </a:rPr>
              <a:t>The best classification score is </a:t>
            </a:r>
            <a:r>
              <a:rPr lang="en-US" b="1">
                <a:solidFill>
                  <a:schemeClr val="dk2"/>
                </a:solidFill>
                <a:latin typeface="Montserrat"/>
              </a:rPr>
              <a:t>0.96​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 txBox="1">
            <a:spLocks noGrp="1"/>
          </p:cNvSpPr>
          <p:nvPr>
            <p:ph type="title"/>
          </p:nvPr>
        </p:nvSpPr>
        <p:spPr>
          <a:xfrm>
            <a:off x="539999" y="260723"/>
            <a:ext cx="49861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Preliminary Results</a:t>
            </a:r>
            <a:endParaRPr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DD9B75B0-AEFD-39A1-FC5B-9A9EF3E4E871}"/>
              </a:ext>
            </a:extLst>
          </p:cNvPr>
          <p:cNvSpPr txBox="1">
            <a:spLocks/>
          </p:cNvSpPr>
          <p:nvPr/>
        </p:nvSpPr>
        <p:spPr>
          <a:xfrm>
            <a:off x="540000" y="1317102"/>
            <a:ext cx="3933600" cy="357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>
                <a:solidFill>
                  <a:schemeClr val="accent3"/>
                </a:solidFill>
                <a:latin typeface="Montserrat" panose="00000500000000000000" pitchFamily="2" charset="0"/>
              </a:rPr>
              <a:t>Treatment I: Inflight Wi-Fi service</a:t>
            </a:r>
            <a:endParaRPr lang="en-CA" sz="1600" b="1">
              <a:solidFill>
                <a:schemeClr val="accent3"/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34E81C-4211-24CE-F2FD-976AB38B2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54" y="1674102"/>
            <a:ext cx="5563548" cy="310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Google Shape;357;p35">
            <a:extLst>
              <a:ext uri="{FF2B5EF4-FFF2-40B4-BE49-F238E27FC236}">
                <a16:creationId xmlns:a16="http://schemas.microsoft.com/office/drawing/2014/main" id="{9FEAC450-90B0-FA55-6A1E-877E946F14E0}"/>
              </a:ext>
            </a:extLst>
          </p:cNvPr>
          <p:cNvSpPr/>
          <p:nvPr/>
        </p:nvSpPr>
        <p:spPr>
          <a:xfrm>
            <a:off x="7100517" y="1785416"/>
            <a:ext cx="1668628" cy="2751563"/>
          </a:xfrm>
          <a:custGeom>
            <a:avLst/>
            <a:gdLst/>
            <a:ahLst/>
            <a:cxnLst/>
            <a:rect l="l" t="t" r="r" b="b"/>
            <a:pathLst>
              <a:path w="103689" h="167789" extrusionOk="0">
                <a:moveTo>
                  <a:pt x="13807" y="0"/>
                </a:moveTo>
                <a:cubicBezTo>
                  <a:pt x="11526" y="0"/>
                  <a:pt x="9194" y="921"/>
                  <a:pt x="7431" y="2357"/>
                </a:cubicBezTo>
                <a:cubicBezTo>
                  <a:pt x="6418" y="3183"/>
                  <a:pt x="7559" y="5231"/>
                  <a:pt x="8433" y="6203"/>
                </a:cubicBezTo>
                <a:cubicBezTo>
                  <a:pt x="9308" y="7175"/>
                  <a:pt x="10393" y="8259"/>
                  <a:pt x="10189" y="9549"/>
                </a:cubicBezTo>
                <a:cubicBezTo>
                  <a:pt x="9355" y="9975"/>
                  <a:pt x="8287" y="10084"/>
                  <a:pt x="7292" y="10084"/>
                </a:cubicBezTo>
                <a:cubicBezTo>
                  <a:pt x="7024" y="10084"/>
                  <a:pt x="6762" y="10076"/>
                  <a:pt x="6511" y="10065"/>
                </a:cubicBezTo>
                <a:cubicBezTo>
                  <a:pt x="6102" y="10046"/>
                  <a:pt x="5686" y="9992"/>
                  <a:pt x="5277" y="9992"/>
                </a:cubicBezTo>
                <a:cubicBezTo>
                  <a:pt x="4990" y="9992"/>
                  <a:pt x="4705" y="10019"/>
                  <a:pt x="4430" y="10104"/>
                </a:cubicBezTo>
                <a:cubicBezTo>
                  <a:pt x="3763" y="10310"/>
                  <a:pt x="3182" y="11034"/>
                  <a:pt x="3440" y="11683"/>
                </a:cubicBezTo>
                <a:cubicBezTo>
                  <a:pt x="2981" y="12481"/>
                  <a:pt x="2431" y="12899"/>
                  <a:pt x="2962" y="13650"/>
                </a:cubicBezTo>
                <a:cubicBezTo>
                  <a:pt x="3377" y="14235"/>
                  <a:pt x="4081" y="14716"/>
                  <a:pt x="4076" y="15434"/>
                </a:cubicBezTo>
                <a:cubicBezTo>
                  <a:pt x="4071" y="16003"/>
                  <a:pt x="3591" y="16462"/>
                  <a:pt x="3082" y="16719"/>
                </a:cubicBezTo>
                <a:cubicBezTo>
                  <a:pt x="2572" y="16973"/>
                  <a:pt x="2000" y="17102"/>
                  <a:pt x="1518" y="17408"/>
                </a:cubicBezTo>
                <a:cubicBezTo>
                  <a:pt x="13" y="18366"/>
                  <a:pt x="0" y="20519"/>
                  <a:pt x="159" y="22295"/>
                </a:cubicBezTo>
                <a:cubicBezTo>
                  <a:pt x="1133" y="23491"/>
                  <a:pt x="1285" y="25550"/>
                  <a:pt x="817" y="27017"/>
                </a:cubicBezTo>
                <a:cubicBezTo>
                  <a:pt x="639" y="27577"/>
                  <a:pt x="351" y="28172"/>
                  <a:pt x="552" y="28724"/>
                </a:cubicBezTo>
                <a:cubicBezTo>
                  <a:pt x="782" y="29356"/>
                  <a:pt x="1526" y="29605"/>
                  <a:pt x="2177" y="29773"/>
                </a:cubicBezTo>
                <a:cubicBezTo>
                  <a:pt x="2891" y="29958"/>
                  <a:pt x="3669" y="30130"/>
                  <a:pt x="4408" y="30130"/>
                </a:cubicBezTo>
                <a:cubicBezTo>
                  <a:pt x="5109" y="30130"/>
                  <a:pt x="5775" y="29975"/>
                  <a:pt x="6314" y="29528"/>
                </a:cubicBezTo>
                <a:cubicBezTo>
                  <a:pt x="7583" y="28478"/>
                  <a:pt x="9157" y="28121"/>
                  <a:pt x="10834" y="28121"/>
                </a:cubicBezTo>
                <a:cubicBezTo>
                  <a:pt x="13016" y="28121"/>
                  <a:pt x="15374" y="28725"/>
                  <a:pt x="17464" y="29196"/>
                </a:cubicBezTo>
                <a:cubicBezTo>
                  <a:pt x="18740" y="29482"/>
                  <a:pt x="20083" y="29952"/>
                  <a:pt x="20830" y="31028"/>
                </a:cubicBezTo>
                <a:cubicBezTo>
                  <a:pt x="21824" y="32461"/>
                  <a:pt x="21400" y="34451"/>
                  <a:pt x="20580" y="35993"/>
                </a:cubicBezTo>
                <a:cubicBezTo>
                  <a:pt x="19762" y="37533"/>
                  <a:pt x="18587" y="38903"/>
                  <a:pt x="18068" y="40567"/>
                </a:cubicBezTo>
                <a:cubicBezTo>
                  <a:pt x="17582" y="42129"/>
                  <a:pt x="17717" y="43806"/>
                  <a:pt x="17859" y="45436"/>
                </a:cubicBezTo>
                <a:cubicBezTo>
                  <a:pt x="18032" y="47441"/>
                  <a:pt x="18242" y="49554"/>
                  <a:pt x="19405" y="51198"/>
                </a:cubicBezTo>
                <a:cubicBezTo>
                  <a:pt x="20624" y="52922"/>
                  <a:pt x="21392" y="55494"/>
                  <a:pt x="21294" y="57601"/>
                </a:cubicBezTo>
                <a:cubicBezTo>
                  <a:pt x="21216" y="59294"/>
                  <a:pt x="20619" y="60958"/>
                  <a:pt x="20775" y="62645"/>
                </a:cubicBezTo>
                <a:cubicBezTo>
                  <a:pt x="21057" y="65704"/>
                  <a:pt x="23699" y="67999"/>
                  <a:pt x="26397" y="69471"/>
                </a:cubicBezTo>
                <a:cubicBezTo>
                  <a:pt x="29219" y="71013"/>
                  <a:pt x="31651" y="73637"/>
                  <a:pt x="32623" y="76701"/>
                </a:cubicBezTo>
                <a:cubicBezTo>
                  <a:pt x="33112" y="78241"/>
                  <a:pt x="33257" y="79868"/>
                  <a:pt x="33688" y="81425"/>
                </a:cubicBezTo>
                <a:cubicBezTo>
                  <a:pt x="34432" y="84119"/>
                  <a:pt x="36051" y="86565"/>
                  <a:pt x="38239" y="88307"/>
                </a:cubicBezTo>
                <a:cubicBezTo>
                  <a:pt x="39834" y="89575"/>
                  <a:pt x="42451" y="90023"/>
                  <a:pt x="44455" y="90388"/>
                </a:cubicBezTo>
                <a:cubicBezTo>
                  <a:pt x="45495" y="90578"/>
                  <a:pt x="46617" y="90728"/>
                  <a:pt x="47400" y="91437"/>
                </a:cubicBezTo>
                <a:cubicBezTo>
                  <a:pt x="47762" y="91764"/>
                  <a:pt x="48023" y="92187"/>
                  <a:pt x="48369" y="92530"/>
                </a:cubicBezTo>
                <a:cubicBezTo>
                  <a:pt x="50044" y="94188"/>
                  <a:pt x="53127" y="93507"/>
                  <a:pt x="54821" y="95145"/>
                </a:cubicBezTo>
                <a:cubicBezTo>
                  <a:pt x="55259" y="95566"/>
                  <a:pt x="55558" y="96107"/>
                  <a:pt x="55941" y="96579"/>
                </a:cubicBezTo>
                <a:cubicBezTo>
                  <a:pt x="56887" y="97736"/>
                  <a:pt x="58370" y="98428"/>
                  <a:pt x="59861" y="98428"/>
                </a:cubicBezTo>
                <a:cubicBezTo>
                  <a:pt x="60003" y="98428"/>
                  <a:pt x="60145" y="98421"/>
                  <a:pt x="60286" y="98409"/>
                </a:cubicBezTo>
                <a:lnTo>
                  <a:pt x="60286" y="98409"/>
                </a:lnTo>
                <a:cubicBezTo>
                  <a:pt x="59905" y="99653"/>
                  <a:pt x="61397" y="101114"/>
                  <a:pt x="60936" y="102330"/>
                </a:cubicBezTo>
                <a:cubicBezTo>
                  <a:pt x="60565" y="103312"/>
                  <a:pt x="59445" y="103741"/>
                  <a:pt x="58674" y="104452"/>
                </a:cubicBezTo>
                <a:cubicBezTo>
                  <a:pt x="57337" y="105685"/>
                  <a:pt x="57129" y="107795"/>
                  <a:pt x="57705" y="109521"/>
                </a:cubicBezTo>
                <a:cubicBezTo>
                  <a:pt x="58282" y="111246"/>
                  <a:pt x="59498" y="112671"/>
                  <a:pt x="60717" y="114022"/>
                </a:cubicBezTo>
                <a:cubicBezTo>
                  <a:pt x="62978" y="116530"/>
                  <a:pt x="65696" y="117746"/>
                  <a:pt x="68148" y="120066"/>
                </a:cubicBezTo>
                <a:cubicBezTo>
                  <a:pt x="70420" y="122216"/>
                  <a:pt x="70937" y="125696"/>
                  <a:pt x="70438" y="128784"/>
                </a:cubicBezTo>
                <a:cubicBezTo>
                  <a:pt x="69938" y="131872"/>
                  <a:pt x="68585" y="134744"/>
                  <a:pt x="67620" y="137718"/>
                </a:cubicBezTo>
                <a:cubicBezTo>
                  <a:pt x="65814" y="143276"/>
                  <a:pt x="65376" y="149382"/>
                  <a:pt x="67102" y="154963"/>
                </a:cubicBezTo>
                <a:cubicBezTo>
                  <a:pt x="68828" y="160546"/>
                  <a:pt x="72869" y="165522"/>
                  <a:pt x="78283" y="167717"/>
                </a:cubicBezTo>
                <a:cubicBezTo>
                  <a:pt x="78404" y="167766"/>
                  <a:pt x="78530" y="167788"/>
                  <a:pt x="78658" y="167788"/>
                </a:cubicBezTo>
                <a:cubicBezTo>
                  <a:pt x="79167" y="167788"/>
                  <a:pt x="79705" y="167444"/>
                  <a:pt x="80056" y="167066"/>
                </a:cubicBezTo>
                <a:cubicBezTo>
                  <a:pt x="80495" y="166591"/>
                  <a:pt x="80589" y="165833"/>
                  <a:pt x="80281" y="165265"/>
                </a:cubicBezTo>
                <a:cubicBezTo>
                  <a:pt x="79304" y="163467"/>
                  <a:pt x="77566" y="161932"/>
                  <a:pt x="76298" y="160326"/>
                </a:cubicBezTo>
                <a:cubicBezTo>
                  <a:pt x="75898" y="159821"/>
                  <a:pt x="75478" y="159248"/>
                  <a:pt x="75530" y="158607"/>
                </a:cubicBezTo>
                <a:cubicBezTo>
                  <a:pt x="75589" y="157886"/>
                  <a:pt x="76208" y="157367"/>
                  <a:pt x="76666" y="156807"/>
                </a:cubicBezTo>
                <a:cubicBezTo>
                  <a:pt x="77361" y="155947"/>
                  <a:pt x="77729" y="154867"/>
                  <a:pt x="77704" y="153762"/>
                </a:cubicBezTo>
                <a:cubicBezTo>
                  <a:pt x="77674" y="152733"/>
                  <a:pt x="77075" y="151726"/>
                  <a:pt x="77111" y="150697"/>
                </a:cubicBezTo>
                <a:cubicBezTo>
                  <a:pt x="77146" y="149667"/>
                  <a:pt x="77701" y="148583"/>
                  <a:pt x="78676" y="148251"/>
                </a:cubicBezTo>
                <a:cubicBezTo>
                  <a:pt x="79120" y="148100"/>
                  <a:pt x="79614" y="148115"/>
                  <a:pt x="80042" y="147926"/>
                </a:cubicBezTo>
                <a:cubicBezTo>
                  <a:pt x="81453" y="147303"/>
                  <a:pt x="81228" y="145153"/>
                  <a:pt x="82249" y="143996"/>
                </a:cubicBezTo>
                <a:cubicBezTo>
                  <a:pt x="82722" y="143460"/>
                  <a:pt x="83419" y="143193"/>
                  <a:pt x="84064" y="142883"/>
                </a:cubicBezTo>
                <a:cubicBezTo>
                  <a:pt x="86792" y="141571"/>
                  <a:pt x="89035" y="138972"/>
                  <a:pt x="89283" y="135957"/>
                </a:cubicBezTo>
                <a:cubicBezTo>
                  <a:pt x="89483" y="133544"/>
                  <a:pt x="88605" y="130615"/>
                  <a:pt x="90438" y="129034"/>
                </a:cubicBezTo>
                <a:cubicBezTo>
                  <a:pt x="91238" y="128344"/>
                  <a:pt x="92244" y="128199"/>
                  <a:pt x="93314" y="128199"/>
                </a:cubicBezTo>
                <a:cubicBezTo>
                  <a:pt x="94087" y="128199"/>
                  <a:pt x="94894" y="128275"/>
                  <a:pt x="95682" y="128275"/>
                </a:cubicBezTo>
                <a:cubicBezTo>
                  <a:pt x="96098" y="128275"/>
                  <a:pt x="96509" y="128254"/>
                  <a:pt x="96908" y="128189"/>
                </a:cubicBezTo>
                <a:cubicBezTo>
                  <a:pt x="97800" y="128044"/>
                  <a:pt x="98396" y="127214"/>
                  <a:pt x="98814" y="126412"/>
                </a:cubicBezTo>
                <a:cubicBezTo>
                  <a:pt x="99231" y="125609"/>
                  <a:pt x="99280" y="124658"/>
                  <a:pt x="99129" y="123766"/>
                </a:cubicBezTo>
                <a:cubicBezTo>
                  <a:pt x="98945" y="122668"/>
                  <a:pt x="98473" y="121597"/>
                  <a:pt x="98577" y="120489"/>
                </a:cubicBezTo>
                <a:cubicBezTo>
                  <a:pt x="98723" y="118930"/>
                  <a:pt x="99942" y="117730"/>
                  <a:pt x="100886" y="116480"/>
                </a:cubicBezTo>
                <a:cubicBezTo>
                  <a:pt x="102003" y="114998"/>
                  <a:pt x="102797" y="113297"/>
                  <a:pt x="103214" y="111488"/>
                </a:cubicBezTo>
                <a:cubicBezTo>
                  <a:pt x="103689" y="109429"/>
                  <a:pt x="102371" y="106997"/>
                  <a:pt x="100524" y="105970"/>
                </a:cubicBezTo>
                <a:cubicBezTo>
                  <a:pt x="98677" y="104943"/>
                  <a:pt x="96462" y="104915"/>
                  <a:pt x="94350" y="104853"/>
                </a:cubicBezTo>
                <a:cubicBezTo>
                  <a:pt x="92237" y="104794"/>
                  <a:pt x="89999" y="104633"/>
                  <a:pt x="88273" y="103414"/>
                </a:cubicBezTo>
                <a:cubicBezTo>
                  <a:pt x="86692" y="102296"/>
                  <a:pt x="85799" y="100469"/>
                  <a:pt x="84550" y="98991"/>
                </a:cubicBezTo>
                <a:cubicBezTo>
                  <a:pt x="82441" y="96497"/>
                  <a:pt x="79375" y="95057"/>
                  <a:pt x="76410" y="93690"/>
                </a:cubicBezTo>
                <a:cubicBezTo>
                  <a:pt x="75559" y="93298"/>
                  <a:pt x="74630" y="92901"/>
                  <a:pt x="73720" y="92901"/>
                </a:cubicBezTo>
                <a:cubicBezTo>
                  <a:pt x="73431" y="92901"/>
                  <a:pt x="73144" y="92941"/>
                  <a:pt x="72862" y="93034"/>
                </a:cubicBezTo>
                <a:cubicBezTo>
                  <a:pt x="72400" y="93185"/>
                  <a:pt x="71985" y="93473"/>
                  <a:pt x="71508" y="93564"/>
                </a:cubicBezTo>
                <a:cubicBezTo>
                  <a:pt x="71390" y="93586"/>
                  <a:pt x="71274" y="93597"/>
                  <a:pt x="71159" y="93597"/>
                </a:cubicBezTo>
                <a:cubicBezTo>
                  <a:pt x="70006" y="93597"/>
                  <a:pt x="69033" y="92520"/>
                  <a:pt x="67966" y="91944"/>
                </a:cubicBezTo>
                <a:cubicBezTo>
                  <a:pt x="67424" y="91651"/>
                  <a:pt x="66830" y="91518"/>
                  <a:pt x="66231" y="91518"/>
                </a:cubicBezTo>
                <a:cubicBezTo>
                  <a:pt x="64138" y="91518"/>
                  <a:pt x="61986" y="93147"/>
                  <a:pt x="61817" y="95293"/>
                </a:cubicBezTo>
                <a:cubicBezTo>
                  <a:pt x="61476" y="95410"/>
                  <a:pt x="61056" y="95468"/>
                  <a:pt x="60611" y="95468"/>
                </a:cubicBezTo>
                <a:cubicBezTo>
                  <a:pt x="59413" y="95468"/>
                  <a:pt x="58031" y="95047"/>
                  <a:pt x="57510" y="94228"/>
                </a:cubicBezTo>
                <a:cubicBezTo>
                  <a:pt x="56995" y="93419"/>
                  <a:pt x="56789" y="92287"/>
                  <a:pt x="55904" y="91918"/>
                </a:cubicBezTo>
                <a:cubicBezTo>
                  <a:pt x="55432" y="91722"/>
                  <a:pt x="54840" y="91796"/>
                  <a:pt x="54455" y="91458"/>
                </a:cubicBezTo>
                <a:cubicBezTo>
                  <a:pt x="53818" y="90898"/>
                  <a:pt x="54313" y="89881"/>
                  <a:pt x="54428" y="89040"/>
                </a:cubicBezTo>
                <a:cubicBezTo>
                  <a:pt x="54609" y="87696"/>
                  <a:pt x="53607" y="86419"/>
                  <a:pt x="52383" y="85834"/>
                </a:cubicBezTo>
                <a:cubicBezTo>
                  <a:pt x="51161" y="85249"/>
                  <a:pt x="49761" y="85202"/>
                  <a:pt x="48407" y="85159"/>
                </a:cubicBezTo>
                <a:cubicBezTo>
                  <a:pt x="47051" y="85115"/>
                  <a:pt x="45649" y="85054"/>
                  <a:pt x="44436" y="84447"/>
                </a:cubicBezTo>
                <a:cubicBezTo>
                  <a:pt x="42077" y="83264"/>
                  <a:pt x="41111" y="80063"/>
                  <a:pt x="42146" y="77635"/>
                </a:cubicBezTo>
                <a:cubicBezTo>
                  <a:pt x="43156" y="75267"/>
                  <a:pt x="45760" y="73783"/>
                  <a:pt x="48337" y="73783"/>
                </a:cubicBezTo>
                <a:cubicBezTo>
                  <a:pt x="48401" y="73783"/>
                  <a:pt x="48464" y="73784"/>
                  <a:pt x="48528" y="73786"/>
                </a:cubicBezTo>
                <a:cubicBezTo>
                  <a:pt x="51112" y="73862"/>
                  <a:pt x="53842" y="75749"/>
                  <a:pt x="53870" y="78335"/>
                </a:cubicBezTo>
                <a:cubicBezTo>
                  <a:pt x="53875" y="78746"/>
                  <a:pt x="54287" y="78928"/>
                  <a:pt x="54735" y="78928"/>
                </a:cubicBezTo>
                <a:cubicBezTo>
                  <a:pt x="55004" y="78928"/>
                  <a:pt x="55285" y="78863"/>
                  <a:pt x="55498" y="78741"/>
                </a:cubicBezTo>
                <a:cubicBezTo>
                  <a:pt x="56067" y="78416"/>
                  <a:pt x="56365" y="77760"/>
                  <a:pt x="56505" y="77119"/>
                </a:cubicBezTo>
                <a:cubicBezTo>
                  <a:pt x="56645" y="76478"/>
                  <a:pt x="56664" y="75812"/>
                  <a:pt x="56860" y="75186"/>
                </a:cubicBezTo>
                <a:cubicBezTo>
                  <a:pt x="57310" y="73749"/>
                  <a:pt x="58757" y="72690"/>
                  <a:pt x="60261" y="72690"/>
                </a:cubicBezTo>
                <a:cubicBezTo>
                  <a:pt x="60273" y="72690"/>
                  <a:pt x="60285" y="72690"/>
                  <a:pt x="60297" y="72690"/>
                </a:cubicBezTo>
                <a:cubicBezTo>
                  <a:pt x="60306" y="72690"/>
                  <a:pt x="60314" y="72690"/>
                  <a:pt x="60323" y="72690"/>
                </a:cubicBezTo>
                <a:cubicBezTo>
                  <a:pt x="61893" y="72690"/>
                  <a:pt x="62998" y="71122"/>
                  <a:pt x="64116" y="70013"/>
                </a:cubicBezTo>
                <a:cubicBezTo>
                  <a:pt x="65241" y="68896"/>
                  <a:pt x="65913" y="67214"/>
                  <a:pt x="65469" y="65693"/>
                </a:cubicBezTo>
                <a:cubicBezTo>
                  <a:pt x="65229" y="64873"/>
                  <a:pt x="64683" y="64046"/>
                  <a:pt x="64956" y="63238"/>
                </a:cubicBezTo>
                <a:cubicBezTo>
                  <a:pt x="65170" y="62604"/>
                  <a:pt x="65822" y="62237"/>
                  <a:pt x="66438" y="61978"/>
                </a:cubicBezTo>
                <a:cubicBezTo>
                  <a:pt x="67992" y="61328"/>
                  <a:pt x="69657" y="60995"/>
                  <a:pt x="71338" y="60995"/>
                </a:cubicBezTo>
                <a:cubicBezTo>
                  <a:pt x="71514" y="60995"/>
                  <a:pt x="71689" y="60998"/>
                  <a:pt x="71865" y="61005"/>
                </a:cubicBezTo>
                <a:cubicBezTo>
                  <a:pt x="71916" y="61008"/>
                  <a:pt x="71966" y="61009"/>
                  <a:pt x="72016" y="61009"/>
                </a:cubicBezTo>
                <a:cubicBezTo>
                  <a:pt x="73530" y="61009"/>
                  <a:pt x="74333" y="60016"/>
                  <a:pt x="75129" y="58671"/>
                </a:cubicBezTo>
                <a:cubicBezTo>
                  <a:pt x="75724" y="57667"/>
                  <a:pt x="75988" y="56400"/>
                  <a:pt x="76935" y="55719"/>
                </a:cubicBezTo>
                <a:cubicBezTo>
                  <a:pt x="77461" y="55341"/>
                  <a:pt x="78061" y="55227"/>
                  <a:pt x="78697" y="55227"/>
                </a:cubicBezTo>
                <a:cubicBezTo>
                  <a:pt x="79669" y="55227"/>
                  <a:pt x="80723" y="55493"/>
                  <a:pt x="81724" y="55493"/>
                </a:cubicBezTo>
                <a:cubicBezTo>
                  <a:pt x="81835" y="55493"/>
                  <a:pt x="81945" y="55490"/>
                  <a:pt x="82055" y="55483"/>
                </a:cubicBezTo>
                <a:cubicBezTo>
                  <a:pt x="84597" y="55311"/>
                  <a:pt x="86582" y="52458"/>
                  <a:pt x="85860" y="50015"/>
                </a:cubicBezTo>
                <a:cubicBezTo>
                  <a:pt x="85517" y="48852"/>
                  <a:pt x="84704" y="47901"/>
                  <a:pt x="84043" y="46884"/>
                </a:cubicBezTo>
                <a:cubicBezTo>
                  <a:pt x="83131" y="45481"/>
                  <a:pt x="82492" y="43918"/>
                  <a:pt x="82159" y="42277"/>
                </a:cubicBezTo>
                <a:cubicBezTo>
                  <a:pt x="81854" y="40773"/>
                  <a:pt x="81767" y="39118"/>
                  <a:pt x="80776" y="37947"/>
                </a:cubicBezTo>
                <a:cubicBezTo>
                  <a:pt x="79227" y="38020"/>
                  <a:pt x="77350" y="37975"/>
                  <a:pt x="75971" y="38686"/>
                </a:cubicBezTo>
                <a:cubicBezTo>
                  <a:pt x="75699" y="37108"/>
                  <a:pt x="75398" y="35461"/>
                  <a:pt x="74423" y="34192"/>
                </a:cubicBezTo>
                <a:cubicBezTo>
                  <a:pt x="73732" y="33291"/>
                  <a:pt x="72587" y="32657"/>
                  <a:pt x="71488" y="32657"/>
                </a:cubicBezTo>
                <a:cubicBezTo>
                  <a:pt x="71039" y="32657"/>
                  <a:pt x="70597" y="32763"/>
                  <a:pt x="70198" y="32999"/>
                </a:cubicBezTo>
                <a:cubicBezTo>
                  <a:pt x="68851" y="33794"/>
                  <a:pt x="68559" y="35642"/>
                  <a:pt x="68807" y="37187"/>
                </a:cubicBezTo>
                <a:cubicBezTo>
                  <a:pt x="69057" y="38731"/>
                  <a:pt x="69698" y="40227"/>
                  <a:pt x="69655" y="41791"/>
                </a:cubicBezTo>
                <a:cubicBezTo>
                  <a:pt x="69615" y="43336"/>
                  <a:pt x="68552" y="45042"/>
                  <a:pt x="67017" y="45042"/>
                </a:cubicBezTo>
                <a:cubicBezTo>
                  <a:pt x="66998" y="45042"/>
                  <a:pt x="66979" y="45041"/>
                  <a:pt x="66960" y="45041"/>
                </a:cubicBezTo>
                <a:cubicBezTo>
                  <a:pt x="66146" y="45019"/>
                  <a:pt x="65416" y="44522"/>
                  <a:pt x="64843" y="43941"/>
                </a:cubicBezTo>
                <a:cubicBezTo>
                  <a:pt x="64022" y="43112"/>
                  <a:pt x="63372" y="42052"/>
                  <a:pt x="62317" y="41553"/>
                </a:cubicBezTo>
                <a:cubicBezTo>
                  <a:pt x="61507" y="41171"/>
                  <a:pt x="60577" y="41179"/>
                  <a:pt x="59704" y="40982"/>
                </a:cubicBezTo>
                <a:cubicBezTo>
                  <a:pt x="56728" y="40316"/>
                  <a:pt x="54688" y="36902"/>
                  <a:pt x="55510" y="33965"/>
                </a:cubicBezTo>
                <a:cubicBezTo>
                  <a:pt x="56182" y="31564"/>
                  <a:pt x="58657" y="29882"/>
                  <a:pt x="61117" y="29882"/>
                </a:cubicBezTo>
                <a:cubicBezTo>
                  <a:pt x="61664" y="29882"/>
                  <a:pt x="62211" y="29966"/>
                  <a:pt x="62737" y="30143"/>
                </a:cubicBezTo>
                <a:cubicBezTo>
                  <a:pt x="66237" y="28861"/>
                  <a:pt x="67660" y="24447"/>
                  <a:pt x="66265" y="20991"/>
                </a:cubicBezTo>
                <a:cubicBezTo>
                  <a:pt x="64868" y="17535"/>
                  <a:pt x="61115" y="15389"/>
                  <a:pt x="57392" y="15226"/>
                </a:cubicBezTo>
                <a:cubicBezTo>
                  <a:pt x="56302" y="15179"/>
                  <a:pt x="55191" y="15275"/>
                  <a:pt x="54134" y="15007"/>
                </a:cubicBezTo>
                <a:cubicBezTo>
                  <a:pt x="51145" y="14251"/>
                  <a:pt x="49582" y="10965"/>
                  <a:pt x="46980" y="9310"/>
                </a:cubicBezTo>
                <a:cubicBezTo>
                  <a:pt x="46287" y="8869"/>
                  <a:pt x="45224" y="8778"/>
                  <a:pt x="44079" y="8778"/>
                </a:cubicBezTo>
                <a:cubicBezTo>
                  <a:pt x="43277" y="8778"/>
                  <a:pt x="42435" y="8823"/>
                  <a:pt x="41651" y="8823"/>
                </a:cubicBezTo>
                <a:cubicBezTo>
                  <a:pt x="40795" y="8823"/>
                  <a:pt x="40007" y="8769"/>
                  <a:pt x="39418" y="8547"/>
                </a:cubicBezTo>
                <a:cubicBezTo>
                  <a:pt x="38499" y="8200"/>
                  <a:pt x="37525" y="8023"/>
                  <a:pt x="36546" y="8023"/>
                </a:cubicBezTo>
                <a:cubicBezTo>
                  <a:pt x="36275" y="8023"/>
                  <a:pt x="36003" y="8037"/>
                  <a:pt x="35731" y="8064"/>
                </a:cubicBezTo>
                <a:cubicBezTo>
                  <a:pt x="34635" y="9104"/>
                  <a:pt x="32585" y="9398"/>
                  <a:pt x="31077" y="9499"/>
                </a:cubicBezTo>
                <a:cubicBezTo>
                  <a:pt x="29526" y="7990"/>
                  <a:pt x="27655" y="6585"/>
                  <a:pt x="25725" y="5605"/>
                </a:cubicBezTo>
                <a:cubicBezTo>
                  <a:pt x="24435" y="4951"/>
                  <a:pt x="22930" y="4260"/>
                  <a:pt x="22532" y="2870"/>
                </a:cubicBezTo>
                <a:cubicBezTo>
                  <a:pt x="22012" y="1053"/>
                  <a:pt x="19376" y="125"/>
                  <a:pt x="17200" y="125"/>
                </a:cubicBezTo>
                <a:cubicBezTo>
                  <a:pt x="16716" y="125"/>
                  <a:pt x="16254" y="171"/>
                  <a:pt x="15844" y="263"/>
                </a:cubicBezTo>
                <a:cubicBezTo>
                  <a:pt x="15181" y="84"/>
                  <a:pt x="14496" y="0"/>
                  <a:pt x="13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910;p63">
            <a:extLst>
              <a:ext uri="{FF2B5EF4-FFF2-40B4-BE49-F238E27FC236}">
                <a16:creationId xmlns:a16="http://schemas.microsoft.com/office/drawing/2014/main" id="{E13B9FF7-F798-133A-0700-121196F0AFF2}"/>
              </a:ext>
            </a:extLst>
          </p:cNvPr>
          <p:cNvSpPr/>
          <p:nvPr/>
        </p:nvSpPr>
        <p:spPr>
          <a:xfrm rot="2525732">
            <a:off x="8636079" y="-1056064"/>
            <a:ext cx="3545709" cy="4926995"/>
          </a:xfrm>
          <a:custGeom>
            <a:avLst/>
            <a:gdLst/>
            <a:ahLst/>
            <a:cxnLst/>
            <a:rect l="l" t="t" r="r" b="b"/>
            <a:pathLst>
              <a:path w="108922" h="103769" extrusionOk="0">
                <a:moveTo>
                  <a:pt x="67632" y="1193"/>
                </a:moveTo>
                <a:cubicBezTo>
                  <a:pt x="55167" y="-4108"/>
                  <a:pt x="38404" y="10649"/>
                  <a:pt x="34106" y="17526"/>
                </a:cubicBezTo>
                <a:cubicBezTo>
                  <a:pt x="29808" y="24403"/>
                  <a:pt x="46858" y="36056"/>
                  <a:pt x="41843" y="42455"/>
                </a:cubicBezTo>
                <a:cubicBezTo>
                  <a:pt x="36829" y="48855"/>
                  <a:pt x="9320" y="46180"/>
                  <a:pt x="4019" y="55923"/>
                </a:cubicBezTo>
                <a:cubicBezTo>
                  <a:pt x="-1282" y="65666"/>
                  <a:pt x="-3049" y="94321"/>
                  <a:pt x="10037" y="100911"/>
                </a:cubicBezTo>
                <a:cubicBezTo>
                  <a:pt x="23123" y="107502"/>
                  <a:pt x="73364" y="101197"/>
                  <a:pt x="82533" y="95466"/>
                </a:cubicBezTo>
                <a:cubicBezTo>
                  <a:pt x="91702" y="89735"/>
                  <a:pt x="60659" y="74214"/>
                  <a:pt x="65053" y="66525"/>
                </a:cubicBezTo>
                <a:cubicBezTo>
                  <a:pt x="69447" y="58836"/>
                  <a:pt x="108465" y="60221"/>
                  <a:pt x="108895" y="49332"/>
                </a:cubicBezTo>
                <a:cubicBezTo>
                  <a:pt x="109325" y="38443"/>
                  <a:pt x="80097" y="6494"/>
                  <a:pt x="67632" y="1193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dashDot"/>
            <a:round/>
            <a:headEnd type="none" w="med" len="med"/>
            <a:tailEnd type="none" w="med" len="med"/>
          </a:ln>
        </p:spPr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F784FA7-3810-207C-F93E-70EB42AFCC1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7935401" y="2427320"/>
            <a:ext cx="503445" cy="50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88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 txBox="1">
            <a:spLocks noGrp="1"/>
          </p:cNvSpPr>
          <p:nvPr>
            <p:ph type="title"/>
          </p:nvPr>
        </p:nvSpPr>
        <p:spPr>
          <a:xfrm>
            <a:off x="539999" y="260723"/>
            <a:ext cx="49861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Preliminary Results</a:t>
            </a:r>
            <a:endParaRPr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DD9B75B0-AEFD-39A1-FC5B-9A9EF3E4E871}"/>
              </a:ext>
            </a:extLst>
          </p:cNvPr>
          <p:cNvSpPr txBox="1">
            <a:spLocks/>
          </p:cNvSpPr>
          <p:nvPr/>
        </p:nvSpPr>
        <p:spPr>
          <a:xfrm>
            <a:off x="539999" y="1317102"/>
            <a:ext cx="4795325" cy="357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1600" b="1">
                <a:solidFill>
                  <a:schemeClr val="accent3"/>
                </a:solidFill>
                <a:latin typeface="Montserrat" panose="00000500000000000000" pitchFamily="2" charset="0"/>
              </a:rPr>
              <a:t>Treatment II: </a:t>
            </a:r>
            <a:r>
              <a:rPr lang="en-US" sz="1600" b="1">
                <a:solidFill>
                  <a:schemeClr val="accent3"/>
                </a:solidFill>
                <a:latin typeface="Montserrat"/>
              </a:rPr>
              <a:t>Online boarding</a:t>
            </a:r>
            <a:endParaRPr lang="en-US" sz="1600" b="1">
              <a:solidFill>
                <a:schemeClr val="accent3"/>
              </a:solidFill>
              <a:latin typeface="Montserrat"/>
              <a:sym typeface="Montserrat"/>
            </a:endParaRPr>
          </a:p>
          <a:p>
            <a:endParaRPr lang="en-CA" sz="1600" b="1">
              <a:solidFill>
                <a:schemeClr val="accent3"/>
              </a:solidFill>
              <a:latin typeface="Montserrat" panose="00000500000000000000" pitchFamily="2" charset="0"/>
            </a:endParaRPr>
          </a:p>
        </p:txBody>
      </p:sp>
      <p:sp>
        <p:nvSpPr>
          <p:cNvPr id="18" name="Google Shape;357;p35">
            <a:extLst>
              <a:ext uri="{FF2B5EF4-FFF2-40B4-BE49-F238E27FC236}">
                <a16:creationId xmlns:a16="http://schemas.microsoft.com/office/drawing/2014/main" id="{9FEAC450-90B0-FA55-6A1E-877E946F14E0}"/>
              </a:ext>
            </a:extLst>
          </p:cNvPr>
          <p:cNvSpPr/>
          <p:nvPr/>
        </p:nvSpPr>
        <p:spPr>
          <a:xfrm>
            <a:off x="7100517" y="1785416"/>
            <a:ext cx="1668628" cy="2751563"/>
          </a:xfrm>
          <a:custGeom>
            <a:avLst/>
            <a:gdLst/>
            <a:ahLst/>
            <a:cxnLst/>
            <a:rect l="l" t="t" r="r" b="b"/>
            <a:pathLst>
              <a:path w="103689" h="167789" extrusionOk="0">
                <a:moveTo>
                  <a:pt x="13807" y="0"/>
                </a:moveTo>
                <a:cubicBezTo>
                  <a:pt x="11526" y="0"/>
                  <a:pt x="9194" y="921"/>
                  <a:pt x="7431" y="2357"/>
                </a:cubicBezTo>
                <a:cubicBezTo>
                  <a:pt x="6418" y="3183"/>
                  <a:pt x="7559" y="5231"/>
                  <a:pt x="8433" y="6203"/>
                </a:cubicBezTo>
                <a:cubicBezTo>
                  <a:pt x="9308" y="7175"/>
                  <a:pt x="10393" y="8259"/>
                  <a:pt x="10189" y="9549"/>
                </a:cubicBezTo>
                <a:cubicBezTo>
                  <a:pt x="9355" y="9975"/>
                  <a:pt x="8287" y="10084"/>
                  <a:pt x="7292" y="10084"/>
                </a:cubicBezTo>
                <a:cubicBezTo>
                  <a:pt x="7024" y="10084"/>
                  <a:pt x="6762" y="10076"/>
                  <a:pt x="6511" y="10065"/>
                </a:cubicBezTo>
                <a:cubicBezTo>
                  <a:pt x="6102" y="10046"/>
                  <a:pt x="5686" y="9992"/>
                  <a:pt x="5277" y="9992"/>
                </a:cubicBezTo>
                <a:cubicBezTo>
                  <a:pt x="4990" y="9992"/>
                  <a:pt x="4705" y="10019"/>
                  <a:pt x="4430" y="10104"/>
                </a:cubicBezTo>
                <a:cubicBezTo>
                  <a:pt x="3763" y="10310"/>
                  <a:pt x="3182" y="11034"/>
                  <a:pt x="3440" y="11683"/>
                </a:cubicBezTo>
                <a:cubicBezTo>
                  <a:pt x="2981" y="12481"/>
                  <a:pt x="2431" y="12899"/>
                  <a:pt x="2962" y="13650"/>
                </a:cubicBezTo>
                <a:cubicBezTo>
                  <a:pt x="3377" y="14235"/>
                  <a:pt x="4081" y="14716"/>
                  <a:pt x="4076" y="15434"/>
                </a:cubicBezTo>
                <a:cubicBezTo>
                  <a:pt x="4071" y="16003"/>
                  <a:pt x="3591" y="16462"/>
                  <a:pt x="3082" y="16719"/>
                </a:cubicBezTo>
                <a:cubicBezTo>
                  <a:pt x="2572" y="16973"/>
                  <a:pt x="2000" y="17102"/>
                  <a:pt x="1518" y="17408"/>
                </a:cubicBezTo>
                <a:cubicBezTo>
                  <a:pt x="13" y="18366"/>
                  <a:pt x="0" y="20519"/>
                  <a:pt x="159" y="22295"/>
                </a:cubicBezTo>
                <a:cubicBezTo>
                  <a:pt x="1133" y="23491"/>
                  <a:pt x="1285" y="25550"/>
                  <a:pt x="817" y="27017"/>
                </a:cubicBezTo>
                <a:cubicBezTo>
                  <a:pt x="639" y="27577"/>
                  <a:pt x="351" y="28172"/>
                  <a:pt x="552" y="28724"/>
                </a:cubicBezTo>
                <a:cubicBezTo>
                  <a:pt x="782" y="29356"/>
                  <a:pt x="1526" y="29605"/>
                  <a:pt x="2177" y="29773"/>
                </a:cubicBezTo>
                <a:cubicBezTo>
                  <a:pt x="2891" y="29958"/>
                  <a:pt x="3669" y="30130"/>
                  <a:pt x="4408" y="30130"/>
                </a:cubicBezTo>
                <a:cubicBezTo>
                  <a:pt x="5109" y="30130"/>
                  <a:pt x="5775" y="29975"/>
                  <a:pt x="6314" y="29528"/>
                </a:cubicBezTo>
                <a:cubicBezTo>
                  <a:pt x="7583" y="28478"/>
                  <a:pt x="9157" y="28121"/>
                  <a:pt x="10834" y="28121"/>
                </a:cubicBezTo>
                <a:cubicBezTo>
                  <a:pt x="13016" y="28121"/>
                  <a:pt x="15374" y="28725"/>
                  <a:pt x="17464" y="29196"/>
                </a:cubicBezTo>
                <a:cubicBezTo>
                  <a:pt x="18740" y="29482"/>
                  <a:pt x="20083" y="29952"/>
                  <a:pt x="20830" y="31028"/>
                </a:cubicBezTo>
                <a:cubicBezTo>
                  <a:pt x="21824" y="32461"/>
                  <a:pt x="21400" y="34451"/>
                  <a:pt x="20580" y="35993"/>
                </a:cubicBezTo>
                <a:cubicBezTo>
                  <a:pt x="19762" y="37533"/>
                  <a:pt x="18587" y="38903"/>
                  <a:pt x="18068" y="40567"/>
                </a:cubicBezTo>
                <a:cubicBezTo>
                  <a:pt x="17582" y="42129"/>
                  <a:pt x="17717" y="43806"/>
                  <a:pt x="17859" y="45436"/>
                </a:cubicBezTo>
                <a:cubicBezTo>
                  <a:pt x="18032" y="47441"/>
                  <a:pt x="18242" y="49554"/>
                  <a:pt x="19405" y="51198"/>
                </a:cubicBezTo>
                <a:cubicBezTo>
                  <a:pt x="20624" y="52922"/>
                  <a:pt x="21392" y="55494"/>
                  <a:pt x="21294" y="57601"/>
                </a:cubicBezTo>
                <a:cubicBezTo>
                  <a:pt x="21216" y="59294"/>
                  <a:pt x="20619" y="60958"/>
                  <a:pt x="20775" y="62645"/>
                </a:cubicBezTo>
                <a:cubicBezTo>
                  <a:pt x="21057" y="65704"/>
                  <a:pt x="23699" y="67999"/>
                  <a:pt x="26397" y="69471"/>
                </a:cubicBezTo>
                <a:cubicBezTo>
                  <a:pt x="29219" y="71013"/>
                  <a:pt x="31651" y="73637"/>
                  <a:pt x="32623" y="76701"/>
                </a:cubicBezTo>
                <a:cubicBezTo>
                  <a:pt x="33112" y="78241"/>
                  <a:pt x="33257" y="79868"/>
                  <a:pt x="33688" y="81425"/>
                </a:cubicBezTo>
                <a:cubicBezTo>
                  <a:pt x="34432" y="84119"/>
                  <a:pt x="36051" y="86565"/>
                  <a:pt x="38239" y="88307"/>
                </a:cubicBezTo>
                <a:cubicBezTo>
                  <a:pt x="39834" y="89575"/>
                  <a:pt x="42451" y="90023"/>
                  <a:pt x="44455" y="90388"/>
                </a:cubicBezTo>
                <a:cubicBezTo>
                  <a:pt x="45495" y="90578"/>
                  <a:pt x="46617" y="90728"/>
                  <a:pt x="47400" y="91437"/>
                </a:cubicBezTo>
                <a:cubicBezTo>
                  <a:pt x="47762" y="91764"/>
                  <a:pt x="48023" y="92187"/>
                  <a:pt x="48369" y="92530"/>
                </a:cubicBezTo>
                <a:cubicBezTo>
                  <a:pt x="50044" y="94188"/>
                  <a:pt x="53127" y="93507"/>
                  <a:pt x="54821" y="95145"/>
                </a:cubicBezTo>
                <a:cubicBezTo>
                  <a:pt x="55259" y="95566"/>
                  <a:pt x="55558" y="96107"/>
                  <a:pt x="55941" y="96579"/>
                </a:cubicBezTo>
                <a:cubicBezTo>
                  <a:pt x="56887" y="97736"/>
                  <a:pt x="58370" y="98428"/>
                  <a:pt x="59861" y="98428"/>
                </a:cubicBezTo>
                <a:cubicBezTo>
                  <a:pt x="60003" y="98428"/>
                  <a:pt x="60145" y="98421"/>
                  <a:pt x="60286" y="98409"/>
                </a:cubicBezTo>
                <a:lnTo>
                  <a:pt x="60286" y="98409"/>
                </a:lnTo>
                <a:cubicBezTo>
                  <a:pt x="59905" y="99653"/>
                  <a:pt x="61397" y="101114"/>
                  <a:pt x="60936" y="102330"/>
                </a:cubicBezTo>
                <a:cubicBezTo>
                  <a:pt x="60565" y="103312"/>
                  <a:pt x="59445" y="103741"/>
                  <a:pt x="58674" y="104452"/>
                </a:cubicBezTo>
                <a:cubicBezTo>
                  <a:pt x="57337" y="105685"/>
                  <a:pt x="57129" y="107795"/>
                  <a:pt x="57705" y="109521"/>
                </a:cubicBezTo>
                <a:cubicBezTo>
                  <a:pt x="58282" y="111246"/>
                  <a:pt x="59498" y="112671"/>
                  <a:pt x="60717" y="114022"/>
                </a:cubicBezTo>
                <a:cubicBezTo>
                  <a:pt x="62978" y="116530"/>
                  <a:pt x="65696" y="117746"/>
                  <a:pt x="68148" y="120066"/>
                </a:cubicBezTo>
                <a:cubicBezTo>
                  <a:pt x="70420" y="122216"/>
                  <a:pt x="70937" y="125696"/>
                  <a:pt x="70438" y="128784"/>
                </a:cubicBezTo>
                <a:cubicBezTo>
                  <a:pt x="69938" y="131872"/>
                  <a:pt x="68585" y="134744"/>
                  <a:pt x="67620" y="137718"/>
                </a:cubicBezTo>
                <a:cubicBezTo>
                  <a:pt x="65814" y="143276"/>
                  <a:pt x="65376" y="149382"/>
                  <a:pt x="67102" y="154963"/>
                </a:cubicBezTo>
                <a:cubicBezTo>
                  <a:pt x="68828" y="160546"/>
                  <a:pt x="72869" y="165522"/>
                  <a:pt x="78283" y="167717"/>
                </a:cubicBezTo>
                <a:cubicBezTo>
                  <a:pt x="78404" y="167766"/>
                  <a:pt x="78530" y="167788"/>
                  <a:pt x="78658" y="167788"/>
                </a:cubicBezTo>
                <a:cubicBezTo>
                  <a:pt x="79167" y="167788"/>
                  <a:pt x="79705" y="167444"/>
                  <a:pt x="80056" y="167066"/>
                </a:cubicBezTo>
                <a:cubicBezTo>
                  <a:pt x="80495" y="166591"/>
                  <a:pt x="80589" y="165833"/>
                  <a:pt x="80281" y="165265"/>
                </a:cubicBezTo>
                <a:cubicBezTo>
                  <a:pt x="79304" y="163467"/>
                  <a:pt x="77566" y="161932"/>
                  <a:pt x="76298" y="160326"/>
                </a:cubicBezTo>
                <a:cubicBezTo>
                  <a:pt x="75898" y="159821"/>
                  <a:pt x="75478" y="159248"/>
                  <a:pt x="75530" y="158607"/>
                </a:cubicBezTo>
                <a:cubicBezTo>
                  <a:pt x="75589" y="157886"/>
                  <a:pt x="76208" y="157367"/>
                  <a:pt x="76666" y="156807"/>
                </a:cubicBezTo>
                <a:cubicBezTo>
                  <a:pt x="77361" y="155947"/>
                  <a:pt x="77729" y="154867"/>
                  <a:pt x="77704" y="153762"/>
                </a:cubicBezTo>
                <a:cubicBezTo>
                  <a:pt x="77674" y="152733"/>
                  <a:pt x="77075" y="151726"/>
                  <a:pt x="77111" y="150697"/>
                </a:cubicBezTo>
                <a:cubicBezTo>
                  <a:pt x="77146" y="149667"/>
                  <a:pt x="77701" y="148583"/>
                  <a:pt x="78676" y="148251"/>
                </a:cubicBezTo>
                <a:cubicBezTo>
                  <a:pt x="79120" y="148100"/>
                  <a:pt x="79614" y="148115"/>
                  <a:pt x="80042" y="147926"/>
                </a:cubicBezTo>
                <a:cubicBezTo>
                  <a:pt x="81453" y="147303"/>
                  <a:pt x="81228" y="145153"/>
                  <a:pt x="82249" y="143996"/>
                </a:cubicBezTo>
                <a:cubicBezTo>
                  <a:pt x="82722" y="143460"/>
                  <a:pt x="83419" y="143193"/>
                  <a:pt x="84064" y="142883"/>
                </a:cubicBezTo>
                <a:cubicBezTo>
                  <a:pt x="86792" y="141571"/>
                  <a:pt x="89035" y="138972"/>
                  <a:pt x="89283" y="135957"/>
                </a:cubicBezTo>
                <a:cubicBezTo>
                  <a:pt x="89483" y="133544"/>
                  <a:pt x="88605" y="130615"/>
                  <a:pt x="90438" y="129034"/>
                </a:cubicBezTo>
                <a:cubicBezTo>
                  <a:pt x="91238" y="128344"/>
                  <a:pt x="92244" y="128199"/>
                  <a:pt x="93314" y="128199"/>
                </a:cubicBezTo>
                <a:cubicBezTo>
                  <a:pt x="94087" y="128199"/>
                  <a:pt x="94894" y="128275"/>
                  <a:pt x="95682" y="128275"/>
                </a:cubicBezTo>
                <a:cubicBezTo>
                  <a:pt x="96098" y="128275"/>
                  <a:pt x="96509" y="128254"/>
                  <a:pt x="96908" y="128189"/>
                </a:cubicBezTo>
                <a:cubicBezTo>
                  <a:pt x="97800" y="128044"/>
                  <a:pt x="98396" y="127214"/>
                  <a:pt x="98814" y="126412"/>
                </a:cubicBezTo>
                <a:cubicBezTo>
                  <a:pt x="99231" y="125609"/>
                  <a:pt x="99280" y="124658"/>
                  <a:pt x="99129" y="123766"/>
                </a:cubicBezTo>
                <a:cubicBezTo>
                  <a:pt x="98945" y="122668"/>
                  <a:pt x="98473" y="121597"/>
                  <a:pt x="98577" y="120489"/>
                </a:cubicBezTo>
                <a:cubicBezTo>
                  <a:pt x="98723" y="118930"/>
                  <a:pt x="99942" y="117730"/>
                  <a:pt x="100886" y="116480"/>
                </a:cubicBezTo>
                <a:cubicBezTo>
                  <a:pt x="102003" y="114998"/>
                  <a:pt x="102797" y="113297"/>
                  <a:pt x="103214" y="111488"/>
                </a:cubicBezTo>
                <a:cubicBezTo>
                  <a:pt x="103689" y="109429"/>
                  <a:pt x="102371" y="106997"/>
                  <a:pt x="100524" y="105970"/>
                </a:cubicBezTo>
                <a:cubicBezTo>
                  <a:pt x="98677" y="104943"/>
                  <a:pt x="96462" y="104915"/>
                  <a:pt x="94350" y="104853"/>
                </a:cubicBezTo>
                <a:cubicBezTo>
                  <a:pt x="92237" y="104794"/>
                  <a:pt x="89999" y="104633"/>
                  <a:pt x="88273" y="103414"/>
                </a:cubicBezTo>
                <a:cubicBezTo>
                  <a:pt x="86692" y="102296"/>
                  <a:pt x="85799" y="100469"/>
                  <a:pt x="84550" y="98991"/>
                </a:cubicBezTo>
                <a:cubicBezTo>
                  <a:pt x="82441" y="96497"/>
                  <a:pt x="79375" y="95057"/>
                  <a:pt x="76410" y="93690"/>
                </a:cubicBezTo>
                <a:cubicBezTo>
                  <a:pt x="75559" y="93298"/>
                  <a:pt x="74630" y="92901"/>
                  <a:pt x="73720" y="92901"/>
                </a:cubicBezTo>
                <a:cubicBezTo>
                  <a:pt x="73431" y="92901"/>
                  <a:pt x="73144" y="92941"/>
                  <a:pt x="72862" y="93034"/>
                </a:cubicBezTo>
                <a:cubicBezTo>
                  <a:pt x="72400" y="93185"/>
                  <a:pt x="71985" y="93473"/>
                  <a:pt x="71508" y="93564"/>
                </a:cubicBezTo>
                <a:cubicBezTo>
                  <a:pt x="71390" y="93586"/>
                  <a:pt x="71274" y="93597"/>
                  <a:pt x="71159" y="93597"/>
                </a:cubicBezTo>
                <a:cubicBezTo>
                  <a:pt x="70006" y="93597"/>
                  <a:pt x="69033" y="92520"/>
                  <a:pt x="67966" y="91944"/>
                </a:cubicBezTo>
                <a:cubicBezTo>
                  <a:pt x="67424" y="91651"/>
                  <a:pt x="66830" y="91518"/>
                  <a:pt x="66231" y="91518"/>
                </a:cubicBezTo>
                <a:cubicBezTo>
                  <a:pt x="64138" y="91518"/>
                  <a:pt x="61986" y="93147"/>
                  <a:pt x="61817" y="95293"/>
                </a:cubicBezTo>
                <a:cubicBezTo>
                  <a:pt x="61476" y="95410"/>
                  <a:pt x="61056" y="95468"/>
                  <a:pt x="60611" y="95468"/>
                </a:cubicBezTo>
                <a:cubicBezTo>
                  <a:pt x="59413" y="95468"/>
                  <a:pt x="58031" y="95047"/>
                  <a:pt x="57510" y="94228"/>
                </a:cubicBezTo>
                <a:cubicBezTo>
                  <a:pt x="56995" y="93419"/>
                  <a:pt x="56789" y="92287"/>
                  <a:pt x="55904" y="91918"/>
                </a:cubicBezTo>
                <a:cubicBezTo>
                  <a:pt x="55432" y="91722"/>
                  <a:pt x="54840" y="91796"/>
                  <a:pt x="54455" y="91458"/>
                </a:cubicBezTo>
                <a:cubicBezTo>
                  <a:pt x="53818" y="90898"/>
                  <a:pt x="54313" y="89881"/>
                  <a:pt x="54428" y="89040"/>
                </a:cubicBezTo>
                <a:cubicBezTo>
                  <a:pt x="54609" y="87696"/>
                  <a:pt x="53607" y="86419"/>
                  <a:pt x="52383" y="85834"/>
                </a:cubicBezTo>
                <a:cubicBezTo>
                  <a:pt x="51161" y="85249"/>
                  <a:pt x="49761" y="85202"/>
                  <a:pt x="48407" y="85159"/>
                </a:cubicBezTo>
                <a:cubicBezTo>
                  <a:pt x="47051" y="85115"/>
                  <a:pt x="45649" y="85054"/>
                  <a:pt x="44436" y="84447"/>
                </a:cubicBezTo>
                <a:cubicBezTo>
                  <a:pt x="42077" y="83264"/>
                  <a:pt x="41111" y="80063"/>
                  <a:pt x="42146" y="77635"/>
                </a:cubicBezTo>
                <a:cubicBezTo>
                  <a:pt x="43156" y="75267"/>
                  <a:pt x="45760" y="73783"/>
                  <a:pt x="48337" y="73783"/>
                </a:cubicBezTo>
                <a:cubicBezTo>
                  <a:pt x="48401" y="73783"/>
                  <a:pt x="48464" y="73784"/>
                  <a:pt x="48528" y="73786"/>
                </a:cubicBezTo>
                <a:cubicBezTo>
                  <a:pt x="51112" y="73862"/>
                  <a:pt x="53842" y="75749"/>
                  <a:pt x="53870" y="78335"/>
                </a:cubicBezTo>
                <a:cubicBezTo>
                  <a:pt x="53875" y="78746"/>
                  <a:pt x="54287" y="78928"/>
                  <a:pt x="54735" y="78928"/>
                </a:cubicBezTo>
                <a:cubicBezTo>
                  <a:pt x="55004" y="78928"/>
                  <a:pt x="55285" y="78863"/>
                  <a:pt x="55498" y="78741"/>
                </a:cubicBezTo>
                <a:cubicBezTo>
                  <a:pt x="56067" y="78416"/>
                  <a:pt x="56365" y="77760"/>
                  <a:pt x="56505" y="77119"/>
                </a:cubicBezTo>
                <a:cubicBezTo>
                  <a:pt x="56645" y="76478"/>
                  <a:pt x="56664" y="75812"/>
                  <a:pt x="56860" y="75186"/>
                </a:cubicBezTo>
                <a:cubicBezTo>
                  <a:pt x="57310" y="73749"/>
                  <a:pt x="58757" y="72690"/>
                  <a:pt x="60261" y="72690"/>
                </a:cubicBezTo>
                <a:cubicBezTo>
                  <a:pt x="60273" y="72690"/>
                  <a:pt x="60285" y="72690"/>
                  <a:pt x="60297" y="72690"/>
                </a:cubicBezTo>
                <a:cubicBezTo>
                  <a:pt x="60306" y="72690"/>
                  <a:pt x="60314" y="72690"/>
                  <a:pt x="60323" y="72690"/>
                </a:cubicBezTo>
                <a:cubicBezTo>
                  <a:pt x="61893" y="72690"/>
                  <a:pt x="62998" y="71122"/>
                  <a:pt x="64116" y="70013"/>
                </a:cubicBezTo>
                <a:cubicBezTo>
                  <a:pt x="65241" y="68896"/>
                  <a:pt x="65913" y="67214"/>
                  <a:pt x="65469" y="65693"/>
                </a:cubicBezTo>
                <a:cubicBezTo>
                  <a:pt x="65229" y="64873"/>
                  <a:pt x="64683" y="64046"/>
                  <a:pt x="64956" y="63238"/>
                </a:cubicBezTo>
                <a:cubicBezTo>
                  <a:pt x="65170" y="62604"/>
                  <a:pt x="65822" y="62237"/>
                  <a:pt x="66438" y="61978"/>
                </a:cubicBezTo>
                <a:cubicBezTo>
                  <a:pt x="67992" y="61328"/>
                  <a:pt x="69657" y="60995"/>
                  <a:pt x="71338" y="60995"/>
                </a:cubicBezTo>
                <a:cubicBezTo>
                  <a:pt x="71514" y="60995"/>
                  <a:pt x="71689" y="60998"/>
                  <a:pt x="71865" y="61005"/>
                </a:cubicBezTo>
                <a:cubicBezTo>
                  <a:pt x="71916" y="61008"/>
                  <a:pt x="71966" y="61009"/>
                  <a:pt x="72016" y="61009"/>
                </a:cubicBezTo>
                <a:cubicBezTo>
                  <a:pt x="73530" y="61009"/>
                  <a:pt x="74333" y="60016"/>
                  <a:pt x="75129" y="58671"/>
                </a:cubicBezTo>
                <a:cubicBezTo>
                  <a:pt x="75724" y="57667"/>
                  <a:pt x="75988" y="56400"/>
                  <a:pt x="76935" y="55719"/>
                </a:cubicBezTo>
                <a:cubicBezTo>
                  <a:pt x="77461" y="55341"/>
                  <a:pt x="78061" y="55227"/>
                  <a:pt x="78697" y="55227"/>
                </a:cubicBezTo>
                <a:cubicBezTo>
                  <a:pt x="79669" y="55227"/>
                  <a:pt x="80723" y="55493"/>
                  <a:pt x="81724" y="55493"/>
                </a:cubicBezTo>
                <a:cubicBezTo>
                  <a:pt x="81835" y="55493"/>
                  <a:pt x="81945" y="55490"/>
                  <a:pt x="82055" y="55483"/>
                </a:cubicBezTo>
                <a:cubicBezTo>
                  <a:pt x="84597" y="55311"/>
                  <a:pt x="86582" y="52458"/>
                  <a:pt x="85860" y="50015"/>
                </a:cubicBezTo>
                <a:cubicBezTo>
                  <a:pt x="85517" y="48852"/>
                  <a:pt x="84704" y="47901"/>
                  <a:pt x="84043" y="46884"/>
                </a:cubicBezTo>
                <a:cubicBezTo>
                  <a:pt x="83131" y="45481"/>
                  <a:pt x="82492" y="43918"/>
                  <a:pt x="82159" y="42277"/>
                </a:cubicBezTo>
                <a:cubicBezTo>
                  <a:pt x="81854" y="40773"/>
                  <a:pt x="81767" y="39118"/>
                  <a:pt x="80776" y="37947"/>
                </a:cubicBezTo>
                <a:cubicBezTo>
                  <a:pt x="79227" y="38020"/>
                  <a:pt x="77350" y="37975"/>
                  <a:pt x="75971" y="38686"/>
                </a:cubicBezTo>
                <a:cubicBezTo>
                  <a:pt x="75699" y="37108"/>
                  <a:pt x="75398" y="35461"/>
                  <a:pt x="74423" y="34192"/>
                </a:cubicBezTo>
                <a:cubicBezTo>
                  <a:pt x="73732" y="33291"/>
                  <a:pt x="72587" y="32657"/>
                  <a:pt x="71488" y="32657"/>
                </a:cubicBezTo>
                <a:cubicBezTo>
                  <a:pt x="71039" y="32657"/>
                  <a:pt x="70597" y="32763"/>
                  <a:pt x="70198" y="32999"/>
                </a:cubicBezTo>
                <a:cubicBezTo>
                  <a:pt x="68851" y="33794"/>
                  <a:pt x="68559" y="35642"/>
                  <a:pt x="68807" y="37187"/>
                </a:cubicBezTo>
                <a:cubicBezTo>
                  <a:pt x="69057" y="38731"/>
                  <a:pt x="69698" y="40227"/>
                  <a:pt x="69655" y="41791"/>
                </a:cubicBezTo>
                <a:cubicBezTo>
                  <a:pt x="69615" y="43336"/>
                  <a:pt x="68552" y="45042"/>
                  <a:pt x="67017" y="45042"/>
                </a:cubicBezTo>
                <a:cubicBezTo>
                  <a:pt x="66998" y="45042"/>
                  <a:pt x="66979" y="45041"/>
                  <a:pt x="66960" y="45041"/>
                </a:cubicBezTo>
                <a:cubicBezTo>
                  <a:pt x="66146" y="45019"/>
                  <a:pt x="65416" y="44522"/>
                  <a:pt x="64843" y="43941"/>
                </a:cubicBezTo>
                <a:cubicBezTo>
                  <a:pt x="64022" y="43112"/>
                  <a:pt x="63372" y="42052"/>
                  <a:pt x="62317" y="41553"/>
                </a:cubicBezTo>
                <a:cubicBezTo>
                  <a:pt x="61507" y="41171"/>
                  <a:pt x="60577" y="41179"/>
                  <a:pt x="59704" y="40982"/>
                </a:cubicBezTo>
                <a:cubicBezTo>
                  <a:pt x="56728" y="40316"/>
                  <a:pt x="54688" y="36902"/>
                  <a:pt x="55510" y="33965"/>
                </a:cubicBezTo>
                <a:cubicBezTo>
                  <a:pt x="56182" y="31564"/>
                  <a:pt x="58657" y="29882"/>
                  <a:pt x="61117" y="29882"/>
                </a:cubicBezTo>
                <a:cubicBezTo>
                  <a:pt x="61664" y="29882"/>
                  <a:pt x="62211" y="29966"/>
                  <a:pt x="62737" y="30143"/>
                </a:cubicBezTo>
                <a:cubicBezTo>
                  <a:pt x="66237" y="28861"/>
                  <a:pt x="67660" y="24447"/>
                  <a:pt x="66265" y="20991"/>
                </a:cubicBezTo>
                <a:cubicBezTo>
                  <a:pt x="64868" y="17535"/>
                  <a:pt x="61115" y="15389"/>
                  <a:pt x="57392" y="15226"/>
                </a:cubicBezTo>
                <a:cubicBezTo>
                  <a:pt x="56302" y="15179"/>
                  <a:pt x="55191" y="15275"/>
                  <a:pt x="54134" y="15007"/>
                </a:cubicBezTo>
                <a:cubicBezTo>
                  <a:pt x="51145" y="14251"/>
                  <a:pt x="49582" y="10965"/>
                  <a:pt x="46980" y="9310"/>
                </a:cubicBezTo>
                <a:cubicBezTo>
                  <a:pt x="46287" y="8869"/>
                  <a:pt x="45224" y="8778"/>
                  <a:pt x="44079" y="8778"/>
                </a:cubicBezTo>
                <a:cubicBezTo>
                  <a:pt x="43277" y="8778"/>
                  <a:pt x="42435" y="8823"/>
                  <a:pt x="41651" y="8823"/>
                </a:cubicBezTo>
                <a:cubicBezTo>
                  <a:pt x="40795" y="8823"/>
                  <a:pt x="40007" y="8769"/>
                  <a:pt x="39418" y="8547"/>
                </a:cubicBezTo>
                <a:cubicBezTo>
                  <a:pt x="38499" y="8200"/>
                  <a:pt x="37525" y="8023"/>
                  <a:pt x="36546" y="8023"/>
                </a:cubicBezTo>
                <a:cubicBezTo>
                  <a:pt x="36275" y="8023"/>
                  <a:pt x="36003" y="8037"/>
                  <a:pt x="35731" y="8064"/>
                </a:cubicBezTo>
                <a:cubicBezTo>
                  <a:pt x="34635" y="9104"/>
                  <a:pt x="32585" y="9398"/>
                  <a:pt x="31077" y="9499"/>
                </a:cubicBezTo>
                <a:cubicBezTo>
                  <a:pt x="29526" y="7990"/>
                  <a:pt x="27655" y="6585"/>
                  <a:pt x="25725" y="5605"/>
                </a:cubicBezTo>
                <a:cubicBezTo>
                  <a:pt x="24435" y="4951"/>
                  <a:pt x="22930" y="4260"/>
                  <a:pt x="22532" y="2870"/>
                </a:cubicBezTo>
                <a:cubicBezTo>
                  <a:pt x="22012" y="1053"/>
                  <a:pt x="19376" y="125"/>
                  <a:pt x="17200" y="125"/>
                </a:cubicBezTo>
                <a:cubicBezTo>
                  <a:pt x="16716" y="125"/>
                  <a:pt x="16254" y="171"/>
                  <a:pt x="15844" y="263"/>
                </a:cubicBezTo>
                <a:cubicBezTo>
                  <a:pt x="15181" y="84"/>
                  <a:pt x="14496" y="0"/>
                  <a:pt x="13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910;p63">
            <a:extLst>
              <a:ext uri="{FF2B5EF4-FFF2-40B4-BE49-F238E27FC236}">
                <a16:creationId xmlns:a16="http://schemas.microsoft.com/office/drawing/2014/main" id="{E13B9FF7-F798-133A-0700-121196F0AFF2}"/>
              </a:ext>
            </a:extLst>
          </p:cNvPr>
          <p:cNvSpPr/>
          <p:nvPr/>
        </p:nvSpPr>
        <p:spPr>
          <a:xfrm rot="2525732">
            <a:off x="8636079" y="-1056064"/>
            <a:ext cx="3545709" cy="4926995"/>
          </a:xfrm>
          <a:custGeom>
            <a:avLst/>
            <a:gdLst/>
            <a:ahLst/>
            <a:cxnLst/>
            <a:rect l="l" t="t" r="r" b="b"/>
            <a:pathLst>
              <a:path w="108922" h="103769" extrusionOk="0">
                <a:moveTo>
                  <a:pt x="67632" y="1193"/>
                </a:moveTo>
                <a:cubicBezTo>
                  <a:pt x="55167" y="-4108"/>
                  <a:pt x="38404" y="10649"/>
                  <a:pt x="34106" y="17526"/>
                </a:cubicBezTo>
                <a:cubicBezTo>
                  <a:pt x="29808" y="24403"/>
                  <a:pt x="46858" y="36056"/>
                  <a:pt x="41843" y="42455"/>
                </a:cubicBezTo>
                <a:cubicBezTo>
                  <a:pt x="36829" y="48855"/>
                  <a:pt x="9320" y="46180"/>
                  <a:pt x="4019" y="55923"/>
                </a:cubicBezTo>
                <a:cubicBezTo>
                  <a:pt x="-1282" y="65666"/>
                  <a:pt x="-3049" y="94321"/>
                  <a:pt x="10037" y="100911"/>
                </a:cubicBezTo>
                <a:cubicBezTo>
                  <a:pt x="23123" y="107502"/>
                  <a:pt x="73364" y="101197"/>
                  <a:pt x="82533" y="95466"/>
                </a:cubicBezTo>
                <a:cubicBezTo>
                  <a:pt x="91702" y="89735"/>
                  <a:pt x="60659" y="74214"/>
                  <a:pt x="65053" y="66525"/>
                </a:cubicBezTo>
                <a:cubicBezTo>
                  <a:pt x="69447" y="58836"/>
                  <a:pt x="108465" y="60221"/>
                  <a:pt x="108895" y="49332"/>
                </a:cubicBezTo>
                <a:cubicBezTo>
                  <a:pt x="109325" y="38443"/>
                  <a:pt x="80097" y="6494"/>
                  <a:pt x="67632" y="1193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dashDot"/>
            <a:round/>
            <a:headEnd type="none" w="med" len="med"/>
            <a:tailEnd type="none" w="med" len="med"/>
          </a:ln>
        </p:spPr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F784FA7-3810-207C-F93E-70EB42AFCC1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7983109" y="2475028"/>
            <a:ext cx="455737" cy="455737"/>
          </a:xfrm>
          <a:prstGeom prst="rect">
            <a:avLst/>
          </a:prstGeom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D538C836-7E10-4131-B641-D75B699D6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99" y="1791957"/>
            <a:ext cx="5454595" cy="303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15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6EC7-1F7D-A437-6F5C-3095377E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Roles</a:t>
            </a:r>
            <a:endParaRPr lang="en-CA"/>
          </a:p>
        </p:txBody>
      </p:sp>
      <p:graphicFrame>
        <p:nvGraphicFramePr>
          <p:cNvPr id="3" name="Google Shape;834;p60">
            <a:extLst>
              <a:ext uri="{FF2B5EF4-FFF2-40B4-BE49-F238E27FC236}">
                <a16:creationId xmlns:a16="http://schemas.microsoft.com/office/drawing/2014/main" id="{A7A817BC-2089-BAFC-E0E7-636292ABD3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469249"/>
              </p:ext>
            </p:extLst>
          </p:nvPr>
        </p:nvGraphicFramePr>
        <p:xfrm>
          <a:off x="987304" y="1344664"/>
          <a:ext cx="7524842" cy="3565890"/>
        </p:xfrm>
        <a:graphic>
          <a:graphicData uri="http://schemas.openxmlformats.org/drawingml/2006/table">
            <a:tbl>
              <a:tblPr>
                <a:noFill/>
                <a:tableStyleId>{ACB1AEF0-7189-4B46-AE88-78842E7F49C7}</a:tableStyleId>
              </a:tblPr>
              <a:tblGrid>
                <a:gridCol w="2217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7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2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614">
                  <a:extLst>
                    <a:ext uri="{9D8B030D-6E8A-4147-A177-3AD203B41FA5}">
                      <a16:colId xmlns:a16="http://schemas.microsoft.com/office/drawing/2014/main" val="1667142392"/>
                    </a:ext>
                  </a:extLst>
                </a:gridCol>
              </a:tblGrid>
              <a:tr h="3703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</a:rPr>
                        <a:t>Product Manager</a:t>
                      </a:r>
                      <a:endParaRPr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</a:rPr>
                        <a:t>Business Analyst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Data Analyst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</a:rPr>
                        <a:t>Data Scientist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A" sz="1400" b="0" i="0" u="none" strike="noStrike" cap="none" dirty="0">
                          <a:solidFill>
                            <a:schemeClr val="dk1"/>
                          </a:solidFill>
                          <a:latin typeface="Bebas Neue"/>
                          <a:ea typeface="Times New Roman" panose="02020603050405020304" pitchFamily="18" charset="0"/>
                          <a:sym typeface="Arial"/>
                        </a:rPr>
                        <a:t>Mudit </a:t>
                      </a:r>
                      <a:r>
                        <a:rPr lang="en-CA" sz="1400" b="0" i="0" u="none" strike="noStrike" cap="none" dirty="0">
                          <a:solidFill>
                            <a:schemeClr val="dk1"/>
                          </a:solidFill>
                          <a:latin typeface="Bebas Neue"/>
                          <a:sym typeface="Arial"/>
                        </a:rPr>
                        <a:t>Aggarwal</a:t>
                      </a:r>
                      <a:r>
                        <a:rPr lang="en-CA" sz="1400" b="0" i="0" u="none" strike="noStrike" cap="none" dirty="0">
                          <a:solidFill>
                            <a:schemeClr val="dk1"/>
                          </a:solidFill>
                          <a:latin typeface="Bebas Neue"/>
                        </a:rPr>
                        <a:t> 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</a:rPr>
                        <a:t>0.5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</a:rPr>
                        <a:t>0.5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A" sz="1400" b="0" i="0" u="none" strike="noStrike" cap="none">
                          <a:solidFill>
                            <a:schemeClr val="dk1"/>
                          </a:solidFill>
                          <a:latin typeface="Bebas Neue"/>
                          <a:cs typeface="Arial"/>
                          <a:sym typeface="Arial"/>
                        </a:rPr>
                        <a:t>Hong Fei </a:t>
                      </a:r>
                      <a:r>
                        <a:rPr lang="en-CA" sz="1400" b="0" i="0" u="none" strike="noStrike" cap="none" err="1">
                          <a:solidFill>
                            <a:schemeClr val="dk1"/>
                          </a:solidFill>
                          <a:latin typeface="Bebas Neue"/>
                          <a:cs typeface="Arial"/>
                          <a:sym typeface="Arial"/>
                        </a:rPr>
                        <a:t>Jin</a:t>
                      </a:r>
                      <a:r>
                        <a:rPr lang="en-CA" sz="1400" b="0" i="0" u="none" strike="noStrike" cap="none">
                          <a:solidFill>
                            <a:schemeClr val="dk1"/>
                          </a:solidFill>
                          <a:latin typeface="Bebas Neue"/>
                          <a:cs typeface="Arial"/>
                        </a:rPr>
                        <a:t> 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Arial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</a:rPr>
                        <a:t>0.5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</a:rPr>
                        <a:t>0.5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A" sz="1400" b="0" i="0" u="none" strike="noStrike" cap="none">
                          <a:solidFill>
                            <a:schemeClr val="dk1"/>
                          </a:solidFill>
                          <a:latin typeface="Bebas Neue"/>
                          <a:cs typeface="Arial"/>
                          <a:sym typeface="Arial"/>
                        </a:rPr>
                        <a:t>Ying-Fang Liang</a:t>
                      </a:r>
                      <a:r>
                        <a:rPr lang="en-CA" sz="1400" b="0" i="0" u="none" strike="noStrike" cap="none">
                          <a:solidFill>
                            <a:schemeClr val="dk1"/>
                          </a:solidFill>
                          <a:latin typeface="Bebas Neue"/>
                          <a:cs typeface="Arial"/>
                        </a:rPr>
                        <a:t> 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Arial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</a:rPr>
                        <a:t>1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A" sz="1400" b="0" i="0" u="none" strike="noStrike" cap="none">
                          <a:solidFill>
                            <a:schemeClr val="dk1"/>
                          </a:solidFill>
                          <a:latin typeface="Bebas Neue"/>
                          <a:cs typeface="Arial"/>
                          <a:sym typeface="Arial"/>
                        </a:rPr>
                        <a:t>Himanshu Mayank</a:t>
                      </a:r>
                      <a:r>
                        <a:rPr lang="en-CA" sz="1400" b="0" i="0" u="none" strike="noStrike" cap="none">
                          <a:solidFill>
                            <a:schemeClr val="dk1"/>
                          </a:solidFill>
                          <a:latin typeface="Bebas Neue"/>
                          <a:cs typeface="Arial"/>
                        </a:rPr>
                        <a:t> 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Arial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</a:rPr>
                        <a:t>1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870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A" sz="1400" b="0" i="0" u="none" strike="noStrike" cap="none">
                          <a:solidFill>
                            <a:schemeClr val="dk1"/>
                          </a:solidFill>
                          <a:latin typeface="Bebas Neue"/>
                          <a:cs typeface="Arial"/>
                          <a:sym typeface="Arial"/>
                        </a:rPr>
                        <a:t>Nilanjana R Raghu</a:t>
                      </a:r>
                      <a:r>
                        <a:rPr lang="en-CA" sz="1400" b="0" i="0" u="none" strike="noStrike" cap="none">
                          <a:solidFill>
                            <a:schemeClr val="dk1"/>
                          </a:solidFill>
                          <a:latin typeface="Bebas Neue"/>
                          <a:cs typeface="Arial"/>
                        </a:rPr>
                        <a:t> 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Arial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</a:rPr>
                        <a:t>1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095563"/>
                  </a:ext>
                </a:extLst>
              </a:tr>
              <a:tr h="3347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A" sz="1400" b="0" i="0" u="none" strike="noStrike" cap="none">
                          <a:solidFill>
                            <a:schemeClr val="dk1"/>
                          </a:solidFill>
                          <a:latin typeface="Bebas Neue"/>
                          <a:cs typeface="Arial"/>
                          <a:sym typeface="Arial"/>
                        </a:rPr>
                        <a:t>Liliana Tretyakova</a:t>
                      </a:r>
                      <a:r>
                        <a:rPr lang="en-CA" sz="1400" b="0" i="0" u="none" strike="noStrike" cap="none">
                          <a:solidFill>
                            <a:schemeClr val="dk1"/>
                          </a:solidFill>
                          <a:latin typeface="Bebas Neue"/>
                          <a:cs typeface="Arial"/>
                        </a:rPr>
                        <a:t> 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Arial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</a:rPr>
                        <a:t>0.5</a:t>
                      </a:r>
                      <a:endParaRPr lang="en-US"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</a:rPr>
                        <a:t>0.5</a:t>
                      </a:r>
                      <a:endParaRPr lang="en-US"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464027"/>
                  </a:ext>
                </a:extLst>
              </a:tr>
              <a:tr h="2650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A" sz="1400" b="0" i="0" u="none" strike="noStrike" cap="none">
                          <a:solidFill>
                            <a:schemeClr val="dk1"/>
                          </a:solidFill>
                          <a:latin typeface="Bebas Neue"/>
                          <a:cs typeface="Arial"/>
                          <a:sym typeface="Arial"/>
                        </a:rPr>
                        <a:t>Pedro Trujillo Mejia</a:t>
                      </a:r>
                      <a:r>
                        <a:rPr lang="en-CA" sz="1400" b="0" i="0" u="none" strike="noStrike" cap="none">
                          <a:solidFill>
                            <a:schemeClr val="dk1"/>
                          </a:solidFill>
                          <a:latin typeface="Bebas Neue"/>
                          <a:cs typeface="Arial"/>
                        </a:rPr>
                        <a:t> 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Arial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</a:rPr>
                        <a:t>0.5</a:t>
                      </a:r>
                      <a:endParaRPr lang="en-US"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</a:rPr>
                        <a:t>0.5</a:t>
                      </a:r>
                      <a:endParaRPr lang="en-US"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977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A" sz="1400" b="0" i="0" u="none" strike="noStrike" cap="none">
                          <a:solidFill>
                            <a:schemeClr val="dk1"/>
                          </a:solidFill>
                          <a:latin typeface="Bebas Neue"/>
                          <a:cs typeface="Arial"/>
                          <a:sym typeface="Arial"/>
                        </a:rPr>
                        <a:t>Jenny Yao</a:t>
                      </a:r>
                      <a:r>
                        <a:rPr lang="en-CA" sz="1400" b="0" i="0" u="none" strike="noStrike" cap="none">
                          <a:solidFill>
                            <a:schemeClr val="dk1"/>
                          </a:solidFill>
                          <a:latin typeface="Bebas Neue"/>
                          <a:cs typeface="Arial"/>
                        </a:rPr>
                        <a:t> 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Arial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</a:rPr>
                        <a:t>1</a:t>
                      </a:r>
                      <a:endParaRPr lang="en-US"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38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5"/>
          <p:cNvSpPr/>
          <p:nvPr/>
        </p:nvSpPr>
        <p:spPr>
          <a:xfrm>
            <a:off x="742190" y="818573"/>
            <a:ext cx="2166841" cy="3506371"/>
          </a:xfrm>
          <a:custGeom>
            <a:avLst/>
            <a:gdLst/>
            <a:ahLst/>
            <a:cxnLst/>
            <a:rect l="l" t="t" r="r" b="b"/>
            <a:pathLst>
              <a:path w="103689" h="167789" extrusionOk="0">
                <a:moveTo>
                  <a:pt x="13807" y="0"/>
                </a:moveTo>
                <a:cubicBezTo>
                  <a:pt x="11526" y="0"/>
                  <a:pt x="9194" y="921"/>
                  <a:pt x="7431" y="2357"/>
                </a:cubicBezTo>
                <a:cubicBezTo>
                  <a:pt x="6418" y="3183"/>
                  <a:pt x="7559" y="5231"/>
                  <a:pt x="8433" y="6203"/>
                </a:cubicBezTo>
                <a:cubicBezTo>
                  <a:pt x="9308" y="7175"/>
                  <a:pt x="10393" y="8259"/>
                  <a:pt x="10189" y="9549"/>
                </a:cubicBezTo>
                <a:cubicBezTo>
                  <a:pt x="9355" y="9975"/>
                  <a:pt x="8287" y="10084"/>
                  <a:pt x="7292" y="10084"/>
                </a:cubicBezTo>
                <a:cubicBezTo>
                  <a:pt x="7024" y="10084"/>
                  <a:pt x="6762" y="10076"/>
                  <a:pt x="6511" y="10065"/>
                </a:cubicBezTo>
                <a:cubicBezTo>
                  <a:pt x="6102" y="10046"/>
                  <a:pt x="5686" y="9992"/>
                  <a:pt x="5277" y="9992"/>
                </a:cubicBezTo>
                <a:cubicBezTo>
                  <a:pt x="4990" y="9992"/>
                  <a:pt x="4705" y="10019"/>
                  <a:pt x="4430" y="10104"/>
                </a:cubicBezTo>
                <a:cubicBezTo>
                  <a:pt x="3763" y="10310"/>
                  <a:pt x="3182" y="11034"/>
                  <a:pt x="3440" y="11683"/>
                </a:cubicBezTo>
                <a:cubicBezTo>
                  <a:pt x="2981" y="12481"/>
                  <a:pt x="2431" y="12899"/>
                  <a:pt x="2962" y="13650"/>
                </a:cubicBezTo>
                <a:cubicBezTo>
                  <a:pt x="3377" y="14235"/>
                  <a:pt x="4081" y="14716"/>
                  <a:pt x="4076" y="15434"/>
                </a:cubicBezTo>
                <a:cubicBezTo>
                  <a:pt x="4071" y="16003"/>
                  <a:pt x="3591" y="16462"/>
                  <a:pt x="3082" y="16719"/>
                </a:cubicBezTo>
                <a:cubicBezTo>
                  <a:pt x="2572" y="16973"/>
                  <a:pt x="2000" y="17102"/>
                  <a:pt x="1518" y="17408"/>
                </a:cubicBezTo>
                <a:cubicBezTo>
                  <a:pt x="13" y="18366"/>
                  <a:pt x="0" y="20519"/>
                  <a:pt x="159" y="22295"/>
                </a:cubicBezTo>
                <a:cubicBezTo>
                  <a:pt x="1133" y="23491"/>
                  <a:pt x="1285" y="25550"/>
                  <a:pt x="817" y="27017"/>
                </a:cubicBezTo>
                <a:cubicBezTo>
                  <a:pt x="639" y="27577"/>
                  <a:pt x="351" y="28172"/>
                  <a:pt x="552" y="28724"/>
                </a:cubicBezTo>
                <a:cubicBezTo>
                  <a:pt x="782" y="29356"/>
                  <a:pt x="1526" y="29605"/>
                  <a:pt x="2177" y="29773"/>
                </a:cubicBezTo>
                <a:cubicBezTo>
                  <a:pt x="2891" y="29958"/>
                  <a:pt x="3669" y="30130"/>
                  <a:pt x="4408" y="30130"/>
                </a:cubicBezTo>
                <a:cubicBezTo>
                  <a:pt x="5109" y="30130"/>
                  <a:pt x="5775" y="29975"/>
                  <a:pt x="6314" y="29528"/>
                </a:cubicBezTo>
                <a:cubicBezTo>
                  <a:pt x="7583" y="28478"/>
                  <a:pt x="9157" y="28121"/>
                  <a:pt x="10834" y="28121"/>
                </a:cubicBezTo>
                <a:cubicBezTo>
                  <a:pt x="13016" y="28121"/>
                  <a:pt x="15374" y="28725"/>
                  <a:pt x="17464" y="29196"/>
                </a:cubicBezTo>
                <a:cubicBezTo>
                  <a:pt x="18740" y="29482"/>
                  <a:pt x="20083" y="29952"/>
                  <a:pt x="20830" y="31028"/>
                </a:cubicBezTo>
                <a:cubicBezTo>
                  <a:pt x="21824" y="32461"/>
                  <a:pt x="21400" y="34451"/>
                  <a:pt x="20580" y="35993"/>
                </a:cubicBezTo>
                <a:cubicBezTo>
                  <a:pt x="19762" y="37533"/>
                  <a:pt x="18587" y="38903"/>
                  <a:pt x="18068" y="40567"/>
                </a:cubicBezTo>
                <a:cubicBezTo>
                  <a:pt x="17582" y="42129"/>
                  <a:pt x="17717" y="43806"/>
                  <a:pt x="17859" y="45436"/>
                </a:cubicBezTo>
                <a:cubicBezTo>
                  <a:pt x="18032" y="47441"/>
                  <a:pt x="18242" y="49554"/>
                  <a:pt x="19405" y="51198"/>
                </a:cubicBezTo>
                <a:cubicBezTo>
                  <a:pt x="20624" y="52922"/>
                  <a:pt x="21392" y="55494"/>
                  <a:pt x="21294" y="57601"/>
                </a:cubicBezTo>
                <a:cubicBezTo>
                  <a:pt x="21216" y="59294"/>
                  <a:pt x="20619" y="60958"/>
                  <a:pt x="20775" y="62645"/>
                </a:cubicBezTo>
                <a:cubicBezTo>
                  <a:pt x="21057" y="65704"/>
                  <a:pt x="23699" y="67999"/>
                  <a:pt x="26397" y="69471"/>
                </a:cubicBezTo>
                <a:cubicBezTo>
                  <a:pt x="29219" y="71013"/>
                  <a:pt x="31651" y="73637"/>
                  <a:pt x="32623" y="76701"/>
                </a:cubicBezTo>
                <a:cubicBezTo>
                  <a:pt x="33112" y="78241"/>
                  <a:pt x="33257" y="79868"/>
                  <a:pt x="33688" y="81425"/>
                </a:cubicBezTo>
                <a:cubicBezTo>
                  <a:pt x="34432" y="84119"/>
                  <a:pt x="36051" y="86565"/>
                  <a:pt x="38239" y="88307"/>
                </a:cubicBezTo>
                <a:cubicBezTo>
                  <a:pt x="39834" y="89575"/>
                  <a:pt x="42451" y="90023"/>
                  <a:pt x="44455" y="90388"/>
                </a:cubicBezTo>
                <a:cubicBezTo>
                  <a:pt x="45495" y="90578"/>
                  <a:pt x="46617" y="90728"/>
                  <a:pt x="47400" y="91437"/>
                </a:cubicBezTo>
                <a:cubicBezTo>
                  <a:pt x="47762" y="91764"/>
                  <a:pt x="48023" y="92187"/>
                  <a:pt x="48369" y="92530"/>
                </a:cubicBezTo>
                <a:cubicBezTo>
                  <a:pt x="50044" y="94188"/>
                  <a:pt x="53127" y="93507"/>
                  <a:pt x="54821" y="95145"/>
                </a:cubicBezTo>
                <a:cubicBezTo>
                  <a:pt x="55259" y="95566"/>
                  <a:pt x="55558" y="96107"/>
                  <a:pt x="55941" y="96579"/>
                </a:cubicBezTo>
                <a:cubicBezTo>
                  <a:pt x="56887" y="97736"/>
                  <a:pt x="58370" y="98428"/>
                  <a:pt x="59861" y="98428"/>
                </a:cubicBezTo>
                <a:cubicBezTo>
                  <a:pt x="60003" y="98428"/>
                  <a:pt x="60145" y="98421"/>
                  <a:pt x="60286" y="98409"/>
                </a:cubicBezTo>
                <a:lnTo>
                  <a:pt x="60286" y="98409"/>
                </a:lnTo>
                <a:cubicBezTo>
                  <a:pt x="59905" y="99653"/>
                  <a:pt x="61397" y="101114"/>
                  <a:pt x="60936" y="102330"/>
                </a:cubicBezTo>
                <a:cubicBezTo>
                  <a:pt x="60565" y="103312"/>
                  <a:pt x="59445" y="103741"/>
                  <a:pt x="58674" y="104452"/>
                </a:cubicBezTo>
                <a:cubicBezTo>
                  <a:pt x="57337" y="105685"/>
                  <a:pt x="57129" y="107795"/>
                  <a:pt x="57705" y="109521"/>
                </a:cubicBezTo>
                <a:cubicBezTo>
                  <a:pt x="58282" y="111246"/>
                  <a:pt x="59498" y="112671"/>
                  <a:pt x="60717" y="114022"/>
                </a:cubicBezTo>
                <a:cubicBezTo>
                  <a:pt x="62978" y="116530"/>
                  <a:pt x="65696" y="117746"/>
                  <a:pt x="68148" y="120066"/>
                </a:cubicBezTo>
                <a:cubicBezTo>
                  <a:pt x="70420" y="122216"/>
                  <a:pt x="70937" y="125696"/>
                  <a:pt x="70438" y="128784"/>
                </a:cubicBezTo>
                <a:cubicBezTo>
                  <a:pt x="69938" y="131872"/>
                  <a:pt x="68585" y="134744"/>
                  <a:pt x="67620" y="137718"/>
                </a:cubicBezTo>
                <a:cubicBezTo>
                  <a:pt x="65814" y="143276"/>
                  <a:pt x="65376" y="149382"/>
                  <a:pt x="67102" y="154963"/>
                </a:cubicBezTo>
                <a:cubicBezTo>
                  <a:pt x="68828" y="160546"/>
                  <a:pt x="72869" y="165522"/>
                  <a:pt x="78283" y="167717"/>
                </a:cubicBezTo>
                <a:cubicBezTo>
                  <a:pt x="78404" y="167766"/>
                  <a:pt x="78530" y="167788"/>
                  <a:pt x="78658" y="167788"/>
                </a:cubicBezTo>
                <a:cubicBezTo>
                  <a:pt x="79167" y="167788"/>
                  <a:pt x="79705" y="167444"/>
                  <a:pt x="80056" y="167066"/>
                </a:cubicBezTo>
                <a:cubicBezTo>
                  <a:pt x="80495" y="166591"/>
                  <a:pt x="80589" y="165833"/>
                  <a:pt x="80281" y="165265"/>
                </a:cubicBezTo>
                <a:cubicBezTo>
                  <a:pt x="79304" y="163467"/>
                  <a:pt x="77566" y="161932"/>
                  <a:pt x="76298" y="160326"/>
                </a:cubicBezTo>
                <a:cubicBezTo>
                  <a:pt x="75898" y="159821"/>
                  <a:pt x="75478" y="159248"/>
                  <a:pt x="75530" y="158607"/>
                </a:cubicBezTo>
                <a:cubicBezTo>
                  <a:pt x="75589" y="157886"/>
                  <a:pt x="76208" y="157367"/>
                  <a:pt x="76666" y="156807"/>
                </a:cubicBezTo>
                <a:cubicBezTo>
                  <a:pt x="77361" y="155947"/>
                  <a:pt x="77729" y="154867"/>
                  <a:pt x="77704" y="153762"/>
                </a:cubicBezTo>
                <a:cubicBezTo>
                  <a:pt x="77674" y="152733"/>
                  <a:pt x="77075" y="151726"/>
                  <a:pt x="77111" y="150697"/>
                </a:cubicBezTo>
                <a:cubicBezTo>
                  <a:pt x="77146" y="149667"/>
                  <a:pt x="77701" y="148583"/>
                  <a:pt x="78676" y="148251"/>
                </a:cubicBezTo>
                <a:cubicBezTo>
                  <a:pt x="79120" y="148100"/>
                  <a:pt x="79614" y="148115"/>
                  <a:pt x="80042" y="147926"/>
                </a:cubicBezTo>
                <a:cubicBezTo>
                  <a:pt x="81453" y="147303"/>
                  <a:pt x="81228" y="145153"/>
                  <a:pt x="82249" y="143996"/>
                </a:cubicBezTo>
                <a:cubicBezTo>
                  <a:pt x="82722" y="143460"/>
                  <a:pt x="83419" y="143193"/>
                  <a:pt x="84064" y="142883"/>
                </a:cubicBezTo>
                <a:cubicBezTo>
                  <a:pt x="86792" y="141571"/>
                  <a:pt x="89035" y="138972"/>
                  <a:pt x="89283" y="135957"/>
                </a:cubicBezTo>
                <a:cubicBezTo>
                  <a:pt x="89483" y="133544"/>
                  <a:pt x="88605" y="130615"/>
                  <a:pt x="90438" y="129034"/>
                </a:cubicBezTo>
                <a:cubicBezTo>
                  <a:pt x="91238" y="128344"/>
                  <a:pt x="92244" y="128199"/>
                  <a:pt x="93314" y="128199"/>
                </a:cubicBezTo>
                <a:cubicBezTo>
                  <a:pt x="94087" y="128199"/>
                  <a:pt x="94894" y="128275"/>
                  <a:pt x="95682" y="128275"/>
                </a:cubicBezTo>
                <a:cubicBezTo>
                  <a:pt x="96098" y="128275"/>
                  <a:pt x="96509" y="128254"/>
                  <a:pt x="96908" y="128189"/>
                </a:cubicBezTo>
                <a:cubicBezTo>
                  <a:pt x="97800" y="128044"/>
                  <a:pt x="98396" y="127214"/>
                  <a:pt x="98814" y="126412"/>
                </a:cubicBezTo>
                <a:cubicBezTo>
                  <a:pt x="99231" y="125609"/>
                  <a:pt x="99280" y="124658"/>
                  <a:pt x="99129" y="123766"/>
                </a:cubicBezTo>
                <a:cubicBezTo>
                  <a:pt x="98945" y="122668"/>
                  <a:pt x="98473" y="121597"/>
                  <a:pt x="98577" y="120489"/>
                </a:cubicBezTo>
                <a:cubicBezTo>
                  <a:pt x="98723" y="118930"/>
                  <a:pt x="99942" y="117730"/>
                  <a:pt x="100886" y="116480"/>
                </a:cubicBezTo>
                <a:cubicBezTo>
                  <a:pt x="102003" y="114998"/>
                  <a:pt x="102797" y="113297"/>
                  <a:pt x="103214" y="111488"/>
                </a:cubicBezTo>
                <a:cubicBezTo>
                  <a:pt x="103689" y="109429"/>
                  <a:pt x="102371" y="106997"/>
                  <a:pt x="100524" y="105970"/>
                </a:cubicBezTo>
                <a:cubicBezTo>
                  <a:pt x="98677" y="104943"/>
                  <a:pt x="96462" y="104915"/>
                  <a:pt x="94350" y="104853"/>
                </a:cubicBezTo>
                <a:cubicBezTo>
                  <a:pt x="92237" y="104794"/>
                  <a:pt x="89999" y="104633"/>
                  <a:pt x="88273" y="103414"/>
                </a:cubicBezTo>
                <a:cubicBezTo>
                  <a:pt x="86692" y="102296"/>
                  <a:pt x="85799" y="100469"/>
                  <a:pt x="84550" y="98991"/>
                </a:cubicBezTo>
                <a:cubicBezTo>
                  <a:pt x="82441" y="96497"/>
                  <a:pt x="79375" y="95057"/>
                  <a:pt x="76410" y="93690"/>
                </a:cubicBezTo>
                <a:cubicBezTo>
                  <a:pt x="75559" y="93298"/>
                  <a:pt x="74630" y="92901"/>
                  <a:pt x="73720" y="92901"/>
                </a:cubicBezTo>
                <a:cubicBezTo>
                  <a:pt x="73431" y="92901"/>
                  <a:pt x="73144" y="92941"/>
                  <a:pt x="72862" y="93034"/>
                </a:cubicBezTo>
                <a:cubicBezTo>
                  <a:pt x="72400" y="93185"/>
                  <a:pt x="71985" y="93473"/>
                  <a:pt x="71508" y="93564"/>
                </a:cubicBezTo>
                <a:cubicBezTo>
                  <a:pt x="71390" y="93586"/>
                  <a:pt x="71274" y="93597"/>
                  <a:pt x="71159" y="93597"/>
                </a:cubicBezTo>
                <a:cubicBezTo>
                  <a:pt x="70006" y="93597"/>
                  <a:pt x="69033" y="92520"/>
                  <a:pt x="67966" y="91944"/>
                </a:cubicBezTo>
                <a:cubicBezTo>
                  <a:pt x="67424" y="91651"/>
                  <a:pt x="66830" y="91518"/>
                  <a:pt x="66231" y="91518"/>
                </a:cubicBezTo>
                <a:cubicBezTo>
                  <a:pt x="64138" y="91518"/>
                  <a:pt x="61986" y="93147"/>
                  <a:pt x="61817" y="95293"/>
                </a:cubicBezTo>
                <a:cubicBezTo>
                  <a:pt x="61476" y="95410"/>
                  <a:pt x="61056" y="95468"/>
                  <a:pt x="60611" y="95468"/>
                </a:cubicBezTo>
                <a:cubicBezTo>
                  <a:pt x="59413" y="95468"/>
                  <a:pt x="58031" y="95047"/>
                  <a:pt x="57510" y="94228"/>
                </a:cubicBezTo>
                <a:cubicBezTo>
                  <a:pt x="56995" y="93419"/>
                  <a:pt x="56789" y="92287"/>
                  <a:pt x="55904" y="91918"/>
                </a:cubicBezTo>
                <a:cubicBezTo>
                  <a:pt x="55432" y="91722"/>
                  <a:pt x="54840" y="91796"/>
                  <a:pt x="54455" y="91458"/>
                </a:cubicBezTo>
                <a:cubicBezTo>
                  <a:pt x="53818" y="90898"/>
                  <a:pt x="54313" y="89881"/>
                  <a:pt x="54428" y="89040"/>
                </a:cubicBezTo>
                <a:cubicBezTo>
                  <a:pt x="54609" y="87696"/>
                  <a:pt x="53607" y="86419"/>
                  <a:pt x="52383" y="85834"/>
                </a:cubicBezTo>
                <a:cubicBezTo>
                  <a:pt x="51161" y="85249"/>
                  <a:pt x="49761" y="85202"/>
                  <a:pt x="48407" y="85159"/>
                </a:cubicBezTo>
                <a:cubicBezTo>
                  <a:pt x="47051" y="85115"/>
                  <a:pt x="45649" y="85054"/>
                  <a:pt x="44436" y="84447"/>
                </a:cubicBezTo>
                <a:cubicBezTo>
                  <a:pt x="42077" y="83264"/>
                  <a:pt x="41111" y="80063"/>
                  <a:pt x="42146" y="77635"/>
                </a:cubicBezTo>
                <a:cubicBezTo>
                  <a:pt x="43156" y="75267"/>
                  <a:pt x="45760" y="73783"/>
                  <a:pt x="48337" y="73783"/>
                </a:cubicBezTo>
                <a:cubicBezTo>
                  <a:pt x="48401" y="73783"/>
                  <a:pt x="48464" y="73784"/>
                  <a:pt x="48528" y="73786"/>
                </a:cubicBezTo>
                <a:cubicBezTo>
                  <a:pt x="51112" y="73862"/>
                  <a:pt x="53842" y="75749"/>
                  <a:pt x="53870" y="78335"/>
                </a:cubicBezTo>
                <a:cubicBezTo>
                  <a:pt x="53875" y="78746"/>
                  <a:pt x="54287" y="78928"/>
                  <a:pt x="54735" y="78928"/>
                </a:cubicBezTo>
                <a:cubicBezTo>
                  <a:pt x="55004" y="78928"/>
                  <a:pt x="55285" y="78863"/>
                  <a:pt x="55498" y="78741"/>
                </a:cubicBezTo>
                <a:cubicBezTo>
                  <a:pt x="56067" y="78416"/>
                  <a:pt x="56365" y="77760"/>
                  <a:pt x="56505" y="77119"/>
                </a:cubicBezTo>
                <a:cubicBezTo>
                  <a:pt x="56645" y="76478"/>
                  <a:pt x="56664" y="75812"/>
                  <a:pt x="56860" y="75186"/>
                </a:cubicBezTo>
                <a:cubicBezTo>
                  <a:pt x="57310" y="73749"/>
                  <a:pt x="58757" y="72690"/>
                  <a:pt x="60261" y="72690"/>
                </a:cubicBezTo>
                <a:cubicBezTo>
                  <a:pt x="60273" y="72690"/>
                  <a:pt x="60285" y="72690"/>
                  <a:pt x="60297" y="72690"/>
                </a:cubicBezTo>
                <a:cubicBezTo>
                  <a:pt x="60306" y="72690"/>
                  <a:pt x="60314" y="72690"/>
                  <a:pt x="60323" y="72690"/>
                </a:cubicBezTo>
                <a:cubicBezTo>
                  <a:pt x="61893" y="72690"/>
                  <a:pt x="62998" y="71122"/>
                  <a:pt x="64116" y="70013"/>
                </a:cubicBezTo>
                <a:cubicBezTo>
                  <a:pt x="65241" y="68896"/>
                  <a:pt x="65913" y="67214"/>
                  <a:pt x="65469" y="65693"/>
                </a:cubicBezTo>
                <a:cubicBezTo>
                  <a:pt x="65229" y="64873"/>
                  <a:pt x="64683" y="64046"/>
                  <a:pt x="64956" y="63238"/>
                </a:cubicBezTo>
                <a:cubicBezTo>
                  <a:pt x="65170" y="62604"/>
                  <a:pt x="65822" y="62237"/>
                  <a:pt x="66438" y="61978"/>
                </a:cubicBezTo>
                <a:cubicBezTo>
                  <a:pt x="67992" y="61328"/>
                  <a:pt x="69657" y="60995"/>
                  <a:pt x="71338" y="60995"/>
                </a:cubicBezTo>
                <a:cubicBezTo>
                  <a:pt x="71514" y="60995"/>
                  <a:pt x="71689" y="60998"/>
                  <a:pt x="71865" y="61005"/>
                </a:cubicBezTo>
                <a:cubicBezTo>
                  <a:pt x="71916" y="61008"/>
                  <a:pt x="71966" y="61009"/>
                  <a:pt x="72016" y="61009"/>
                </a:cubicBezTo>
                <a:cubicBezTo>
                  <a:pt x="73530" y="61009"/>
                  <a:pt x="74333" y="60016"/>
                  <a:pt x="75129" y="58671"/>
                </a:cubicBezTo>
                <a:cubicBezTo>
                  <a:pt x="75724" y="57667"/>
                  <a:pt x="75988" y="56400"/>
                  <a:pt x="76935" y="55719"/>
                </a:cubicBezTo>
                <a:cubicBezTo>
                  <a:pt x="77461" y="55341"/>
                  <a:pt x="78061" y="55227"/>
                  <a:pt x="78697" y="55227"/>
                </a:cubicBezTo>
                <a:cubicBezTo>
                  <a:pt x="79669" y="55227"/>
                  <a:pt x="80723" y="55493"/>
                  <a:pt x="81724" y="55493"/>
                </a:cubicBezTo>
                <a:cubicBezTo>
                  <a:pt x="81835" y="55493"/>
                  <a:pt x="81945" y="55490"/>
                  <a:pt x="82055" y="55483"/>
                </a:cubicBezTo>
                <a:cubicBezTo>
                  <a:pt x="84597" y="55311"/>
                  <a:pt x="86582" y="52458"/>
                  <a:pt x="85860" y="50015"/>
                </a:cubicBezTo>
                <a:cubicBezTo>
                  <a:pt x="85517" y="48852"/>
                  <a:pt x="84704" y="47901"/>
                  <a:pt x="84043" y="46884"/>
                </a:cubicBezTo>
                <a:cubicBezTo>
                  <a:pt x="83131" y="45481"/>
                  <a:pt x="82492" y="43918"/>
                  <a:pt x="82159" y="42277"/>
                </a:cubicBezTo>
                <a:cubicBezTo>
                  <a:pt x="81854" y="40773"/>
                  <a:pt x="81767" y="39118"/>
                  <a:pt x="80776" y="37947"/>
                </a:cubicBezTo>
                <a:cubicBezTo>
                  <a:pt x="79227" y="38020"/>
                  <a:pt x="77350" y="37975"/>
                  <a:pt x="75971" y="38686"/>
                </a:cubicBezTo>
                <a:cubicBezTo>
                  <a:pt x="75699" y="37108"/>
                  <a:pt x="75398" y="35461"/>
                  <a:pt x="74423" y="34192"/>
                </a:cubicBezTo>
                <a:cubicBezTo>
                  <a:pt x="73732" y="33291"/>
                  <a:pt x="72587" y="32657"/>
                  <a:pt x="71488" y="32657"/>
                </a:cubicBezTo>
                <a:cubicBezTo>
                  <a:pt x="71039" y="32657"/>
                  <a:pt x="70597" y="32763"/>
                  <a:pt x="70198" y="32999"/>
                </a:cubicBezTo>
                <a:cubicBezTo>
                  <a:pt x="68851" y="33794"/>
                  <a:pt x="68559" y="35642"/>
                  <a:pt x="68807" y="37187"/>
                </a:cubicBezTo>
                <a:cubicBezTo>
                  <a:pt x="69057" y="38731"/>
                  <a:pt x="69698" y="40227"/>
                  <a:pt x="69655" y="41791"/>
                </a:cubicBezTo>
                <a:cubicBezTo>
                  <a:pt x="69615" y="43336"/>
                  <a:pt x="68552" y="45042"/>
                  <a:pt x="67017" y="45042"/>
                </a:cubicBezTo>
                <a:cubicBezTo>
                  <a:pt x="66998" y="45042"/>
                  <a:pt x="66979" y="45041"/>
                  <a:pt x="66960" y="45041"/>
                </a:cubicBezTo>
                <a:cubicBezTo>
                  <a:pt x="66146" y="45019"/>
                  <a:pt x="65416" y="44522"/>
                  <a:pt x="64843" y="43941"/>
                </a:cubicBezTo>
                <a:cubicBezTo>
                  <a:pt x="64022" y="43112"/>
                  <a:pt x="63372" y="42052"/>
                  <a:pt x="62317" y="41553"/>
                </a:cubicBezTo>
                <a:cubicBezTo>
                  <a:pt x="61507" y="41171"/>
                  <a:pt x="60577" y="41179"/>
                  <a:pt x="59704" y="40982"/>
                </a:cubicBezTo>
                <a:cubicBezTo>
                  <a:pt x="56728" y="40316"/>
                  <a:pt x="54688" y="36902"/>
                  <a:pt x="55510" y="33965"/>
                </a:cubicBezTo>
                <a:cubicBezTo>
                  <a:pt x="56182" y="31564"/>
                  <a:pt x="58657" y="29882"/>
                  <a:pt x="61117" y="29882"/>
                </a:cubicBezTo>
                <a:cubicBezTo>
                  <a:pt x="61664" y="29882"/>
                  <a:pt x="62211" y="29966"/>
                  <a:pt x="62737" y="30143"/>
                </a:cubicBezTo>
                <a:cubicBezTo>
                  <a:pt x="66237" y="28861"/>
                  <a:pt x="67660" y="24447"/>
                  <a:pt x="66265" y="20991"/>
                </a:cubicBezTo>
                <a:cubicBezTo>
                  <a:pt x="64868" y="17535"/>
                  <a:pt x="61115" y="15389"/>
                  <a:pt x="57392" y="15226"/>
                </a:cubicBezTo>
                <a:cubicBezTo>
                  <a:pt x="56302" y="15179"/>
                  <a:pt x="55191" y="15275"/>
                  <a:pt x="54134" y="15007"/>
                </a:cubicBezTo>
                <a:cubicBezTo>
                  <a:pt x="51145" y="14251"/>
                  <a:pt x="49582" y="10965"/>
                  <a:pt x="46980" y="9310"/>
                </a:cubicBezTo>
                <a:cubicBezTo>
                  <a:pt x="46287" y="8869"/>
                  <a:pt x="45224" y="8778"/>
                  <a:pt x="44079" y="8778"/>
                </a:cubicBezTo>
                <a:cubicBezTo>
                  <a:pt x="43277" y="8778"/>
                  <a:pt x="42435" y="8823"/>
                  <a:pt x="41651" y="8823"/>
                </a:cubicBezTo>
                <a:cubicBezTo>
                  <a:pt x="40795" y="8823"/>
                  <a:pt x="40007" y="8769"/>
                  <a:pt x="39418" y="8547"/>
                </a:cubicBezTo>
                <a:cubicBezTo>
                  <a:pt x="38499" y="8200"/>
                  <a:pt x="37525" y="8023"/>
                  <a:pt x="36546" y="8023"/>
                </a:cubicBezTo>
                <a:cubicBezTo>
                  <a:pt x="36275" y="8023"/>
                  <a:pt x="36003" y="8037"/>
                  <a:pt x="35731" y="8064"/>
                </a:cubicBezTo>
                <a:cubicBezTo>
                  <a:pt x="34635" y="9104"/>
                  <a:pt x="32585" y="9398"/>
                  <a:pt x="31077" y="9499"/>
                </a:cubicBezTo>
                <a:cubicBezTo>
                  <a:pt x="29526" y="7990"/>
                  <a:pt x="27655" y="6585"/>
                  <a:pt x="25725" y="5605"/>
                </a:cubicBezTo>
                <a:cubicBezTo>
                  <a:pt x="24435" y="4951"/>
                  <a:pt x="22930" y="4260"/>
                  <a:pt x="22532" y="2870"/>
                </a:cubicBezTo>
                <a:cubicBezTo>
                  <a:pt x="22012" y="1053"/>
                  <a:pt x="19376" y="125"/>
                  <a:pt x="17200" y="125"/>
                </a:cubicBezTo>
                <a:cubicBezTo>
                  <a:pt x="16716" y="125"/>
                  <a:pt x="16254" y="171"/>
                  <a:pt x="15844" y="263"/>
                </a:cubicBezTo>
                <a:cubicBezTo>
                  <a:pt x="15181" y="84"/>
                  <a:pt x="14496" y="0"/>
                  <a:pt x="13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5"/>
          <p:cNvSpPr/>
          <p:nvPr/>
        </p:nvSpPr>
        <p:spPr>
          <a:xfrm>
            <a:off x="-119844" y="-225522"/>
            <a:ext cx="10042375" cy="5592925"/>
          </a:xfrm>
          <a:custGeom>
            <a:avLst/>
            <a:gdLst/>
            <a:ahLst/>
            <a:cxnLst/>
            <a:rect l="l" t="t" r="r" b="b"/>
            <a:pathLst>
              <a:path w="401695" h="223717" extrusionOk="0">
                <a:moveTo>
                  <a:pt x="37978" y="217721"/>
                </a:moveTo>
                <a:cubicBezTo>
                  <a:pt x="-21576" y="207014"/>
                  <a:pt x="3820" y="173034"/>
                  <a:pt x="15678" y="154539"/>
                </a:cubicBezTo>
                <a:cubicBezTo>
                  <a:pt x="27536" y="136045"/>
                  <a:pt x="94612" y="125514"/>
                  <a:pt x="109124" y="106754"/>
                </a:cubicBezTo>
                <a:cubicBezTo>
                  <a:pt x="123637" y="87994"/>
                  <a:pt x="79701" y="54102"/>
                  <a:pt x="102753" y="41979"/>
                </a:cubicBezTo>
                <a:cubicBezTo>
                  <a:pt x="125805" y="29856"/>
                  <a:pt x="207569" y="40032"/>
                  <a:pt x="247434" y="34015"/>
                </a:cubicBezTo>
                <a:cubicBezTo>
                  <a:pt x="287299" y="27998"/>
                  <a:pt x="319023" y="10034"/>
                  <a:pt x="341942" y="5875"/>
                </a:cubicBezTo>
                <a:cubicBezTo>
                  <a:pt x="364861" y="1716"/>
                  <a:pt x="374993" y="-6292"/>
                  <a:pt x="384948" y="9061"/>
                </a:cubicBezTo>
                <a:cubicBezTo>
                  <a:pt x="394903" y="24414"/>
                  <a:pt x="401496" y="66491"/>
                  <a:pt x="401673" y="97993"/>
                </a:cubicBezTo>
                <a:cubicBezTo>
                  <a:pt x="401850" y="129496"/>
                  <a:pt x="390789" y="177944"/>
                  <a:pt x="386010" y="198076"/>
                </a:cubicBezTo>
                <a:cubicBezTo>
                  <a:pt x="381232" y="218208"/>
                  <a:pt x="431007" y="215509"/>
                  <a:pt x="373002" y="218783"/>
                </a:cubicBezTo>
                <a:cubicBezTo>
                  <a:pt x="314997" y="222057"/>
                  <a:pt x="97532" y="228428"/>
                  <a:pt x="37978" y="217721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59" name="Google Shape;359;p35"/>
          <p:cNvSpPr txBox="1">
            <a:spLocks noGrp="1"/>
          </p:cNvSpPr>
          <p:nvPr>
            <p:ph type="title"/>
          </p:nvPr>
        </p:nvSpPr>
        <p:spPr>
          <a:xfrm>
            <a:off x="4048425" y="1635688"/>
            <a:ext cx="435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60" name="Google Shape;360;p35"/>
          <p:cNvSpPr txBox="1">
            <a:spLocks noGrp="1"/>
          </p:cNvSpPr>
          <p:nvPr>
            <p:ph type="subTitle" idx="1"/>
          </p:nvPr>
        </p:nvSpPr>
        <p:spPr>
          <a:xfrm>
            <a:off x="4239450" y="2521963"/>
            <a:ext cx="3865500" cy="13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600"/>
              </a:spcAft>
            </a:pPr>
            <a:r>
              <a:rPr lang="en-US" sz="1800"/>
              <a:t>To Our Dataset and </a:t>
            </a:r>
          </a:p>
          <a:p>
            <a:pPr marL="0" indent="0">
              <a:spcAft>
                <a:spcPts val="600"/>
              </a:spcAft>
            </a:pPr>
            <a:r>
              <a:rPr lang="en-US" sz="1800"/>
              <a:t>Business Problem</a:t>
            </a:r>
            <a:endParaRPr sz="1800"/>
          </a:p>
        </p:txBody>
      </p:sp>
      <p:sp>
        <p:nvSpPr>
          <p:cNvPr id="361" name="Google Shape;361;p35"/>
          <p:cNvSpPr/>
          <p:nvPr/>
        </p:nvSpPr>
        <p:spPr>
          <a:xfrm rot="594583">
            <a:off x="5995425" y="319734"/>
            <a:ext cx="517515" cy="527674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07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1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58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Problem</a:t>
            </a:r>
            <a:endParaRPr/>
          </a:p>
        </p:txBody>
      </p:sp>
      <p:sp>
        <p:nvSpPr>
          <p:cNvPr id="582" name="Google Shape;582;p51"/>
          <p:cNvSpPr txBox="1"/>
          <p:nvPr/>
        </p:nvSpPr>
        <p:spPr>
          <a:xfrm>
            <a:off x="953589" y="1617951"/>
            <a:ext cx="6041836" cy="145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>
                <a:solidFill>
                  <a:srgbClr val="424180"/>
                </a:solidFill>
                <a:latin typeface="Montserrat"/>
              </a:rPr>
              <a:t>What factors affect customer satisfaction the most in the context of airline passengers?</a:t>
            </a:r>
            <a:endParaRPr sz="1800" b="1">
              <a:solidFill>
                <a:srgbClr val="424180"/>
              </a:solidFill>
              <a:latin typeface="Montserrat"/>
              <a:sym typeface="Montserrat"/>
            </a:endParaRPr>
          </a:p>
        </p:txBody>
      </p:sp>
      <p:sp>
        <p:nvSpPr>
          <p:cNvPr id="585" name="Google Shape;585;p51"/>
          <p:cNvSpPr txBox="1"/>
          <p:nvPr/>
        </p:nvSpPr>
        <p:spPr>
          <a:xfrm>
            <a:off x="962468" y="2652879"/>
            <a:ext cx="7907211" cy="1376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>
              <a:spcAft>
                <a:spcPts val="1200"/>
              </a:spcAft>
            </a:pPr>
            <a:r>
              <a:rPr lang="en-US">
                <a:solidFill>
                  <a:schemeClr val="accent1"/>
                </a:solidFill>
                <a:latin typeface="Montserrat"/>
              </a:rPr>
              <a:t>"Travel companies are still absorbing COVID-19’s financial impact, and investing in CX now may seem too great a burden for many of them.​</a:t>
            </a:r>
          </a:p>
          <a:p>
            <a:pPr algn="l" rtl="0" fontAlgn="base">
              <a:spcAft>
                <a:spcPts val="1200"/>
              </a:spcAft>
            </a:pPr>
            <a:r>
              <a:rPr lang="en-US">
                <a:solidFill>
                  <a:schemeClr val="accent1"/>
                </a:solidFill>
                <a:latin typeface="Montserrat"/>
              </a:rPr>
              <a:t>But companies that prioritize CX during a downturn stand to outperform their competition for years to come—as McKinsey research on the 2007–09 downturn has shown.​</a:t>
            </a:r>
          </a:p>
          <a:p>
            <a:pPr algn="l" rtl="0" fontAlgn="base">
              <a:spcAft>
                <a:spcPts val="1200"/>
              </a:spcAft>
            </a:pPr>
            <a:r>
              <a:rPr lang="en-US">
                <a:solidFill>
                  <a:schemeClr val="accent1"/>
                </a:solidFill>
                <a:latin typeface="Montserrat"/>
              </a:rPr>
              <a:t>Indeed, wise investment in CX may be key to the industry’s survival, and flourishing, in a post-pandemic world."</a:t>
            </a:r>
          </a:p>
        </p:txBody>
      </p:sp>
      <p:sp>
        <p:nvSpPr>
          <p:cNvPr id="588" name="Google Shape;588;p51"/>
          <p:cNvSpPr/>
          <p:nvPr/>
        </p:nvSpPr>
        <p:spPr>
          <a:xfrm flipH="1">
            <a:off x="409900" y="1732201"/>
            <a:ext cx="242442" cy="356769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51"/>
          <p:cNvSpPr/>
          <p:nvPr/>
        </p:nvSpPr>
        <p:spPr>
          <a:xfrm flipH="1">
            <a:off x="409900" y="2771643"/>
            <a:ext cx="242442" cy="356769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910;p63">
            <a:extLst>
              <a:ext uri="{FF2B5EF4-FFF2-40B4-BE49-F238E27FC236}">
                <a16:creationId xmlns:a16="http://schemas.microsoft.com/office/drawing/2014/main" id="{FFF80F4D-0FA4-3038-D218-DBD253CBB61C}"/>
              </a:ext>
            </a:extLst>
          </p:cNvPr>
          <p:cNvSpPr/>
          <p:nvPr/>
        </p:nvSpPr>
        <p:spPr>
          <a:xfrm rot="2525732">
            <a:off x="7809287" y="-2262695"/>
            <a:ext cx="3545709" cy="4926995"/>
          </a:xfrm>
          <a:custGeom>
            <a:avLst/>
            <a:gdLst/>
            <a:ahLst/>
            <a:cxnLst/>
            <a:rect l="l" t="t" r="r" b="b"/>
            <a:pathLst>
              <a:path w="108922" h="103769" extrusionOk="0">
                <a:moveTo>
                  <a:pt x="67632" y="1193"/>
                </a:moveTo>
                <a:cubicBezTo>
                  <a:pt x="55167" y="-4108"/>
                  <a:pt x="38404" y="10649"/>
                  <a:pt x="34106" y="17526"/>
                </a:cubicBezTo>
                <a:cubicBezTo>
                  <a:pt x="29808" y="24403"/>
                  <a:pt x="46858" y="36056"/>
                  <a:pt x="41843" y="42455"/>
                </a:cubicBezTo>
                <a:cubicBezTo>
                  <a:pt x="36829" y="48855"/>
                  <a:pt x="9320" y="46180"/>
                  <a:pt x="4019" y="55923"/>
                </a:cubicBezTo>
                <a:cubicBezTo>
                  <a:pt x="-1282" y="65666"/>
                  <a:pt x="-3049" y="94321"/>
                  <a:pt x="10037" y="100911"/>
                </a:cubicBezTo>
                <a:cubicBezTo>
                  <a:pt x="23123" y="107502"/>
                  <a:pt x="73364" y="101197"/>
                  <a:pt x="82533" y="95466"/>
                </a:cubicBezTo>
                <a:cubicBezTo>
                  <a:pt x="91702" y="89735"/>
                  <a:pt x="60659" y="74214"/>
                  <a:pt x="65053" y="66525"/>
                </a:cubicBezTo>
                <a:cubicBezTo>
                  <a:pt x="69447" y="58836"/>
                  <a:pt x="108465" y="60221"/>
                  <a:pt x="108895" y="49332"/>
                </a:cubicBezTo>
                <a:cubicBezTo>
                  <a:pt x="109325" y="38443"/>
                  <a:pt x="80097" y="6494"/>
                  <a:pt x="67632" y="1193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dashDot"/>
            <a:round/>
            <a:headEnd type="none" w="med" len="med"/>
            <a:tailEnd type="none" w="med" len="med"/>
          </a:ln>
        </p:spPr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2E60C2-9DB8-AE6C-F5E0-A7FC64343A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4566703">
            <a:off x="7499117" y="1569618"/>
            <a:ext cx="542164" cy="54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8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2" name="Google Shape;452;p44"/>
          <p:cNvCxnSpPr/>
          <p:nvPr/>
        </p:nvCxnSpPr>
        <p:spPr>
          <a:xfrm flipH="1">
            <a:off x="1819526" y="2342675"/>
            <a:ext cx="2013000" cy="1131600"/>
          </a:xfrm>
          <a:prstGeom prst="bentConnector3">
            <a:avLst>
              <a:gd name="adj1" fmla="val 99998"/>
            </a:avLst>
          </a:prstGeom>
          <a:noFill/>
          <a:ln w="38100" cap="flat" cmpd="sng">
            <a:solidFill>
              <a:srgbClr val="5C71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" name="Google Shape;453;p44"/>
          <p:cNvCxnSpPr/>
          <p:nvPr/>
        </p:nvCxnSpPr>
        <p:spPr>
          <a:xfrm rot="10800000" flipH="1">
            <a:off x="5372839" y="2639050"/>
            <a:ext cx="1953600" cy="1141200"/>
          </a:xfrm>
          <a:prstGeom prst="bentConnector3">
            <a:avLst>
              <a:gd name="adj1" fmla="val 100102"/>
            </a:avLst>
          </a:prstGeom>
          <a:noFill/>
          <a:ln w="38100" cap="flat" cmpd="sng">
            <a:solidFill>
              <a:srgbClr val="5C71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4" name="Google Shape;454;p44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13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455" name="Google Shape;455;p44"/>
          <p:cNvSpPr txBox="1">
            <a:spLocks noGrp="1"/>
          </p:cNvSpPr>
          <p:nvPr>
            <p:ph type="subTitle" idx="1"/>
          </p:nvPr>
        </p:nvSpPr>
        <p:spPr>
          <a:xfrm>
            <a:off x="6602575" y="1477725"/>
            <a:ext cx="1907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>
                <a:solidFill>
                  <a:srgbClr val="424180"/>
                </a:solidFill>
                <a:latin typeface="Montserrat"/>
              </a:rPr>
              <a:t>23</a:t>
            </a:r>
            <a:r>
              <a:rPr lang="en-US" i="1"/>
              <a:t> </a:t>
            </a:r>
            <a:r>
              <a:rPr lang="en-US" sz="1800" b="1">
                <a:solidFill>
                  <a:srgbClr val="424180"/>
                </a:solidFill>
                <a:latin typeface="Montserrat"/>
              </a:rPr>
              <a:t>variables</a:t>
            </a:r>
            <a:endParaRPr/>
          </a:p>
        </p:txBody>
      </p:sp>
      <p:sp>
        <p:nvSpPr>
          <p:cNvPr id="456" name="Google Shape;456;p44"/>
          <p:cNvSpPr txBox="1">
            <a:spLocks noGrp="1"/>
          </p:cNvSpPr>
          <p:nvPr>
            <p:ph type="subTitle" idx="2"/>
          </p:nvPr>
        </p:nvSpPr>
        <p:spPr>
          <a:xfrm>
            <a:off x="6143213" y="1811650"/>
            <a:ext cx="23664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including </a:t>
            </a:r>
            <a:r>
              <a:rPr lang="en-US"/>
              <a:t>Satisfaction, Flight distance, Type of Travel</a:t>
            </a:r>
            <a:endParaRPr/>
          </a:p>
        </p:txBody>
      </p:sp>
      <p:sp>
        <p:nvSpPr>
          <p:cNvPr id="457" name="Google Shape;457;p44"/>
          <p:cNvSpPr txBox="1">
            <a:spLocks noGrp="1"/>
          </p:cNvSpPr>
          <p:nvPr>
            <p:ph type="subTitle" idx="3"/>
          </p:nvPr>
        </p:nvSpPr>
        <p:spPr>
          <a:xfrm>
            <a:off x="634376" y="3496475"/>
            <a:ext cx="1907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103,904 </a:t>
            </a:r>
            <a:endParaRPr lang="en-US">
              <a:sym typeface="Montserrat"/>
            </a:endParaRPr>
          </a:p>
        </p:txBody>
      </p:sp>
      <p:sp>
        <p:nvSpPr>
          <p:cNvPr id="458" name="Google Shape;458;p44"/>
          <p:cNvSpPr txBox="1">
            <a:spLocks noGrp="1"/>
          </p:cNvSpPr>
          <p:nvPr>
            <p:ph type="subTitle" idx="4"/>
          </p:nvPr>
        </p:nvSpPr>
        <p:spPr>
          <a:xfrm>
            <a:off x="634350" y="3830400"/>
            <a:ext cx="23664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2"/>
                </a:solidFill>
                <a:latin typeface="Montserrat"/>
                <a:sym typeface="Montserrat"/>
              </a:rPr>
              <a:t>Observations </a:t>
            </a:r>
            <a:r>
              <a:rPr lang="en-CA">
                <a:solidFill>
                  <a:schemeClr val="dk2"/>
                </a:solidFill>
                <a:latin typeface="Montserrat"/>
              </a:rPr>
              <a:t>from an airline passenger satisfaction survey</a:t>
            </a:r>
            <a:endParaRPr lang="en-CA">
              <a:solidFill>
                <a:schemeClr val="dk2"/>
              </a:solidFill>
              <a:latin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9" name="Google Shape;459;p44"/>
          <p:cNvGrpSpPr/>
          <p:nvPr/>
        </p:nvGrpSpPr>
        <p:grpSpPr>
          <a:xfrm>
            <a:off x="3756762" y="1650876"/>
            <a:ext cx="1630485" cy="2772600"/>
            <a:chOff x="2265675" y="238125"/>
            <a:chExt cx="3057350" cy="5198950"/>
          </a:xfrm>
        </p:grpSpPr>
        <p:sp>
          <p:nvSpPr>
            <p:cNvPr id="460" name="Google Shape;460;p44"/>
            <p:cNvSpPr/>
            <p:nvPr/>
          </p:nvSpPr>
          <p:spPr>
            <a:xfrm>
              <a:off x="2265675" y="238125"/>
              <a:ext cx="3057350" cy="5198950"/>
            </a:xfrm>
            <a:custGeom>
              <a:avLst/>
              <a:gdLst/>
              <a:ahLst/>
              <a:cxnLst/>
              <a:rect l="l" t="t" r="r" b="b"/>
              <a:pathLst>
                <a:path w="122294" h="207958" extrusionOk="0">
                  <a:moveTo>
                    <a:pt x="9670" y="0"/>
                  </a:moveTo>
                  <a:cubicBezTo>
                    <a:pt x="4323" y="0"/>
                    <a:pt x="0" y="4323"/>
                    <a:pt x="0" y="9670"/>
                  </a:cubicBezTo>
                  <a:lnTo>
                    <a:pt x="0" y="198288"/>
                  </a:lnTo>
                  <a:cubicBezTo>
                    <a:pt x="0" y="203634"/>
                    <a:pt x="4323" y="207957"/>
                    <a:pt x="9670" y="207957"/>
                  </a:cubicBezTo>
                  <a:lnTo>
                    <a:pt x="112624" y="207957"/>
                  </a:lnTo>
                  <a:cubicBezTo>
                    <a:pt x="117971" y="207957"/>
                    <a:pt x="122294" y="203634"/>
                    <a:pt x="122294" y="198288"/>
                  </a:cubicBezTo>
                  <a:lnTo>
                    <a:pt x="122294" y="9670"/>
                  </a:lnTo>
                  <a:cubicBezTo>
                    <a:pt x="122294" y="4323"/>
                    <a:pt x="117971" y="0"/>
                    <a:pt x="112624" y="0"/>
                  </a:cubicBezTo>
                  <a:close/>
                </a:path>
              </a:pathLst>
            </a:custGeom>
            <a:solidFill>
              <a:srgbClr val="B1B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4"/>
            <p:cNvSpPr/>
            <p:nvPr/>
          </p:nvSpPr>
          <p:spPr>
            <a:xfrm>
              <a:off x="2265675" y="684625"/>
              <a:ext cx="3057350" cy="4510700"/>
            </a:xfrm>
            <a:custGeom>
              <a:avLst/>
              <a:gdLst/>
              <a:ahLst/>
              <a:cxnLst/>
              <a:rect l="l" t="t" r="r" b="b"/>
              <a:pathLst>
                <a:path w="122294" h="180428" extrusionOk="0">
                  <a:moveTo>
                    <a:pt x="0" y="1"/>
                  </a:moveTo>
                  <a:lnTo>
                    <a:pt x="0" y="180428"/>
                  </a:lnTo>
                  <a:lnTo>
                    <a:pt x="122294" y="180428"/>
                  </a:lnTo>
                  <a:lnTo>
                    <a:pt x="1222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4"/>
            <p:cNvSpPr/>
            <p:nvPr/>
          </p:nvSpPr>
          <p:spPr>
            <a:xfrm>
              <a:off x="4156950" y="417300"/>
              <a:ext cx="128000" cy="128000"/>
            </a:xfrm>
            <a:custGeom>
              <a:avLst/>
              <a:gdLst/>
              <a:ahLst/>
              <a:cxnLst/>
              <a:rect l="l" t="t" r="r" b="b"/>
              <a:pathLst>
                <a:path w="5120" h="5120" extrusionOk="0">
                  <a:moveTo>
                    <a:pt x="2617" y="0"/>
                  </a:moveTo>
                  <a:cubicBezTo>
                    <a:pt x="1138" y="0"/>
                    <a:pt x="0" y="1138"/>
                    <a:pt x="0" y="2503"/>
                  </a:cubicBezTo>
                  <a:cubicBezTo>
                    <a:pt x="0" y="3982"/>
                    <a:pt x="1138" y="5119"/>
                    <a:pt x="2617" y="5119"/>
                  </a:cubicBezTo>
                  <a:cubicBezTo>
                    <a:pt x="3982" y="5119"/>
                    <a:pt x="5120" y="3982"/>
                    <a:pt x="5120" y="2503"/>
                  </a:cubicBezTo>
                  <a:cubicBezTo>
                    <a:pt x="5120" y="1138"/>
                    <a:pt x="3982" y="0"/>
                    <a:pt x="2617" y="0"/>
                  </a:cubicBezTo>
                  <a:close/>
                </a:path>
              </a:pathLst>
            </a:custGeom>
            <a:solidFill>
              <a:srgbClr val="7B8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4"/>
            <p:cNvSpPr/>
            <p:nvPr/>
          </p:nvSpPr>
          <p:spPr>
            <a:xfrm>
              <a:off x="3303725" y="417300"/>
              <a:ext cx="753700" cy="128000"/>
            </a:xfrm>
            <a:custGeom>
              <a:avLst/>
              <a:gdLst/>
              <a:ahLst/>
              <a:cxnLst/>
              <a:rect l="l" t="t" r="r" b="b"/>
              <a:pathLst>
                <a:path w="30148" h="5120" extrusionOk="0">
                  <a:moveTo>
                    <a:pt x="2617" y="0"/>
                  </a:moveTo>
                  <a:cubicBezTo>
                    <a:pt x="1139" y="0"/>
                    <a:pt x="1" y="1138"/>
                    <a:pt x="1" y="2503"/>
                  </a:cubicBezTo>
                  <a:cubicBezTo>
                    <a:pt x="1" y="3982"/>
                    <a:pt x="1139" y="5119"/>
                    <a:pt x="2617" y="5119"/>
                  </a:cubicBezTo>
                  <a:lnTo>
                    <a:pt x="27645" y="5119"/>
                  </a:lnTo>
                  <a:cubicBezTo>
                    <a:pt x="29010" y="5119"/>
                    <a:pt x="30148" y="3982"/>
                    <a:pt x="30148" y="2503"/>
                  </a:cubicBezTo>
                  <a:cubicBezTo>
                    <a:pt x="30148" y="1138"/>
                    <a:pt x="29010" y="0"/>
                    <a:pt x="27645" y="0"/>
                  </a:cubicBezTo>
                  <a:close/>
                </a:path>
              </a:pathLst>
            </a:custGeom>
            <a:solidFill>
              <a:srgbClr val="7B8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64" name="Google Shape;464;p44"/>
          <p:cNvPicPr preferRelativeResize="0"/>
          <p:nvPr/>
        </p:nvPicPr>
        <p:blipFill rotWithShape="1">
          <a:blip r:embed="rId3">
            <a:alphaModFix/>
          </a:blip>
          <a:srcRect l="8570" t="31749" r="-330"/>
          <a:stretch/>
        </p:blipFill>
        <p:spPr>
          <a:xfrm>
            <a:off x="3756888" y="1889040"/>
            <a:ext cx="1630200" cy="2409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717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6"/>
          <p:cNvSpPr/>
          <p:nvPr/>
        </p:nvSpPr>
        <p:spPr>
          <a:xfrm>
            <a:off x="-752246" y="-1581944"/>
            <a:ext cx="11066900" cy="3570425"/>
          </a:xfrm>
          <a:custGeom>
            <a:avLst/>
            <a:gdLst/>
            <a:ahLst/>
            <a:cxnLst/>
            <a:rect l="l" t="t" r="r" b="b"/>
            <a:pathLst>
              <a:path w="442676" h="142817" extrusionOk="0">
                <a:moveTo>
                  <a:pt x="1896" y="65564"/>
                </a:moveTo>
                <a:cubicBezTo>
                  <a:pt x="-12201" y="89186"/>
                  <a:pt x="59935" y="134779"/>
                  <a:pt x="104004" y="141764"/>
                </a:cubicBezTo>
                <a:cubicBezTo>
                  <a:pt x="148073" y="148749"/>
                  <a:pt x="224654" y="111411"/>
                  <a:pt x="266310" y="107474"/>
                </a:cubicBezTo>
                <a:cubicBezTo>
                  <a:pt x="307966" y="103537"/>
                  <a:pt x="325492" y="125381"/>
                  <a:pt x="353940" y="118142"/>
                </a:cubicBezTo>
                <a:cubicBezTo>
                  <a:pt x="382388" y="110903"/>
                  <a:pt x="464557" y="83725"/>
                  <a:pt x="436998" y="64040"/>
                </a:cubicBezTo>
                <a:cubicBezTo>
                  <a:pt x="409439" y="44355"/>
                  <a:pt x="261103" y="-222"/>
                  <a:pt x="188586" y="32"/>
                </a:cubicBezTo>
                <a:cubicBezTo>
                  <a:pt x="116069" y="286"/>
                  <a:pt x="15993" y="41942"/>
                  <a:pt x="1896" y="6556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67" name="Google Shape;367;p36"/>
          <p:cNvSpPr txBox="1">
            <a:spLocks noGrp="1"/>
          </p:cNvSpPr>
          <p:nvPr>
            <p:ph type="title"/>
          </p:nvPr>
        </p:nvSpPr>
        <p:spPr>
          <a:xfrm>
            <a:off x="1788000" y="1635700"/>
            <a:ext cx="5568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Methodology</a:t>
            </a:r>
          </a:p>
        </p:txBody>
      </p:sp>
      <p:sp>
        <p:nvSpPr>
          <p:cNvPr id="369" name="Google Shape;369;p36"/>
          <p:cNvSpPr/>
          <p:nvPr/>
        </p:nvSpPr>
        <p:spPr>
          <a:xfrm rot="3242653">
            <a:off x="322078" y="1252047"/>
            <a:ext cx="435838" cy="444394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68;p36">
            <a:extLst>
              <a:ext uri="{FF2B5EF4-FFF2-40B4-BE49-F238E27FC236}">
                <a16:creationId xmlns:a16="http://schemas.microsoft.com/office/drawing/2014/main" id="{EBDAD1C8-3BE8-582F-41E7-26F1FD71E3E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39250" y="2508513"/>
            <a:ext cx="3865500" cy="1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/>
              <a:t>And </a:t>
            </a:r>
            <a:r>
              <a:rPr lang="en-US" sz="1800"/>
              <a:t>Description of Our 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/>
              <a:t>Current Model</a:t>
            </a: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185322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721D-EE15-5E1F-60EB-EE13EDD3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about the Data </a:t>
            </a:r>
          </a:p>
        </p:txBody>
      </p:sp>
      <p:graphicFrame>
        <p:nvGraphicFramePr>
          <p:cNvPr id="6" name="Google Shape;834;p60">
            <a:extLst>
              <a:ext uri="{FF2B5EF4-FFF2-40B4-BE49-F238E27FC236}">
                <a16:creationId xmlns:a16="http://schemas.microsoft.com/office/drawing/2014/main" id="{0700D48D-0D19-5FCE-4366-7CFA7FFBDF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3902444"/>
              </p:ext>
            </p:extLst>
          </p:nvPr>
        </p:nvGraphicFramePr>
        <p:xfrm>
          <a:off x="1653816" y="1572753"/>
          <a:ext cx="5955581" cy="1339598"/>
        </p:xfrm>
        <a:graphic>
          <a:graphicData uri="http://schemas.openxmlformats.org/drawingml/2006/table">
            <a:tbl>
              <a:tblPr>
                <a:noFill/>
                <a:tableStyleId>{ACB1AEF0-7189-4B46-AE88-78842E7F49C7}</a:tableStyleId>
              </a:tblPr>
              <a:tblGrid>
                <a:gridCol w="2194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1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9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3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Neutral or dissatisfied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Satisfied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1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Numbers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58, 246</a:t>
                      </a:r>
                      <a:endParaRPr lang="en-US"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44, 618</a:t>
                      </a:r>
                      <a:endParaRPr lang="en-US"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Bebas Neue"/>
                          <a:sym typeface="Arial"/>
                        </a:rPr>
                        <a:t>Percentage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57%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43%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Google Shape;502;p47">
            <a:extLst>
              <a:ext uri="{FF2B5EF4-FFF2-40B4-BE49-F238E27FC236}">
                <a16:creationId xmlns:a16="http://schemas.microsoft.com/office/drawing/2014/main" id="{7EF681CD-036B-1EA3-BC87-84F6990003DF}"/>
              </a:ext>
            </a:extLst>
          </p:cNvPr>
          <p:cNvSpPr/>
          <p:nvPr/>
        </p:nvSpPr>
        <p:spPr>
          <a:xfrm>
            <a:off x="922821" y="3411109"/>
            <a:ext cx="7561912" cy="58044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Google Shape;592;p51">
            <a:extLst>
              <a:ext uri="{FF2B5EF4-FFF2-40B4-BE49-F238E27FC236}">
                <a16:creationId xmlns:a16="http://schemas.microsoft.com/office/drawing/2014/main" id="{764D938E-9A3C-4023-F0A7-3F45A3A6E573}"/>
              </a:ext>
            </a:extLst>
          </p:cNvPr>
          <p:cNvSpPr/>
          <p:nvPr/>
        </p:nvSpPr>
        <p:spPr>
          <a:xfrm flipH="1">
            <a:off x="1042675" y="3528833"/>
            <a:ext cx="242442" cy="356769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8795B-D845-5C84-44E6-F26A20F98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117" y="3414311"/>
            <a:ext cx="7158226" cy="462721"/>
          </a:xfrm>
        </p:spPr>
        <p:txBody>
          <a:bodyPr/>
          <a:lstStyle/>
          <a:p>
            <a:pPr marL="114300" indent="0">
              <a:buNone/>
            </a:pPr>
            <a:r>
              <a:rPr lang="en-US" b="1" err="1"/>
              <a:t>X_train</a:t>
            </a:r>
            <a:r>
              <a:rPr lang="en-US" b="1"/>
              <a:t>, </a:t>
            </a:r>
            <a:r>
              <a:rPr lang="en-US" b="1" err="1"/>
              <a:t>X_test</a:t>
            </a:r>
            <a:r>
              <a:rPr lang="en-US" b="1"/>
              <a:t>, </a:t>
            </a:r>
            <a:r>
              <a:rPr lang="en-US" b="1" err="1"/>
              <a:t>y_train</a:t>
            </a:r>
            <a:r>
              <a:rPr lang="en-US" b="1"/>
              <a:t>, </a:t>
            </a:r>
            <a:r>
              <a:rPr lang="en-US" b="1" err="1"/>
              <a:t>y_test</a:t>
            </a:r>
            <a:r>
              <a:rPr lang="en-US" b="1"/>
              <a:t> = </a:t>
            </a:r>
            <a:r>
              <a:rPr lang="en-US" b="1" err="1"/>
              <a:t>train_test_split</a:t>
            </a:r>
            <a:r>
              <a:rPr lang="en-US" b="1"/>
              <a:t>(X, y, </a:t>
            </a:r>
            <a:r>
              <a:rPr lang="en-US" b="1" err="1"/>
              <a:t>test_size</a:t>
            </a:r>
            <a:r>
              <a:rPr lang="en-US" b="1"/>
              <a:t> = 0.33, </a:t>
            </a:r>
            <a:r>
              <a:rPr lang="en-US" b="1" err="1"/>
              <a:t>random_state</a:t>
            </a:r>
            <a:r>
              <a:rPr lang="en-US" b="1"/>
              <a:t> = 5)</a:t>
            </a:r>
          </a:p>
        </p:txBody>
      </p:sp>
    </p:spTree>
    <p:extLst>
      <p:ext uri="{BB962C8B-B14F-4D97-AF65-F5344CB8AC3E}">
        <p14:creationId xmlns:p14="http://schemas.microsoft.com/office/powerpoint/2010/main" val="361006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>
            <a:spLocks noGrp="1"/>
          </p:cNvSpPr>
          <p:nvPr>
            <p:ph type="subTitle" idx="1"/>
          </p:nvPr>
        </p:nvSpPr>
        <p:spPr>
          <a:xfrm>
            <a:off x="2635500" y="1654450"/>
            <a:ext cx="3873000" cy="28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spcBef>
                <a:spcPts val="1000"/>
              </a:spcBef>
              <a:spcAft>
                <a:spcPts val="0"/>
              </a:spcAft>
            </a:pPr>
            <a:r>
              <a:rPr lang="en-US" sz="1600"/>
              <a:t>Logistic regression </a:t>
            </a:r>
          </a:p>
          <a:p>
            <a:pPr indent="-317500">
              <a:spcBef>
                <a:spcPts val="1000"/>
              </a:spcBef>
            </a:pPr>
            <a:r>
              <a:rPr lang="en-US" sz="1600"/>
              <a:t>SVM </a:t>
            </a:r>
          </a:p>
          <a:p>
            <a:pPr indent="-317500">
              <a:spcBef>
                <a:spcPts val="1000"/>
              </a:spcBef>
              <a:spcAft>
                <a:spcPts val="0"/>
              </a:spcAft>
            </a:pPr>
            <a:r>
              <a:rPr lang="en-US" sz="1600"/>
              <a:t>Decision tree </a:t>
            </a:r>
          </a:p>
          <a:p>
            <a:pPr indent="-317500">
              <a:spcBef>
                <a:spcPts val="1000"/>
              </a:spcBef>
              <a:spcAft>
                <a:spcPts val="0"/>
              </a:spcAft>
            </a:pPr>
            <a:r>
              <a:rPr lang="en-US" sz="1600"/>
              <a:t>Random Forest</a:t>
            </a:r>
          </a:p>
          <a:p>
            <a:pPr indent="-317500">
              <a:spcBef>
                <a:spcPts val="1000"/>
              </a:spcBef>
              <a:spcAft>
                <a:spcPts val="0"/>
              </a:spcAft>
            </a:pPr>
            <a:r>
              <a:rPr lang="en-CA" sz="1600"/>
              <a:t>A</a:t>
            </a:r>
            <a:r>
              <a:rPr lang="en" sz="1600" err="1"/>
              <a:t>nd</a:t>
            </a:r>
            <a:r>
              <a:rPr lang="en" sz="1600"/>
              <a:t> others</a:t>
            </a:r>
            <a:endParaRPr sz="1600"/>
          </a:p>
        </p:txBody>
      </p:sp>
      <p:sp>
        <p:nvSpPr>
          <p:cNvPr id="399" name="Google Shape;399;p38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We Tried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7086798"/>
      </p:ext>
    </p:extLst>
  </p:cSld>
  <p:clrMapOvr>
    <a:masterClrMapping/>
  </p:clrMapOvr>
</p:sld>
</file>

<file path=ppt/theme/theme1.xml><?xml version="1.0" encoding="utf-8"?>
<a:theme xmlns:a="http://schemas.openxmlformats.org/drawingml/2006/main" name="Travel Booking App Pitch Deck by Slidesgo">
  <a:themeElements>
    <a:clrScheme name="Simple Light">
      <a:dk1>
        <a:srgbClr val="FFFFFF"/>
      </a:dk1>
      <a:lt1>
        <a:srgbClr val="FFFFFF"/>
      </a:lt1>
      <a:dk2>
        <a:srgbClr val="5C71E8"/>
      </a:dk2>
      <a:lt2>
        <a:srgbClr val="EFEFEF"/>
      </a:lt2>
      <a:accent1>
        <a:srgbClr val="5C71E8"/>
      </a:accent1>
      <a:accent2>
        <a:srgbClr val="B1BFF9"/>
      </a:accent2>
      <a:accent3>
        <a:srgbClr val="424180"/>
      </a:accent3>
      <a:accent4>
        <a:srgbClr val="B1BFF9"/>
      </a:accent4>
      <a:accent5>
        <a:srgbClr val="7B8CE0"/>
      </a:accent5>
      <a:accent6>
        <a:srgbClr val="424180"/>
      </a:accent6>
      <a:hlink>
        <a:srgbClr val="5C71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671</Words>
  <Application>Microsoft Office PowerPoint</Application>
  <PresentationFormat>On-screen Show (16:9)</PresentationFormat>
  <Paragraphs>228</Paragraphs>
  <Slides>27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Raleway</vt:lpstr>
      <vt:lpstr>Montserrat</vt:lpstr>
      <vt:lpstr>Calibri Light</vt:lpstr>
      <vt:lpstr>Open Sans</vt:lpstr>
      <vt:lpstr>Bebas Neue</vt:lpstr>
      <vt:lpstr>Calibri</vt:lpstr>
      <vt:lpstr>Open Sans ExtraBold</vt:lpstr>
      <vt:lpstr>Arial</vt:lpstr>
      <vt:lpstr>Travel Booking App Pitch Deck by Slidesgo</vt:lpstr>
      <vt:lpstr> Airline Passenger Satisfaction</vt:lpstr>
      <vt:lpstr>Our Team</vt:lpstr>
      <vt:lpstr>Team Roles</vt:lpstr>
      <vt:lpstr>Introduction</vt:lpstr>
      <vt:lpstr>Business Problem</vt:lpstr>
      <vt:lpstr>Dataset</vt:lpstr>
      <vt:lpstr>Methodology</vt:lpstr>
      <vt:lpstr>More about the Data </vt:lpstr>
      <vt:lpstr>Models We Tried</vt:lpstr>
      <vt:lpstr>Models Comparison</vt:lpstr>
      <vt:lpstr>Classification –  Logistic Regression</vt:lpstr>
      <vt:lpstr>PowerPoint Presentation</vt:lpstr>
      <vt:lpstr>PowerPoint Presentation</vt:lpstr>
      <vt:lpstr>Takeaways</vt:lpstr>
      <vt:lpstr>Preliminary Results</vt:lpstr>
      <vt:lpstr>Preliminary Results</vt:lpstr>
      <vt:lpstr>Business Insights</vt:lpstr>
      <vt:lpstr>What next?</vt:lpstr>
      <vt:lpstr>Thank you!</vt:lpstr>
      <vt:lpstr>Project Links</vt:lpstr>
      <vt:lpstr>Appendix</vt:lpstr>
      <vt:lpstr>Classification – Logistic regression </vt:lpstr>
      <vt:lpstr>Classification - SVM</vt:lpstr>
      <vt:lpstr>Classification – Decision trees ​</vt:lpstr>
      <vt:lpstr>Classification –  Random Forests </vt:lpstr>
      <vt:lpstr>Preliminary Results</vt:lpstr>
      <vt:lpstr>Preliminary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Passenger Satisfaction</dc:title>
  <dc:creator>Liliana Tretyakova</dc:creator>
  <cp:lastModifiedBy>Liliana Tretyakova</cp:lastModifiedBy>
  <cp:revision>1</cp:revision>
  <dcterms:modified xsi:type="dcterms:W3CDTF">2023-02-17T20:13:04Z</dcterms:modified>
</cp:coreProperties>
</file>