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333" r:id="rId3"/>
    <p:sldId id="335" r:id="rId4"/>
    <p:sldId id="336" r:id="rId5"/>
    <p:sldId id="341" r:id="rId6"/>
    <p:sldId id="342" r:id="rId7"/>
    <p:sldId id="340" r:id="rId8"/>
    <p:sldId id="337" r:id="rId9"/>
    <p:sldId id="338" r:id="rId10"/>
    <p:sldId id="339" r:id="rId11"/>
    <p:sldId id="271" r:id="rId12"/>
    <p:sldId id="308" r:id="rId13"/>
    <p:sldId id="309" r:id="rId14"/>
    <p:sldId id="257" r:id="rId15"/>
    <p:sldId id="323" r:id="rId16"/>
    <p:sldId id="324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Open Sans ExtraBold" panose="020B0906030804020204" pitchFamily="34" charset="0"/>
      <p:bold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180"/>
    <a:srgbClr val="5C71E8"/>
    <a:srgbClr val="252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1AEF0-7189-4B46-AE88-78842E7F49C7}">
  <a:tblStyle styleId="{ACB1AEF0-7189-4B46-AE88-78842E7F4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>
        <p:scale>
          <a:sx n="86" d="100"/>
          <a:sy n="86" d="100"/>
        </p:scale>
        <p:origin x="1354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9T03:55:5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5824 0 0,'-4'2'0'0'0,"-5"0"0"0"0,10-4 0 0 0,4 5 0 0 0,-2 0-840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19T03:55:5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5824 0 0,'-4'2'0'0'0,"-5"0"0"0"0,10-4 0 0 0,4 5 0 0 0,-2 0-840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9e355c63c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9e355c63c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635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9e355c63c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9e355c63c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32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42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9e355c63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9e355c63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06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9e355c63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9e355c63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199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1542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29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4194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89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18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a9e355c63c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a9e355c63c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537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a9e355c63c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a9e355c63c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930048" y="888967"/>
            <a:ext cx="2096658" cy="2096658"/>
            <a:chOff x="2125225" y="882100"/>
            <a:chExt cx="4498300" cy="4498300"/>
          </a:xfrm>
        </p:grpSpPr>
        <p:sp>
          <p:nvSpPr>
            <p:cNvPr id="10" name="Google Shape;10;p2"/>
            <p:cNvSpPr/>
            <p:nvPr/>
          </p:nvSpPr>
          <p:spPr>
            <a:xfrm>
              <a:off x="2125225" y="882100"/>
              <a:ext cx="4498300" cy="4498300"/>
            </a:xfrm>
            <a:custGeom>
              <a:avLst/>
              <a:gdLst/>
              <a:ahLst/>
              <a:cxnLst/>
              <a:rect l="l" t="t" r="r" b="b"/>
              <a:pathLst>
                <a:path w="179932" h="179932" extrusionOk="0">
                  <a:moveTo>
                    <a:pt x="90015" y="1"/>
                  </a:moveTo>
                  <a:cubicBezTo>
                    <a:pt x="40328" y="1"/>
                    <a:pt x="1" y="40328"/>
                    <a:pt x="1" y="89918"/>
                  </a:cubicBezTo>
                  <a:cubicBezTo>
                    <a:pt x="1" y="139604"/>
                    <a:pt x="40328" y="179932"/>
                    <a:pt x="90015" y="179932"/>
                  </a:cubicBezTo>
                  <a:cubicBezTo>
                    <a:pt x="139604" y="179932"/>
                    <a:pt x="179932" y="139604"/>
                    <a:pt x="179932" y="89918"/>
                  </a:cubicBezTo>
                  <a:cubicBezTo>
                    <a:pt x="179932" y="40328"/>
                    <a:pt x="139604" y="1"/>
                    <a:pt x="90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01875" y="2235400"/>
              <a:ext cx="933450" cy="1736400"/>
            </a:xfrm>
            <a:custGeom>
              <a:avLst/>
              <a:gdLst/>
              <a:ahLst/>
              <a:cxnLst/>
              <a:rect l="l" t="t" r="r" b="b"/>
              <a:pathLst>
                <a:path w="37338" h="69456" extrusionOk="0">
                  <a:moveTo>
                    <a:pt x="18668" y="1"/>
                  </a:moveTo>
                  <a:cubicBezTo>
                    <a:pt x="16719" y="1"/>
                    <a:pt x="14651" y="715"/>
                    <a:pt x="12832" y="1536"/>
                  </a:cubicBezTo>
                  <a:cubicBezTo>
                    <a:pt x="10806" y="2501"/>
                    <a:pt x="8877" y="3562"/>
                    <a:pt x="7043" y="4720"/>
                  </a:cubicBezTo>
                  <a:cubicBezTo>
                    <a:pt x="3570" y="6843"/>
                    <a:pt x="1" y="10219"/>
                    <a:pt x="579" y="14175"/>
                  </a:cubicBezTo>
                  <a:cubicBezTo>
                    <a:pt x="965" y="17069"/>
                    <a:pt x="3377" y="19095"/>
                    <a:pt x="5114" y="21411"/>
                  </a:cubicBezTo>
                  <a:cubicBezTo>
                    <a:pt x="6947" y="23823"/>
                    <a:pt x="8105" y="26717"/>
                    <a:pt x="8491" y="29708"/>
                  </a:cubicBezTo>
                  <a:cubicBezTo>
                    <a:pt x="8973" y="33567"/>
                    <a:pt x="8105" y="37812"/>
                    <a:pt x="10903" y="40803"/>
                  </a:cubicBezTo>
                  <a:cubicBezTo>
                    <a:pt x="13990" y="44083"/>
                    <a:pt x="16691" y="46206"/>
                    <a:pt x="17367" y="51030"/>
                  </a:cubicBezTo>
                  <a:cubicBezTo>
                    <a:pt x="18042" y="55564"/>
                    <a:pt x="17174" y="60195"/>
                    <a:pt x="17656" y="64729"/>
                  </a:cubicBezTo>
                  <a:cubicBezTo>
                    <a:pt x="17849" y="66370"/>
                    <a:pt x="18331" y="68203"/>
                    <a:pt x="19682" y="69071"/>
                  </a:cubicBezTo>
                  <a:cubicBezTo>
                    <a:pt x="20159" y="69336"/>
                    <a:pt x="20686" y="69455"/>
                    <a:pt x="21223" y="69455"/>
                  </a:cubicBezTo>
                  <a:cubicBezTo>
                    <a:pt x="22641" y="69455"/>
                    <a:pt x="24122" y="68621"/>
                    <a:pt x="24892" y="67431"/>
                  </a:cubicBezTo>
                  <a:cubicBezTo>
                    <a:pt x="25857" y="65694"/>
                    <a:pt x="26243" y="63668"/>
                    <a:pt x="25953" y="61739"/>
                  </a:cubicBezTo>
                  <a:cubicBezTo>
                    <a:pt x="25760" y="59713"/>
                    <a:pt x="25664" y="57686"/>
                    <a:pt x="25953" y="55757"/>
                  </a:cubicBezTo>
                  <a:cubicBezTo>
                    <a:pt x="26532" y="52380"/>
                    <a:pt x="28944" y="49679"/>
                    <a:pt x="30102" y="46495"/>
                  </a:cubicBezTo>
                  <a:cubicBezTo>
                    <a:pt x="32514" y="40224"/>
                    <a:pt x="29909" y="32216"/>
                    <a:pt x="34154" y="27007"/>
                  </a:cubicBezTo>
                  <a:cubicBezTo>
                    <a:pt x="35022" y="26138"/>
                    <a:pt x="35794" y="25270"/>
                    <a:pt x="36469" y="24209"/>
                  </a:cubicBezTo>
                  <a:cubicBezTo>
                    <a:pt x="36952" y="23147"/>
                    <a:pt x="37145" y="21990"/>
                    <a:pt x="37145" y="20735"/>
                  </a:cubicBezTo>
                  <a:cubicBezTo>
                    <a:pt x="37338" y="18131"/>
                    <a:pt x="37241" y="15043"/>
                    <a:pt x="35215" y="13403"/>
                  </a:cubicBezTo>
                  <a:cubicBezTo>
                    <a:pt x="34250" y="12728"/>
                    <a:pt x="33189" y="12245"/>
                    <a:pt x="32031" y="11859"/>
                  </a:cubicBezTo>
                  <a:cubicBezTo>
                    <a:pt x="29716" y="10895"/>
                    <a:pt x="27690" y="9255"/>
                    <a:pt x="26339" y="7036"/>
                  </a:cubicBezTo>
                  <a:cubicBezTo>
                    <a:pt x="24988" y="4913"/>
                    <a:pt x="24217" y="2405"/>
                    <a:pt x="22191" y="1054"/>
                  </a:cubicBezTo>
                  <a:cubicBezTo>
                    <a:pt x="21132" y="298"/>
                    <a:pt x="19925" y="1"/>
                    <a:pt x="18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608575" y="1292775"/>
              <a:ext cx="262925" cy="321900"/>
            </a:xfrm>
            <a:custGeom>
              <a:avLst/>
              <a:gdLst/>
              <a:ahLst/>
              <a:cxnLst/>
              <a:rect l="l" t="t" r="r" b="b"/>
              <a:pathLst>
                <a:path w="10517" h="12876" extrusionOk="0">
                  <a:moveTo>
                    <a:pt x="8697" y="0"/>
                  </a:moveTo>
                  <a:cubicBezTo>
                    <a:pt x="8565" y="0"/>
                    <a:pt x="8431" y="23"/>
                    <a:pt x="8298" y="71"/>
                  </a:cubicBezTo>
                  <a:cubicBezTo>
                    <a:pt x="8008" y="264"/>
                    <a:pt x="7719" y="457"/>
                    <a:pt x="7429" y="843"/>
                  </a:cubicBezTo>
                  <a:cubicBezTo>
                    <a:pt x="5210" y="3062"/>
                    <a:pt x="1" y="2580"/>
                    <a:pt x="194" y="6632"/>
                  </a:cubicBezTo>
                  <a:cubicBezTo>
                    <a:pt x="267" y="8690"/>
                    <a:pt x="1964" y="12876"/>
                    <a:pt x="3921" y="12876"/>
                  </a:cubicBezTo>
                  <a:cubicBezTo>
                    <a:pt x="4532" y="12876"/>
                    <a:pt x="5169" y="12467"/>
                    <a:pt x="5789" y="11456"/>
                  </a:cubicBezTo>
                  <a:lnTo>
                    <a:pt x="9070" y="5956"/>
                  </a:lnTo>
                  <a:cubicBezTo>
                    <a:pt x="9938" y="4799"/>
                    <a:pt x="10420" y="3448"/>
                    <a:pt x="10517" y="2097"/>
                  </a:cubicBezTo>
                  <a:cubicBezTo>
                    <a:pt x="10432" y="1086"/>
                    <a:pt x="9611" y="0"/>
                    <a:pt x="8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01300" y="1118475"/>
              <a:ext cx="1073350" cy="2291375"/>
            </a:xfrm>
            <a:custGeom>
              <a:avLst/>
              <a:gdLst/>
              <a:ahLst/>
              <a:cxnLst/>
              <a:rect l="l" t="t" r="r" b="b"/>
              <a:pathLst>
                <a:path w="42934" h="91655" extrusionOk="0">
                  <a:moveTo>
                    <a:pt x="42837" y="0"/>
                  </a:moveTo>
                  <a:lnTo>
                    <a:pt x="42837" y="0"/>
                  </a:lnTo>
                  <a:cubicBezTo>
                    <a:pt x="23541" y="9648"/>
                    <a:pt x="8394" y="25857"/>
                    <a:pt x="1" y="45634"/>
                  </a:cubicBezTo>
                  <a:cubicBezTo>
                    <a:pt x="2123" y="46020"/>
                    <a:pt x="4053" y="46985"/>
                    <a:pt x="5596" y="48625"/>
                  </a:cubicBezTo>
                  <a:cubicBezTo>
                    <a:pt x="8780" y="51906"/>
                    <a:pt x="9745" y="58370"/>
                    <a:pt x="6851" y="62036"/>
                  </a:cubicBezTo>
                  <a:cubicBezTo>
                    <a:pt x="5500" y="63772"/>
                    <a:pt x="3570" y="64737"/>
                    <a:pt x="2799" y="66860"/>
                  </a:cubicBezTo>
                  <a:cubicBezTo>
                    <a:pt x="2027" y="68886"/>
                    <a:pt x="2606" y="71491"/>
                    <a:pt x="3088" y="73806"/>
                  </a:cubicBezTo>
                  <a:cubicBezTo>
                    <a:pt x="4246" y="79016"/>
                    <a:pt x="4632" y="84419"/>
                    <a:pt x="4053" y="89821"/>
                  </a:cubicBezTo>
                  <a:cubicBezTo>
                    <a:pt x="3860" y="90690"/>
                    <a:pt x="4535" y="91558"/>
                    <a:pt x="5403" y="91654"/>
                  </a:cubicBezTo>
                  <a:cubicBezTo>
                    <a:pt x="6175" y="91654"/>
                    <a:pt x="6754" y="90979"/>
                    <a:pt x="6754" y="90304"/>
                  </a:cubicBezTo>
                  <a:lnTo>
                    <a:pt x="9166" y="71008"/>
                  </a:lnTo>
                  <a:cubicBezTo>
                    <a:pt x="9263" y="70236"/>
                    <a:pt x="9455" y="69368"/>
                    <a:pt x="9745" y="68596"/>
                  </a:cubicBezTo>
                  <a:cubicBezTo>
                    <a:pt x="10710" y="66860"/>
                    <a:pt x="12639" y="66570"/>
                    <a:pt x="14279" y="65991"/>
                  </a:cubicBezTo>
                  <a:cubicBezTo>
                    <a:pt x="18621" y="64255"/>
                    <a:pt x="21419" y="58273"/>
                    <a:pt x="20454" y="52870"/>
                  </a:cubicBezTo>
                  <a:cubicBezTo>
                    <a:pt x="19875" y="49687"/>
                    <a:pt x="18138" y="46889"/>
                    <a:pt x="18235" y="43512"/>
                  </a:cubicBezTo>
                  <a:cubicBezTo>
                    <a:pt x="18138" y="42644"/>
                    <a:pt x="18331" y="41775"/>
                    <a:pt x="18621" y="41004"/>
                  </a:cubicBezTo>
                  <a:cubicBezTo>
                    <a:pt x="19551" y="39000"/>
                    <a:pt x="21119" y="38588"/>
                    <a:pt x="22693" y="38588"/>
                  </a:cubicBezTo>
                  <a:cubicBezTo>
                    <a:pt x="23241" y="38588"/>
                    <a:pt x="23790" y="38638"/>
                    <a:pt x="24313" y="38688"/>
                  </a:cubicBezTo>
                  <a:cubicBezTo>
                    <a:pt x="25671" y="38882"/>
                    <a:pt x="27060" y="39029"/>
                    <a:pt x="28443" y="39029"/>
                  </a:cubicBezTo>
                  <a:cubicBezTo>
                    <a:pt x="30498" y="39029"/>
                    <a:pt x="32540" y="38704"/>
                    <a:pt x="34443" y="37723"/>
                  </a:cubicBezTo>
                  <a:cubicBezTo>
                    <a:pt x="38013" y="35987"/>
                    <a:pt x="40232" y="32224"/>
                    <a:pt x="40135" y="28268"/>
                  </a:cubicBezTo>
                  <a:cubicBezTo>
                    <a:pt x="39942" y="25567"/>
                    <a:pt x="38592" y="23252"/>
                    <a:pt x="37820" y="20647"/>
                  </a:cubicBezTo>
                  <a:cubicBezTo>
                    <a:pt x="36566" y="16209"/>
                    <a:pt x="37145" y="11385"/>
                    <a:pt x="39460" y="7333"/>
                  </a:cubicBezTo>
                  <a:cubicBezTo>
                    <a:pt x="40907" y="5114"/>
                    <a:pt x="42933" y="2605"/>
                    <a:pt x="428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54250" y="976175"/>
              <a:ext cx="1869275" cy="2520500"/>
            </a:xfrm>
            <a:custGeom>
              <a:avLst/>
              <a:gdLst/>
              <a:ahLst/>
              <a:cxnLst/>
              <a:rect l="l" t="t" r="r" b="b"/>
              <a:pathLst>
                <a:path w="74771" h="100820" extrusionOk="0">
                  <a:moveTo>
                    <a:pt x="10517" y="0"/>
                  </a:moveTo>
                  <a:lnTo>
                    <a:pt x="10517" y="2123"/>
                  </a:lnTo>
                  <a:cubicBezTo>
                    <a:pt x="10517" y="5982"/>
                    <a:pt x="11288" y="8973"/>
                    <a:pt x="8973" y="12349"/>
                  </a:cubicBezTo>
                  <a:cubicBezTo>
                    <a:pt x="6658" y="15726"/>
                    <a:pt x="2702" y="17270"/>
                    <a:pt x="869" y="21418"/>
                  </a:cubicBezTo>
                  <a:cubicBezTo>
                    <a:pt x="194" y="22673"/>
                    <a:pt x="1" y="24120"/>
                    <a:pt x="194" y="25567"/>
                  </a:cubicBezTo>
                  <a:cubicBezTo>
                    <a:pt x="776" y="28841"/>
                    <a:pt x="3333" y="30085"/>
                    <a:pt x="5962" y="30085"/>
                  </a:cubicBezTo>
                  <a:cubicBezTo>
                    <a:pt x="6819" y="30085"/>
                    <a:pt x="7684" y="29953"/>
                    <a:pt x="8491" y="29715"/>
                  </a:cubicBezTo>
                  <a:cubicBezTo>
                    <a:pt x="10808" y="29120"/>
                    <a:pt x="13261" y="27933"/>
                    <a:pt x="15664" y="27933"/>
                  </a:cubicBezTo>
                  <a:cubicBezTo>
                    <a:pt x="16763" y="27933"/>
                    <a:pt x="17851" y="28181"/>
                    <a:pt x="18910" y="28847"/>
                  </a:cubicBezTo>
                  <a:cubicBezTo>
                    <a:pt x="21129" y="30294"/>
                    <a:pt x="22383" y="32803"/>
                    <a:pt x="22480" y="35408"/>
                  </a:cubicBezTo>
                  <a:cubicBezTo>
                    <a:pt x="22673" y="39846"/>
                    <a:pt x="19971" y="42547"/>
                    <a:pt x="17945" y="45538"/>
                  </a:cubicBezTo>
                  <a:cubicBezTo>
                    <a:pt x="16305" y="47853"/>
                    <a:pt x="15148" y="51037"/>
                    <a:pt x="16209" y="53835"/>
                  </a:cubicBezTo>
                  <a:cubicBezTo>
                    <a:pt x="16691" y="54993"/>
                    <a:pt x="17560" y="55957"/>
                    <a:pt x="18138" y="57115"/>
                  </a:cubicBezTo>
                  <a:cubicBezTo>
                    <a:pt x="19296" y="59527"/>
                    <a:pt x="18910" y="62614"/>
                    <a:pt x="18331" y="65412"/>
                  </a:cubicBezTo>
                  <a:cubicBezTo>
                    <a:pt x="17656" y="68885"/>
                    <a:pt x="16691" y="72455"/>
                    <a:pt x="18331" y="75928"/>
                  </a:cubicBezTo>
                  <a:cubicBezTo>
                    <a:pt x="18841" y="77288"/>
                    <a:pt x="20174" y="78199"/>
                    <a:pt x="21672" y="78199"/>
                  </a:cubicBezTo>
                  <a:cubicBezTo>
                    <a:pt x="21874" y="78199"/>
                    <a:pt x="22080" y="78182"/>
                    <a:pt x="22287" y="78147"/>
                  </a:cubicBezTo>
                  <a:cubicBezTo>
                    <a:pt x="24892" y="77376"/>
                    <a:pt x="25278" y="73613"/>
                    <a:pt x="25374" y="70526"/>
                  </a:cubicBezTo>
                  <a:lnTo>
                    <a:pt x="25471" y="61071"/>
                  </a:lnTo>
                  <a:cubicBezTo>
                    <a:pt x="25471" y="59597"/>
                    <a:pt x="26449" y="58677"/>
                    <a:pt x="27446" y="58677"/>
                  </a:cubicBezTo>
                  <a:cubicBezTo>
                    <a:pt x="27950" y="58677"/>
                    <a:pt x="28459" y="58912"/>
                    <a:pt x="28847" y="59431"/>
                  </a:cubicBezTo>
                  <a:cubicBezTo>
                    <a:pt x="30584" y="61843"/>
                    <a:pt x="31742" y="64447"/>
                    <a:pt x="32321" y="67245"/>
                  </a:cubicBezTo>
                  <a:cubicBezTo>
                    <a:pt x="33092" y="71008"/>
                    <a:pt x="34733" y="74481"/>
                    <a:pt x="36952" y="77568"/>
                  </a:cubicBezTo>
                  <a:cubicBezTo>
                    <a:pt x="37241" y="78147"/>
                    <a:pt x="37627" y="78726"/>
                    <a:pt x="37820" y="79305"/>
                  </a:cubicBezTo>
                  <a:cubicBezTo>
                    <a:pt x="38688" y="81910"/>
                    <a:pt x="39074" y="84611"/>
                    <a:pt x="39074" y="87313"/>
                  </a:cubicBezTo>
                  <a:cubicBezTo>
                    <a:pt x="39171" y="91847"/>
                    <a:pt x="39364" y="96285"/>
                    <a:pt x="39460" y="100820"/>
                  </a:cubicBezTo>
                  <a:lnTo>
                    <a:pt x="73613" y="100820"/>
                  </a:lnTo>
                  <a:cubicBezTo>
                    <a:pt x="74385" y="95996"/>
                    <a:pt x="74771" y="91075"/>
                    <a:pt x="74771" y="86251"/>
                  </a:cubicBezTo>
                  <a:cubicBezTo>
                    <a:pt x="74771" y="46406"/>
                    <a:pt x="48625" y="11385"/>
                    <a:pt x="10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802325" y="4177400"/>
            <a:ext cx="7521900" cy="35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02325" y="1951950"/>
            <a:ext cx="7521900" cy="2096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668598" y="1124211"/>
            <a:ext cx="147102" cy="358950"/>
          </a:xfrm>
          <a:custGeom>
            <a:avLst/>
            <a:gdLst/>
            <a:ahLst/>
            <a:cxnLst/>
            <a:rect l="l" t="t" r="r" b="b"/>
            <a:pathLst>
              <a:path w="10710" h="26134" extrusionOk="0">
                <a:moveTo>
                  <a:pt x="7479" y="0"/>
                </a:moveTo>
                <a:cubicBezTo>
                  <a:pt x="6701" y="0"/>
                  <a:pt x="5951" y="199"/>
                  <a:pt x="5307" y="557"/>
                </a:cubicBezTo>
                <a:cubicBezTo>
                  <a:pt x="3474" y="1521"/>
                  <a:pt x="2316" y="4705"/>
                  <a:pt x="2220" y="6731"/>
                </a:cubicBezTo>
                <a:cubicBezTo>
                  <a:pt x="2220" y="7792"/>
                  <a:pt x="2316" y="8854"/>
                  <a:pt x="2509" y="9915"/>
                </a:cubicBezTo>
                <a:cubicBezTo>
                  <a:pt x="2799" y="13967"/>
                  <a:pt x="2220" y="18115"/>
                  <a:pt x="773" y="21975"/>
                </a:cubicBezTo>
                <a:cubicBezTo>
                  <a:pt x="194" y="23229"/>
                  <a:pt x="1" y="24676"/>
                  <a:pt x="194" y="26123"/>
                </a:cubicBezTo>
                <a:cubicBezTo>
                  <a:pt x="271" y="26130"/>
                  <a:pt x="349" y="26134"/>
                  <a:pt x="426" y="26134"/>
                </a:cubicBezTo>
                <a:cubicBezTo>
                  <a:pt x="1408" y="26134"/>
                  <a:pt x="2366" y="25577"/>
                  <a:pt x="2992" y="24772"/>
                </a:cubicBezTo>
                <a:cubicBezTo>
                  <a:pt x="4053" y="23422"/>
                  <a:pt x="4728" y="21782"/>
                  <a:pt x="5018" y="20142"/>
                </a:cubicBezTo>
                <a:cubicBezTo>
                  <a:pt x="5018" y="19273"/>
                  <a:pt x="5211" y="18405"/>
                  <a:pt x="5500" y="17633"/>
                </a:cubicBezTo>
                <a:cubicBezTo>
                  <a:pt x="6272" y="16379"/>
                  <a:pt x="7912" y="16089"/>
                  <a:pt x="9070" y="15221"/>
                </a:cubicBezTo>
                <a:cubicBezTo>
                  <a:pt x="9745" y="14739"/>
                  <a:pt x="10324" y="13967"/>
                  <a:pt x="10710" y="13099"/>
                </a:cubicBezTo>
                <a:cubicBezTo>
                  <a:pt x="10227" y="8757"/>
                  <a:pt x="9456" y="4319"/>
                  <a:pt x="8298" y="74"/>
                </a:cubicBezTo>
                <a:cubicBezTo>
                  <a:pt x="8024" y="24"/>
                  <a:pt x="7750" y="0"/>
                  <a:pt x="7479" y="0"/>
                </a:cubicBezTo>
                <a:close/>
              </a:path>
            </a:pathLst>
          </a:custGeom>
          <a:solidFill>
            <a:srgbClr val="7B8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19425" y="4142988"/>
            <a:ext cx="44877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6093045" y="1171822"/>
            <a:ext cx="1770644" cy="685785"/>
          </a:xfrm>
          <a:custGeom>
            <a:avLst/>
            <a:gdLst/>
            <a:ahLst/>
            <a:cxnLst/>
            <a:rect l="l" t="t" r="r" b="b"/>
            <a:pathLst>
              <a:path w="151954" h="58853" fill="none" extrusionOk="0">
                <a:moveTo>
                  <a:pt x="135359" y="1"/>
                </a:moveTo>
                <a:cubicBezTo>
                  <a:pt x="143077" y="1351"/>
                  <a:pt x="147998" y="4053"/>
                  <a:pt x="148962" y="7912"/>
                </a:cubicBezTo>
                <a:cubicBezTo>
                  <a:pt x="151953" y="19586"/>
                  <a:pt x="118765" y="38013"/>
                  <a:pt x="74964" y="49011"/>
                </a:cubicBezTo>
                <a:cubicBezTo>
                  <a:pt x="43126" y="57019"/>
                  <a:pt x="14472" y="58852"/>
                  <a:pt x="1" y="54897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43542" y="1423124"/>
            <a:ext cx="392363" cy="400065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40000" y="481140"/>
            <a:ext cx="1860368" cy="362222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7558" y="1201722"/>
            <a:ext cx="1246032" cy="252504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71687" y="330275"/>
            <a:ext cx="764068" cy="154836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972623" y="4241845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422425" y="1436375"/>
            <a:ext cx="4299000" cy="31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445053" y="198569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1141294" y="2409146"/>
            <a:ext cx="805530" cy="156840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7214489" y="3744452"/>
            <a:ext cx="2106734" cy="410161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2635500" y="1654450"/>
            <a:ext cx="38730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2007000" y="1377850"/>
            <a:ext cx="5130000" cy="1043400"/>
          </a:xfrm>
          <a:prstGeom prst="roundRect">
            <a:avLst>
              <a:gd name="adj" fmla="val 2145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544276">
            <a:off x="7394130" y="3812809"/>
            <a:ext cx="1975648" cy="1801992"/>
            <a:chOff x="6652154" y="3716623"/>
            <a:chExt cx="560631" cy="511352"/>
          </a:xfrm>
        </p:grpSpPr>
        <p:sp>
          <p:nvSpPr>
            <p:cNvPr id="109" name="Google Shape;109;p14"/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10800000" flipH="1">
            <a:off x="-603260" y="-214188"/>
            <a:ext cx="10641625" cy="5639800"/>
          </a:xfrm>
          <a:custGeom>
            <a:avLst/>
            <a:gdLst/>
            <a:ahLst/>
            <a:cxnLst/>
            <a:rect l="l" t="t" r="r" b="b"/>
            <a:pathLst>
              <a:path w="425665" h="225592" extrusionOk="0">
                <a:moveTo>
                  <a:pt x="7224" y="214021"/>
                </a:moveTo>
                <a:cubicBezTo>
                  <a:pt x="-27878" y="197067"/>
                  <a:pt x="76568" y="137466"/>
                  <a:pt x="82872" y="116023"/>
                </a:cubicBezTo>
                <a:cubicBezTo>
                  <a:pt x="89176" y="94580"/>
                  <a:pt x="40129" y="98304"/>
                  <a:pt x="45048" y="85362"/>
                </a:cubicBezTo>
                <a:cubicBezTo>
                  <a:pt x="49967" y="72420"/>
                  <a:pt x="67971" y="41617"/>
                  <a:pt x="112386" y="38369"/>
                </a:cubicBezTo>
                <a:cubicBezTo>
                  <a:pt x="156801" y="35122"/>
                  <a:pt x="276912" y="68647"/>
                  <a:pt x="311536" y="65877"/>
                </a:cubicBezTo>
                <a:cubicBezTo>
                  <a:pt x="346160" y="63107"/>
                  <a:pt x="306044" y="31062"/>
                  <a:pt x="320132" y="21749"/>
                </a:cubicBezTo>
                <a:cubicBezTo>
                  <a:pt x="334221" y="12436"/>
                  <a:pt x="378827" y="-14355"/>
                  <a:pt x="396067" y="10001"/>
                </a:cubicBezTo>
                <a:cubicBezTo>
                  <a:pt x="413308" y="34358"/>
                  <a:pt x="431933" y="142768"/>
                  <a:pt x="423575" y="167888"/>
                </a:cubicBezTo>
                <a:cubicBezTo>
                  <a:pt x="415217" y="193009"/>
                  <a:pt x="367603" y="152414"/>
                  <a:pt x="345921" y="160724"/>
                </a:cubicBezTo>
                <a:cubicBezTo>
                  <a:pt x="324239" y="169034"/>
                  <a:pt x="349933" y="208864"/>
                  <a:pt x="293483" y="217747"/>
                </a:cubicBezTo>
                <a:cubicBezTo>
                  <a:pt x="237034" y="226630"/>
                  <a:pt x="42326" y="230975"/>
                  <a:pt x="7224" y="214021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291" name="Google Shape;291;p27"/>
          <p:cNvSpPr/>
          <p:nvPr/>
        </p:nvSpPr>
        <p:spPr>
          <a:xfrm rot="-9099192" flipH="1">
            <a:off x="912160" y="1905462"/>
            <a:ext cx="808811" cy="824688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 idx="2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14222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3353100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563975" y="2173525"/>
            <a:ext cx="2437800" cy="23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0" y="0"/>
            <a:ext cx="9144000" cy="1139100"/>
          </a:xfrm>
          <a:prstGeom prst="round2SameRect">
            <a:avLst>
              <a:gd name="adj1" fmla="val 3851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flipH="1">
            <a:off x="7088478" y="333147"/>
            <a:ext cx="1276119" cy="248466"/>
          </a:xfrm>
          <a:custGeom>
            <a:avLst/>
            <a:gdLst/>
            <a:ahLst/>
            <a:cxnLst/>
            <a:rect l="l" t="t" r="r" b="b"/>
            <a:pathLst>
              <a:path w="61940" h="12060" extrusionOk="0">
                <a:moveTo>
                  <a:pt x="31646" y="0"/>
                </a:moveTo>
                <a:cubicBezTo>
                  <a:pt x="25375" y="0"/>
                  <a:pt x="20068" y="2991"/>
                  <a:pt x="17849" y="7332"/>
                </a:cubicBezTo>
                <a:cubicBezTo>
                  <a:pt x="16113" y="6946"/>
                  <a:pt x="14280" y="6657"/>
                  <a:pt x="12447" y="6657"/>
                </a:cubicBezTo>
                <a:cubicBezTo>
                  <a:pt x="6561" y="6657"/>
                  <a:pt x="1545" y="8972"/>
                  <a:pt x="1" y="12060"/>
                </a:cubicBezTo>
                <a:lnTo>
                  <a:pt x="61940" y="12060"/>
                </a:lnTo>
                <a:cubicBezTo>
                  <a:pt x="60782" y="8972"/>
                  <a:pt x="56826" y="6657"/>
                  <a:pt x="52002" y="6657"/>
                </a:cubicBezTo>
                <a:cubicBezTo>
                  <a:pt x="49880" y="6657"/>
                  <a:pt x="47661" y="7236"/>
                  <a:pt x="45731" y="8201"/>
                </a:cubicBezTo>
                <a:cubicBezTo>
                  <a:pt x="43802" y="3473"/>
                  <a:pt x="38206" y="0"/>
                  <a:pt x="316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 flipH="1">
            <a:off x="5990173" y="725539"/>
            <a:ext cx="854715" cy="173205"/>
          </a:xfrm>
          <a:custGeom>
            <a:avLst/>
            <a:gdLst/>
            <a:ahLst/>
            <a:cxnLst/>
            <a:rect l="l" t="t" r="r" b="b"/>
            <a:pathLst>
              <a:path w="41486" h="8407" extrusionOk="0">
                <a:moveTo>
                  <a:pt x="20634" y="0"/>
                </a:moveTo>
                <a:cubicBezTo>
                  <a:pt x="17056" y="0"/>
                  <a:pt x="13716" y="1990"/>
                  <a:pt x="11963" y="5126"/>
                </a:cubicBezTo>
                <a:cubicBezTo>
                  <a:pt x="10806" y="4837"/>
                  <a:pt x="9551" y="4644"/>
                  <a:pt x="8297" y="4644"/>
                </a:cubicBezTo>
                <a:cubicBezTo>
                  <a:pt x="4342" y="4644"/>
                  <a:pt x="1061" y="6284"/>
                  <a:pt x="0" y="8406"/>
                </a:cubicBezTo>
                <a:lnTo>
                  <a:pt x="41485" y="8406"/>
                </a:lnTo>
                <a:cubicBezTo>
                  <a:pt x="40714" y="6284"/>
                  <a:pt x="38012" y="4644"/>
                  <a:pt x="34828" y="4644"/>
                </a:cubicBezTo>
                <a:cubicBezTo>
                  <a:pt x="33381" y="4644"/>
                  <a:pt x="31934" y="5030"/>
                  <a:pt x="30680" y="5705"/>
                </a:cubicBezTo>
                <a:cubicBezTo>
                  <a:pt x="29013" y="2187"/>
                  <a:pt x="25481" y="1"/>
                  <a:pt x="21617" y="1"/>
                </a:cubicBezTo>
                <a:cubicBezTo>
                  <a:pt x="21455" y="1"/>
                  <a:pt x="21292" y="5"/>
                  <a:pt x="21129" y="13"/>
                </a:cubicBezTo>
                <a:cubicBezTo>
                  <a:pt x="20963" y="4"/>
                  <a:pt x="20799" y="0"/>
                  <a:pt x="206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0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340">
          <p15:clr>
            <a:srgbClr val="EA4335"/>
          </p15:clr>
        </p15:guide>
        <p15:guide id="3" pos="542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an01.safelinks.protection.outlook.com/?url=https%3A%2F%2Fgithub.com%2FPedroJoseTrujilloMejia&amp;data=05%7C01%7Cliliana.tretyakova%40mail.mcgill.ca%7C2df81a17e83e441c937108db110ed58e%7Ccd31967152e74a68afa9fcf8f89f09ea%7C0%7C0%7C638122527619748771%7CUnknown%7CTWFpbGZsb3d8eyJWIjoiMC4wLjAwMDAiLCJQIjoiV2luMzIiLCJBTiI6Ik1haWwiLCJXVCI6Mn0%3D%7C3000%7C%7C%7C&amp;sdata=9e5%2Bf3MAVBh2VWZ8YIf8wua%2BFc66i1D7WnM25IRQgwc%3D&amp;reserved=0" TargetMode="External"/><Relationship Id="rId3" Type="http://schemas.openxmlformats.org/officeDocument/2006/relationships/hyperlink" Target="https://can01.safelinks.protection.outlook.com/?url=https%3A%2F%2Fgithub.com%2Fjinh1004&amp;data=05%7C01%7Cliliana.tretyakova%40mail.mcgill.ca%7C2df81a17e83e441c937108db110ed58e%7Ccd31967152e74a68afa9fcf8f89f09ea%7C0%7C0%7C638122527619592537%7CUnknown%7CTWFpbGZsb3d8eyJWIjoiMC4wLjAwMDAiLCJQIjoiV2luMzIiLCJBTiI6Ik1haWwiLCJXVCI6Mn0%3D%7C3000%7C%7C%7C&amp;sdata=km0gc8j7HH6M3ykDcG8%2FHeSJOsVQlLHtf74gcCkg0HY%3D&amp;reserved=0" TargetMode="External"/><Relationship Id="rId7" Type="http://schemas.openxmlformats.org/officeDocument/2006/relationships/hyperlink" Target="https://can01.safelinks.protection.outlook.com/?url=https%3A%2F%2Fgithub.com%2Fuliana-tr&amp;data=05%7C01%7Cliliana.tretyakova%40mail.mcgill.ca%7C2df81a17e83e441c937108db110ed58e%7Ccd31967152e74a68afa9fcf8f89f09ea%7C0%7C0%7C638122527619748771%7CUnknown%7CTWFpbGZsb3d8eyJWIjoiMC4wLjAwMDAiLCJQIjoiV2luMzIiLCJBTiI6Ik1haWwiLCJXVCI6Mn0%3D%7C3000%7C%7C%7C&amp;sdata=UoFHoTSZrIgkEu06VCJyJytZNBUulF6OF0zBzznHu2I%3D&amp;reserved=0" TargetMode="External"/><Relationship Id="rId2" Type="http://schemas.openxmlformats.org/officeDocument/2006/relationships/hyperlink" Target="https://can01.safelinks.protection.outlook.com/?url=https%3A%2F%2Fgithub.com%2FMuditmoody&amp;data=05%7C01%7Cliliana.tretyakova%40mail.mcgill.ca%7C2df81a17e83e441c937108db110ed58e%7Ccd31967152e74a68afa9fcf8f89f09ea%7C0%7C0%7C638122527619592537%7CUnknown%7CTWFpbGZsb3d8eyJWIjoiMC4wLjAwMDAiLCJQIjoiV2luMzIiLCJBTiI6Ik1haWwiLCJXVCI6Mn0%3D%7C3000%7C%7C%7C&amp;sdata=3CTPsUhNnQHUtykucD7Q61AEPRWw3cu7Xs26HoMCk3w%3D&amp;reserved=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an01.safelinks.protection.outlook.com/?url=https%3A%2F%2Fgithub.com%2FNilanjana-Raghu&amp;data=05%7C01%7Cliliana.tretyakova%40mail.mcgill.ca%7C2df81a17e83e441c937108db110ed58e%7Ccd31967152e74a68afa9fcf8f89f09ea%7C0%7C0%7C638122527619592537%7CUnknown%7CTWFpbGZsb3d8eyJWIjoiMC4wLjAwMDAiLCJQIjoiV2luMzIiLCJBTiI6Ik1haWwiLCJXVCI6Mn0%3D%7C3000%7C%7C%7C&amp;sdata=hhXgjdGQj%2BJ66gCXU0aOUlqW65ujmHqxbgUofXbRyZ4%3D&amp;reserved=0" TargetMode="External"/><Relationship Id="rId5" Type="http://schemas.openxmlformats.org/officeDocument/2006/relationships/hyperlink" Target="https://can01.safelinks.protection.outlook.com/?url=https%3A%2F%2Fgithub.com%2Fhm6650&amp;data=05%7C01%7Cliliana.tretyakova%40mail.mcgill.ca%7C2df81a17e83e441c937108db110ed58e%7Ccd31967152e74a68afa9fcf8f89f09ea%7C0%7C0%7C638122527619592537%7CUnknown%7CTWFpbGZsb3d8eyJWIjoiMC4wLjAwMDAiLCJQIjoiV2luMzIiLCJBTiI6Ik1haWwiLCJXVCI6Mn0%3D%7C3000%7C%7C%7C&amp;sdata=wxNgizhiQDvQ1arL2H%2F12cS8X6QW5eZPoBCJD%2BI%2FXzg%3D&amp;reserved=0" TargetMode="External"/><Relationship Id="rId4" Type="http://schemas.openxmlformats.org/officeDocument/2006/relationships/hyperlink" Target="https://can01.safelinks.protection.outlook.com/?url=https%3A%2F%2Fgithub.com%2Fyingfangliang&amp;data=05%7C01%7Cliliana.tretyakova%40mail.mcgill.ca%7C2df81a17e83e441c937108db110ed58e%7Ccd31967152e74a68afa9fcf8f89f09ea%7C0%7C0%7C638122527619592537%7CUnknown%7CTWFpbGZsb3d8eyJWIjoiMC4wLjAwMDAiLCJQIjoiV2luMzIiLCJBTiI6Ik1haWwiLCJXVCI6Mn0%3D%7C3000%7C%7C%7C&amp;sdata=WT2TJRpfyOghMbT4bNgFzjgEDmgwdMtb5keqHgFPeL0%3D&amp;reserved=0" TargetMode="External"/><Relationship Id="rId9" Type="http://schemas.openxmlformats.org/officeDocument/2006/relationships/hyperlink" Target="https://can01.safelinks.protection.outlook.com/?url=https%3A%2F%2Fgithub.com%2FJiaying-Yao&amp;data=05%7C01%7Cliliana.tretyakova%40mail.mcgill.ca%7C2df81a17e83e441c937108db110ed58e%7Ccd31967152e74a68afa9fcf8f89f09ea%7C0%7C0%7C638122527619748771%7CUnknown%7CTWFpbGZsb3d8eyJWIjoiMC4wLjAwMDAiLCJQIjoiV2luMzIiLCJBTiI6Ik1haWwiLCJXVCI6Mn0%3D%7C3000%7C%7C%7C&amp;sdata=GdKGZPUZmhBkCZSCBu4LdNWfsCv0ByXzaX%2Bt003sxAk%3D&amp;reserved=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ctrTitle"/>
          </p:nvPr>
        </p:nvSpPr>
        <p:spPr>
          <a:xfrm>
            <a:off x="1081699" y="1886013"/>
            <a:ext cx="698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CA" dirty="0"/>
              <a:t> </a:t>
            </a:r>
            <a:r>
              <a:rPr lang="en-US" dirty="0"/>
              <a:t>Additional Notes</a:t>
            </a:r>
            <a:endParaRPr lang="en-US" b="0" dirty="0"/>
          </a:p>
        </p:txBody>
      </p:sp>
      <p:sp>
        <p:nvSpPr>
          <p:cNvPr id="2" name="Google Shape;502;p47">
            <a:extLst>
              <a:ext uri="{FF2B5EF4-FFF2-40B4-BE49-F238E27FC236}">
                <a16:creationId xmlns:a16="http://schemas.microsoft.com/office/drawing/2014/main" id="{F852492D-EAB2-5116-5D69-EE77D45E0E77}"/>
              </a:ext>
            </a:extLst>
          </p:cNvPr>
          <p:cNvSpPr/>
          <p:nvPr/>
        </p:nvSpPr>
        <p:spPr>
          <a:xfrm>
            <a:off x="802860" y="4150581"/>
            <a:ext cx="7561912" cy="58044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32"/>
          <p:cNvSpPr txBox="1">
            <a:spLocks noGrp="1"/>
          </p:cNvSpPr>
          <p:nvPr>
            <p:ph type="subTitle" idx="1"/>
          </p:nvPr>
        </p:nvSpPr>
        <p:spPr>
          <a:xfrm>
            <a:off x="1081699" y="4150581"/>
            <a:ext cx="708439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Mudit </a:t>
            </a:r>
            <a:r>
              <a:rPr lang="en-US" err="1">
                <a:solidFill>
                  <a:srgbClr val="5C71E8"/>
                </a:solidFill>
                <a:latin typeface="Montserrat" panose="00000500000000000000" pitchFamily="2" charset="0"/>
              </a:rPr>
              <a:t>Aggrawal</a:t>
            </a:r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 , Jenny Yao , Pedro Jose Trujillo Mejia​, Liliana Tretyakova, ​ Hong-Fei </a:t>
            </a:r>
            <a:r>
              <a:rPr lang="en-US" err="1">
                <a:solidFill>
                  <a:srgbClr val="5C71E8"/>
                </a:solidFill>
                <a:latin typeface="Montserrat" panose="00000500000000000000" pitchFamily="2" charset="0"/>
              </a:rPr>
              <a:t>Jin</a:t>
            </a:r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 , Himanshu Mayank ​, </a:t>
            </a:r>
            <a:r>
              <a:rPr lang="en-US" err="1">
                <a:solidFill>
                  <a:srgbClr val="5C71E8"/>
                </a:solidFill>
                <a:latin typeface="Montserrat" panose="00000500000000000000" pitchFamily="2" charset="0"/>
              </a:rPr>
              <a:t>Nilanjana</a:t>
            </a:r>
            <a:r>
              <a:rPr lang="en-US">
                <a:solidFill>
                  <a:srgbClr val="5C71E8"/>
                </a:solidFill>
                <a:latin typeface="Montserrat" panose="00000500000000000000" pitchFamily="2" charset="0"/>
              </a:rPr>
              <a:t> Raghu ​, Ylfa Liang </a:t>
            </a:r>
          </a:p>
        </p:txBody>
      </p:sp>
      <p:sp>
        <p:nvSpPr>
          <p:cNvPr id="3" name="Google Shape;592;p51">
            <a:extLst>
              <a:ext uri="{FF2B5EF4-FFF2-40B4-BE49-F238E27FC236}">
                <a16:creationId xmlns:a16="http://schemas.microsoft.com/office/drawing/2014/main" id="{0FC9CE98-E29B-CF74-639B-C0D661D4A9BC}"/>
              </a:ext>
            </a:extLst>
          </p:cNvPr>
          <p:cNvSpPr/>
          <p:nvPr/>
        </p:nvSpPr>
        <p:spPr>
          <a:xfrm flipH="1">
            <a:off x="922714" y="4268305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39998" y="445025"/>
            <a:ext cx="59339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Removing Outliers &amp; Normalization</a:t>
            </a:r>
            <a:endParaRPr sz="2400" dirty="0"/>
          </a:p>
        </p:txBody>
      </p:sp>
      <p:sp>
        <p:nvSpPr>
          <p:cNvPr id="585" name="Google Shape;585;p51"/>
          <p:cNvSpPr txBox="1"/>
          <p:nvPr/>
        </p:nvSpPr>
        <p:spPr>
          <a:xfrm>
            <a:off x="1092568" y="1557792"/>
            <a:ext cx="7795399" cy="133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Outliers in the training set were detected using an Isolation Forest with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contamination = 0.01</a:t>
            </a:r>
          </a:p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Columns with a flight distance greater than 4,500 were removed</a:t>
            </a:r>
          </a:p>
        </p:txBody>
      </p:sp>
      <p:sp>
        <p:nvSpPr>
          <p:cNvPr id="592" name="Google Shape;592;p51"/>
          <p:cNvSpPr/>
          <p:nvPr/>
        </p:nvSpPr>
        <p:spPr>
          <a:xfrm flipH="1">
            <a:off x="540000" y="1676556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10;p63">
            <a:extLst>
              <a:ext uri="{FF2B5EF4-FFF2-40B4-BE49-F238E27FC236}">
                <a16:creationId xmlns:a16="http://schemas.microsoft.com/office/drawing/2014/main" id="{FFF80F4D-0FA4-3038-D218-DBD253CBB61C}"/>
              </a:ext>
            </a:extLst>
          </p:cNvPr>
          <p:cNvSpPr/>
          <p:nvPr/>
        </p:nvSpPr>
        <p:spPr>
          <a:xfrm rot="2525732">
            <a:off x="7806094" y="-2590920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2E60C2-9DB8-AE6C-F5E0-A7FC6434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4566703">
            <a:off x="7495924" y="1241393"/>
            <a:ext cx="542164" cy="542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D869B3-3A14-DD77-F2E6-4103949EADA8}"/>
                  </a:ext>
                </a:extLst>
              </p14:cNvPr>
              <p14:cNvContentPartPr/>
              <p14:nvPr/>
            </p14:nvContentPartPr>
            <p14:xfrm>
              <a:off x="4504320" y="3643560"/>
              <a:ext cx="4680" cy="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D869B3-3A14-DD77-F2E6-4103949EAD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5320" y="3634920"/>
                <a:ext cx="22320" cy="208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Google Shape;585;p51">
            <a:extLst>
              <a:ext uri="{FF2B5EF4-FFF2-40B4-BE49-F238E27FC236}">
                <a16:creationId xmlns:a16="http://schemas.microsoft.com/office/drawing/2014/main" id="{20344F83-A360-1C07-9EFA-C8C4AD7542AA}"/>
              </a:ext>
            </a:extLst>
          </p:cNvPr>
          <p:cNvSpPr txBox="1"/>
          <p:nvPr/>
        </p:nvSpPr>
        <p:spPr>
          <a:xfrm>
            <a:off x="1092566" y="2600675"/>
            <a:ext cx="2774194" cy="20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A log transformation was applied to ‘Flight Distance’ (see distribution on the left), ‘Departure Delay in Minutes’, and ‘Arrival Delay in Minutes’</a:t>
            </a:r>
          </a:p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Standard scaler was utilized for ‘Age’ (see distribution on the right)</a:t>
            </a:r>
          </a:p>
        </p:txBody>
      </p:sp>
      <p:sp>
        <p:nvSpPr>
          <p:cNvPr id="6" name="Google Shape;592;p51">
            <a:extLst>
              <a:ext uri="{FF2B5EF4-FFF2-40B4-BE49-F238E27FC236}">
                <a16:creationId xmlns:a16="http://schemas.microsoft.com/office/drawing/2014/main" id="{4DFE9BE6-B85C-E0FF-D95C-2E8A3921091C}"/>
              </a:ext>
            </a:extLst>
          </p:cNvPr>
          <p:cNvSpPr/>
          <p:nvPr/>
        </p:nvSpPr>
        <p:spPr>
          <a:xfrm flipH="1">
            <a:off x="539998" y="2719439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0570AD-B3F6-E6D1-B5C1-8D933F577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74"/>
          <a:stretch/>
        </p:blipFill>
        <p:spPr bwMode="auto">
          <a:xfrm>
            <a:off x="3957495" y="2571750"/>
            <a:ext cx="2378107" cy="243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21FEE2-32C6-3D11-E4C3-10575367A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785" y="2889029"/>
            <a:ext cx="2993992" cy="18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4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7"/>
          <p:cNvSpPr/>
          <p:nvPr/>
        </p:nvSpPr>
        <p:spPr>
          <a:xfrm>
            <a:off x="5621350" y="2214811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5621350" y="1262654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p47"/>
          <p:cNvSpPr txBox="1">
            <a:spLocks noGrp="1"/>
          </p:cNvSpPr>
          <p:nvPr>
            <p:ph type="title"/>
          </p:nvPr>
        </p:nvSpPr>
        <p:spPr>
          <a:xfrm>
            <a:off x="454950" y="53704"/>
            <a:ext cx="50477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– Logistic regression 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5712013" y="1251689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87%</a:t>
            </a:r>
            <a:endParaRPr lang="en"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09" name="Google Shape;509;p47"/>
          <p:cNvSpPr txBox="1"/>
          <p:nvPr/>
        </p:nvSpPr>
        <p:spPr>
          <a:xfrm>
            <a:off x="5712025" y="1672764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</a:rPr>
              <a:t>Precision</a:t>
            </a:r>
            <a:endParaRPr b="1">
              <a:solidFill>
                <a:srgbClr val="5C71E8"/>
              </a:solidFill>
              <a:latin typeface="Montserrat"/>
              <a:sym typeface="Montserrat"/>
            </a:endParaRPr>
          </a:p>
        </p:txBody>
      </p:sp>
      <p:sp>
        <p:nvSpPr>
          <p:cNvPr id="510" name="Google Shape;510;p47"/>
          <p:cNvSpPr txBox="1"/>
          <p:nvPr/>
        </p:nvSpPr>
        <p:spPr>
          <a:xfrm>
            <a:off x="5712013" y="2227347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84%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511" name="Google Shape;511;p47"/>
          <p:cNvSpPr txBox="1"/>
          <p:nvPr/>
        </p:nvSpPr>
        <p:spPr>
          <a:xfrm>
            <a:off x="5712025" y="262393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</a:rPr>
              <a:t>Recall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7" name="Google Shape;517;p47"/>
          <p:cNvSpPr/>
          <p:nvPr/>
        </p:nvSpPr>
        <p:spPr>
          <a:xfrm>
            <a:off x="5021725" y="1333329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47"/>
          <p:cNvSpPr/>
          <p:nvPr/>
        </p:nvSpPr>
        <p:spPr>
          <a:xfrm>
            <a:off x="5021725" y="2285473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27CB62-D120-B7DE-DE13-26C0E43A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50" y="1270907"/>
            <a:ext cx="40576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7F4FCDE-43B3-593C-3037-B545944E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09" y="3280298"/>
            <a:ext cx="2007207" cy="14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5E69CE1-0B27-AFFA-38D8-45B07838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25" y="3338050"/>
            <a:ext cx="2130989" cy="13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0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- SVM</a:t>
            </a:r>
            <a:endParaRPr lang="en-CA"/>
          </a:p>
        </p:txBody>
      </p:sp>
      <p:graphicFrame>
        <p:nvGraphicFramePr>
          <p:cNvPr id="834" name="Google Shape;834;p60"/>
          <p:cNvGraphicFramePr/>
          <p:nvPr>
            <p:extLst>
              <p:ext uri="{D42A27DB-BD31-4B8C-83A1-F6EECF244321}">
                <p14:modId xmlns:p14="http://schemas.microsoft.com/office/powerpoint/2010/main" val="1149170408"/>
              </p:ext>
            </p:extLst>
          </p:nvPr>
        </p:nvGraphicFramePr>
        <p:xfrm>
          <a:off x="540000" y="1635791"/>
          <a:ext cx="4211411" cy="2714955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1240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926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Precision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Recall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F1-Score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Support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Neutral or dissatisfied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0.91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0.89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19226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Satisfied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0.84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14720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Accuracy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Macro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0.87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Weighted avg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0.88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  <a:sym typeface="Arial"/>
                        </a:rPr>
                        <a:t>33946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95563"/>
                  </a:ext>
                </a:extLst>
              </a:tr>
            </a:tbl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68075EFF-34DC-B3D4-64E2-E78DEE97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800" y="2698910"/>
            <a:ext cx="3066997" cy="211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02;p47">
            <a:extLst>
              <a:ext uri="{FF2B5EF4-FFF2-40B4-BE49-F238E27FC236}">
                <a16:creationId xmlns:a16="http://schemas.microsoft.com/office/drawing/2014/main" id="{354AF16C-D576-53F0-C099-64523816571C}"/>
              </a:ext>
            </a:extLst>
          </p:cNvPr>
          <p:cNvSpPr/>
          <p:nvPr/>
        </p:nvSpPr>
        <p:spPr>
          <a:xfrm>
            <a:off x="5819025" y="1635791"/>
            <a:ext cx="2982600" cy="80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510;p47">
            <a:extLst>
              <a:ext uri="{FF2B5EF4-FFF2-40B4-BE49-F238E27FC236}">
                <a16:creationId xmlns:a16="http://schemas.microsoft.com/office/drawing/2014/main" id="{BD1F4435-ECBD-A81E-03C0-583163BFAE1A}"/>
              </a:ext>
            </a:extLst>
          </p:cNvPr>
          <p:cNvSpPr txBox="1"/>
          <p:nvPr/>
        </p:nvSpPr>
        <p:spPr>
          <a:xfrm>
            <a:off x="5909688" y="1648327"/>
            <a:ext cx="1835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b="1">
                <a:solidFill>
                  <a:srgbClr val="424180"/>
                </a:solidFill>
                <a:latin typeface="Montserrat"/>
              </a:rPr>
              <a:t>88%</a:t>
            </a:r>
            <a:endParaRPr sz="2500" b="1">
              <a:solidFill>
                <a:srgbClr val="424180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511;p47">
            <a:extLst>
              <a:ext uri="{FF2B5EF4-FFF2-40B4-BE49-F238E27FC236}">
                <a16:creationId xmlns:a16="http://schemas.microsoft.com/office/drawing/2014/main" id="{7038411E-079B-0CFA-23F0-7034551D0488}"/>
              </a:ext>
            </a:extLst>
          </p:cNvPr>
          <p:cNvSpPr txBox="1"/>
          <p:nvPr/>
        </p:nvSpPr>
        <p:spPr>
          <a:xfrm>
            <a:off x="5909700" y="2044910"/>
            <a:ext cx="323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5C71E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5C71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518;p47">
            <a:extLst>
              <a:ext uri="{FF2B5EF4-FFF2-40B4-BE49-F238E27FC236}">
                <a16:creationId xmlns:a16="http://schemas.microsoft.com/office/drawing/2014/main" id="{03680D30-F941-5C33-E721-C930291E9899}"/>
              </a:ext>
            </a:extLst>
          </p:cNvPr>
          <p:cNvSpPr/>
          <p:nvPr/>
        </p:nvSpPr>
        <p:spPr>
          <a:xfrm>
            <a:off x="5219400" y="1706453"/>
            <a:ext cx="329400" cy="69545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2190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1"/>
          <p:cNvSpPr txBox="1">
            <a:spLocks noGrp="1"/>
          </p:cNvSpPr>
          <p:nvPr>
            <p:ph type="title"/>
          </p:nvPr>
        </p:nvSpPr>
        <p:spPr>
          <a:xfrm>
            <a:off x="540000" y="110292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/>
              <a:t>– Decision trees ​</a:t>
            </a:r>
            <a:endParaRPr/>
          </a:p>
        </p:txBody>
      </p:sp>
      <p:sp>
        <p:nvSpPr>
          <p:cNvPr id="868" name="Google Shape;868;p61"/>
          <p:cNvSpPr txBox="1"/>
          <p:nvPr/>
        </p:nvSpPr>
        <p:spPr>
          <a:xfrm>
            <a:off x="3444678" y="1323850"/>
            <a:ext cx="2128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15</a:t>
            </a:r>
            <a:endParaRPr sz="3500">
              <a:solidFill>
                <a:schemeClr val="accent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69" name="Google Shape;869;p61"/>
          <p:cNvSpPr txBox="1"/>
          <p:nvPr/>
        </p:nvSpPr>
        <p:spPr>
          <a:xfrm>
            <a:off x="782499" y="22081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sym typeface="Raleway"/>
              </a:rPr>
              <a:t>I</a:t>
            </a:r>
            <a:r>
              <a:rPr lang="en-US" b="1">
                <a:solidFill>
                  <a:schemeClr val="dk2"/>
                </a:solidFill>
                <a:latin typeface="Raleway"/>
              </a:rPr>
              <a:t>n train dataset</a:t>
            </a:r>
            <a:endParaRPr b="1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870" name="Google Shape;870;p61"/>
          <p:cNvSpPr txBox="1"/>
          <p:nvPr/>
        </p:nvSpPr>
        <p:spPr>
          <a:xfrm>
            <a:off x="685799" y="1323850"/>
            <a:ext cx="1845129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2"/>
                </a:solidFill>
                <a:latin typeface="Open Sans ExtraBold"/>
                <a:ea typeface="Open Sans ExtraBold"/>
                <a:cs typeface="Open Sans ExtraBold"/>
              </a:rPr>
              <a:t>94.89%</a:t>
            </a:r>
            <a:endParaRPr sz="3500">
              <a:solidFill>
                <a:schemeClr val="dk2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1" name="Google Shape;871;p61"/>
          <p:cNvSpPr txBox="1"/>
          <p:nvPr/>
        </p:nvSpPr>
        <p:spPr>
          <a:xfrm flipH="1">
            <a:off x="3555499" y="1848648"/>
            <a:ext cx="2029028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‘</a:t>
            </a:r>
            <a:r>
              <a:rPr lang="en-US" sz="2000" err="1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max_depth</a:t>
            </a: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’</a:t>
            </a:r>
            <a:endParaRPr lang="en-US"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72" name="Google Shape;872;p61"/>
          <p:cNvSpPr txBox="1"/>
          <p:nvPr/>
        </p:nvSpPr>
        <p:spPr>
          <a:xfrm flipH="1">
            <a:off x="763146" y="18445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" name="Google Shape;869;p61">
            <a:extLst>
              <a:ext uri="{FF2B5EF4-FFF2-40B4-BE49-F238E27FC236}">
                <a16:creationId xmlns:a16="http://schemas.microsoft.com/office/drawing/2014/main" id="{16B20B84-7133-AEC3-B18C-27B10B098E96}"/>
              </a:ext>
            </a:extLst>
          </p:cNvPr>
          <p:cNvSpPr txBox="1"/>
          <p:nvPr/>
        </p:nvSpPr>
        <p:spPr>
          <a:xfrm>
            <a:off x="6600913" y="22081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Raleway"/>
                <a:sym typeface="Raleway"/>
              </a:rPr>
              <a:t>I</a:t>
            </a:r>
            <a:r>
              <a:rPr lang="en-US" b="1">
                <a:solidFill>
                  <a:schemeClr val="dk2"/>
                </a:solidFill>
                <a:latin typeface="Raleway"/>
              </a:rPr>
              <a:t>n test dataset</a:t>
            </a:r>
            <a:endParaRPr b="1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5" name="Google Shape;870;p61">
            <a:extLst>
              <a:ext uri="{FF2B5EF4-FFF2-40B4-BE49-F238E27FC236}">
                <a16:creationId xmlns:a16="http://schemas.microsoft.com/office/drawing/2014/main" id="{EEC12F58-772B-3769-A73C-451D75A20527}"/>
              </a:ext>
            </a:extLst>
          </p:cNvPr>
          <p:cNvSpPr txBox="1"/>
          <p:nvPr/>
        </p:nvSpPr>
        <p:spPr>
          <a:xfrm>
            <a:off x="6486927" y="1323850"/>
            <a:ext cx="1873301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500" b="1">
                <a:solidFill>
                  <a:schemeClr val="accent2">
                    <a:lumMod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94.94%</a:t>
            </a:r>
            <a:endParaRPr sz="3500" b="1">
              <a:solidFill>
                <a:schemeClr val="accent2">
                  <a:lumMod val="50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  <a:sym typeface="Open Sans ExtraBold"/>
            </a:endParaRPr>
          </a:p>
        </p:txBody>
      </p:sp>
      <p:sp>
        <p:nvSpPr>
          <p:cNvPr id="6" name="Google Shape;872;p61">
            <a:extLst>
              <a:ext uri="{FF2B5EF4-FFF2-40B4-BE49-F238E27FC236}">
                <a16:creationId xmlns:a16="http://schemas.microsoft.com/office/drawing/2014/main" id="{D45ED97E-06BE-D901-D43B-F4BF99F365BC}"/>
              </a:ext>
            </a:extLst>
          </p:cNvPr>
          <p:cNvSpPr txBox="1"/>
          <p:nvPr/>
        </p:nvSpPr>
        <p:spPr>
          <a:xfrm flipH="1">
            <a:off x="6581560" y="1844550"/>
            <a:ext cx="1684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Open Sans ExtraBold"/>
                <a:ea typeface="Open Sans ExtraBold"/>
                <a:cs typeface="Open Sans ExtraBold"/>
              </a:rPr>
              <a:t>Accuracy</a:t>
            </a:r>
            <a:endParaRPr sz="2000">
              <a:solidFill>
                <a:schemeClr val="accent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206D0D-7BBB-3630-A1D0-D172EDAE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020" y="3220521"/>
            <a:ext cx="4501418" cy="77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31AFDE8-AAAD-DD74-26BC-5532BE1B8F7E}"/>
              </a:ext>
            </a:extLst>
          </p:cNvPr>
          <p:cNvSpPr txBox="1"/>
          <p:nvPr/>
        </p:nvSpPr>
        <p:spPr>
          <a:xfrm>
            <a:off x="4082142" y="4176081"/>
            <a:ext cx="409847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accent3"/>
                </a:solidFill>
                <a:latin typeface="Raleway"/>
              </a:rPr>
              <a:t>Part of the Decision tree generated 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5951EE6-F81F-395E-A042-4CF156D51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18" y="3034029"/>
            <a:ext cx="2664060" cy="144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4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502;p47">
            <a:extLst>
              <a:ext uri="{FF2B5EF4-FFF2-40B4-BE49-F238E27FC236}">
                <a16:creationId xmlns:a16="http://schemas.microsoft.com/office/drawing/2014/main" id="{CA0AAE39-43B8-70C4-745E-6DE732E7E8C9}"/>
              </a:ext>
            </a:extLst>
          </p:cNvPr>
          <p:cNvSpPr/>
          <p:nvPr/>
        </p:nvSpPr>
        <p:spPr>
          <a:xfrm>
            <a:off x="3212588" y="3284305"/>
            <a:ext cx="2506559" cy="175967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40000" y="85801"/>
            <a:ext cx="460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– </a:t>
            </a:r>
            <a:br>
              <a:rPr lang="en-US"/>
            </a:br>
            <a:r>
              <a:rPr lang="en-US"/>
              <a:t>Random Forests 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798BB-A4F9-CDE7-A6A1-986F990D3EEF}"/>
              </a:ext>
            </a:extLst>
          </p:cNvPr>
          <p:cNvGrpSpPr/>
          <p:nvPr/>
        </p:nvGrpSpPr>
        <p:grpSpPr>
          <a:xfrm>
            <a:off x="433868" y="1326432"/>
            <a:ext cx="2506560" cy="1759671"/>
            <a:chOff x="457157" y="1424400"/>
            <a:chExt cx="2971843" cy="1963779"/>
          </a:xfrm>
        </p:grpSpPr>
        <p:sp>
          <p:nvSpPr>
            <p:cNvPr id="5" name="Google Shape;502;p47">
              <a:extLst>
                <a:ext uri="{FF2B5EF4-FFF2-40B4-BE49-F238E27FC236}">
                  <a16:creationId xmlns:a16="http://schemas.microsoft.com/office/drawing/2014/main" id="{A08C7EEF-CE2C-AAB6-F835-86D9F53F7A84}"/>
                </a:ext>
              </a:extLst>
            </p:cNvPr>
            <p:cNvSpPr/>
            <p:nvPr/>
          </p:nvSpPr>
          <p:spPr>
            <a:xfrm>
              <a:off x="533277" y="1424400"/>
              <a:ext cx="2819602" cy="19637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05025EC-6F6F-67D8-5008-F3CBD679C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814" y="1587089"/>
              <a:ext cx="2236528" cy="1390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Google Shape;509;p47">
              <a:extLst>
                <a:ext uri="{FF2B5EF4-FFF2-40B4-BE49-F238E27FC236}">
                  <a16:creationId xmlns:a16="http://schemas.microsoft.com/office/drawing/2014/main" id="{EF8D5C05-A6DE-650E-B908-FFA924968C24}"/>
                </a:ext>
              </a:extLst>
            </p:cNvPr>
            <p:cNvSpPr txBox="1"/>
            <p:nvPr/>
          </p:nvSpPr>
          <p:spPr>
            <a:xfrm>
              <a:off x="457157" y="2977230"/>
              <a:ext cx="2971843" cy="3263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err="1">
                  <a:solidFill>
                    <a:srgbClr val="5C71E8"/>
                  </a:solidFill>
                  <a:latin typeface="Montserrat"/>
                </a:rPr>
                <a:t>n_estimators</a:t>
              </a:r>
              <a:r>
                <a:rPr lang="en-US" sz="1200" b="1">
                  <a:solidFill>
                    <a:srgbClr val="5C71E8"/>
                  </a:solidFill>
                  <a:latin typeface="Montserrat"/>
                </a:rPr>
                <a:t> vs Accuracy</a:t>
              </a:r>
              <a:endParaRPr sz="1200" b="1">
                <a:solidFill>
                  <a:srgbClr val="5C71E8"/>
                </a:solidFill>
                <a:latin typeface="Montserrat"/>
                <a:sym typeface="Montserrat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C687D8-ADD6-748C-224B-E8BC91C3FCDA}"/>
              </a:ext>
            </a:extLst>
          </p:cNvPr>
          <p:cNvGrpSpPr/>
          <p:nvPr/>
        </p:nvGrpSpPr>
        <p:grpSpPr>
          <a:xfrm>
            <a:off x="3212588" y="1336503"/>
            <a:ext cx="2506559" cy="1759671"/>
            <a:chOff x="3853420" y="1424400"/>
            <a:chExt cx="2819602" cy="1963779"/>
          </a:xfrm>
        </p:grpSpPr>
        <p:sp>
          <p:nvSpPr>
            <p:cNvPr id="10" name="Google Shape;502;p47">
              <a:extLst>
                <a:ext uri="{FF2B5EF4-FFF2-40B4-BE49-F238E27FC236}">
                  <a16:creationId xmlns:a16="http://schemas.microsoft.com/office/drawing/2014/main" id="{831F4BAF-0792-0489-684C-C22950FEEF8D}"/>
                </a:ext>
              </a:extLst>
            </p:cNvPr>
            <p:cNvSpPr/>
            <p:nvPr/>
          </p:nvSpPr>
          <p:spPr>
            <a:xfrm>
              <a:off x="3853420" y="1424400"/>
              <a:ext cx="2819602" cy="19637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3462C06F-EB69-6EC5-65B4-03D2AD31A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8570" y="1567543"/>
              <a:ext cx="2239078" cy="142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0BB954-1892-DA73-868F-6E14F731C135}"/>
                </a:ext>
              </a:extLst>
            </p:cNvPr>
            <p:cNvSpPr txBox="1"/>
            <p:nvPr/>
          </p:nvSpPr>
          <p:spPr>
            <a:xfrm>
              <a:off x="4118570" y="3011180"/>
              <a:ext cx="2432957" cy="309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err="1">
                  <a:solidFill>
                    <a:srgbClr val="5C71E8"/>
                  </a:solidFill>
                  <a:latin typeface="Montserrat"/>
                </a:rPr>
                <a:t>Max_depth</a:t>
              </a:r>
              <a:r>
                <a:rPr lang="en-US" sz="1200" b="1">
                  <a:solidFill>
                    <a:srgbClr val="5C71E8"/>
                  </a:solidFill>
                  <a:latin typeface="Montserrat"/>
                </a:rPr>
                <a:t> vs Accuracy</a:t>
              </a:r>
              <a:endParaRPr lang="en-CA" sz="1200" b="1">
                <a:solidFill>
                  <a:srgbClr val="5C71E8"/>
                </a:solidFill>
                <a:latin typeface="Montserra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87E953-86C7-3910-22B3-3B995EAA5FE1}"/>
              </a:ext>
            </a:extLst>
          </p:cNvPr>
          <p:cNvGrpSpPr/>
          <p:nvPr/>
        </p:nvGrpSpPr>
        <p:grpSpPr>
          <a:xfrm>
            <a:off x="6055511" y="1336503"/>
            <a:ext cx="2555543" cy="1759671"/>
            <a:chOff x="6055511" y="1336503"/>
            <a:chExt cx="2555543" cy="1759671"/>
          </a:xfrm>
        </p:grpSpPr>
        <p:sp>
          <p:nvSpPr>
            <p:cNvPr id="14" name="Google Shape;502;p47">
              <a:extLst>
                <a:ext uri="{FF2B5EF4-FFF2-40B4-BE49-F238E27FC236}">
                  <a16:creationId xmlns:a16="http://schemas.microsoft.com/office/drawing/2014/main" id="{B8C5A06C-55D1-936F-4B63-99224E83BD77}"/>
                </a:ext>
              </a:extLst>
            </p:cNvPr>
            <p:cNvSpPr/>
            <p:nvPr/>
          </p:nvSpPr>
          <p:spPr>
            <a:xfrm>
              <a:off x="6055511" y="1336503"/>
              <a:ext cx="2506559" cy="175967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B51A13-36BB-D31B-9519-85A2BD4E492F}"/>
                </a:ext>
              </a:extLst>
            </p:cNvPr>
            <p:cNvSpPr txBox="1"/>
            <p:nvPr/>
          </p:nvSpPr>
          <p:spPr>
            <a:xfrm>
              <a:off x="6104495" y="2758359"/>
              <a:ext cx="250655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/>
              <a:r>
                <a:rPr lang="en-US" sz="1100" b="1" err="1">
                  <a:solidFill>
                    <a:srgbClr val="5C71E8"/>
                  </a:solidFill>
                  <a:latin typeface="Montserrat"/>
                </a:rPr>
                <a:t>min_samples_split</a:t>
              </a:r>
              <a:r>
                <a:rPr lang="en-US" sz="1100" b="1">
                  <a:solidFill>
                    <a:srgbClr val="5C71E8"/>
                  </a:solidFill>
                  <a:latin typeface="Montserrat"/>
                </a:rPr>
                <a:t>​ vs Accuracy​</a:t>
              </a:r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E1CD2E82-E9D5-298D-DC19-A50B979EB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546" y="1469820"/>
              <a:ext cx="1990487" cy="126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Google Shape;5647;p76">
            <a:extLst>
              <a:ext uri="{FF2B5EF4-FFF2-40B4-BE49-F238E27FC236}">
                <a16:creationId xmlns:a16="http://schemas.microsoft.com/office/drawing/2014/main" id="{02C293A0-5264-EB68-B3A7-F32E82F85BE9}"/>
              </a:ext>
            </a:extLst>
          </p:cNvPr>
          <p:cNvSpPr/>
          <p:nvPr/>
        </p:nvSpPr>
        <p:spPr>
          <a:xfrm>
            <a:off x="4274538" y="3595155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7" name="Google Shape;470;p45">
            <a:extLst>
              <a:ext uri="{FF2B5EF4-FFF2-40B4-BE49-F238E27FC236}">
                <a16:creationId xmlns:a16="http://schemas.microsoft.com/office/drawing/2014/main" id="{8B18949D-5AB9-AD7E-337E-ED28CAAECBFE}"/>
              </a:ext>
            </a:extLst>
          </p:cNvPr>
          <p:cNvSpPr txBox="1">
            <a:spLocks/>
          </p:cNvSpPr>
          <p:nvPr/>
        </p:nvSpPr>
        <p:spPr>
          <a:xfrm>
            <a:off x="3320240" y="4098737"/>
            <a:ext cx="2242267" cy="756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fontAlgn="base"/>
            <a:r>
              <a:rPr lang="en-US">
                <a:solidFill>
                  <a:schemeClr val="dk2"/>
                </a:solidFill>
                <a:latin typeface="Montserrat"/>
              </a:rPr>
              <a:t>The best classification score is </a:t>
            </a:r>
            <a:r>
              <a:rPr lang="en-US" b="1">
                <a:solidFill>
                  <a:schemeClr val="dk2"/>
                </a:solidFill>
                <a:latin typeface="Montserrat"/>
              </a:rPr>
              <a:t>0.96​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D9B75B0-AEFD-39A1-FC5B-9A9EF3E4E871}"/>
              </a:ext>
            </a:extLst>
          </p:cNvPr>
          <p:cNvSpPr txBox="1">
            <a:spLocks/>
          </p:cNvSpPr>
          <p:nvPr/>
        </p:nvSpPr>
        <p:spPr>
          <a:xfrm>
            <a:off x="540000" y="1317102"/>
            <a:ext cx="3933600" cy="35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>
                <a:solidFill>
                  <a:schemeClr val="accent3"/>
                </a:solidFill>
                <a:latin typeface="Montserrat" panose="00000500000000000000" pitchFamily="2" charset="0"/>
              </a:rPr>
              <a:t>Treatment I: Inflight Wi-Fi service</a:t>
            </a:r>
            <a:endParaRPr lang="en-CA" sz="1600" b="1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4E81C-4211-24CE-F2FD-976AB38B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4" y="1674102"/>
            <a:ext cx="5563548" cy="310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357;p35">
            <a:extLst>
              <a:ext uri="{FF2B5EF4-FFF2-40B4-BE49-F238E27FC236}">
                <a16:creationId xmlns:a16="http://schemas.microsoft.com/office/drawing/2014/main" id="{9FEAC450-90B0-FA55-6A1E-877E946F14E0}"/>
              </a:ext>
            </a:extLst>
          </p:cNvPr>
          <p:cNvSpPr/>
          <p:nvPr/>
        </p:nvSpPr>
        <p:spPr>
          <a:xfrm>
            <a:off x="7100517" y="1785416"/>
            <a:ext cx="1668628" cy="2751563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10;p63">
            <a:extLst>
              <a:ext uri="{FF2B5EF4-FFF2-40B4-BE49-F238E27FC236}">
                <a16:creationId xmlns:a16="http://schemas.microsoft.com/office/drawing/2014/main" id="{E13B9FF7-F798-133A-0700-121196F0AFF2}"/>
              </a:ext>
            </a:extLst>
          </p:cNvPr>
          <p:cNvSpPr/>
          <p:nvPr/>
        </p:nvSpPr>
        <p:spPr>
          <a:xfrm rot="2525732">
            <a:off x="8636079" y="-1056064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784FA7-3810-207C-F93E-70EB42AF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35401" y="2427320"/>
            <a:ext cx="503445" cy="5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8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539999" y="260723"/>
            <a:ext cx="49861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D9B75B0-AEFD-39A1-FC5B-9A9EF3E4E871}"/>
              </a:ext>
            </a:extLst>
          </p:cNvPr>
          <p:cNvSpPr txBox="1">
            <a:spLocks/>
          </p:cNvSpPr>
          <p:nvPr/>
        </p:nvSpPr>
        <p:spPr>
          <a:xfrm>
            <a:off x="539999" y="1317102"/>
            <a:ext cx="4795325" cy="3570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600" b="1">
                <a:solidFill>
                  <a:schemeClr val="accent3"/>
                </a:solidFill>
                <a:latin typeface="Montserrat" panose="00000500000000000000" pitchFamily="2" charset="0"/>
              </a:rPr>
              <a:t>Treatment II: </a:t>
            </a:r>
            <a:r>
              <a:rPr lang="en-US" sz="1600" b="1">
                <a:solidFill>
                  <a:schemeClr val="accent3"/>
                </a:solidFill>
                <a:latin typeface="Montserrat"/>
              </a:rPr>
              <a:t>Online boarding</a:t>
            </a:r>
            <a:endParaRPr lang="en-US" sz="1600" b="1">
              <a:solidFill>
                <a:schemeClr val="accent3"/>
              </a:solidFill>
              <a:latin typeface="Montserrat"/>
              <a:sym typeface="Montserrat"/>
            </a:endParaRPr>
          </a:p>
          <a:p>
            <a:endParaRPr lang="en-CA" sz="1600" b="1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Google Shape;357;p35">
            <a:extLst>
              <a:ext uri="{FF2B5EF4-FFF2-40B4-BE49-F238E27FC236}">
                <a16:creationId xmlns:a16="http://schemas.microsoft.com/office/drawing/2014/main" id="{9FEAC450-90B0-FA55-6A1E-877E946F14E0}"/>
              </a:ext>
            </a:extLst>
          </p:cNvPr>
          <p:cNvSpPr/>
          <p:nvPr/>
        </p:nvSpPr>
        <p:spPr>
          <a:xfrm>
            <a:off x="7100517" y="1785416"/>
            <a:ext cx="1668628" cy="2751563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910;p63">
            <a:extLst>
              <a:ext uri="{FF2B5EF4-FFF2-40B4-BE49-F238E27FC236}">
                <a16:creationId xmlns:a16="http://schemas.microsoft.com/office/drawing/2014/main" id="{E13B9FF7-F798-133A-0700-121196F0AFF2}"/>
              </a:ext>
            </a:extLst>
          </p:cNvPr>
          <p:cNvSpPr/>
          <p:nvPr/>
        </p:nvSpPr>
        <p:spPr>
          <a:xfrm rot="2525732">
            <a:off x="8636079" y="-1056064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784FA7-3810-207C-F93E-70EB42AF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83109" y="2475028"/>
            <a:ext cx="455737" cy="455737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538C836-7E10-4131-B641-D75B699D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9" y="1791957"/>
            <a:ext cx="5454595" cy="30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3D13A6-89AD-C80A-F1B1-CA0D541D8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9489" y="1590842"/>
            <a:ext cx="5128591" cy="2878200"/>
          </a:xfrm>
        </p:spPr>
        <p:txBody>
          <a:bodyPr/>
          <a:lstStyle/>
          <a:p>
            <a:r>
              <a:rPr lang="en-CA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Mudit </a:t>
            </a:r>
            <a:r>
              <a:rPr lang="en-CA" sz="1600" dirty="0">
                <a:latin typeface="Calibri" panose="020F0502020204030204" pitchFamily="34" charset="0"/>
              </a:rPr>
              <a:t>Aggarwal –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Muditmoody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Hong Fei Jin – </a:t>
            </a:r>
            <a:r>
              <a:rPr lang="en-CA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jinh1004</a:t>
            </a:r>
            <a:endParaRPr lang="en-CA" sz="16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Ying-Fang Liang –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yingfangliang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Himanshu Mayank – </a:t>
            </a:r>
            <a:r>
              <a:rPr lang="en-CA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hm6650</a:t>
            </a:r>
            <a:endParaRPr lang="en-CA" sz="1600" u="sng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 err="1">
                <a:latin typeface="Calibri" panose="020F0502020204030204" pitchFamily="34" charset="0"/>
              </a:rPr>
              <a:t>Nilanjana</a:t>
            </a:r>
            <a:r>
              <a:rPr lang="en-CA" sz="1600" dirty="0">
                <a:latin typeface="Calibri" panose="020F0502020204030204" pitchFamily="34" charset="0"/>
              </a:rPr>
              <a:t> R Raghu –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Nilanjana</a:t>
            </a:r>
            <a:r>
              <a:rPr lang="en-CA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-Raghu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Liliana Tretyakova –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uliana</a:t>
            </a:r>
            <a:r>
              <a:rPr lang="en-CA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-tr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Pedro Trujillo Mejia – </a:t>
            </a:r>
            <a:r>
              <a:rPr lang="en-CA" sz="16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8"/>
              </a:rPr>
              <a:t>PedroJoseTrujilloMejia</a:t>
            </a:r>
            <a:endParaRPr lang="en-CA" sz="16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CA" sz="1600" dirty="0">
                <a:latin typeface="Calibri" panose="020F0502020204030204" pitchFamily="34" charset="0"/>
              </a:rPr>
              <a:t>Jenny Yao – </a:t>
            </a:r>
            <a:r>
              <a:rPr lang="en-CA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/>
              </a:rPr>
              <a:t>Jiaying</a:t>
            </a:r>
            <a:r>
              <a:rPr lang="en-CA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9"/>
              </a:rPr>
              <a:t>-Yao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CA" sz="1600" dirty="0"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9B7B8-6B7C-27E3-CCE8-A760E41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Team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5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6EC7-1F7D-A437-6F5C-3095377E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Roles</a:t>
            </a:r>
            <a:endParaRPr lang="en-CA"/>
          </a:p>
        </p:txBody>
      </p:sp>
      <p:graphicFrame>
        <p:nvGraphicFramePr>
          <p:cNvPr id="3" name="Google Shape;834;p60">
            <a:extLst>
              <a:ext uri="{FF2B5EF4-FFF2-40B4-BE49-F238E27FC236}">
                <a16:creationId xmlns:a16="http://schemas.microsoft.com/office/drawing/2014/main" id="{A7A817BC-2089-BAFC-E0E7-636292ABD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469249"/>
              </p:ext>
            </p:extLst>
          </p:nvPr>
        </p:nvGraphicFramePr>
        <p:xfrm>
          <a:off x="987304" y="1344664"/>
          <a:ext cx="7524842" cy="3565890"/>
        </p:xfrm>
        <a:graphic>
          <a:graphicData uri="http://schemas.openxmlformats.org/drawingml/2006/table">
            <a:tbl>
              <a:tblPr>
                <a:noFill/>
                <a:tableStyleId>{ACB1AEF0-7189-4B46-AE88-78842E7F49C7}</a:tableStyleId>
              </a:tblPr>
              <a:tblGrid>
                <a:gridCol w="221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614">
                  <a:extLst>
                    <a:ext uri="{9D8B030D-6E8A-4147-A177-3AD203B41FA5}">
                      <a16:colId xmlns:a16="http://schemas.microsoft.com/office/drawing/2014/main" val="1667142392"/>
                    </a:ext>
                  </a:extLst>
                </a:gridCol>
              </a:tblGrid>
              <a:tr h="3703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</a:rPr>
                        <a:t>Product Manager</a:t>
                      </a:r>
                      <a:endParaRPr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</a:rPr>
                        <a:t>Business Analyst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  <a:sym typeface="Bebas Neue"/>
                        </a:rPr>
                        <a:t>Data Analyst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Bebas Neue"/>
                          <a:ea typeface="Bebas Neue"/>
                          <a:cs typeface="Bebas Neue"/>
                        </a:rPr>
                        <a:t>Data Scientist</a:t>
                      </a:r>
                      <a:endParaRPr sz="14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 dirty="0">
                          <a:solidFill>
                            <a:schemeClr val="dk1"/>
                          </a:solidFill>
                          <a:latin typeface="Bebas Neue"/>
                          <a:ea typeface="Times New Roman" panose="02020603050405020304" pitchFamily="18" charset="0"/>
                          <a:sym typeface="Arial"/>
                        </a:rPr>
                        <a:t>Mudit </a:t>
                      </a:r>
                      <a:r>
                        <a:rPr lang="en-CA" sz="1400" b="0" i="0" u="none" strike="noStrike" cap="none" dirty="0">
                          <a:solidFill>
                            <a:schemeClr val="dk1"/>
                          </a:solidFill>
                          <a:latin typeface="Bebas Neue"/>
                          <a:sym typeface="Arial"/>
                        </a:rPr>
                        <a:t>Aggarwal</a:t>
                      </a:r>
                      <a:r>
                        <a:rPr lang="en-CA" sz="1400" b="0" i="0" u="none" strike="noStrike" cap="none" dirty="0">
                          <a:solidFill>
                            <a:schemeClr val="dk1"/>
                          </a:solidFill>
                          <a:latin typeface="Bebas Neue"/>
                        </a:rPr>
                        <a:t> 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Hong Fei </a:t>
                      </a:r>
                      <a:r>
                        <a:rPr lang="en-CA" sz="1400" b="0" i="0" u="none" strike="noStrike" cap="none" err="1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Jin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Ying-Fang Liang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Himanshu Mayank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70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Nilanjana R Raghu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1</a:t>
                      </a: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095563"/>
                  </a:ext>
                </a:extLst>
              </a:tr>
              <a:tr h="3347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Liliana Tretyakova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64027"/>
                  </a:ext>
                </a:extLst>
              </a:tr>
              <a:tr h="2650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Pedro Trujillo Mejia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0.5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97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  <a:sym typeface="Arial"/>
                        </a:rPr>
                        <a:t>Jenny Yao</a:t>
                      </a:r>
                      <a:r>
                        <a:rPr lang="en-CA" sz="1400" b="0" i="0" u="none" strike="noStrike" cap="none">
                          <a:solidFill>
                            <a:schemeClr val="dk1"/>
                          </a:solidFill>
                          <a:latin typeface="Bebas Neue"/>
                          <a:cs typeface="Arial"/>
                        </a:rPr>
                        <a:t> 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Arial"/>
                        <a:sym typeface="Bebas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rgbClr val="424180"/>
                          </a:solidFill>
                          <a:latin typeface="Bebas Neue"/>
                          <a:cs typeface="Arial"/>
                        </a:rPr>
                        <a:t>1</a:t>
                      </a:r>
                      <a:endParaRPr lang="en-US" sz="1400" b="0" i="0" u="none" strike="noStrike" cap="none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rgbClr val="424180"/>
                        </a:solidFill>
                        <a:latin typeface="Bebas Neue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38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/>
          <p:nvPr/>
        </p:nvSpPr>
        <p:spPr>
          <a:xfrm>
            <a:off x="-752246" y="-1581944"/>
            <a:ext cx="11066900" cy="3570425"/>
          </a:xfrm>
          <a:custGeom>
            <a:avLst/>
            <a:gdLst/>
            <a:ahLst/>
            <a:cxnLst/>
            <a:rect l="l" t="t" r="r" b="b"/>
            <a:pathLst>
              <a:path w="442676" h="142817" extrusionOk="0">
                <a:moveTo>
                  <a:pt x="1896" y="65564"/>
                </a:moveTo>
                <a:cubicBezTo>
                  <a:pt x="-12201" y="89186"/>
                  <a:pt x="59935" y="134779"/>
                  <a:pt x="104004" y="141764"/>
                </a:cubicBezTo>
                <a:cubicBezTo>
                  <a:pt x="148073" y="148749"/>
                  <a:pt x="224654" y="111411"/>
                  <a:pt x="266310" y="107474"/>
                </a:cubicBezTo>
                <a:cubicBezTo>
                  <a:pt x="307966" y="103537"/>
                  <a:pt x="325492" y="125381"/>
                  <a:pt x="353940" y="118142"/>
                </a:cubicBezTo>
                <a:cubicBezTo>
                  <a:pt x="382388" y="110903"/>
                  <a:pt x="464557" y="83725"/>
                  <a:pt x="436998" y="64040"/>
                </a:cubicBezTo>
                <a:cubicBezTo>
                  <a:pt x="409439" y="44355"/>
                  <a:pt x="261103" y="-222"/>
                  <a:pt x="188586" y="32"/>
                </a:cubicBezTo>
                <a:cubicBezTo>
                  <a:pt x="116069" y="286"/>
                  <a:pt x="15993" y="41942"/>
                  <a:pt x="1896" y="65564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sp>
      <p:sp>
        <p:nvSpPr>
          <p:cNvPr id="367" name="Google Shape;367;p36"/>
          <p:cNvSpPr txBox="1">
            <a:spLocks noGrp="1"/>
          </p:cNvSpPr>
          <p:nvPr>
            <p:ph type="title"/>
          </p:nvPr>
        </p:nvSpPr>
        <p:spPr>
          <a:xfrm>
            <a:off x="1788000" y="1635700"/>
            <a:ext cx="556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Preprocessing</a:t>
            </a:r>
          </a:p>
        </p:txBody>
      </p:sp>
      <p:sp>
        <p:nvSpPr>
          <p:cNvPr id="369" name="Google Shape;369;p36"/>
          <p:cNvSpPr/>
          <p:nvPr/>
        </p:nvSpPr>
        <p:spPr>
          <a:xfrm rot="3242653">
            <a:off x="322078" y="1252047"/>
            <a:ext cx="435838" cy="444394"/>
          </a:xfrm>
          <a:custGeom>
            <a:avLst/>
            <a:gdLst/>
            <a:ahLst/>
            <a:cxnLst/>
            <a:rect l="l" t="t" r="r" b="b"/>
            <a:pathLst>
              <a:path w="33672" h="34333" extrusionOk="0">
                <a:moveTo>
                  <a:pt x="9568" y="1"/>
                </a:moveTo>
                <a:cubicBezTo>
                  <a:pt x="9273" y="1"/>
                  <a:pt x="8976" y="28"/>
                  <a:pt x="8684" y="83"/>
                </a:cubicBezTo>
                <a:cubicBezTo>
                  <a:pt x="8298" y="179"/>
                  <a:pt x="8105" y="565"/>
                  <a:pt x="8298" y="855"/>
                </a:cubicBezTo>
                <a:lnTo>
                  <a:pt x="16498" y="13397"/>
                </a:lnTo>
                <a:cubicBezTo>
                  <a:pt x="12832" y="15230"/>
                  <a:pt x="9262" y="17256"/>
                  <a:pt x="5789" y="19475"/>
                </a:cubicBezTo>
                <a:lnTo>
                  <a:pt x="2412" y="16870"/>
                </a:lnTo>
                <a:cubicBezTo>
                  <a:pt x="2111" y="16568"/>
                  <a:pt x="1734" y="16418"/>
                  <a:pt x="1353" y="16418"/>
                </a:cubicBezTo>
                <a:cubicBezTo>
                  <a:pt x="1124" y="16418"/>
                  <a:pt x="893" y="16472"/>
                  <a:pt x="676" y="16580"/>
                </a:cubicBezTo>
                <a:cubicBezTo>
                  <a:pt x="193" y="16773"/>
                  <a:pt x="1" y="17352"/>
                  <a:pt x="290" y="17835"/>
                </a:cubicBezTo>
                <a:lnTo>
                  <a:pt x="2991" y="21694"/>
                </a:lnTo>
                <a:cubicBezTo>
                  <a:pt x="2412" y="22369"/>
                  <a:pt x="2123" y="22851"/>
                  <a:pt x="2316" y="23334"/>
                </a:cubicBezTo>
                <a:cubicBezTo>
                  <a:pt x="2509" y="23720"/>
                  <a:pt x="3088" y="23913"/>
                  <a:pt x="4053" y="23913"/>
                </a:cubicBezTo>
                <a:lnTo>
                  <a:pt x="5017" y="28447"/>
                </a:lnTo>
                <a:cubicBezTo>
                  <a:pt x="5088" y="28871"/>
                  <a:pt x="5469" y="29140"/>
                  <a:pt x="5857" y="29140"/>
                </a:cubicBezTo>
                <a:cubicBezTo>
                  <a:pt x="5999" y="29140"/>
                  <a:pt x="6142" y="29104"/>
                  <a:pt x="6272" y="29026"/>
                </a:cubicBezTo>
                <a:cubicBezTo>
                  <a:pt x="6850" y="28833"/>
                  <a:pt x="7236" y="28254"/>
                  <a:pt x="7333" y="27579"/>
                </a:cubicBezTo>
                <a:lnTo>
                  <a:pt x="7526" y="23334"/>
                </a:lnTo>
                <a:cubicBezTo>
                  <a:pt x="11481" y="22273"/>
                  <a:pt x="15340" y="21018"/>
                  <a:pt x="19200" y="19475"/>
                </a:cubicBezTo>
                <a:lnTo>
                  <a:pt x="23059" y="33946"/>
                </a:lnTo>
                <a:cubicBezTo>
                  <a:pt x="23123" y="34204"/>
                  <a:pt x="23316" y="34332"/>
                  <a:pt x="23523" y="34332"/>
                </a:cubicBezTo>
                <a:cubicBezTo>
                  <a:pt x="23627" y="34332"/>
                  <a:pt x="23734" y="34300"/>
                  <a:pt x="23831" y="34236"/>
                </a:cubicBezTo>
                <a:cubicBezTo>
                  <a:pt x="25085" y="33271"/>
                  <a:pt x="25760" y="31727"/>
                  <a:pt x="25664" y="30087"/>
                </a:cubicBezTo>
                <a:lnTo>
                  <a:pt x="25471" y="27482"/>
                </a:lnTo>
                <a:lnTo>
                  <a:pt x="26435" y="27289"/>
                </a:lnTo>
                <a:cubicBezTo>
                  <a:pt x="27111" y="27097"/>
                  <a:pt x="27593" y="26421"/>
                  <a:pt x="27497" y="25746"/>
                </a:cubicBezTo>
                <a:lnTo>
                  <a:pt x="27304" y="24878"/>
                </a:lnTo>
                <a:cubicBezTo>
                  <a:pt x="27130" y="24184"/>
                  <a:pt x="26567" y="23802"/>
                  <a:pt x="25964" y="23802"/>
                </a:cubicBezTo>
                <a:cubicBezTo>
                  <a:pt x="25897" y="23802"/>
                  <a:pt x="25828" y="23807"/>
                  <a:pt x="25760" y="23816"/>
                </a:cubicBezTo>
                <a:lnTo>
                  <a:pt x="25278" y="23913"/>
                </a:lnTo>
                <a:lnTo>
                  <a:pt x="25278" y="23237"/>
                </a:lnTo>
                <a:lnTo>
                  <a:pt x="25760" y="23141"/>
                </a:lnTo>
                <a:cubicBezTo>
                  <a:pt x="26435" y="22948"/>
                  <a:pt x="26918" y="22273"/>
                  <a:pt x="26821" y="21597"/>
                </a:cubicBezTo>
                <a:lnTo>
                  <a:pt x="26628" y="20729"/>
                </a:lnTo>
                <a:cubicBezTo>
                  <a:pt x="26452" y="20112"/>
                  <a:pt x="25872" y="19655"/>
                  <a:pt x="25258" y="19655"/>
                </a:cubicBezTo>
                <a:cubicBezTo>
                  <a:pt x="25201" y="19655"/>
                  <a:pt x="25143" y="19659"/>
                  <a:pt x="25085" y="19668"/>
                </a:cubicBezTo>
                <a:lnTo>
                  <a:pt x="24892" y="17159"/>
                </a:lnTo>
                <a:lnTo>
                  <a:pt x="26339" y="16580"/>
                </a:lnTo>
                <a:cubicBezTo>
                  <a:pt x="33671" y="13493"/>
                  <a:pt x="32899" y="9730"/>
                  <a:pt x="32899" y="9730"/>
                </a:cubicBezTo>
                <a:cubicBezTo>
                  <a:pt x="32899" y="9730"/>
                  <a:pt x="31932" y="8440"/>
                  <a:pt x="29319" y="8440"/>
                </a:cubicBezTo>
                <a:cubicBezTo>
                  <a:pt x="27890" y="8440"/>
                  <a:pt x="25969" y="8826"/>
                  <a:pt x="23445" y="10020"/>
                </a:cubicBezTo>
                <a:lnTo>
                  <a:pt x="21997" y="10695"/>
                </a:lnTo>
                <a:lnTo>
                  <a:pt x="20261" y="8862"/>
                </a:lnTo>
                <a:cubicBezTo>
                  <a:pt x="20840" y="8476"/>
                  <a:pt x="20936" y="7608"/>
                  <a:pt x="20550" y="7029"/>
                </a:cubicBezTo>
                <a:lnTo>
                  <a:pt x="19971" y="6354"/>
                </a:lnTo>
                <a:cubicBezTo>
                  <a:pt x="19736" y="6000"/>
                  <a:pt x="19321" y="5791"/>
                  <a:pt x="18901" y="5791"/>
                </a:cubicBezTo>
                <a:cubicBezTo>
                  <a:pt x="18633" y="5791"/>
                  <a:pt x="18364" y="5876"/>
                  <a:pt x="18138" y="6064"/>
                </a:cubicBezTo>
                <a:lnTo>
                  <a:pt x="17752" y="6354"/>
                </a:lnTo>
                <a:lnTo>
                  <a:pt x="17270" y="5871"/>
                </a:lnTo>
                <a:lnTo>
                  <a:pt x="17656" y="5582"/>
                </a:lnTo>
                <a:cubicBezTo>
                  <a:pt x="18235" y="5100"/>
                  <a:pt x="18331" y="4328"/>
                  <a:pt x="17945" y="3749"/>
                </a:cubicBezTo>
                <a:lnTo>
                  <a:pt x="17367" y="2977"/>
                </a:lnTo>
                <a:cubicBezTo>
                  <a:pt x="17135" y="2630"/>
                  <a:pt x="16730" y="2456"/>
                  <a:pt x="16318" y="2456"/>
                </a:cubicBezTo>
                <a:cubicBezTo>
                  <a:pt x="16043" y="2456"/>
                  <a:pt x="15765" y="2533"/>
                  <a:pt x="15533" y="2688"/>
                </a:cubicBezTo>
                <a:lnTo>
                  <a:pt x="14762" y="3266"/>
                </a:lnTo>
                <a:lnTo>
                  <a:pt x="12929" y="1433"/>
                </a:lnTo>
                <a:cubicBezTo>
                  <a:pt x="12069" y="495"/>
                  <a:pt x="10829" y="1"/>
                  <a:pt x="9568" y="1"/>
                </a:cubicBezTo>
                <a:close/>
              </a:path>
            </a:pathLst>
          </a:custGeom>
          <a:solidFill>
            <a:srgbClr val="4241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68;p36">
            <a:extLst>
              <a:ext uri="{FF2B5EF4-FFF2-40B4-BE49-F238E27FC236}">
                <a16:creationId xmlns:a16="http://schemas.microsoft.com/office/drawing/2014/main" id="{EBDAD1C8-3BE8-582F-41E7-26F1FD71E3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39250" y="2508513"/>
            <a:ext cx="3865500" cy="13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&amp; Exploratory data analysis (EDA)</a:t>
            </a:r>
          </a:p>
        </p:txBody>
      </p:sp>
    </p:spTree>
    <p:extLst>
      <p:ext uri="{BB962C8B-B14F-4D97-AF65-F5344CB8AC3E}">
        <p14:creationId xmlns:p14="http://schemas.microsoft.com/office/powerpoint/2010/main" val="19868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Exploration of the Data</a:t>
            </a:r>
            <a:endParaRPr dirty="0"/>
          </a:p>
        </p:txBody>
      </p:sp>
      <p:sp>
        <p:nvSpPr>
          <p:cNvPr id="3" name="Google Shape;910;p63">
            <a:extLst>
              <a:ext uri="{FF2B5EF4-FFF2-40B4-BE49-F238E27FC236}">
                <a16:creationId xmlns:a16="http://schemas.microsoft.com/office/drawing/2014/main" id="{FFF80F4D-0FA4-3038-D218-DBD253CBB61C}"/>
              </a:ext>
            </a:extLst>
          </p:cNvPr>
          <p:cNvSpPr/>
          <p:nvPr/>
        </p:nvSpPr>
        <p:spPr>
          <a:xfrm rot="2525732">
            <a:off x="7806094" y="-2590920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2E60C2-9DB8-AE6C-F5E0-A7FC6434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4566703">
            <a:off x="7495924" y="1241393"/>
            <a:ext cx="542164" cy="542164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3D84638-B203-78BA-7C9E-84957ED2A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27"/>
          <a:stretch/>
        </p:blipFill>
        <p:spPr bwMode="auto">
          <a:xfrm>
            <a:off x="3724781" y="2379918"/>
            <a:ext cx="4233050" cy="26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85;p51">
            <a:extLst>
              <a:ext uri="{FF2B5EF4-FFF2-40B4-BE49-F238E27FC236}">
                <a16:creationId xmlns:a16="http://schemas.microsoft.com/office/drawing/2014/main" id="{4A33BC19-241F-E7C2-2C88-6616017A342F}"/>
              </a:ext>
            </a:extLst>
          </p:cNvPr>
          <p:cNvSpPr txBox="1"/>
          <p:nvPr/>
        </p:nvSpPr>
        <p:spPr>
          <a:xfrm>
            <a:off x="1092569" y="1557792"/>
            <a:ext cx="6474632" cy="1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Disloyal customers did not provide much feedback unfortunately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The significantly higher rate of dissatisfied disloyal customers may be partially caused from the lack of additional services loyal members may receive (data leakage)</a:t>
            </a:r>
          </a:p>
        </p:txBody>
      </p:sp>
      <p:sp>
        <p:nvSpPr>
          <p:cNvPr id="6" name="Google Shape;592;p51">
            <a:extLst>
              <a:ext uri="{FF2B5EF4-FFF2-40B4-BE49-F238E27FC236}">
                <a16:creationId xmlns:a16="http://schemas.microsoft.com/office/drawing/2014/main" id="{C596F771-4F5B-76D0-4591-3FA8360DD582}"/>
              </a:ext>
            </a:extLst>
          </p:cNvPr>
          <p:cNvSpPr/>
          <p:nvPr/>
        </p:nvSpPr>
        <p:spPr>
          <a:xfrm flipH="1">
            <a:off x="540000" y="1676556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96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Exploration of the Data</a:t>
            </a:r>
            <a:endParaRPr dirty="0"/>
          </a:p>
        </p:txBody>
      </p:sp>
      <p:sp>
        <p:nvSpPr>
          <p:cNvPr id="5" name="Google Shape;585;p51">
            <a:extLst>
              <a:ext uri="{FF2B5EF4-FFF2-40B4-BE49-F238E27FC236}">
                <a16:creationId xmlns:a16="http://schemas.microsoft.com/office/drawing/2014/main" id="{4A33BC19-241F-E7C2-2C88-6616017A342F}"/>
              </a:ext>
            </a:extLst>
          </p:cNvPr>
          <p:cNvSpPr txBox="1"/>
          <p:nvPr/>
        </p:nvSpPr>
        <p:spPr>
          <a:xfrm>
            <a:off x="956603" y="1557791"/>
            <a:ext cx="2103120" cy="324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We also note the high satisfaction rate for business travelers and those sitting in business class, which is unsurprising if we consider that such passengers typically receive better service</a:t>
            </a:r>
          </a:p>
        </p:txBody>
      </p:sp>
      <p:sp>
        <p:nvSpPr>
          <p:cNvPr id="6" name="Google Shape;592;p51">
            <a:extLst>
              <a:ext uri="{FF2B5EF4-FFF2-40B4-BE49-F238E27FC236}">
                <a16:creationId xmlns:a16="http://schemas.microsoft.com/office/drawing/2014/main" id="{C596F771-4F5B-76D0-4591-3FA8360DD582}"/>
              </a:ext>
            </a:extLst>
          </p:cNvPr>
          <p:cNvSpPr/>
          <p:nvPr/>
        </p:nvSpPr>
        <p:spPr>
          <a:xfrm flipH="1">
            <a:off x="540000" y="1676556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58656-F9B1-B5F7-62C3-900A3BB2E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4" t="10929"/>
          <a:stretch/>
        </p:blipFill>
        <p:spPr>
          <a:xfrm>
            <a:off x="3224098" y="1333408"/>
            <a:ext cx="5784860" cy="34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1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Exploration of the Data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61D528-793E-019F-0ED8-4DF618FF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14" y="1463040"/>
            <a:ext cx="4552415" cy="36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1BD500-036A-3E59-94C4-2811DDE8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5" y="2571750"/>
            <a:ext cx="4303872" cy="22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85;p51">
            <a:extLst>
              <a:ext uri="{FF2B5EF4-FFF2-40B4-BE49-F238E27FC236}">
                <a16:creationId xmlns:a16="http://schemas.microsoft.com/office/drawing/2014/main" id="{2EE01DD2-ACA8-6CBE-072D-63FE52622755}"/>
              </a:ext>
            </a:extLst>
          </p:cNvPr>
          <p:cNvSpPr txBox="1"/>
          <p:nvPr/>
        </p:nvSpPr>
        <p:spPr>
          <a:xfrm>
            <a:off x="633045" y="1311607"/>
            <a:ext cx="3066757" cy="324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Finally, we note that: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- Satisfaction scores are normally distributed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- Departure &amp; Arrival Delay are highly correlated</a:t>
            </a:r>
          </a:p>
        </p:txBody>
      </p:sp>
      <p:sp>
        <p:nvSpPr>
          <p:cNvPr id="4" name="Google Shape;592;p51">
            <a:extLst>
              <a:ext uri="{FF2B5EF4-FFF2-40B4-BE49-F238E27FC236}">
                <a16:creationId xmlns:a16="http://schemas.microsoft.com/office/drawing/2014/main" id="{0019C58D-24B9-9985-6863-E9395931BA47}"/>
              </a:ext>
            </a:extLst>
          </p:cNvPr>
          <p:cNvSpPr/>
          <p:nvPr/>
        </p:nvSpPr>
        <p:spPr>
          <a:xfrm flipH="1">
            <a:off x="216443" y="1430372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31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5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Imputing NA Values</a:t>
            </a:r>
            <a:endParaRPr dirty="0"/>
          </a:p>
        </p:txBody>
      </p:sp>
      <p:sp>
        <p:nvSpPr>
          <p:cNvPr id="585" name="Google Shape;585;p51"/>
          <p:cNvSpPr txBox="1"/>
          <p:nvPr/>
        </p:nvSpPr>
        <p:spPr>
          <a:xfrm>
            <a:off x="1092568" y="1557792"/>
            <a:ext cx="7907211" cy="1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Iterative Imputer was utilized on ‘Arrival Delay in Minutes’ with 130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missing values as it had a linear correlation with ‘Departure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Delay in Minutes’</a:t>
            </a:r>
          </a:p>
        </p:txBody>
      </p:sp>
      <p:sp>
        <p:nvSpPr>
          <p:cNvPr id="592" name="Google Shape;592;p51"/>
          <p:cNvSpPr/>
          <p:nvPr/>
        </p:nvSpPr>
        <p:spPr>
          <a:xfrm flipH="1">
            <a:off x="540000" y="1676556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10;p63">
            <a:extLst>
              <a:ext uri="{FF2B5EF4-FFF2-40B4-BE49-F238E27FC236}">
                <a16:creationId xmlns:a16="http://schemas.microsoft.com/office/drawing/2014/main" id="{FFF80F4D-0FA4-3038-D218-DBD253CBB61C}"/>
              </a:ext>
            </a:extLst>
          </p:cNvPr>
          <p:cNvSpPr/>
          <p:nvPr/>
        </p:nvSpPr>
        <p:spPr>
          <a:xfrm rot="2525732">
            <a:off x="7806094" y="-2590920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2E60C2-9DB8-AE6C-F5E0-A7FC6434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4566703">
            <a:off x="7495924" y="1241393"/>
            <a:ext cx="542164" cy="5421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1156E4-1833-9A30-3B61-ACDCBE4F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8" y="2434111"/>
            <a:ext cx="6305824" cy="226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6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539999" y="445025"/>
            <a:ext cx="57708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Imputing Satisfaction Scores</a:t>
            </a:r>
            <a:endParaRPr dirty="0"/>
          </a:p>
        </p:txBody>
      </p:sp>
      <p:sp>
        <p:nvSpPr>
          <p:cNvPr id="585" name="Google Shape;585;p51"/>
          <p:cNvSpPr txBox="1"/>
          <p:nvPr/>
        </p:nvSpPr>
        <p:spPr>
          <a:xfrm>
            <a:off x="1092569" y="1557791"/>
            <a:ext cx="2939432" cy="338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Satisfaction Scores are meant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to be 1-5, but our dataset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included many 0s</a:t>
            </a:r>
          </a:p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The dashboard made using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after the first round of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pre-processing revealed</a:t>
            </a:r>
            <a:br>
              <a:rPr lang="en-US" dirty="0">
                <a:solidFill>
                  <a:schemeClr val="accent1"/>
                </a:solidFill>
                <a:latin typeface="Montserrat"/>
              </a:rPr>
            </a:br>
            <a:r>
              <a:rPr lang="en-US" dirty="0">
                <a:solidFill>
                  <a:schemeClr val="accent1"/>
                </a:solidFill>
                <a:latin typeface="Montserrat"/>
              </a:rPr>
              <a:t>a high satisfaction rate amongst those with a satisfaction of 0, thus KNN imputer was utilized</a:t>
            </a:r>
          </a:p>
          <a:p>
            <a:pPr algn="l" rtl="0" fontAlgn="base">
              <a:spcAft>
                <a:spcPts val="1200"/>
              </a:spcAft>
            </a:pPr>
            <a:r>
              <a:rPr lang="en-US" dirty="0">
                <a:solidFill>
                  <a:schemeClr val="accent1"/>
                </a:solidFill>
                <a:latin typeface="Montserrat"/>
              </a:rPr>
              <a:t>Changing it to the median might have gotten us a 4 or a 3, which have lower rates of satisfaction in some cases</a:t>
            </a:r>
          </a:p>
        </p:txBody>
      </p:sp>
      <p:sp>
        <p:nvSpPr>
          <p:cNvPr id="592" name="Google Shape;592;p51"/>
          <p:cNvSpPr/>
          <p:nvPr/>
        </p:nvSpPr>
        <p:spPr>
          <a:xfrm flipH="1">
            <a:off x="540000" y="1676556"/>
            <a:ext cx="242442" cy="356769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10;p63">
            <a:extLst>
              <a:ext uri="{FF2B5EF4-FFF2-40B4-BE49-F238E27FC236}">
                <a16:creationId xmlns:a16="http://schemas.microsoft.com/office/drawing/2014/main" id="{FFF80F4D-0FA4-3038-D218-DBD253CBB61C}"/>
              </a:ext>
            </a:extLst>
          </p:cNvPr>
          <p:cNvSpPr/>
          <p:nvPr/>
        </p:nvSpPr>
        <p:spPr>
          <a:xfrm rot="2525732">
            <a:off x="7806094" y="-2590920"/>
            <a:ext cx="3545709" cy="4926995"/>
          </a:xfrm>
          <a:custGeom>
            <a:avLst/>
            <a:gdLst/>
            <a:ahLst/>
            <a:cxnLst/>
            <a:rect l="l" t="t" r="r" b="b"/>
            <a:pathLst>
              <a:path w="108922" h="103769" extrusionOk="0">
                <a:moveTo>
                  <a:pt x="67632" y="1193"/>
                </a:moveTo>
                <a:cubicBezTo>
                  <a:pt x="55167" y="-4108"/>
                  <a:pt x="38404" y="10649"/>
                  <a:pt x="34106" y="17526"/>
                </a:cubicBezTo>
                <a:cubicBezTo>
                  <a:pt x="29808" y="24403"/>
                  <a:pt x="46858" y="36056"/>
                  <a:pt x="41843" y="42455"/>
                </a:cubicBezTo>
                <a:cubicBezTo>
                  <a:pt x="36829" y="48855"/>
                  <a:pt x="9320" y="46180"/>
                  <a:pt x="4019" y="55923"/>
                </a:cubicBezTo>
                <a:cubicBezTo>
                  <a:pt x="-1282" y="65666"/>
                  <a:pt x="-3049" y="94321"/>
                  <a:pt x="10037" y="100911"/>
                </a:cubicBezTo>
                <a:cubicBezTo>
                  <a:pt x="23123" y="107502"/>
                  <a:pt x="73364" y="101197"/>
                  <a:pt x="82533" y="95466"/>
                </a:cubicBezTo>
                <a:cubicBezTo>
                  <a:pt x="91702" y="89735"/>
                  <a:pt x="60659" y="74214"/>
                  <a:pt x="65053" y="66525"/>
                </a:cubicBezTo>
                <a:cubicBezTo>
                  <a:pt x="69447" y="58836"/>
                  <a:pt x="108465" y="60221"/>
                  <a:pt x="108895" y="49332"/>
                </a:cubicBezTo>
                <a:cubicBezTo>
                  <a:pt x="109325" y="38443"/>
                  <a:pt x="80097" y="6494"/>
                  <a:pt x="67632" y="1193"/>
                </a:cubicBez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2E60C2-9DB8-AE6C-F5E0-A7FC64343A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4566703">
            <a:off x="7495924" y="1241393"/>
            <a:ext cx="542164" cy="542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D869B3-3A14-DD77-F2E6-4103949EADA8}"/>
                  </a:ext>
                </a:extLst>
              </p14:cNvPr>
              <p14:cNvContentPartPr/>
              <p14:nvPr/>
            </p14:nvContentPartPr>
            <p14:xfrm>
              <a:off x="4504320" y="3643560"/>
              <a:ext cx="4680" cy="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D869B3-3A14-DD77-F2E6-4103949EAD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5320" y="3634920"/>
                <a:ext cx="22320" cy="20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A957B4-A1D1-C32F-B524-4E7E295EBA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182" t="10995"/>
          <a:stretch/>
        </p:blipFill>
        <p:spPr>
          <a:xfrm>
            <a:off x="3894979" y="1854940"/>
            <a:ext cx="5104800" cy="30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95093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 Booking App Pitch Deck by Slidesgo">
  <a:themeElements>
    <a:clrScheme name="Simple Light">
      <a:dk1>
        <a:srgbClr val="FFFFFF"/>
      </a:dk1>
      <a:lt1>
        <a:srgbClr val="FFFFFF"/>
      </a:lt1>
      <a:dk2>
        <a:srgbClr val="5C71E8"/>
      </a:dk2>
      <a:lt2>
        <a:srgbClr val="EFEFEF"/>
      </a:lt2>
      <a:accent1>
        <a:srgbClr val="5C71E8"/>
      </a:accent1>
      <a:accent2>
        <a:srgbClr val="B1BFF9"/>
      </a:accent2>
      <a:accent3>
        <a:srgbClr val="424180"/>
      </a:accent3>
      <a:accent4>
        <a:srgbClr val="B1BFF9"/>
      </a:accent4>
      <a:accent5>
        <a:srgbClr val="7B8CE0"/>
      </a:accent5>
      <a:accent6>
        <a:srgbClr val="424180"/>
      </a:accent6>
      <a:hlink>
        <a:srgbClr val="5C71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523</Words>
  <Application>Microsoft Office PowerPoint</Application>
  <PresentationFormat>On-screen Show (16:9)</PresentationFormat>
  <Paragraphs>109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Arial</vt:lpstr>
      <vt:lpstr>Raleway</vt:lpstr>
      <vt:lpstr>Open Sans ExtraBold</vt:lpstr>
      <vt:lpstr>Montserrat</vt:lpstr>
      <vt:lpstr>Bebas Neue</vt:lpstr>
      <vt:lpstr>Calibri Light</vt:lpstr>
      <vt:lpstr>Travel Booking App Pitch Deck by Slidesgo</vt:lpstr>
      <vt:lpstr> Additional Notes</vt:lpstr>
      <vt:lpstr>Our Team</vt:lpstr>
      <vt:lpstr>Team Roles</vt:lpstr>
      <vt:lpstr>Preprocessing</vt:lpstr>
      <vt:lpstr>Exploration of the Data</vt:lpstr>
      <vt:lpstr>Exploration of the Data</vt:lpstr>
      <vt:lpstr>Exploration of the Data</vt:lpstr>
      <vt:lpstr>Imputing NA Values</vt:lpstr>
      <vt:lpstr>Imputing Satisfaction Scores</vt:lpstr>
      <vt:lpstr>Removing Outliers &amp; Normalization</vt:lpstr>
      <vt:lpstr>Classification – Logistic regression </vt:lpstr>
      <vt:lpstr>Classification - SVM</vt:lpstr>
      <vt:lpstr>Classification – Decision trees ​</vt:lpstr>
      <vt:lpstr>Classification –  Random Forests </vt:lpstr>
      <vt:lpstr>Preliminary Results</vt:lpstr>
      <vt:lpstr>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</dc:title>
  <dc:creator>Liliana Tretyakova</dc:creator>
  <cp:lastModifiedBy>Hong Fei Jin</cp:lastModifiedBy>
  <cp:revision>5</cp:revision>
  <dcterms:modified xsi:type="dcterms:W3CDTF">2023-02-21T19:19:41Z</dcterms:modified>
</cp:coreProperties>
</file>