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Montserrat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Light-bold.fntdata"/><Relationship Id="rId27" Type="http://schemas.openxmlformats.org/officeDocument/2006/relationships/font" Target="fonts/Montserrat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Ligh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472c992c2_0_2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472c992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72c992c2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72c992c2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Present features and the pre-processing steps to transform them into </a:t>
            </a:r>
            <a:endParaRPr/>
          </a:p>
          <a:p>
            <a:pPr indent="0" lvl="0" marL="0" rtl="0" algn="l">
              <a:spcBef>
                <a:spcPts val="0"/>
              </a:spcBef>
              <a:spcAft>
                <a:spcPts val="0"/>
              </a:spcAft>
              <a:buNone/>
            </a:pPr>
            <a:r>
              <a:rPr lang="fr"/>
              <a:t>Have some demographic variables like age, education, gender, income bracket -&gt; privacy sensitive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Categorical encoding: One Hot Encoding</a:t>
            </a:r>
            <a:endParaRPr/>
          </a:p>
          <a:p>
            <a:pPr indent="0" lvl="0" marL="0" rtl="0" algn="l">
              <a:spcBef>
                <a:spcPts val="0"/>
              </a:spcBef>
              <a:spcAft>
                <a:spcPts val="0"/>
              </a:spcAft>
              <a:buNone/>
            </a:pPr>
            <a:r>
              <a:rPr lang="fr"/>
              <a:t>Ordinal Features: Ordinal encoding depending on level</a:t>
            </a:r>
            <a:endParaRPr/>
          </a:p>
          <a:p>
            <a:pPr indent="0" lvl="0" marL="0" rtl="0" algn="l">
              <a:spcBef>
                <a:spcPts val="0"/>
              </a:spcBef>
              <a:spcAft>
                <a:spcPts val="0"/>
              </a:spcAft>
              <a:buNone/>
            </a:pPr>
            <a:r>
              <a:rPr lang="fr"/>
              <a:t>	Income is a bracket, are splitting in two</a:t>
            </a:r>
            <a:endParaRPr/>
          </a:p>
          <a:p>
            <a:pPr indent="0" lvl="0" marL="0" rtl="0" algn="l">
              <a:spcBef>
                <a:spcPts val="0"/>
              </a:spcBef>
              <a:spcAft>
                <a:spcPts val="0"/>
              </a:spcAft>
              <a:buNone/>
            </a:pPr>
            <a:r>
              <a:rPr lang="fr"/>
              <a:t>Imputation to replace missing values: imputation by median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Correlation matrix: no highly correlated features</a:t>
            </a:r>
            <a:endParaRPr/>
          </a:p>
          <a:p>
            <a:pPr indent="0" lvl="0" marL="0" rtl="0" algn="l">
              <a:spcBef>
                <a:spcPts val="0"/>
              </a:spcBef>
              <a:spcAft>
                <a:spcPts val="0"/>
              </a:spcAft>
              <a:buNone/>
            </a:pPr>
            <a:r>
              <a:rPr lang="fr"/>
              <a:t>Hypothesis testing to check similarity between feature distributions: most are significantly different except for time and occupation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472c992c2_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472c992c2_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472c992c2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472c992c2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u="sng">
                <a:solidFill>
                  <a:schemeClr val="dk1"/>
                </a:solidFill>
              </a:rPr>
              <a:t>With Demographics:</a:t>
            </a:r>
            <a:endParaRPr u="sng">
              <a:solidFill>
                <a:schemeClr val="dk1"/>
              </a:solidFill>
            </a:endParaRPr>
          </a:p>
          <a:p>
            <a:pPr indent="0" lvl="0" marL="0" rtl="0" algn="l">
              <a:spcBef>
                <a:spcPts val="0"/>
              </a:spcBef>
              <a:spcAft>
                <a:spcPts val="0"/>
              </a:spcAft>
              <a:buNone/>
            </a:pPr>
            <a:r>
              <a:t/>
            </a:r>
            <a:endParaRPr u="sng">
              <a:solidFill>
                <a:schemeClr val="dk1"/>
              </a:solidFill>
            </a:endParaRPr>
          </a:p>
          <a:p>
            <a:pPr indent="0" lvl="0" marL="0" rtl="0" algn="l">
              <a:spcBef>
                <a:spcPts val="0"/>
              </a:spcBef>
              <a:spcAft>
                <a:spcPts val="0"/>
              </a:spcAft>
              <a:buNone/>
            </a:pPr>
            <a:r>
              <a:rPr lang="fr" sz="1050">
                <a:solidFill>
                  <a:schemeClr val="dk1"/>
                </a:solidFill>
                <a:highlight>
                  <a:srgbClr val="FFFFFF"/>
                </a:highlight>
              </a:rPr>
              <a:t>Random Forest Results (26 features):</a:t>
            </a:r>
            <a:endParaRPr sz="1050">
              <a:solidFill>
                <a:schemeClr val="dk1"/>
              </a:solidFill>
              <a:highlight>
                <a:srgbClr val="FFFFFF"/>
              </a:highlight>
            </a:endParaRPr>
          </a:p>
          <a:p>
            <a:pPr indent="0" lvl="0" marL="0" rtl="0" algn="l">
              <a:spcBef>
                <a:spcPts val="0"/>
              </a:spcBef>
              <a:spcAft>
                <a:spcPts val="0"/>
              </a:spcAft>
              <a:buNone/>
            </a:pPr>
            <a:r>
              <a:rPr lang="fr" sz="1050">
                <a:solidFill>
                  <a:schemeClr val="dk1"/>
                </a:solidFill>
                <a:highlight>
                  <a:srgbClr val="FFFFFF"/>
                </a:highlight>
              </a:rPr>
              <a:t>Accuracy: 0.75</a:t>
            </a:r>
            <a:endParaRPr sz="1050">
              <a:solidFill>
                <a:schemeClr val="dk1"/>
              </a:solidFill>
              <a:highlight>
                <a:srgbClr val="FFFFFF"/>
              </a:highlight>
            </a:endParaRPr>
          </a:p>
          <a:p>
            <a:pPr indent="0" lvl="0" marL="0" rtl="0" algn="l">
              <a:spcBef>
                <a:spcPts val="0"/>
              </a:spcBef>
              <a:spcAft>
                <a:spcPts val="0"/>
              </a:spcAft>
              <a:buNone/>
            </a:pPr>
            <a:r>
              <a:rPr lang="fr" sz="1050">
                <a:solidFill>
                  <a:schemeClr val="dk1"/>
                </a:solidFill>
                <a:highlight>
                  <a:srgbClr val="FFFFFF"/>
                </a:highlight>
              </a:rPr>
              <a:t>F1 Score: 0.79</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fr" u="sng">
                <a:solidFill>
                  <a:schemeClr val="dk1"/>
                </a:solidFill>
              </a:rPr>
              <a:t>Without Demographics:</a:t>
            </a:r>
            <a:endParaRPr u="sng">
              <a:solidFill>
                <a:schemeClr val="dk1"/>
              </a:solidFill>
            </a:endParaRPr>
          </a:p>
          <a:p>
            <a:pPr indent="0" lvl="0" marL="0" rtl="0" algn="l">
              <a:spcBef>
                <a:spcPts val="0"/>
              </a:spcBef>
              <a:spcAft>
                <a:spcPts val="0"/>
              </a:spcAft>
              <a:buNone/>
            </a:pPr>
            <a:r>
              <a:t/>
            </a:r>
            <a:endParaRPr u="sng">
              <a:solidFill>
                <a:schemeClr val="dk1"/>
              </a:solidFill>
            </a:endParaRPr>
          </a:p>
          <a:p>
            <a:pPr indent="0" lvl="0" marL="0" rtl="0" algn="l">
              <a:spcBef>
                <a:spcPts val="0"/>
              </a:spcBef>
              <a:spcAft>
                <a:spcPts val="0"/>
              </a:spcAft>
              <a:buNone/>
            </a:pPr>
            <a:r>
              <a:rPr lang="fr" sz="1050">
                <a:solidFill>
                  <a:schemeClr val="dk1"/>
                </a:solidFill>
                <a:highlight>
                  <a:srgbClr val="FFFFFF"/>
                </a:highlight>
              </a:rPr>
              <a:t>GBT Results (18 features):</a:t>
            </a:r>
            <a:endParaRPr sz="1050">
              <a:solidFill>
                <a:schemeClr val="dk1"/>
              </a:solidFill>
              <a:highlight>
                <a:srgbClr val="FFFFFF"/>
              </a:highlight>
            </a:endParaRPr>
          </a:p>
          <a:p>
            <a:pPr indent="0" lvl="0" marL="0" rtl="0" algn="l">
              <a:spcBef>
                <a:spcPts val="0"/>
              </a:spcBef>
              <a:spcAft>
                <a:spcPts val="0"/>
              </a:spcAft>
              <a:buNone/>
            </a:pPr>
            <a:r>
              <a:rPr lang="fr" sz="1050">
                <a:solidFill>
                  <a:schemeClr val="dk1"/>
                </a:solidFill>
                <a:highlight>
                  <a:srgbClr val="FFFFFF"/>
                </a:highlight>
              </a:rPr>
              <a:t>Accuracy: 0.72</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fr" sz="1050">
                <a:solidFill>
                  <a:schemeClr val="dk1"/>
                </a:solidFill>
                <a:highlight>
                  <a:srgbClr val="FFFFFF"/>
                </a:highlight>
              </a:rPr>
              <a:t>F1 Score: 0.77</a:t>
            </a:r>
            <a:endParaRPr u="sng">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472c992c2_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472c992c2_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72c992c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72c992c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472c992c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472c992c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company revolves around leveraging car data. So what is Car Data? It is any data generated about the car itself, how it is and where it is  and about the drivers, their </a:t>
            </a:r>
            <a:r>
              <a:rPr lang="fr"/>
              <a:t>behaviours and</a:t>
            </a:r>
            <a:r>
              <a:rPr lang="fr"/>
              <a:t> preferences. This past and real - time data can be monetized and various services can be offered through predictive and prescriptive analysis to create value for the users. McKinsey also explored the car data market and estimated it to have a global value of 450 billion by 2030. However, such kinds of customer data is always accompanied by privacy issues and through research, it is determined that data on </a:t>
            </a:r>
            <a:r>
              <a:rPr lang="fr"/>
              <a:t>location</a:t>
            </a:r>
            <a:r>
              <a:rPr lang="fr"/>
              <a:t> and car </a:t>
            </a:r>
            <a:r>
              <a:rPr lang="fr"/>
              <a:t>usage and status</a:t>
            </a:r>
            <a:r>
              <a:rPr lang="fr"/>
              <a:t> has relatively lower </a:t>
            </a:r>
            <a:r>
              <a:rPr lang="fr"/>
              <a:t>sensitivity</a:t>
            </a:r>
            <a:r>
              <a:rPr lang="fr"/>
              <a:t> but users are quite reluctant to share personal data. Keeping such considerations in mind, Louis will go on to talk about our </a:t>
            </a:r>
            <a:r>
              <a:rPr lang="fr"/>
              <a:t>initial</a:t>
            </a:r>
            <a:r>
              <a:rPr lang="fr"/>
              <a:t> proof of concept and product road map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72c992c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72c992c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472ccf78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472ccf78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proof of concept: provide in-vehicle advertising via coupons.</a:t>
            </a:r>
            <a:endParaRPr/>
          </a:p>
          <a:p>
            <a:pPr indent="0" lvl="0" marL="0" rtl="0" algn="l">
              <a:spcBef>
                <a:spcPts val="0"/>
              </a:spcBef>
              <a:spcAft>
                <a:spcPts val="0"/>
              </a:spcAft>
              <a:buNone/>
            </a:pPr>
            <a:r>
              <a:rPr lang="fr"/>
              <a:t>Why coupons? As mentioned people are sensitive to privacy concerns, but are more willing to share data when they get something in return</a:t>
            </a:r>
            <a:endParaRPr/>
          </a:p>
          <a:p>
            <a:pPr indent="0" lvl="0" marL="0" rtl="0" algn="l">
              <a:spcBef>
                <a:spcPts val="0"/>
              </a:spcBef>
              <a:spcAft>
                <a:spcPts val="0"/>
              </a:spcAft>
              <a:buNone/>
            </a:pPr>
            <a:r>
              <a:rPr lang="fr"/>
              <a:t>Coupons provide a cost incentive for customers, especially when they are targeted to increase the likelihood of them being accepted and then used</a:t>
            </a:r>
            <a:endParaRPr/>
          </a:p>
          <a:p>
            <a:pPr indent="0" lvl="0" marL="0" rtl="0" algn="l">
              <a:spcBef>
                <a:spcPts val="0"/>
              </a:spcBef>
              <a:spcAft>
                <a:spcPts val="0"/>
              </a:spcAft>
              <a:buNone/>
            </a:pPr>
            <a:r>
              <a:rPr lang="fr"/>
              <a:t>Initial product could be an app on your phone, uses location and weather data to recommend certain coupons (location is most important)</a:t>
            </a:r>
            <a:endParaRPr/>
          </a:p>
          <a:p>
            <a:pPr indent="0" lvl="0" marL="0" rtl="0" algn="l">
              <a:spcBef>
                <a:spcPts val="0"/>
              </a:spcBef>
              <a:spcAft>
                <a:spcPts val="0"/>
              </a:spcAft>
              <a:buClr>
                <a:schemeClr val="dk1"/>
              </a:buClr>
              <a:buSzPts val="1100"/>
              <a:buFont typeface="Arial"/>
              <a:buNone/>
            </a:pPr>
            <a:r>
              <a:rPr lang="fr">
                <a:solidFill>
                  <a:schemeClr val="dk1"/>
                </a:solidFill>
              </a:rPr>
              <a:t>So we turn data into a currency, incentivise customers to trust us =&gt; so we can collect more private data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For example, when pulling up into a grocery store the app could pull up certain coupons</a:t>
            </a:r>
            <a:endParaRPr/>
          </a:p>
          <a:p>
            <a:pPr indent="0" lvl="0" marL="0" rtl="0" algn="l">
              <a:spcBef>
                <a:spcPts val="0"/>
              </a:spcBef>
              <a:spcAft>
                <a:spcPts val="0"/>
              </a:spcAft>
              <a:buNone/>
            </a:pPr>
            <a:r>
              <a:rPr lang="fr"/>
              <a:t>Benefit for consumer: see deals they might have missed out on</a:t>
            </a:r>
            <a:endParaRPr/>
          </a:p>
          <a:p>
            <a:pPr indent="0" lvl="0" marL="0" rtl="0" algn="l">
              <a:spcBef>
                <a:spcPts val="0"/>
              </a:spcBef>
              <a:spcAft>
                <a:spcPts val="0"/>
              </a:spcAft>
              <a:buNone/>
            </a:pPr>
            <a:r>
              <a:rPr lang="fr"/>
              <a:t>Benefit for grocery store: customer goes into store with products in mind, more likely to purchase more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472c992c2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472c992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are at the intersection between 3 stakeholders</a:t>
            </a:r>
            <a:endParaRPr/>
          </a:p>
          <a:p>
            <a:pPr indent="-298450" lvl="0" marL="457200" rtl="0" algn="l">
              <a:spcBef>
                <a:spcPts val="0"/>
              </a:spcBef>
              <a:spcAft>
                <a:spcPts val="0"/>
              </a:spcAft>
              <a:buSzPts val="1100"/>
              <a:buAutoNum type="arabicParenR"/>
            </a:pPr>
            <a:r>
              <a:rPr lang="fr"/>
              <a:t>Advertisers: groups that would advertise new products/promotions through us</a:t>
            </a:r>
            <a:endParaRPr/>
          </a:p>
          <a:p>
            <a:pPr indent="-298450" lvl="1" marL="914400" rtl="0" algn="l">
              <a:spcBef>
                <a:spcPts val="0"/>
              </a:spcBef>
              <a:spcAft>
                <a:spcPts val="0"/>
              </a:spcAft>
              <a:buSzPts val="1100"/>
              <a:buAutoNum type="alphaLcParenR"/>
            </a:pPr>
            <a:r>
              <a:rPr lang="fr"/>
              <a:t>Our main initial revenue stream</a:t>
            </a:r>
            <a:endParaRPr/>
          </a:p>
          <a:p>
            <a:pPr indent="-298450" lvl="1" marL="914400" rtl="0" algn="l">
              <a:spcBef>
                <a:spcPts val="0"/>
              </a:spcBef>
              <a:spcAft>
                <a:spcPts val="0"/>
              </a:spcAft>
              <a:buSzPts val="1100"/>
              <a:buAutoNum type="alphaLcParenR"/>
            </a:pPr>
            <a:r>
              <a:rPr lang="fr"/>
              <a:t>We act as intermediary between advertisers and users</a:t>
            </a:r>
            <a:endParaRPr/>
          </a:p>
          <a:p>
            <a:pPr indent="-298450" lvl="1" marL="914400" rtl="0" algn="l">
              <a:spcBef>
                <a:spcPts val="0"/>
              </a:spcBef>
              <a:spcAft>
                <a:spcPts val="0"/>
              </a:spcAft>
              <a:buSzPts val="1100"/>
              <a:buAutoNum type="alphaLcParenR"/>
            </a:pPr>
            <a:r>
              <a:rPr lang="fr"/>
              <a:t>Want to reach customers and draw them to their stores, are concerned with the efficiency of marketing spending: </a:t>
            </a:r>
            <a:r>
              <a:rPr lang="fr">
                <a:solidFill>
                  <a:schemeClr val="dk1"/>
                </a:solidFill>
              </a:rPr>
              <a:t>we ensure this </a:t>
            </a:r>
            <a:r>
              <a:rPr lang="fr"/>
              <a:t>by providing targeted advertising </a:t>
            </a:r>
            <a:endParaRPr/>
          </a:p>
          <a:p>
            <a:pPr indent="-298450" lvl="0" marL="457200" rtl="0" algn="l">
              <a:spcBef>
                <a:spcPts val="0"/>
              </a:spcBef>
              <a:spcAft>
                <a:spcPts val="0"/>
              </a:spcAft>
              <a:buSzPts val="1100"/>
              <a:buAutoNum type="arabicParenR"/>
            </a:pPr>
            <a:r>
              <a:rPr lang="fr"/>
              <a:t>Users: people using our app and getting coupon deals</a:t>
            </a:r>
            <a:endParaRPr/>
          </a:p>
          <a:p>
            <a:pPr indent="-298450" lvl="1" marL="914400" rtl="0" algn="l">
              <a:spcBef>
                <a:spcPts val="0"/>
              </a:spcBef>
              <a:spcAft>
                <a:spcPts val="0"/>
              </a:spcAft>
              <a:buSzPts val="1100"/>
              <a:buAutoNum type="alphaLcParenR"/>
            </a:pPr>
            <a:r>
              <a:rPr lang="fr"/>
              <a:t>Provide us with data so we can make informed decisions (targeting)</a:t>
            </a:r>
            <a:endParaRPr/>
          </a:p>
          <a:p>
            <a:pPr indent="-298450" lvl="1" marL="914400" rtl="0" algn="l">
              <a:spcBef>
                <a:spcPts val="0"/>
              </a:spcBef>
              <a:spcAft>
                <a:spcPts val="0"/>
              </a:spcAft>
              <a:buSzPts val="1100"/>
              <a:buAutoNum type="alphaLcParenR"/>
            </a:pPr>
            <a:r>
              <a:rPr lang="fr"/>
              <a:t>Concerned with the privacy of their data, want to give as little as possible</a:t>
            </a:r>
            <a:endParaRPr/>
          </a:p>
          <a:p>
            <a:pPr indent="-298450" lvl="1" marL="914400" rtl="0" algn="l">
              <a:spcBef>
                <a:spcPts val="0"/>
              </a:spcBef>
              <a:spcAft>
                <a:spcPts val="0"/>
              </a:spcAft>
              <a:buSzPts val="1100"/>
              <a:buAutoNum type="alphaLcParenR"/>
            </a:pPr>
            <a:r>
              <a:rPr lang="fr"/>
              <a:t>At the same time want to receive something in return for what they give: in this case cost reduction</a:t>
            </a:r>
            <a:endParaRPr/>
          </a:p>
          <a:p>
            <a:pPr indent="-298450" lvl="0" marL="457200" rtl="0" algn="l">
              <a:spcBef>
                <a:spcPts val="0"/>
              </a:spcBef>
              <a:spcAft>
                <a:spcPts val="0"/>
              </a:spcAft>
              <a:buSzPts val="1100"/>
              <a:buAutoNum type="arabicParenR"/>
            </a:pPr>
            <a:r>
              <a:rPr lang="fr"/>
              <a:t>Car manufacturers: they want to enter the car data space and utilize the data being generated by drivers and passengers</a:t>
            </a:r>
            <a:endParaRPr/>
          </a:p>
          <a:p>
            <a:pPr indent="-298450" lvl="1" marL="914400" rtl="0" algn="l">
              <a:spcBef>
                <a:spcPts val="0"/>
              </a:spcBef>
              <a:spcAft>
                <a:spcPts val="0"/>
              </a:spcAft>
              <a:buSzPts val="1100"/>
              <a:buAutoNum type="alphaLcParenR"/>
            </a:pPr>
            <a:r>
              <a:rPr lang="fr"/>
              <a:t>However, they are often too rigid and lack the agility/rapidity needed to develop data analytics product and continuously improve them</a:t>
            </a:r>
            <a:endParaRPr/>
          </a:p>
          <a:p>
            <a:pPr indent="-298450" lvl="1" marL="914400" rtl="0" algn="l">
              <a:spcBef>
                <a:spcPts val="0"/>
              </a:spcBef>
              <a:spcAft>
                <a:spcPts val="0"/>
              </a:spcAft>
              <a:buSzPts val="1100"/>
              <a:buAutoNum type="alphaLcParenR"/>
            </a:pPr>
            <a:r>
              <a:rPr lang="fr"/>
              <a:t>Are therefore looking towards Big Tech firms and start ups to fill the gap and bring them onto the analytics scene</a:t>
            </a:r>
            <a:endParaRPr/>
          </a:p>
          <a:p>
            <a:pPr indent="-298450" lvl="2" marL="1371600" rtl="0" algn="l">
              <a:spcBef>
                <a:spcPts val="0"/>
              </a:spcBef>
              <a:spcAft>
                <a:spcPts val="0"/>
              </a:spcAft>
              <a:buSzPts val="1100"/>
              <a:buAutoNum type="romanLcParenR"/>
            </a:pPr>
            <a:r>
              <a:rPr lang="fr"/>
              <a:t>We provide a less tangible form of value to them</a:t>
            </a:r>
            <a:endParaRPr/>
          </a:p>
          <a:p>
            <a:pPr indent="-298450" lvl="1" marL="914400" rtl="0" algn="l">
              <a:spcBef>
                <a:spcPts val="0"/>
              </a:spcBef>
              <a:spcAft>
                <a:spcPts val="0"/>
              </a:spcAft>
              <a:buSzPts val="1100"/>
              <a:buAutoNum type="alphaLcParenR"/>
            </a:pPr>
            <a:r>
              <a:rPr lang="fr"/>
              <a:t>Their cooperation is important but not necessary for 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472c992c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472c992c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future roadmap of the product is defined to map the transition from In-Vehicle Coupon Recommendation Proof-of-Concept for F&amp;B based on the given dataset to a production level large scale V2B (Vehicle to Business) and V2X (Vehicle to Everything) Product with the following four defined phases: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b="1" lang="fr"/>
              <a:t>Product Usability Improvements:</a:t>
            </a:r>
            <a:r>
              <a:rPr lang="fr"/>
              <a:t> I</a:t>
            </a:r>
            <a:r>
              <a:rPr lang="fr">
                <a:highlight>
                  <a:srgbClr val="FFFF00"/>
                </a:highlight>
              </a:rPr>
              <a:t>nitial product coupon recommendation is based on real-time weather data and location data available via customer mobile devices</a:t>
            </a:r>
            <a:r>
              <a:rPr lang="fr"/>
              <a:t>. To enhance product usability based on the current provided data, </a:t>
            </a:r>
            <a:r>
              <a:rPr lang="fr">
                <a:highlight>
                  <a:srgbClr val="FFFF00"/>
                </a:highlight>
              </a:rPr>
              <a:t>enhance the accuracy of GPS or location data </a:t>
            </a:r>
            <a:endParaRPr/>
          </a:p>
          <a:p>
            <a:pPr indent="0" lvl="0" marL="0" rtl="0" algn="l">
              <a:spcBef>
                <a:spcPts val="0"/>
              </a:spcBef>
              <a:spcAft>
                <a:spcPts val="0"/>
              </a:spcAft>
              <a:buNone/>
            </a:pPr>
            <a:r>
              <a:rPr lang="fr">
                <a:highlight>
                  <a:schemeClr val="accent4"/>
                </a:highlight>
              </a:rPr>
              <a:t>	Unsupervised learning models to create customer segments to enhance targeting</a:t>
            </a:r>
            <a:endParaRPr>
              <a:highlight>
                <a:schemeClr val="accent4"/>
              </a:highlight>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b="1" lang="fr"/>
              <a:t>In-Vehicle Coupon Recommendation Model Enhancement:</a:t>
            </a:r>
            <a:r>
              <a:rPr lang="fr"/>
              <a:t> The next step is to e</a:t>
            </a:r>
            <a:r>
              <a:rPr lang="fr">
                <a:highlight>
                  <a:schemeClr val="accent4"/>
                </a:highlight>
              </a:rPr>
              <a:t>nhance in-vehicle coupon recommendation engine to expand the recommendation system to other market players such as fuel station retailers, car washes and grocery stores </a:t>
            </a:r>
            <a:r>
              <a:rPr lang="fr"/>
              <a:t>. Additionally, the customers would be e</a:t>
            </a:r>
            <a:r>
              <a:rPr lang="fr">
                <a:highlight>
                  <a:schemeClr val="accent4"/>
                </a:highlight>
              </a:rPr>
              <a:t>xposed to demographic data collection, resulting in better recommendations</a:t>
            </a:r>
            <a:r>
              <a:rPr lang="fr"/>
              <a:t> for F&amp;B and e-commerce partners to introduce in-vehicle advertisements and targeted marketing strategies. These e-commerce and F&amp;B marketing strategies would be based on collaborations based on historical data.   </a:t>
            </a:r>
            <a:endParaRPr/>
          </a:p>
          <a:p>
            <a:pPr indent="-298450" lvl="0" marL="457200" rtl="0" algn="l">
              <a:spcBef>
                <a:spcPts val="0"/>
              </a:spcBef>
              <a:spcAft>
                <a:spcPts val="0"/>
              </a:spcAft>
              <a:buSzPts val="1100"/>
              <a:buAutoNum type="arabicPeriod"/>
            </a:pPr>
            <a:r>
              <a:rPr b="1" lang="fr"/>
              <a:t>Additional Features and Target Customer Diversification: </a:t>
            </a:r>
            <a:r>
              <a:rPr lang="fr"/>
              <a:t>The next stage would be to </a:t>
            </a:r>
            <a:r>
              <a:rPr lang="fr">
                <a:highlight>
                  <a:srgbClr val="FFFF00"/>
                </a:highlight>
              </a:rPr>
              <a:t>enhance data collection strategies and accordingly </a:t>
            </a:r>
            <a:r>
              <a:rPr lang="fr">
                <a:highlight>
                  <a:srgbClr val="FFFF00"/>
                </a:highlight>
              </a:rPr>
              <a:t>enhance</a:t>
            </a:r>
            <a:r>
              <a:rPr lang="fr">
                <a:highlight>
                  <a:srgbClr val="FFFF00"/>
                </a:highlight>
              </a:rPr>
              <a:t> target customers based on the data collected</a:t>
            </a:r>
            <a:r>
              <a:rPr lang="fr"/>
              <a:t>. With the </a:t>
            </a:r>
            <a:r>
              <a:rPr lang="fr">
                <a:highlight>
                  <a:schemeClr val="accent4"/>
                </a:highlight>
              </a:rPr>
              <a:t>power of IoT, big data analytics, data cloud streaming and high-resolution positioning, the target customers are diversified from just in-vehicle drivers</a:t>
            </a:r>
            <a:r>
              <a:rPr lang="fr"/>
              <a:t> to automotive sector players (data feedback based R&amp;D and warranty costs reduction), insurance firms (vehicle monitoring and scoring), traditional stores and malls (</a:t>
            </a:r>
            <a:r>
              <a:rPr lang="fr">
                <a:solidFill>
                  <a:schemeClr val="dk1"/>
                </a:solidFill>
                <a:highlight>
                  <a:srgbClr val="FFFFFF"/>
                </a:highlight>
              </a:rPr>
              <a:t>Traffic data based retail footprint and stock level optimization</a:t>
            </a:r>
            <a:r>
              <a:rPr lang="fr"/>
              <a:t>) </a:t>
            </a:r>
            <a:endParaRPr/>
          </a:p>
          <a:p>
            <a:pPr indent="-298450" lvl="0" marL="457200" rtl="0" algn="l">
              <a:spcBef>
                <a:spcPts val="0"/>
              </a:spcBef>
              <a:spcAft>
                <a:spcPts val="0"/>
              </a:spcAft>
              <a:buSzPts val="1100"/>
              <a:buAutoNum type="arabicPeriod"/>
            </a:pPr>
            <a:r>
              <a:rPr b="1" lang="fr"/>
              <a:t>Horizontal Industry Expansion: </a:t>
            </a:r>
            <a:r>
              <a:rPr lang="fr"/>
              <a:t>Ba</a:t>
            </a:r>
            <a:r>
              <a:rPr lang="fr">
                <a:highlight>
                  <a:srgbClr val="FFFF00"/>
                </a:highlight>
              </a:rPr>
              <a:t>sed on the customer target diversification, AutoConnect would enter multiple verticals using it’s data collection and analytics technology to break the vehicle data market</a:t>
            </a:r>
            <a:r>
              <a:rPr lang="fr"/>
              <a:t>. Moreover, in-vehicle users adoption of the product enhances due to a</a:t>
            </a:r>
            <a:r>
              <a:rPr lang="fr">
                <a:highlight>
                  <a:schemeClr val="accent4"/>
                </a:highlight>
              </a:rPr>
              <a:t>dditional product features (based on subscription) such as usage based insurance - Pay as you drive (PAYD) and Pay how you drive (PHYD), breakdown call services, enhanced vehicle service level insights based on predictive modelling </a:t>
            </a:r>
            <a:r>
              <a:rPr lang="fr"/>
              <a:t>and establishing a P2P carpooling network. Based on the </a:t>
            </a:r>
            <a:r>
              <a:rPr lang="fr"/>
              <a:t>service</a:t>
            </a:r>
            <a:r>
              <a:rPr lang="fr"/>
              <a:t> subscriptions, these data points would be shared with businesses and market players for monetization.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a:t>Agile Learning Launches: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fr">
                <a:solidFill>
                  <a:srgbClr val="202124"/>
                </a:solidFill>
                <a:highlight>
                  <a:srgbClr val="FFFFFF"/>
                </a:highlight>
              </a:rPr>
              <a:t>What are these learning launches?</a:t>
            </a:r>
            <a:endParaRPr>
              <a:solidFill>
                <a:srgbClr val="202124"/>
              </a:solidFill>
              <a:highlight>
                <a:srgbClr val="FFFFFF"/>
              </a:highlight>
            </a:endParaRPr>
          </a:p>
          <a:p>
            <a:pPr indent="0" lvl="0" marL="0" rtl="0" algn="l">
              <a:spcBef>
                <a:spcPts val="0"/>
              </a:spcBef>
              <a:spcAft>
                <a:spcPts val="0"/>
              </a:spcAft>
              <a:buNone/>
            </a:pPr>
            <a:r>
              <a:rPr lang="fr">
                <a:solidFill>
                  <a:srgbClr val="202124"/>
                </a:solidFill>
                <a:highlight>
                  <a:srgbClr val="FFFFFF"/>
                </a:highlight>
              </a:rPr>
              <a:t>Learning launches would be designed to test the key underlying value-generating assumption of a potential new-growth initiative of our product in the marketplace. </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rPr lang="fr">
                <a:solidFill>
                  <a:srgbClr val="202124"/>
                </a:solidFill>
                <a:highlight>
                  <a:srgbClr val="FFFFFF"/>
                </a:highlight>
              </a:rPr>
              <a:t>Why use learning launches?</a:t>
            </a:r>
            <a:endParaRPr>
              <a:solidFill>
                <a:srgbClr val="202124"/>
              </a:solidFill>
              <a:highlight>
                <a:srgbClr val="FFFFFF"/>
              </a:highlight>
            </a:endParaRPr>
          </a:p>
          <a:p>
            <a:pPr indent="0" lvl="0" marL="0" rtl="0" algn="l">
              <a:spcBef>
                <a:spcPts val="0"/>
              </a:spcBef>
              <a:spcAft>
                <a:spcPts val="0"/>
              </a:spcAft>
              <a:buNone/>
            </a:pPr>
            <a:r>
              <a:rPr lang="fr">
                <a:solidFill>
                  <a:srgbClr val="202124"/>
                </a:solidFill>
                <a:highlight>
                  <a:srgbClr val="FFFFFF"/>
                </a:highlight>
              </a:rPr>
              <a:t>In contrast to a full new-product rollout, a learning launch would act as a learning experiment conducted quickly to gather real-time market-driven data and insights. These fast-paced </a:t>
            </a:r>
            <a:r>
              <a:rPr lang="fr">
                <a:solidFill>
                  <a:srgbClr val="202124"/>
                </a:solidFill>
                <a:highlight>
                  <a:srgbClr val="FFFFFF"/>
                </a:highlight>
              </a:rPr>
              <a:t>experiments</a:t>
            </a:r>
            <a:r>
              <a:rPr lang="fr">
                <a:solidFill>
                  <a:srgbClr val="202124"/>
                </a:solidFill>
                <a:highlight>
                  <a:srgbClr val="FFFFFF"/>
                </a:highlight>
              </a:rPr>
              <a:t> would be carried out in an agile manner i.e., in sprints or iterations for the product to fit to the user and </a:t>
            </a:r>
            <a:r>
              <a:rPr lang="fr">
                <a:solidFill>
                  <a:srgbClr val="202124"/>
                </a:solidFill>
                <a:highlight>
                  <a:srgbClr val="FFFFFF"/>
                </a:highlight>
              </a:rPr>
              <a:t>market</a:t>
            </a:r>
            <a:r>
              <a:rPr lang="fr">
                <a:solidFill>
                  <a:srgbClr val="202124"/>
                </a:solidFill>
                <a:highlight>
                  <a:srgbClr val="FFFFFF"/>
                </a:highlight>
              </a:rPr>
              <a:t> needs in an inexpensive and fast-paced manner.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472c992c2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472c992c2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472c992c2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472c992c2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Data comes from surveys sent to highly rated Amazon Mechanical Turk users, asked willingness to use coupon in different driving scenarios and with different coupon options: ex coupon for less then 20$ at restaurant more than 20 minutes away</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Dataset has potential issues with external validity: surveys don’t place people under real, constrained conditions</a:t>
            </a:r>
            <a:endParaRPr/>
          </a:p>
          <a:p>
            <a:pPr indent="0" lvl="0" marL="0" rtl="0" algn="l">
              <a:spcBef>
                <a:spcPts val="0"/>
              </a:spcBef>
              <a:spcAft>
                <a:spcPts val="0"/>
              </a:spcAft>
              <a:buNone/>
            </a:pPr>
            <a:r>
              <a:rPr lang="fr"/>
              <a:t>Our location data reflects the time it takes to drive to store and not actual location/distance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83" name="Shape 83"/>
        <p:cNvGrpSpPr/>
        <p:nvPr/>
      </p:nvGrpSpPr>
      <p:grpSpPr>
        <a:xfrm>
          <a:off x="0" y="0"/>
          <a:ext cx="0" cy="0"/>
          <a:chOff x="0" y="0"/>
          <a:chExt cx="0" cy="0"/>
        </a:xfrm>
      </p:grpSpPr>
      <p:sp>
        <p:nvSpPr>
          <p:cNvPr id="84" name="Google Shape;84;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5" name="Google Shape;85;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fr"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5.png"/><Relationship Id="rId13" Type="http://schemas.openxmlformats.org/officeDocument/2006/relationships/image" Target="../media/image7.png"/><Relationship Id="rId12"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6.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5411825" y="1695350"/>
            <a:ext cx="3656100" cy="166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sz="4000"/>
              <a:t>AutoConnect Inc.</a:t>
            </a:r>
            <a:endParaRPr sz="4000"/>
          </a:p>
        </p:txBody>
      </p:sp>
      <p:pic>
        <p:nvPicPr>
          <p:cNvPr id="92" name="Google Shape;92;p13"/>
          <p:cNvPicPr preferRelativeResize="0"/>
          <p:nvPr/>
        </p:nvPicPr>
        <p:blipFill>
          <a:blip r:embed="rId3">
            <a:alphaModFix/>
          </a:blip>
          <a:stretch>
            <a:fillRect/>
          </a:stretch>
        </p:blipFill>
        <p:spPr>
          <a:xfrm>
            <a:off x="-313425" y="883076"/>
            <a:ext cx="5656248" cy="3181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ctrTitle"/>
          </p:nvPr>
        </p:nvSpPr>
        <p:spPr>
          <a:xfrm>
            <a:off x="170075" y="209150"/>
            <a:ext cx="5456100" cy="571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sz="3800">
                <a:solidFill>
                  <a:schemeClr val="accent2"/>
                </a:solidFill>
              </a:rPr>
              <a:t>Data Pre-Processing</a:t>
            </a:r>
            <a:endParaRPr sz="3800">
              <a:solidFill>
                <a:schemeClr val="accent2"/>
              </a:solidFill>
            </a:endParaRPr>
          </a:p>
        </p:txBody>
      </p:sp>
      <p:sp>
        <p:nvSpPr>
          <p:cNvPr id="294" name="Google Shape;294;p22"/>
          <p:cNvSpPr/>
          <p:nvPr/>
        </p:nvSpPr>
        <p:spPr>
          <a:xfrm rot="-3241938">
            <a:off x="6607056" y="2333197"/>
            <a:ext cx="1101257" cy="1108043"/>
          </a:xfrm>
          <a:prstGeom prst="ellipse">
            <a:avLst/>
          </a:prstGeom>
          <a:solidFill>
            <a:srgbClr val="A1C3F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295" name="Google Shape;295;p22"/>
          <p:cNvGrpSpPr/>
          <p:nvPr/>
        </p:nvGrpSpPr>
        <p:grpSpPr>
          <a:xfrm>
            <a:off x="6834453" y="2022904"/>
            <a:ext cx="2501077" cy="2722126"/>
            <a:chOff x="4184863" y="1520198"/>
            <a:chExt cx="2958454" cy="3298347"/>
          </a:xfrm>
        </p:grpSpPr>
        <p:sp>
          <p:nvSpPr>
            <p:cNvPr id="296" name="Google Shape;296;p22"/>
            <p:cNvSpPr/>
            <p:nvPr/>
          </p:nvSpPr>
          <p:spPr>
            <a:xfrm rot="-3280088">
              <a:off x="4136321" y="2563569"/>
              <a:ext cx="3184127" cy="1211606"/>
            </a:xfrm>
            <a:custGeom>
              <a:rect b="b" l="l" r="r" t="t"/>
              <a:pathLst>
                <a:path extrusionOk="0" h="187" w="492">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2"/>
            <p:cNvSpPr/>
            <p:nvPr/>
          </p:nvSpPr>
          <p:spPr>
            <a:xfrm rot="-3280088">
              <a:off x="4100923" y="2460157"/>
              <a:ext cx="2729637" cy="1205146"/>
            </a:xfrm>
            <a:custGeom>
              <a:rect b="b" l="l" r="r" t="t"/>
              <a:pathLst>
                <a:path extrusionOk="0" h="194" w="44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307BF3"/>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
            <p:cNvSpPr txBox="1"/>
            <p:nvPr/>
          </p:nvSpPr>
          <p:spPr>
            <a:xfrm rot="-3778930">
              <a:off x="4580889" y="2828358"/>
              <a:ext cx="1918472" cy="56323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solidFill>
                    <a:srgbClr val="FFFFFF"/>
                  </a:solidFill>
                  <a:latin typeface="Roboto"/>
                  <a:ea typeface="Roboto"/>
                  <a:cs typeface="Roboto"/>
                  <a:sym typeface="Roboto"/>
                </a:rPr>
                <a:t>Correlation</a:t>
              </a:r>
              <a:r>
                <a:rPr lang="fr" sz="1500">
                  <a:solidFill>
                    <a:srgbClr val="FFFFFF"/>
                  </a:solidFill>
                  <a:latin typeface="Roboto"/>
                  <a:ea typeface="Roboto"/>
                  <a:cs typeface="Roboto"/>
                  <a:sym typeface="Roboto"/>
                </a:rPr>
                <a:t> </a:t>
              </a:r>
              <a:endParaRPr sz="1500">
                <a:solidFill>
                  <a:srgbClr val="FFFFFF"/>
                </a:solidFill>
                <a:latin typeface="Roboto"/>
                <a:ea typeface="Roboto"/>
                <a:cs typeface="Roboto"/>
                <a:sym typeface="Roboto"/>
              </a:endParaRPr>
            </a:p>
          </p:txBody>
        </p:sp>
      </p:grpSp>
      <p:grpSp>
        <p:nvGrpSpPr>
          <p:cNvPr id="299" name="Google Shape;299;p22"/>
          <p:cNvGrpSpPr/>
          <p:nvPr/>
        </p:nvGrpSpPr>
        <p:grpSpPr>
          <a:xfrm>
            <a:off x="5712496" y="709414"/>
            <a:ext cx="2784390" cy="2659872"/>
            <a:chOff x="2857731" y="-71332"/>
            <a:chExt cx="3293577" cy="3222916"/>
          </a:xfrm>
        </p:grpSpPr>
        <p:sp>
          <p:nvSpPr>
            <p:cNvPr id="300" name="Google Shape;300;p22"/>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2"/>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D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2"/>
            <p:cNvSpPr txBox="1"/>
            <p:nvPr/>
          </p:nvSpPr>
          <p:spPr>
            <a:xfrm>
              <a:off x="3782825" y="1153125"/>
              <a:ext cx="15780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grpSp>
        <p:nvGrpSpPr>
          <p:cNvPr id="303" name="Google Shape;303;p22"/>
          <p:cNvGrpSpPr/>
          <p:nvPr/>
        </p:nvGrpSpPr>
        <p:grpSpPr>
          <a:xfrm>
            <a:off x="4953458" y="2158643"/>
            <a:ext cx="2895016" cy="2576817"/>
            <a:chOff x="1959887" y="1684671"/>
            <a:chExt cx="3424433" cy="3122279"/>
          </a:xfrm>
        </p:grpSpPr>
        <p:sp>
          <p:nvSpPr>
            <p:cNvPr id="304" name="Google Shape;304;p22"/>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4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
            <p:cNvSpPr txBox="1"/>
            <p:nvPr/>
          </p:nvSpPr>
          <p:spPr>
            <a:xfrm flipH="1" rot="3725110">
              <a:off x="2866277" y="2863871"/>
              <a:ext cx="1577671" cy="56310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rgbClr val="FFFFFF"/>
                  </a:solidFill>
                  <a:latin typeface="Roboto"/>
                  <a:ea typeface="Roboto"/>
                  <a:cs typeface="Roboto"/>
                  <a:sym typeface="Roboto"/>
                </a:rPr>
                <a:t>Vestibulum congue </a:t>
              </a:r>
              <a:endParaRPr sz="1000">
                <a:solidFill>
                  <a:srgbClr val="FFFFFF"/>
                </a:solidFill>
                <a:latin typeface="Roboto"/>
                <a:ea typeface="Roboto"/>
                <a:cs typeface="Roboto"/>
                <a:sym typeface="Roboto"/>
              </a:endParaRPr>
            </a:p>
          </p:txBody>
        </p:sp>
      </p:grpSp>
      <p:sp>
        <p:nvSpPr>
          <p:cNvPr id="307" name="Google Shape;307;p22"/>
          <p:cNvSpPr/>
          <p:nvPr/>
        </p:nvSpPr>
        <p:spPr>
          <a:xfrm rot="-3241938">
            <a:off x="6607056" y="2333197"/>
            <a:ext cx="1101257" cy="1108043"/>
          </a:xfrm>
          <a:prstGeom prst="ellipse">
            <a:avLst/>
          </a:prstGeom>
          <a:solidFill>
            <a:srgbClr val="A1C3FA"/>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308" name="Google Shape;308;p22"/>
          <p:cNvGrpSpPr/>
          <p:nvPr/>
        </p:nvGrpSpPr>
        <p:grpSpPr>
          <a:xfrm>
            <a:off x="5712496" y="709414"/>
            <a:ext cx="2784390" cy="2659872"/>
            <a:chOff x="2857731" y="-71332"/>
            <a:chExt cx="3293577" cy="3222916"/>
          </a:xfrm>
        </p:grpSpPr>
        <p:sp>
          <p:nvSpPr>
            <p:cNvPr id="309" name="Google Shape;309;p22"/>
            <p:cNvSpPr/>
            <p:nvPr/>
          </p:nvSpPr>
          <p:spPr>
            <a:xfrm rot="-3280089">
              <a:off x="3410337" y="297186"/>
              <a:ext cx="2188366" cy="2485879"/>
            </a:xfrm>
            <a:custGeom>
              <a:rect b="b" l="l" r="r" t="t"/>
              <a:pathLst>
                <a:path extrusionOk="0" h="384" w="338">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
            <p:cNvSpPr/>
            <p:nvPr/>
          </p:nvSpPr>
          <p:spPr>
            <a:xfrm rot="-3280088">
              <a:off x="3667674" y="581521"/>
              <a:ext cx="1790169" cy="2186080"/>
            </a:xfrm>
            <a:custGeom>
              <a:rect b="b" l="l" r="r" t="t"/>
              <a:pathLst>
                <a:path extrusionOk="0" h="352" w="288">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0D5DDF"/>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2"/>
            <p:cNvSpPr txBox="1"/>
            <p:nvPr/>
          </p:nvSpPr>
          <p:spPr>
            <a:xfrm>
              <a:off x="3591530" y="1153130"/>
              <a:ext cx="2025900" cy="56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solidFill>
                    <a:srgbClr val="FFFFFF"/>
                  </a:solidFill>
                  <a:latin typeface="Roboto"/>
                  <a:ea typeface="Roboto"/>
                  <a:cs typeface="Roboto"/>
                  <a:sym typeface="Roboto"/>
                </a:rPr>
                <a:t>Hypothesis Testing</a:t>
              </a:r>
              <a:endParaRPr sz="1500">
                <a:solidFill>
                  <a:srgbClr val="FFFFFF"/>
                </a:solidFill>
                <a:latin typeface="Roboto"/>
                <a:ea typeface="Roboto"/>
                <a:cs typeface="Roboto"/>
                <a:sym typeface="Roboto"/>
              </a:endParaRPr>
            </a:p>
          </p:txBody>
        </p:sp>
      </p:grpSp>
      <p:grpSp>
        <p:nvGrpSpPr>
          <p:cNvPr id="312" name="Google Shape;312;p22"/>
          <p:cNvGrpSpPr/>
          <p:nvPr/>
        </p:nvGrpSpPr>
        <p:grpSpPr>
          <a:xfrm>
            <a:off x="4953458" y="2158643"/>
            <a:ext cx="2895016" cy="2576817"/>
            <a:chOff x="1959887" y="1684671"/>
            <a:chExt cx="3424433" cy="3122279"/>
          </a:xfrm>
        </p:grpSpPr>
        <p:sp>
          <p:nvSpPr>
            <p:cNvPr id="313" name="Google Shape;313;p22"/>
            <p:cNvSpPr/>
            <p:nvPr/>
          </p:nvSpPr>
          <p:spPr>
            <a:xfrm rot="-3280088">
              <a:off x="2859669" y="1740600"/>
              <a:ext cx="1624870" cy="3045726"/>
            </a:xfrm>
            <a:custGeom>
              <a:rect b="b" l="l" r="r" t="t"/>
              <a:pathLst>
                <a:path extrusionOk="0" h="470" w="251">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A1C3FA"/>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2"/>
            <p:cNvSpPr/>
            <p:nvPr/>
          </p:nvSpPr>
          <p:spPr>
            <a:xfrm rot="-3280089">
              <a:off x="3037225" y="1789647"/>
              <a:ext cx="1575644" cy="2550423"/>
            </a:xfrm>
            <a:custGeom>
              <a:rect b="b" l="l" r="r" t="t"/>
              <a:pathLst>
                <a:path extrusionOk="0" h="411" w="254">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0944A1"/>
            </a:solidFill>
            <a:ln cap="flat" cmpd="sng" w="9525">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2"/>
            <p:cNvSpPr txBox="1"/>
            <p:nvPr/>
          </p:nvSpPr>
          <p:spPr>
            <a:xfrm flipH="1" rot="3724883">
              <a:off x="2608999" y="2904930"/>
              <a:ext cx="2135549" cy="56310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500">
                  <a:solidFill>
                    <a:srgbClr val="FFFFFF"/>
                  </a:solidFill>
                  <a:latin typeface="Roboto"/>
                  <a:ea typeface="Roboto"/>
                  <a:cs typeface="Roboto"/>
                  <a:sym typeface="Roboto"/>
                </a:rPr>
                <a:t>Data Cleaning &amp; pre-processing</a:t>
              </a:r>
              <a:endParaRPr sz="1500">
                <a:solidFill>
                  <a:srgbClr val="FFFFFF"/>
                </a:solidFill>
                <a:latin typeface="Roboto"/>
                <a:ea typeface="Roboto"/>
                <a:cs typeface="Roboto"/>
                <a:sym typeface="Roboto"/>
              </a:endParaRPr>
            </a:p>
          </p:txBody>
        </p:sp>
      </p:grpSp>
      <p:sp>
        <p:nvSpPr>
          <p:cNvPr id="316" name="Google Shape;316;p22"/>
          <p:cNvSpPr/>
          <p:nvPr/>
        </p:nvSpPr>
        <p:spPr>
          <a:xfrm>
            <a:off x="256800" y="1086825"/>
            <a:ext cx="2194500" cy="1695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Montserrat"/>
                <a:ea typeface="Montserrat"/>
                <a:cs typeface="Montserrat"/>
                <a:sym typeface="Montserrat"/>
              </a:rPr>
              <a:t>Data Cleaning</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Time (24h format)</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Age (50plus -&gt;50)</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Expiry (hours)</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Dropping column with 90% null</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Dropping column with unary values</a:t>
            </a:r>
            <a:endParaRPr sz="1100">
              <a:solidFill>
                <a:schemeClr val="accent2"/>
              </a:solidFill>
              <a:latin typeface="Montserrat"/>
              <a:ea typeface="Montserrat"/>
              <a:cs typeface="Montserrat"/>
              <a:sym typeface="Montserrat"/>
            </a:endParaRPr>
          </a:p>
        </p:txBody>
      </p:sp>
      <p:sp>
        <p:nvSpPr>
          <p:cNvPr id="317" name="Google Shape;317;p22"/>
          <p:cNvSpPr/>
          <p:nvPr/>
        </p:nvSpPr>
        <p:spPr>
          <a:xfrm>
            <a:off x="2581800" y="1044675"/>
            <a:ext cx="2581800" cy="1738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Montserrat"/>
                <a:ea typeface="Montserrat"/>
                <a:cs typeface="Montserrat"/>
                <a:sym typeface="Montserrat"/>
              </a:rPr>
              <a:t>Ordinal Features</a:t>
            </a:r>
            <a:endParaRPr>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Education</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Gender</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Income Bracket</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Visits to Bar &amp; CoffeeHouse</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Carry Away</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RestaurantLessThan20</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Restaurant20To50</a:t>
            </a:r>
            <a:endParaRPr sz="1100">
              <a:solidFill>
                <a:schemeClr val="accent2"/>
              </a:solidFill>
              <a:latin typeface="Montserrat"/>
              <a:ea typeface="Montserrat"/>
              <a:cs typeface="Montserrat"/>
              <a:sym typeface="Montserrat"/>
            </a:endParaRPr>
          </a:p>
        </p:txBody>
      </p:sp>
      <p:sp>
        <p:nvSpPr>
          <p:cNvPr id="318" name="Google Shape;318;p22"/>
          <p:cNvSpPr/>
          <p:nvPr/>
        </p:nvSpPr>
        <p:spPr>
          <a:xfrm>
            <a:off x="256800" y="3003725"/>
            <a:ext cx="2194500" cy="164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Montserrat"/>
                <a:ea typeface="Montserrat"/>
                <a:cs typeface="Montserrat"/>
                <a:sym typeface="Montserrat"/>
              </a:rPr>
              <a:t>Categorical Features</a:t>
            </a:r>
            <a:endParaRPr>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Destination</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Passenger(s)</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Coupon Type</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Marital Status</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Weather</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Occupation</a:t>
            </a:r>
            <a:endParaRPr sz="1100">
              <a:solidFill>
                <a:schemeClr val="accent2"/>
              </a:solidFill>
              <a:latin typeface="Montserrat"/>
              <a:ea typeface="Montserrat"/>
              <a:cs typeface="Montserrat"/>
              <a:sym typeface="Montserrat"/>
            </a:endParaRPr>
          </a:p>
        </p:txBody>
      </p:sp>
      <p:sp>
        <p:nvSpPr>
          <p:cNvPr id="319" name="Google Shape;319;p22"/>
          <p:cNvSpPr/>
          <p:nvPr/>
        </p:nvSpPr>
        <p:spPr>
          <a:xfrm>
            <a:off x="2581800" y="3003725"/>
            <a:ext cx="2581800" cy="1647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Montserrat"/>
                <a:ea typeface="Montserrat"/>
                <a:cs typeface="Montserrat"/>
                <a:sym typeface="Montserrat"/>
              </a:rPr>
              <a:t>Imputer (median)</a:t>
            </a:r>
            <a:endParaRPr>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Bar</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CoffeeHouse</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CarryAway</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RestaurantLessThan20</a:t>
            </a:r>
            <a:endParaRPr sz="1100">
              <a:solidFill>
                <a:schemeClr val="accent2"/>
              </a:solidFill>
              <a:latin typeface="Montserrat"/>
              <a:ea typeface="Montserrat"/>
              <a:cs typeface="Montserrat"/>
              <a:sym typeface="Montserrat"/>
            </a:endParaRPr>
          </a:p>
          <a:p>
            <a:pPr indent="-298450" lvl="0" marL="457200" rtl="0" algn="l">
              <a:spcBef>
                <a:spcPts val="0"/>
              </a:spcBef>
              <a:spcAft>
                <a:spcPts val="0"/>
              </a:spcAft>
              <a:buClr>
                <a:schemeClr val="accent2"/>
              </a:buClr>
              <a:buSzPts val="1100"/>
              <a:buFont typeface="Montserrat"/>
              <a:buChar char="●"/>
            </a:pPr>
            <a:r>
              <a:rPr lang="fr" sz="1100">
                <a:solidFill>
                  <a:schemeClr val="accent2"/>
                </a:solidFill>
                <a:latin typeface="Montserrat"/>
                <a:ea typeface="Montserrat"/>
                <a:cs typeface="Montserrat"/>
                <a:sym typeface="Montserrat"/>
              </a:rPr>
              <a:t>Restaurant20To50</a:t>
            </a:r>
            <a:endParaRPr sz="1100">
              <a:solidFill>
                <a:schemeClr val="accent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321900" y="3730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sz="3200">
                <a:solidFill>
                  <a:schemeClr val="accent2"/>
                </a:solidFill>
              </a:rPr>
              <a:t>Model Pipeline </a:t>
            </a:r>
            <a:endParaRPr sz="3200">
              <a:solidFill>
                <a:schemeClr val="accent2"/>
              </a:solidFill>
            </a:endParaRPr>
          </a:p>
        </p:txBody>
      </p:sp>
      <p:pic>
        <p:nvPicPr>
          <p:cNvPr id="325" name="Google Shape;325;p23"/>
          <p:cNvPicPr preferRelativeResize="0"/>
          <p:nvPr/>
        </p:nvPicPr>
        <p:blipFill>
          <a:blip r:embed="rId3">
            <a:alphaModFix/>
          </a:blip>
          <a:stretch>
            <a:fillRect/>
          </a:stretch>
        </p:blipFill>
        <p:spPr>
          <a:xfrm>
            <a:off x="529675" y="920625"/>
            <a:ext cx="8150677" cy="4107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type="title"/>
          </p:nvPr>
        </p:nvSpPr>
        <p:spPr>
          <a:xfrm>
            <a:off x="245700" y="3730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solidFill>
                  <a:schemeClr val="accent2"/>
                </a:solidFill>
              </a:rPr>
              <a:t>Model Evaluation </a:t>
            </a:r>
            <a:endParaRPr>
              <a:solidFill>
                <a:schemeClr val="accent2"/>
              </a:solidFill>
            </a:endParaRPr>
          </a:p>
        </p:txBody>
      </p:sp>
      <p:pic>
        <p:nvPicPr>
          <p:cNvPr id="331" name="Google Shape;331;p24"/>
          <p:cNvPicPr preferRelativeResize="0"/>
          <p:nvPr/>
        </p:nvPicPr>
        <p:blipFill rotWithShape="1">
          <a:blip r:embed="rId3">
            <a:alphaModFix/>
          </a:blip>
          <a:srcRect b="4545" l="4598" r="6116" t="4545"/>
          <a:stretch/>
        </p:blipFill>
        <p:spPr>
          <a:xfrm>
            <a:off x="252525" y="1338542"/>
            <a:ext cx="4063274" cy="2486484"/>
          </a:xfrm>
          <a:prstGeom prst="rect">
            <a:avLst/>
          </a:prstGeom>
          <a:noFill/>
          <a:ln cap="flat" cmpd="sng" w="9525">
            <a:solidFill>
              <a:schemeClr val="dk1"/>
            </a:solidFill>
            <a:prstDash val="solid"/>
            <a:round/>
            <a:headEnd len="sm" w="sm" type="none"/>
            <a:tailEnd len="sm" w="sm" type="none"/>
          </a:ln>
        </p:spPr>
      </p:pic>
      <p:pic>
        <p:nvPicPr>
          <p:cNvPr id="332" name="Google Shape;332;p24"/>
          <p:cNvPicPr preferRelativeResize="0"/>
          <p:nvPr/>
        </p:nvPicPr>
        <p:blipFill rotWithShape="1">
          <a:blip r:embed="rId4">
            <a:alphaModFix/>
          </a:blip>
          <a:srcRect b="4396" l="3654" r="5658" t="4195"/>
          <a:stretch/>
        </p:blipFill>
        <p:spPr>
          <a:xfrm>
            <a:off x="4593350" y="1338550"/>
            <a:ext cx="4104299" cy="2486475"/>
          </a:xfrm>
          <a:prstGeom prst="rect">
            <a:avLst/>
          </a:prstGeom>
          <a:noFill/>
          <a:ln cap="flat" cmpd="sng" w="9525">
            <a:solidFill>
              <a:schemeClr val="dk1"/>
            </a:solidFill>
            <a:prstDash val="solid"/>
            <a:round/>
            <a:headEnd len="sm" w="sm" type="none"/>
            <a:tailEnd len="sm" w="sm" type="none"/>
          </a:ln>
        </p:spPr>
      </p:pic>
      <p:sp>
        <p:nvSpPr>
          <p:cNvPr id="333" name="Google Shape;333;p24"/>
          <p:cNvSpPr txBox="1"/>
          <p:nvPr/>
        </p:nvSpPr>
        <p:spPr>
          <a:xfrm>
            <a:off x="593275" y="3870475"/>
            <a:ext cx="3506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dk1"/>
                </a:solidFill>
                <a:latin typeface="Montserrat Light"/>
                <a:ea typeface="Montserrat Light"/>
                <a:cs typeface="Montserrat Light"/>
                <a:sym typeface="Montserrat Light"/>
              </a:rPr>
              <a:t>With demographics data:</a:t>
            </a:r>
            <a:endParaRPr sz="1300">
              <a:solidFill>
                <a:schemeClr val="dk1"/>
              </a:solidFill>
              <a:latin typeface="Montserrat Light"/>
              <a:ea typeface="Montserrat Light"/>
              <a:cs typeface="Montserrat Light"/>
              <a:sym typeface="Montserrat Light"/>
            </a:endParaRPr>
          </a:p>
          <a:p>
            <a:pPr indent="0" lvl="0" marL="0" rtl="0" algn="l">
              <a:spcBef>
                <a:spcPts val="0"/>
              </a:spcBef>
              <a:spcAft>
                <a:spcPts val="0"/>
              </a:spcAft>
              <a:buNone/>
            </a:pPr>
            <a:r>
              <a:rPr lang="fr" sz="1300">
                <a:solidFill>
                  <a:schemeClr val="dk1"/>
                </a:solidFill>
                <a:latin typeface="Montserrat Light"/>
                <a:ea typeface="Montserrat Light"/>
                <a:cs typeface="Montserrat Light"/>
                <a:sym typeface="Montserrat Light"/>
              </a:rPr>
              <a:t>Champion Model: Random Forest with Random Forest feature selection</a:t>
            </a:r>
            <a:endParaRPr sz="1300">
              <a:solidFill>
                <a:schemeClr val="dk1"/>
              </a:solidFill>
              <a:latin typeface="Montserrat Light"/>
              <a:ea typeface="Montserrat Light"/>
              <a:cs typeface="Montserrat Light"/>
              <a:sym typeface="Montserrat Light"/>
            </a:endParaRPr>
          </a:p>
        </p:txBody>
      </p:sp>
      <p:sp>
        <p:nvSpPr>
          <p:cNvPr id="334" name="Google Shape;334;p24"/>
          <p:cNvSpPr txBox="1"/>
          <p:nvPr/>
        </p:nvSpPr>
        <p:spPr>
          <a:xfrm>
            <a:off x="4892300" y="3870475"/>
            <a:ext cx="3506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chemeClr val="dk1"/>
                </a:solidFill>
                <a:latin typeface="Montserrat Light"/>
                <a:ea typeface="Montserrat Light"/>
                <a:cs typeface="Montserrat Light"/>
                <a:sym typeface="Montserrat Light"/>
              </a:rPr>
              <a:t>Without demographics data:</a:t>
            </a:r>
            <a:endParaRPr sz="1300">
              <a:latin typeface="Montserrat Light"/>
              <a:ea typeface="Montserrat Light"/>
              <a:cs typeface="Montserrat Light"/>
              <a:sym typeface="Montserrat Light"/>
            </a:endParaRPr>
          </a:p>
          <a:p>
            <a:pPr indent="0" lvl="0" marL="0" rtl="0" algn="l">
              <a:spcBef>
                <a:spcPts val="0"/>
              </a:spcBef>
              <a:spcAft>
                <a:spcPts val="0"/>
              </a:spcAft>
              <a:buNone/>
            </a:pPr>
            <a:r>
              <a:rPr lang="fr" sz="1300">
                <a:latin typeface="Montserrat Light"/>
                <a:ea typeface="Montserrat Light"/>
                <a:cs typeface="Montserrat Light"/>
                <a:sym typeface="Montserrat Light"/>
              </a:rPr>
              <a:t>Champion Model: Gradient Boosting with Random Forest feature selection</a:t>
            </a:r>
            <a:endParaRPr sz="1300">
              <a:latin typeface="Montserrat Light"/>
              <a:ea typeface="Montserrat Light"/>
              <a:cs typeface="Montserrat Light"/>
              <a:sym typeface="Montserra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681925" y="590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solidFill>
                  <a:schemeClr val="accent2"/>
                </a:solidFill>
              </a:rPr>
              <a:t>Way Forward</a:t>
            </a:r>
            <a:endParaRPr>
              <a:solidFill>
                <a:schemeClr val="accent2"/>
              </a:solidFill>
            </a:endParaRPr>
          </a:p>
        </p:txBody>
      </p:sp>
      <p:sp>
        <p:nvSpPr>
          <p:cNvPr id="340" name="Google Shape;340;p25"/>
          <p:cNvSpPr txBox="1"/>
          <p:nvPr>
            <p:ph idx="1" type="body"/>
          </p:nvPr>
        </p:nvSpPr>
        <p:spPr>
          <a:xfrm>
            <a:off x="783050" y="1401250"/>
            <a:ext cx="8131500" cy="3033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fr" sz="2000"/>
              <a:t>Demographic Data such as age and income are top predictors. </a:t>
            </a:r>
            <a:endParaRPr sz="2000"/>
          </a:p>
          <a:p>
            <a:pPr indent="-355600" lvl="1" marL="914400" rtl="0" algn="l">
              <a:spcBef>
                <a:spcPts val="0"/>
              </a:spcBef>
              <a:spcAft>
                <a:spcPts val="0"/>
              </a:spcAft>
              <a:buSzPts val="2000"/>
              <a:buChar char="○"/>
            </a:pPr>
            <a:r>
              <a:rPr lang="fr" sz="1700"/>
              <a:t>Inclusion leads to better ad customization and higher probability for customer to accept the coupon.</a:t>
            </a:r>
            <a:r>
              <a:rPr lang="fr" sz="2000"/>
              <a:t> </a:t>
            </a:r>
            <a:r>
              <a:rPr lang="fr" sz="2000"/>
              <a:t> </a:t>
            </a:r>
            <a:endParaRPr sz="2000"/>
          </a:p>
          <a:p>
            <a:pPr indent="0" lvl="0" marL="0" rtl="0" algn="l">
              <a:spcBef>
                <a:spcPts val="600"/>
              </a:spcBef>
              <a:spcAft>
                <a:spcPts val="0"/>
              </a:spcAft>
              <a:buNone/>
            </a:pPr>
            <a:r>
              <a:t/>
            </a:r>
            <a:endParaRPr sz="2000"/>
          </a:p>
          <a:p>
            <a:pPr indent="-355600" lvl="0" marL="457200" rtl="0" algn="l">
              <a:spcBef>
                <a:spcPts val="600"/>
              </a:spcBef>
              <a:spcAft>
                <a:spcPts val="0"/>
              </a:spcAft>
              <a:buSzPts val="2000"/>
              <a:buChar char="➢"/>
            </a:pPr>
            <a:r>
              <a:rPr lang="fr" sz="2000"/>
              <a:t>Create clustering model to segment customer base for further insights</a:t>
            </a:r>
            <a:endParaRPr sz="2000"/>
          </a:p>
          <a:p>
            <a:pPr indent="0" lvl="0" marL="457200" rtl="0" algn="l">
              <a:spcBef>
                <a:spcPts val="600"/>
              </a:spcBef>
              <a:spcAft>
                <a:spcPts val="0"/>
              </a:spcAft>
              <a:buNone/>
            </a:pPr>
            <a:r>
              <a:t/>
            </a:r>
            <a:endParaRPr sz="2000"/>
          </a:p>
          <a:p>
            <a:pPr indent="-355600" lvl="0" marL="457200" rtl="0" algn="l">
              <a:spcBef>
                <a:spcPts val="600"/>
              </a:spcBef>
              <a:spcAft>
                <a:spcPts val="0"/>
              </a:spcAft>
              <a:buSzPts val="2000"/>
              <a:buChar char="➢"/>
            </a:pPr>
            <a:r>
              <a:rPr lang="fr" sz="2000"/>
              <a:t>The product can be further expanded to more industries and can include more recommendations for customers.</a:t>
            </a:r>
            <a:endParaRPr sz="2000"/>
          </a:p>
          <a:p>
            <a:pPr indent="0" lvl="0" marL="0" rtl="0" algn="l">
              <a:spcBef>
                <a:spcPts val="600"/>
              </a:spcBef>
              <a:spcAft>
                <a:spcPts val="0"/>
              </a:spcAft>
              <a:buNone/>
            </a:pPr>
            <a:r>
              <a:t/>
            </a:r>
            <a:endParaRPr sz="2000"/>
          </a:p>
          <a:p>
            <a:pPr indent="0" lvl="0" marL="0" rtl="0" algn="l">
              <a:spcBef>
                <a:spcPts val="600"/>
              </a:spcBef>
              <a:spcAft>
                <a:spcPts val="6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0" y="76200"/>
            <a:ext cx="9144000" cy="75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4000"/>
              <a:t>AutoConnect Team</a:t>
            </a:r>
            <a:endParaRPr sz="4000"/>
          </a:p>
        </p:txBody>
      </p:sp>
      <p:pic>
        <p:nvPicPr>
          <p:cNvPr id="98" name="Google Shape;98;p14"/>
          <p:cNvPicPr preferRelativeResize="0"/>
          <p:nvPr/>
        </p:nvPicPr>
        <p:blipFill>
          <a:blip r:embed="rId3">
            <a:alphaModFix/>
          </a:blip>
          <a:stretch>
            <a:fillRect/>
          </a:stretch>
        </p:blipFill>
        <p:spPr>
          <a:xfrm>
            <a:off x="1633250" y="986625"/>
            <a:ext cx="1384100" cy="1585125"/>
          </a:xfrm>
          <a:prstGeom prst="rect">
            <a:avLst/>
          </a:prstGeom>
          <a:noFill/>
          <a:ln>
            <a:noFill/>
          </a:ln>
        </p:spPr>
      </p:pic>
      <p:pic>
        <p:nvPicPr>
          <p:cNvPr id="99" name="Google Shape;99;p14"/>
          <p:cNvPicPr preferRelativeResize="0"/>
          <p:nvPr/>
        </p:nvPicPr>
        <p:blipFill>
          <a:blip r:embed="rId4">
            <a:alphaModFix/>
          </a:blip>
          <a:stretch>
            <a:fillRect/>
          </a:stretch>
        </p:blipFill>
        <p:spPr>
          <a:xfrm>
            <a:off x="3879950" y="986632"/>
            <a:ext cx="1384100" cy="1716942"/>
          </a:xfrm>
          <a:prstGeom prst="rect">
            <a:avLst/>
          </a:prstGeom>
          <a:noFill/>
          <a:ln>
            <a:noFill/>
          </a:ln>
        </p:spPr>
      </p:pic>
      <p:pic>
        <p:nvPicPr>
          <p:cNvPr id="100" name="Google Shape;100;p14"/>
          <p:cNvPicPr preferRelativeResize="0"/>
          <p:nvPr/>
        </p:nvPicPr>
        <p:blipFill>
          <a:blip r:embed="rId5">
            <a:alphaModFix/>
          </a:blip>
          <a:stretch>
            <a:fillRect/>
          </a:stretch>
        </p:blipFill>
        <p:spPr>
          <a:xfrm>
            <a:off x="7025625" y="2899563"/>
            <a:ext cx="1499201" cy="1716915"/>
          </a:xfrm>
          <a:prstGeom prst="rect">
            <a:avLst/>
          </a:prstGeom>
          <a:noFill/>
          <a:ln>
            <a:noFill/>
          </a:ln>
        </p:spPr>
      </p:pic>
      <p:pic>
        <p:nvPicPr>
          <p:cNvPr id="101" name="Google Shape;101;p14"/>
          <p:cNvPicPr preferRelativeResize="0"/>
          <p:nvPr/>
        </p:nvPicPr>
        <p:blipFill>
          <a:blip r:embed="rId6">
            <a:alphaModFix/>
          </a:blip>
          <a:stretch>
            <a:fillRect/>
          </a:stretch>
        </p:blipFill>
        <p:spPr>
          <a:xfrm>
            <a:off x="590125" y="2970975"/>
            <a:ext cx="1499203" cy="1716950"/>
          </a:xfrm>
          <a:prstGeom prst="rect">
            <a:avLst/>
          </a:prstGeom>
          <a:noFill/>
          <a:ln>
            <a:noFill/>
          </a:ln>
        </p:spPr>
      </p:pic>
      <p:pic>
        <p:nvPicPr>
          <p:cNvPr id="102" name="Google Shape;102;p14"/>
          <p:cNvPicPr preferRelativeResize="0"/>
          <p:nvPr/>
        </p:nvPicPr>
        <p:blipFill>
          <a:blip r:embed="rId7">
            <a:alphaModFix/>
          </a:blip>
          <a:stretch>
            <a:fillRect/>
          </a:stretch>
        </p:blipFill>
        <p:spPr>
          <a:xfrm>
            <a:off x="2687075" y="2970975"/>
            <a:ext cx="1499201" cy="1866856"/>
          </a:xfrm>
          <a:prstGeom prst="rect">
            <a:avLst/>
          </a:prstGeom>
          <a:noFill/>
          <a:ln>
            <a:noFill/>
          </a:ln>
        </p:spPr>
      </p:pic>
      <p:pic>
        <p:nvPicPr>
          <p:cNvPr id="103" name="Google Shape;103;p14"/>
          <p:cNvPicPr preferRelativeResize="0"/>
          <p:nvPr/>
        </p:nvPicPr>
        <p:blipFill>
          <a:blip r:embed="rId8">
            <a:alphaModFix/>
          </a:blip>
          <a:stretch>
            <a:fillRect/>
          </a:stretch>
        </p:blipFill>
        <p:spPr>
          <a:xfrm>
            <a:off x="4983125" y="2974537"/>
            <a:ext cx="1499201" cy="1859730"/>
          </a:xfrm>
          <a:prstGeom prst="rect">
            <a:avLst/>
          </a:prstGeom>
          <a:noFill/>
          <a:ln>
            <a:noFill/>
          </a:ln>
        </p:spPr>
      </p:pic>
      <p:pic>
        <p:nvPicPr>
          <p:cNvPr id="104" name="Google Shape;104;p14"/>
          <p:cNvPicPr preferRelativeResize="0"/>
          <p:nvPr/>
        </p:nvPicPr>
        <p:blipFill>
          <a:blip r:embed="rId9">
            <a:alphaModFix/>
          </a:blip>
          <a:stretch>
            <a:fillRect/>
          </a:stretch>
        </p:blipFill>
        <p:spPr>
          <a:xfrm>
            <a:off x="6079125" y="986637"/>
            <a:ext cx="1382400" cy="1583177"/>
          </a:xfrm>
          <a:prstGeom prst="rect">
            <a:avLst/>
          </a:prstGeom>
          <a:noFill/>
          <a:ln>
            <a:noFill/>
          </a:ln>
        </p:spPr>
      </p:pic>
      <p:sp>
        <p:nvSpPr>
          <p:cNvPr id="105" name="Google Shape;105;p14"/>
          <p:cNvSpPr txBox="1"/>
          <p:nvPr>
            <p:ph type="ctrTitle"/>
          </p:nvPr>
        </p:nvSpPr>
        <p:spPr>
          <a:xfrm>
            <a:off x="1444650" y="252727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Arunima AGRAWAL</a:t>
            </a:r>
            <a:endParaRPr sz="1000"/>
          </a:p>
          <a:p>
            <a:pPr indent="0" lvl="0" marL="0" rtl="0" algn="ctr">
              <a:spcBef>
                <a:spcPts val="0"/>
              </a:spcBef>
              <a:spcAft>
                <a:spcPts val="0"/>
              </a:spcAft>
              <a:buNone/>
            </a:pPr>
            <a:r>
              <a:rPr lang="fr" sz="1000"/>
              <a:t>Data Scientist</a:t>
            </a:r>
            <a:endParaRPr sz="1000"/>
          </a:p>
        </p:txBody>
      </p:sp>
      <p:sp>
        <p:nvSpPr>
          <p:cNvPr id="106" name="Google Shape;106;p14"/>
          <p:cNvSpPr txBox="1"/>
          <p:nvPr>
            <p:ph type="ctrTitle"/>
          </p:nvPr>
        </p:nvSpPr>
        <p:spPr>
          <a:xfrm>
            <a:off x="3691350" y="252727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Aishwarya CHOUKEKAR</a:t>
            </a:r>
            <a:endParaRPr sz="1000"/>
          </a:p>
          <a:p>
            <a:pPr indent="0" lvl="0" marL="0" rtl="0" algn="ctr">
              <a:spcBef>
                <a:spcPts val="0"/>
              </a:spcBef>
              <a:spcAft>
                <a:spcPts val="0"/>
              </a:spcAft>
              <a:buNone/>
            </a:pPr>
            <a:r>
              <a:rPr lang="fr" sz="1000"/>
              <a:t>Data Analyst</a:t>
            </a:r>
            <a:endParaRPr sz="1000"/>
          </a:p>
        </p:txBody>
      </p:sp>
      <p:sp>
        <p:nvSpPr>
          <p:cNvPr id="107" name="Google Shape;107;p14"/>
          <p:cNvSpPr txBox="1"/>
          <p:nvPr>
            <p:ph type="ctrTitle"/>
          </p:nvPr>
        </p:nvSpPr>
        <p:spPr>
          <a:xfrm>
            <a:off x="6894575" y="4687913"/>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Shehryar HUSSAIN</a:t>
            </a:r>
            <a:endParaRPr sz="1000"/>
          </a:p>
          <a:p>
            <a:pPr indent="0" lvl="0" marL="0" rtl="0" algn="ctr">
              <a:spcBef>
                <a:spcPts val="0"/>
              </a:spcBef>
              <a:spcAft>
                <a:spcPts val="0"/>
              </a:spcAft>
              <a:buNone/>
            </a:pPr>
            <a:r>
              <a:rPr lang="fr" sz="1000"/>
              <a:t>Business Analyst</a:t>
            </a:r>
            <a:endParaRPr sz="1000"/>
          </a:p>
        </p:txBody>
      </p:sp>
      <p:sp>
        <p:nvSpPr>
          <p:cNvPr id="108" name="Google Shape;108;p14"/>
          <p:cNvSpPr txBox="1"/>
          <p:nvPr>
            <p:ph type="ctrTitle"/>
          </p:nvPr>
        </p:nvSpPr>
        <p:spPr>
          <a:xfrm>
            <a:off x="459075" y="468792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Fatima NADEEM</a:t>
            </a:r>
            <a:endParaRPr sz="1000"/>
          </a:p>
          <a:p>
            <a:pPr indent="0" lvl="0" marL="0" rtl="0" algn="ctr">
              <a:spcBef>
                <a:spcPts val="0"/>
              </a:spcBef>
              <a:spcAft>
                <a:spcPts val="0"/>
              </a:spcAft>
              <a:buNone/>
            </a:pPr>
            <a:r>
              <a:rPr lang="fr" sz="1000"/>
              <a:t>Business Analyst</a:t>
            </a:r>
            <a:endParaRPr sz="1000"/>
          </a:p>
        </p:txBody>
      </p:sp>
      <p:sp>
        <p:nvSpPr>
          <p:cNvPr id="109" name="Google Shape;109;p14"/>
          <p:cNvSpPr txBox="1"/>
          <p:nvPr>
            <p:ph type="ctrTitle"/>
          </p:nvPr>
        </p:nvSpPr>
        <p:spPr>
          <a:xfrm>
            <a:off x="2556025" y="468792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Arpit NAGPAL</a:t>
            </a:r>
            <a:endParaRPr sz="1000"/>
          </a:p>
          <a:p>
            <a:pPr indent="0" lvl="0" marL="0" rtl="0" algn="ctr">
              <a:spcBef>
                <a:spcPts val="0"/>
              </a:spcBef>
              <a:spcAft>
                <a:spcPts val="0"/>
              </a:spcAft>
              <a:buNone/>
            </a:pPr>
            <a:r>
              <a:rPr lang="fr" sz="1000"/>
              <a:t>Product Managerr</a:t>
            </a:r>
            <a:endParaRPr sz="1000"/>
          </a:p>
        </p:txBody>
      </p:sp>
      <p:sp>
        <p:nvSpPr>
          <p:cNvPr id="110" name="Google Shape;110;p14"/>
          <p:cNvSpPr txBox="1"/>
          <p:nvPr>
            <p:ph type="ctrTitle"/>
          </p:nvPr>
        </p:nvSpPr>
        <p:spPr>
          <a:xfrm>
            <a:off x="4852075" y="468792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Smitul SONI</a:t>
            </a:r>
            <a:endParaRPr sz="1000"/>
          </a:p>
          <a:p>
            <a:pPr indent="0" lvl="0" marL="0" rtl="0" algn="ctr">
              <a:spcBef>
                <a:spcPts val="0"/>
              </a:spcBef>
              <a:spcAft>
                <a:spcPts val="0"/>
              </a:spcAft>
              <a:buNone/>
            </a:pPr>
            <a:r>
              <a:rPr lang="fr" sz="1000"/>
              <a:t>Data Scientist</a:t>
            </a:r>
            <a:endParaRPr sz="1000"/>
          </a:p>
        </p:txBody>
      </p:sp>
      <p:sp>
        <p:nvSpPr>
          <p:cNvPr id="111" name="Google Shape;111;p14"/>
          <p:cNvSpPr txBox="1"/>
          <p:nvPr>
            <p:ph type="ctrTitle"/>
          </p:nvPr>
        </p:nvSpPr>
        <p:spPr>
          <a:xfrm>
            <a:off x="5889675" y="2527275"/>
            <a:ext cx="1761300" cy="37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fr" sz="1000"/>
              <a:t>Louis D'HULST</a:t>
            </a:r>
            <a:endParaRPr sz="1000"/>
          </a:p>
          <a:p>
            <a:pPr indent="0" lvl="0" marL="0" rtl="0" algn="ctr">
              <a:spcBef>
                <a:spcPts val="0"/>
              </a:spcBef>
              <a:spcAft>
                <a:spcPts val="0"/>
              </a:spcAft>
              <a:buNone/>
            </a:pPr>
            <a:r>
              <a:rPr lang="fr" sz="1000"/>
              <a:t>Product Owner</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5" name="Shape 115"/>
        <p:cNvGrpSpPr/>
        <p:nvPr/>
      </p:nvGrpSpPr>
      <p:grpSpPr>
        <a:xfrm>
          <a:off x="0" y="0"/>
          <a:ext cx="0" cy="0"/>
          <a:chOff x="0" y="0"/>
          <a:chExt cx="0" cy="0"/>
        </a:xfrm>
      </p:grpSpPr>
      <p:sp>
        <p:nvSpPr>
          <p:cNvPr id="116" name="Google Shape;116;p15"/>
          <p:cNvSpPr txBox="1"/>
          <p:nvPr/>
        </p:nvSpPr>
        <p:spPr>
          <a:xfrm>
            <a:off x="4789550" y="2878000"/>
            <a:ext cx="4290900" cy="217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b="1" i="1" sz="1700">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sp>
        <p:nvSpPr>
          <p:cNvPr id="117" name="Google Shape;117;p15"/>
          <p:cNvSpPr txBox="1"/>
          <p:nvPr>
            <p:ph idx="1" type="body"/>
          </p:nvPr>
        </p:nvSpPr>
        <p:spPr>
          <a:xfrm>
            <a:off x="112325" y="2634000"/>
            <a:ext cx="4499700" cy="2417100"/>
          </a:xfrm>
          <a:prstGeom prst="rect">
            <a:avLst/>
          </a:prstGeom>
          <a:solidFill>
            <a:schemeClr val="lt2"/>
          </a:solidFill>
        </p:spPr>
        <p:txBody>
          <a:bodyPr anchorCtr="0" anchor="t" bIns="0" lIns="0" spcFirstLastPara="1" rIns="0" wrap="square" tIns="0">
            <a:noAutofit/>
          </a:bodyPr>
          <a:lstStyle/>
          <a:p>
            <a:pPr indent="0" lvl="0" marL="0" rtl="0" algn="l">
              <a:spcBef>
                <a:spcPts val="0"/>
              </a:spcBef>
              <a:spcAft>
                <a:spcPts val="0"/>
              </a:spcAft>
              <a:buNone/>
            </a:pPr>
            <a:r>
              <a:t/>
            </a:r>
            <a:endParaRPr sz="1300">
              <a:solidFill>
                <a:srgbClr val="000000"/>
              </a:solidFill>
            </a:endParaRPr>
          </a:p>
          <a:p>
            <a:pPr indent="0" lvl="0" marL="0" rtl="0" algn="ctr">
              <a:spcBef>
                <a:spcPts val="0"/>
              </a:spcBef>
              <a:spcAft>
                <a:spcPts val="0"/>
              </a:spcAft>
              <a:buNone/>
            </a:pPr>
            <a:r>
              <a:t/>
            </a:r>
            <a:endParaRPr sz="1300">
              <a:solidFill>
                <a:srgbClr val="000000"/>
              </a:solidFill>
            </a:endParaRPr>
          </a:p>
          <a:p>
            <a:pPr indent="0" lvl="0" marL="0" rtl="0" algn="ctr">
              <a:spcBef>
                <a:spcPts val="0"/>
              </a:spcBef>
              <a:spcAft>
                <a:spcPts val="0"/>
              </a:spcAft>
              <a:buNone/>
            </a:pPr>
            <a:r>
              <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l">
              <a:spcBef>
                <a:spcPts val="0"/>
              </a:spcBef>
              <a:spcAft>
                <a:spcPts val="0"/>
              </a:spcAft>
              <a:buNone/>
            </a:pPr>
            <a:r>
              <a:t/>
            </a:r>
            <a:endParaRPr sz="1200">
              <a:solidFill>
                <a:schemeClr val="accent6"/>
              </a:solidFill>
            </a:endParaRPr>
          </a:p>
          <a:p>
            <a:pPr indent="0" lvl="0" marL="0" rtl="0" algn="ctr">
              <a:spcBef>
                <a:spcPts val="0"/>
              </a:spcBef>
              <a:spcAft>
                <a:spcPts val="0"/>
              </a:spcAft>
              <a:buNone/>
            </a:pPr>
            <a:r>
              <a:t/>
            </a:r>
            <a:endParaRPr sz="1200"/>
          </a:p>
        </p:txBody>
      </p:sp>
      <p:sp>
        <p:nvSpPr>
          <p:cNvPr id="118" name="Google Shape;118;p15"/>
          <p:cNvSpPr txBox="1"/>
          <p:nvPr>
            <p:ph idx="1" type="body"/>
          </p:nvPr>
        </p:nvSpPr>
        <p:spPr>
          <a:xfrm>
            <a:off x="104400" y="630400"/>
            <a:ext cx="4499700" cy="4420800"/>
          </a:xfrm>
          <a:prstGeom prst="rect">
            <a:avLst/>
          </a:prstGeom>
          <a:solidFill>
            <a:schemeClr val="lt2"/>
          </a:solidFill>
        </p:spPr>
        <p:txBody>
          <a:bodyPr anchorCtr="0" anchor="t" bIns="0" lIns="0" spcFirstLastPara="1" rIns="0" wrap="square" tIns="0">
            <a:noAutofit/>
          </a:bodyPr>
          <a:lstStyle/>
          <a:p>
            <a:pPr indent="0" lvl="0" marL="0" rtl="0" algn="l">
              <a:spcBef>
                <a:spcPts val="0"/>
              </a:spcBef>
              <a:spcAft>
                <a:spcPts val="0"/>
              </a:spcAft>
              <a:buNone/>
            </a:pPr>
            <a:r>
              <a:t/>
            </a:r>
            <a:endParaRPr sz="1300">
              <a:solidFill>
                <a:srgbClr val="000000"/>
              </a:solidFill>
            </a:endParaRPr>
          </a:p>
          <a:p>
            <a:pPr indent="0" lvl="0" marL="0" rtl="0" algn="ctr">
              <a:spcBef>
                <a:spcPts val="0"/>
              </a:spcBef>
              <a:spcAft>
                <a:spcPts val="0"/>
              </a:spcAft>
              <a:buNone/>
            </a:pPr>
            <a:r>
              <a:t/>
            </a:r>
            <a:endParaRPr sz="1300">
              <a:solidFill>
                <a:srgbClr val="000000"/>
              </a:solidFill>
            </a:endParaRPr>
          </a:p>
          <a:p>
            <a:pPr indent="0" lvl="0" marL="0" rtl="0" algn="ctr">
              <a:spcBef>
                <a:spcPts val="0"/>
              </a:spcBef>
              <a:spcAft>
                <a:spcPts val="0"/>
              </a:spcAft>
              <a:buNone/>
            </a:pPr>
            <a:r>
              <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solidFill>
                <a:srgbClr val="000000"/>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l">
              <a:spcBef>
                <a:spcPts val="0"/>
              </a:spcBef>
              <a:spcAft>
                <a:spcPts val="0"/>
              </a:spcAft>
              <a:buNone/>
            </a:pPr>
            <a:r>
              <a:t/>
            </a:r>
            <a:endParaRPr sz="1200">
              <a:solidFill>
                <a:schemeClr val="accent6"/>
              </a:solidFill>
            </a:endParaRPr>
          </a:p>
          <a:p>
            <a:pPr indent="0" lvl="0" marL="0" rtl="0" algn="ctr">
              <a:spcBef>
                <a:spcPts val="0"/>
              </a:spcBef>
              <a:spcAft>
                <a:spcPts val="0"/>
              </a:spcAft>
              <a:buNone/>
            </a:pPr>
            <a:r>
              <a:t/>
            </a:r>
            <a:endParaRPr sz="1200"/>
          </a:p>
        </p:txBody>
      </p:sp>
      <p:sp>
        <p:nvSpPr>
          <p:cNvPr id="119" name="Google Shape;119;p15"/>
          <p:cNvSpPr txBox="1"/>
          <p:nvPr/>
        </p:nvSpPr>
        <p:spPr>
          <a:xfrm>
            <a:off x="147450" y="1143000"/>
            <a:ext cx="795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External Conditions</a:t>
            </a:r>
            <a:endParaRPr sz="900"/>
          </a:p>
        </p:txBody>
      </p:sp>
      <p:pic>
        <p:nvPicPr>
          <p:cNvPr id="120" name="Google Shape;120;p15"/>
          <p:cNvPicPr preferRelativeResize="0"/>
          <p:nvPr/>
        </p:nvPicPr>
        <p:blipFill>
          <a:blip r:embed="rId3">
            <a:alphaModFix/>
          </a:blip>
          <a:stretch>
            <a:fillRect/>
          </a:stretch>
        </p:blipFill>
        <p:spPr>
          <a:xfrm>
            <a:off x="204700" y="1571849"/>
            <a:ext cx="709800" cy="531659"/>
          </a:xfrm>
          <a:prstGeom prst="rect">
            <a:avLst/>
          </a:prstGeom>
          <a:noFill/>
          <a:ln>
            <a:noFill/>
          </a:ln>
        </p:spPr>
      </p:pic>
      <p:sp>
        <p:nvSpPr>
          <p:cNvPr id="121" name="Google Shape;121;p15"/>
          <p:cNvSpPr txBox="1"/>
          <p:nvPr/>
        </p:nvSpPr>
        <p:spPr>
          <a:xfrm>
            <a:off x="3420350" y="1149925"/>
            <a:ext cx="99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Technical Status </a:t>
            </a:r>
            <a:endParaRPr sz="900"/>
          </a:p>
        </p:txBody>
      </p:sp>
      <p:sp>
        <p:nvSpPr>
          <p:cNvPr id="122" name="Google Shape;122;p15"/>
          <p:cNvSpPr txBox="1"/>
          <p:nvPr/>
        </p:nvSpPr>
        <p:spPr>
          <a:xfrm>
            <a:off x="1181100" y="1219200"/>
            <a:ext cx="79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Location</a:t>
            </a:r>
            <a:endParaRPr sz="900"/>
          </a:p>
        </p:txBody>
      </p:sp>
      <p:sp>
        <p:nvSpPr>
          <p:cNvPr id="123" name="Google Shape;123;p15"/>
          <p:cNvSpPr txBox="1"/>
          <p:nvPr/>
        </p:nvSpPr>
        <p:spPr>
          <a:xfrm>
            <a:off x="2255575" y="1149925"/>
            <a:ext cx="96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Driver Personal Data</a:t>
            </a:r>
            <a:endParaRPr sz="900"/>
          </a:p>
        </p:txBody>
      </p:sp>
      <p:pic>
        <p:nvPicPr>
          <p:cNvPr id="124" name="Google Shape;124;p15"/>
          <p:cNvPicPr preferRelativeResize="0"/>
          <p:nvPr/>
        </p:nvPicPr>
        <p:blipFill rotWithShape="1">
          <a:blip r:embed="rId4">
            <a:alphaModFix/>
          </a:blip>
          <a:srcRect b="38650" l="11158" r="7455" t="0"/>
          <a:stretch/>
        </p:blipFill>
        <p:spPr>
          <a:xfrm>
            <a:off x="1203100" y="1512350"/>
            <a:ext cx="759778" cy="572750"/>
          </a:xfrm>
          <a:prstGeom prst="rect">
            <a:avLst/>
          </a:prstGeom>
          <a:noFill/>
          <a:ln>
            <a:noFill/>
          </a:ln>
        </p:spPr>
      </p:pic>
      <p:pic>
        <p:nvPicPr>
          <p:cNvPr id="125" name="Google Shape;125;p15"/>
          <p:cNvPicPr preferRelativeResize="0"/>
          <p:nvPr/>
        </p:nvPicPr>
        <p:blipFill rotWithShape="1">
          <a:blip r:embed="rId5">
            <a:alphaModFix/>
          </a:blip>
          <a:srcRect b="21285" l="5623" r="4970" t="7071"/>
          <a:stretch/>
        </p:blipFill>
        <p:spPr>
          <a:xfrm>
            <a:off x="3588075" y="1538400"/>
            <a:ext cx="661800" cy="492599"/>
          </a:xfrm>
          <a:prstGeom prst="rect">
            <a:avLst/>
          </a:prstGeom>
          <a:noFill/>
          <a:ln>
            <a:noFill/>
          </a:ln>
        </p:spPr>
      </p:pic>
      <p:pic>
        <p:nvPicPr>
          <p:cNvPr id="126" name="Google Shape;126;p15"/>
          <p:cNvPicPr preferRelativeResize="0"/>
          <p:nvPr/>
        </p:nvPicPr>
        <p:blipFill rotWithShape="1">
          <a:blip r:embed="rId6">
            <a:alphaModFix/>
          </a:blip>
          <a:srcRect b="24244" l="8553" r="7427" t="16594"/>
          <a:stretch/>
        </p:blipFill>
        <p:spPr>
          <a:xfrm>
            <a:off x="2357675" y="1512802"/>
            <a:ext cx="795300" cy="577704"/>
          </a:xfrm>
          <a:prstGeom prst="rect">
            <a:avLst/>
          </a:prstGeom>
          <a:noFill/>
          <a:ln>
            <a:noFill/>
          </a:ln>
        </p:spPr>
      </p:pic>
      <p:sp>
        <p:nvSpPr>
          <p:cNvPr id="127" name="Google Shape;127;p15"/>
          <p:cNvSpPr txBox="1"/>
          <p:nvPr/>
        </p:nvSpPr>
        <p:spPr>
          <a:xfrm>
            <a:off x="92275" y="3124200"/>
            <a:ext cx="1835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Live Road Conditions Reported</a:t>
            </a:r>
            <a:endParaRPr sz="900"/>
          </a:p>
        </p:txBody>
      </p:sp>
      <p:pic>
        <p:nvPicPr>
          <p:cNvPr id="128" name="Google Shape;128;p15"/>
          <p:cNvPicPr preferRelativeResize="0"/>
          <p:nvPr/>
        </p:nvPicPr>
        <p:blipFill>
          <a:blip r:embed="rId7">
            <a:alphaModFix/>
          </a:blip>
          <a:stretch>
            <a:fillRect/>
          </a:stretch>
        </p:blipFill>
        <p:spPr>
          <a:xfrm>
            <a:off x="219475" y="3468575"/>
            <a:ext cx="1540200" cy="562200"/>
          </a:xfrm>
          <a:prstGeom prst="rect">
            <a:avLst/>
          </a:prstGeom>
          <a:noFill/>
          <a:ln>
            <a:noFill/>
          </a:ln>
        </p:spPr>
      </p:pic>
      <p:sp>
        <p:nvSpPr>
          <p:cNvPr id="129" name="Google Shape;129;p15"/>
          <p:cNvSpPr txBox="1"/>
          <p:nvPr/>
        </p:nvSpPr>
        <p:spPr>
          <a:xfrm>
            <a:off x="1831025" y="4251125"/>
            <a:ext cx="75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Predictive Insurance &amp; Service Bookings</a:t>
            </a:r>
            <a:endParaRPr sz="900"/>
          </a:p>
        </p:txBody>
      </p:sp>
      <p:pic>
        <p:nvPicPr>
          <p:cNvPr id="130" name="Google Shape;130;p15"/>
          <p:cNvPicPr preferRelativeResize="0"/>
          <p:nvPr/>
        </p:nvPicPr>
        <p:blipFill>
          <a:blip r:embed="rId8">
            <a:alphaModFix/>
          </a:blip>
          <a:stretch>
            <a:fillRect/>
          </a:stretch>
        </p:blipFill>
        <p:spPr>
          <a:xfrm>
            <a:off x="2590799" y="4239450"/>
            <a:ext cx="709800" cy="709800"/>
          </a:xfrm>
          <a:prstGeom prst="rect">
            <a:avLst/>
          </a:prstGeom>
          <a:noFill/>
          <a:ln>
            <a:noFill/>
          </a:ln>
        </p:spPr>
      </p:pic>
      <p:sp>
        <p:nvSpPr>
          <p:cNvPr id="131" name="Google Shape;131;p15"/>
          <p:cNvSpPr txBox="1"/>
          <p:nvPr/>
        </p:nvSpPr>
        <p:spPr>
          <a:xfrm>
            <a:off x="116150" y="4204175"/>
            <a:ext cx="8904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Proactive Real-Time Communication between Drivers</a:t>
            </a:r>
            <a:endParaRPr sz="900"/>
          </a:p>
        </p:txBody>
      </p:sp>
      <p:pic>
        <p:nvPicPr>
          <p:cNvPr id="132" name="Google Shape;132;p15"/>
          <p:cNvPicPr preferRelativeResize="0"/>
          <p:nvPr/>
        </p:nvPicPr>
        <p:blipFill rotWithShape="1">
          <a:blip r:embed="rId9">
            <a:alphaModFix/>
          </a:blip>
          <a:srcRect b="27271" l="16092" r="14989" t="16602"/>
          <a:stretch/>
        </p:blipFill>
        <p:spPr>
          <a:xfrm>
            <a:off x="978750" y="4358801"/>
            <a:ext cx="709800" cy="623524"/>
          </a:xfrm>
          <a:prstGeom prst="rect">
            <a:avLst/>
          </a:prstGeom>
          <a:noFill/>
          <a:ln>
            <a:noFill/>
          </a:ln>
        </p:spPr>
      </p:pic>
      <p:pic>
        <p:nvPicPr>
          <p:cNvPr id="133" name="Google Shape;133;p15"/>
          <p:cNvPicPr preferRelativeResize="0"/>
          <p:nvPr/>
        </p:nvPicPr>
        <p:blipFill>
          <a:blip r:embed="rId10">
            <a:alphaModFix/>
          </a:blip>
          <a:stretch>
            <a:fillRect/>
          </a:stretch>
        </p:blipFill>
        <p:spPr>
          <a:xfrm>
            <a:off x="3624275" y="4254150"/>
            <a:ext cx="709800" cy="709800"/>
          </a:xfrm>
          <a:prstGeom prst="rect">
            <a:avLst/>
          </a:prstGeom>
          <a:noFill/>
          <a:ln>
            <a:noFill/>
          </a:ln>
        </p:spPr>
      </p:pic>
      <p:sp>
        <p:nvSpPr>
          <p:cNvPr id="134" name="Google Shape;134;p15"/>
          <p:cNvSpPr txBox="1"/>
          <p:nvPr/>
        </p:nvSpPr>
        <p:spPr>
          <a:xfrm>
            <a:off x="3443300" y="3809525"/>
            <a:ext cx="995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900"/>
              <a:t>E-Commerce on the move</a:t>
            </a:r>
            <a:endParaRPr sz="900"/>
          </a:p>
        </p:txBody>
      </p:sp>
      <p:sp>
        <p:nvSpPr>
          <p:cNvPr id="135" name="Google Shape;135;p15"/>
          <p:cNvSpPr txBox="1"/>
          <p:nvPr/>
        </p:nvSpPr>
        <p:spPr>
          <a:xfrm>
            <a:off x="3144275" y="3379575"/>
            <a:ext cx="1088700" cy="461700"/>
          </a:xfrm>
          <a:prstGeom prst="rect">
            <a:avLst/>
          </a:prstGeom>
          <a:noFill/>
          <a:ln cap="flat" cmpd="sng" w="19050">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900">
                <a:solidFill>
                  <a:schemeClr val="dk1"/>
                </a:solidFill>
              </a:rPr>
              <a:t>Targeted Advertisements</a:t>
            </a:r>
            <a:endParaRPr sz="900">
              <a:solidFill>
                <a:schemeClr val="dk1"/>
              </a:solidFill>
            </a:endParaRPr>
          </a:p>
        </p:txBody>
      </p:sp>
      <p:sp>
        <p:nvSpPr>
          <p:cNvPr id="136" name="Google Shape;136;p15"/>
          <p:cNvSpPr txBox="1"/>
          <p:nvPr/>
        </p:nvSpPr>
        <p:spPr>
          <a:xfrm>
            <a:off x="16075" y="16475"/>
            <a:ext cx="357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000">
                <a:solidFill>
                  <a:schemeClr val="accent2"/>
                </a:solidFill>
                <a:latin typeface="Montserrat"/>
                <a:ea typeface="Montserrat"/>
                <a:cs typeface="Montserrat"/>
                <a:sym typeface="Montserrat"/>
              </a:rPr>
              <a:t>Car</a:t>
            </a:r>
            <a:r>
              <a:rPr b="1" lang="fr" sz="3000">
                <a:solidFill>
                  <a:schemeClr val="accent2"/>
                </a:solidFill>
                <a:latin typeface="Montserrat"/>
                <a:ea typeface="Montserrat"/>
                <a:cs typeface="Montserrat"/>
                <a:sym typeface="Montserrat"/>
              </a:rPr>
              <a:t> Data</a:t>
            </a:r>
            <a:endParaRPr b="1" sz="3000">
              <a:solidFill>
                <a:schemeClr val="accent2"/>
              </a:solidFill>
              <a:latin typeface="Montserrat"/>
              <a:ea typeface="Montserrat"/>
              <a:cs typeface="Montserrat"/>
              <a:sym typeface="Montserrat"/>
            </a:endParaRPr>
          </a:p>
        </p:txBody>
      </p:sp>
      <p:sp>
        <p:nvSpPr>
          <p:cNvPr id="137" name="Google Shape;137;p15"/>
          <p:cNvSpPr txBox="1"/>
          <p:nvPr/>
        </p:nvSpPr>
        <p:spPr>
          <a:xfrm>
            <a:off x="148475" y="2650525"/>
            <a:ext cx="442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100">
                <a:solidFill>
                  <a:schemeClr val="dk1"/>
                </a:solidFill>
                <a:latin typeface="Montserrat"/>
                <a:ea typeface="Montserrat"/>
                <a:cs typeface="Montserrat"/>
                <a:sym typeface="Montserrat"/>
              </a:rPr>
              <a:t>Monetizing Car Data to create new service business opportunities and customer benefits</a:t>
            </a:r>
            <a:endParaRPr b="1" sz="1300">
              <a:solidFill>
                <a:schemeClr val="dk1"/>
              </a:solidFill>
              <a:latin typeface="Montserrat"/>
              <a:ea typeface="Montserrat"/>
              <a:cs typeface="Montserrat"/>
              <a:sym typeface="Montserrat"/>
            </a:endParaRPr>
          </a:p>
        </p:txBody>
      </p:sp>
      <p:sp>
        <p:nvSpPr>
          <p:cNvPr id="138" name="Google Shape;138;p15"/>
          <p:cNvSpPr txBox="1"/>
          <p:nvPr/>
        </p:nvSpPr>
        <p:spPr>
          <a:xfrm>
            <a:off x="122325" y="630400"/>
            <a:ext cx="4499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200">
                <a:solidFill>
                  <a:schemeClr val="dk1"/>
                </a:solidFill>
                <a:latin typeface="Montserrat"/>
                <a:ea typeface="Montserrat"/>
                <a:cs typeface="Montserrat"/>
                <a:sym typeface="Montserrat"/>
              </a:rPr>
              <a:t>Real-time car </a:t>
            </a:r>
            <a:r>
              <a:rPr b="1" lang="fr" sz="1100">
                <a:solidFill>
                  <a:schemeClr val="dk1"/>
                </a:solidFill>
                <a:latin typeface="Montserrat"/>
                <a:ea typeface="Montserrat"/>
                <a:cs typeface="Montserrat"/>
                <a:sym typeface="Montserrat"/>
              </a:rPr>
              <a:t>data about how they are, where they are and who is behind the wheel </a:t>
            </a:r>
            <a:endParaRPr b="1" sz="1300">
              <a:solidFill>
                <a:schemeClr val="dk1"/>
              </a:solidFill>
              <a:latin typeface="Montserrat"/>
              <a:ea typeface="Montserrat"/>
              <a:cs typeface="Montserrat"/>
              <a:sym typeface="Montserrat"/>
            </a:endParaRPr>
          </a:p>
        </p:txBody>
      </p:sp>
      <p:sp>
        <p:nvSpPr>
          <p:cNvPr id="139" name="Google Shape;139;p15"/>
          <p:cNvSpPr txBox="1"/>
          <p:nvPr/>
        </p:nvSpPr>
        <p:spPr>
          <a:xfrm>
            <a:off x="4789400" y="321275"/>
            <a:ext cx="4290900" cy="217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a:p>
            <a:pPr indent="0" lvl="0" marL="0" rtl="0" algn="l">
              <a:spcBef>
                <a:spcPts val="0"/>
              </a:spcBef>
              <a:spcAft>
                <a:spcPts val="0"/>
              </a:spcAft>
              <a:buNone/>
            </a:pPr>
            <a:r>
              <a:t/>
            </a:r>
            <a:endParaRPr b="1" i="1" sz="1700">
              <a:latin typeface="Montserrat"/>
              <a:ea typeface="Montserrat"/>
              <a:cs typeface="Montserrat"/>
              <a:sym typeface="Montserrat"/>
            </a:endParaRPr>
          </a:p>
          <a:p>
            <a:pPr indent="0" lvl="0" marL="0" rtl="0" algn="l">
              <a:spcBef>
                <a:spcPts val="0"/>
              </a:spcBef>
              <a:spcAft>
                <a:spcPts val="0"/>
              </a:spcAft>
              <a:buNone/>
            </a:pPr>
            <a:r>
              <a:t/>
            </a:r>
            <a:endParaRPr>
              <a:latin typeface="Montserrat Light"/>
              <a:ea typeface="Montserrat Light"/>
              <a:cs typeface="Montserrat Light"/>
              <a:sym typeface="Montserrat Light"/>
            </a:endParaRPr>
          </a:p>
        </p:txBody>
      </p:sp>
      <p:cxnSp>
        <p:nvCxnSpPr>
          <p:cNvPr id="140" name="Google Shape;140;p15"/>
          <p:cNvCxnSpPr/>
          <p:nvPr/>
        </p:nvCxnSpPr>
        <p:spPr>
          <a:xfrm rot="10800000">
            <a:off x="5049000" y="712175"/>
            <a:ext cx="11100" cy="16626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5"/>
          <p:cNvSpPr txBox="1"/>
          <p:nvPr/>
        </p:nvSpPr>
        <p:spPr>
          <a:xfrm>
            <a:off x="6560450" y="1263150"/>
            <a:ext cx="2310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1"/>
                </a:solidFill>
                <a:latin typeface="Montserrat Light"/>
                <a:ea typeface="Montserrat Light"/>
                <a:cs typeface="Montserrat Light"/>
                <a:sym typeface="Montserrat Light"/>
              </a:rPr>
              <a:t>interested in getting greater safety, convenience, &amp; cost-saving through sharing car data </a:t>
            </a:r>
            <a:endParaRPr sz="900">
              <a:solidFill>
                <a:schemeClr val="dk1"/>
              </a:solidFill>
              <a:latin typeface="Montserrat Light"/>
              <a:ea typeface="Montserrat Light"/>
              <a:cs typeface="Montserrat Light"/>
              <a:sym typeface="Montserrat Light"/>
            </a:endParaRPr>
          </a:p>
        </p:txBody>
      </p:sp>
      <p:sp>
        <p:nvSpPr>
          <p:cNvPr id="142" name="Google Shape;142;p15"/>
          <p:cNvSpPr txBox="1"/>
          <p:nvPr/>
        </p:nvSpPr>
        <p:spPr>
          <a:xfrm>
            <a:off x="4789625" y="120475"/>
            <a:ext cx="4290900" cy="461700"/>
          </a:xfrm>
          <a:prstGeom prst="rect">
            <a:avLst/>
          </a:prstGeom>
          <a:solidFill>
            <a:srgbClr val="0B539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lt1"/>
                </a:solidFill>
                <a:latin typeface="Montserrat Light"/>
                <a:ea typeface="Montserrat Light"/>
                <a:cs typeface="Montserrat Light"/>
                <a:sym typeface="Montserrat Light"/>
              </a:rPr>
              <a:t>Market Outlook - McKinsey Report</a:t>
            </a:r>
            <a:endParaRPr sz="1800">
              <a:solidFill>
                <a:schemeClr val="lt1"/>
              </a:solidFill>
              <a:latin typeface="Montserrat Light"/>
              <a:ea typeface="Montserrat Light"/>
              <a:cs typeface="Montserrat Light"/>
              <a:sym typeface="Montserrat Light"/>
            </a:endParaRPr>
          </a:p>
        </p:txBody>
      </p:sp>
      <p:cxnSp>
        <p:nvCxnSpPr>
          <p:cNvPr id="143" name="Google Shape;143;p15"/>
          <p:cNvCxnSpPr/>
          <p:nvPr/>
        </p:nvCxnSpPr>
        <p:spPr>
          <a:xfrm flipH="1" rot="10800000">
            <a:off x="5076775" y="2353625"/>
            <a:ext cx="3825600" cy="267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5"/>
          <p:cNvSpPr txBox="1"/>
          <p:nvPr/>
        </p:nvSpPr>
        <p:spPr>
          <a:xfrm>
            <a:off x="3612700" y="3104850"/>
            <a:ext cx="91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accent6"/>
                </a:solidFill>
                <a:latin typeface="Montserrat"/>
                <a:ea typeface="Montserrat"/>
                <a:cs typeface="Montserrat"/>
                <a:sym typeface="Montserrat"/>
              </a:rPr>
              <a:t>Our Scope</a:t>
            </a:r>
            <a:endParaRPr b="1" sz="1000">
              <a:solidFill>
                <a:schemeClr val="accent6"/>
              </a:solidFill>
              <a:latin typeface="Montserrat"/>
              <a:ea typeface="Montserrat"/>
              <a:cs typeface="Montserrat"/>
              <a:sym typeface="Montserrat"/>
            </a:endParaRPr>
          </a:p>
        </p:txBody>
      </p:sp>
      <p:cxnSp>
        <p:nvCxnSpPr>
          <p:cNvPr id="145" name="Google Shape;145;p15"/>
          <p:cNvCxnSpPr/>
          <p:nvPr/>
        </p:nvCxnSpPr>
        <p:spPr>
          <a:xfrm flipH="1" rot="10800000">
            <a:off x="5299725" y="729400"/>
            <a:ext cx="1426500" cy="14472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15"/>
          <p:cNvSpPr txBox="1"/>
          <p:nvPr/>
        </p:nvSpPr>
        <p:spPr>
          <a:xfrm>
            <a:off x="6251275" y="1164600"/>
            <a:ext cx="428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1"/>
                </a:solidFill>
                <a:latin typeface="Montserrat"/>
                <a:ea typeface="Montserrat"/>
                <a:cs typeface="Montserrat"/>
                <a:sym typeface="Montserrat"/>
              </a:rPr>
              <a:t>⅔</a:t>
            </a:r>
            <a:r>
              <a:rPr b="1" lang="fr">
                <a:solidFill>
                  <a:schemeClr val="dk1"/>
                </a:solidFill>
                <a:latin typeface="Montserrat"/>
                <a:ea typeface="Montserrat"/>
                <a:cs typeface="Montserrat"/>
                <a:sym typeface="Montserrat"/>
              </a:rPr>
              <a:t> </a:t>
            </a:r>
            <a:endParaRPr sz="1800">
              <a:latin typeface="Montserrat Light"/>
              <a:ea typeface="Montserrat Light"/>
              <a:cs typeface="Montserrat Light"/>
              <a:sym typeface="Montserrat Light"/>
            </a:endParaRPr>
          </a:p>
        </p:txBody>
      </p:sp>
      <p:sp>
        <p:nvSpPr>
          <p:cNvPr id="147" name="Google Shape;147;p15"/>
          <p:cNvSpPr txBox="1"/>
          <p:nvPr/>
        </p:nvSpPr>
        <p:spPr>
          <a:xfrm>
            <a:off x="5702125" y="1773400"/>
            <a:ext cx="79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200">
                <a:latin typeface="Montserrat"/>
                <a:ea typeface="Montserrat"/>
                <a:cs typeface="Montserrat"/>
                <a:sym typeface="Montserrat"/>
              </a:rPr>
              <a:t>450 BN</a:t>
            </a:r>
            <a:endParaRPr b="1" sz="1200">
              <a:latin typeface="Montserrat"/>
              <a:ea typeface="Montserrat"/>
              <a:cs typeface="Montserrat"/>
              <a:sym typeface="Montserrat"/>
            </a:endParaRPr>
          </a:p>
        </p:txBody>
      </p:sp>
      <p:sp>
        <p:nvSpPr>
          <p:cNvPr id="148" name="Google Shape;148;p15"/>
          <p:cNvSpPr txBox="1"/>
          <p:nvPr/>
        </p:nvSpPr>
        <p:spPr>
          <a:xfrm>
            <a:off x="6327475" y="1836425"/>
            <a:ext cx="207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Montserrat Light"/>
                <a:ea typeface="Montserrat Light"/>
                <a:cs typeface="Montserrat Light"/>
                <a:sym typeface="Montserrat Light"/>
              </a:rPr>
              <a:t>estimated global value of  car generated data market by 2030</a:t>
            </a:r>
            <a:endParaRPr sz="900">
              <a:latin typeface="Montserrat Light"/>
              <a:ea typeface="Montserrat Light"/>
              <a:cs typeface="Montserrat Light"/>
              <a:sym typeface="Montserrat Light"/>
            </a:endParaRPr>
          </a:p>
        </p:txBody>
      </p:sp>
      <p:sp>
        <p:nvSpPr>
          <p:cNvPr id="149" name="Google Shape;149;p15"/>
          <p:cNvSpPr txBox="1"/>
          <p:nvPr/>
        </p:nvSpPr>
        <p:spPr>
          <a:xfrm>
            <a:off x="6638063" y="791200"/>
            <a:ext cx="6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chemeClr val="dk1"/>
                </a:solidFill>
                <a:latin typeface="Montserrat"/>
                <a:ea typeface="Montserrat"/>
                <a:cs typeface="Montserrat"/>
                <a:sym typeface="Montserrat"/>
              </a:rPr>
              <a:t>70%</a:t>
            </a:r>
            <a:endParaRPr sz="1200">
              <a:latin typeface="Montserrat Light"/>
              <a:ea typeface="Montserrat Light"/>
              <a:cs typeface="Montserrat Light"/>
              <a:sym typeface="Montserrat Light"/>
            </a:endParaRPr>
          </a:p>
        </p:txBody>
      </p:sp>
      <p:sp>
        <p:nvSpPr>
          <p:cNvPr id="150" name="Google Shape;150;p15"/>
          <p:cNvSpPr txBox="1"/>
          <p:nvPr/>
        </p:nvSpPr>
        <p:spPr>
          <a:xfrm>
            <a:off x="7079525" y="836650"/>
            <a:ext cx="15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Montserrat Light"/>
                <a:ea typeface="Montserrat Light"/>
                <a:cs typeface="Montserrat Light"/>
                <a:sym typeface="Montserrat Light"/>
              </a:rPr>
              <a:t>US users willing to share personal data</a:t>
            </a:r>
            <a:endParaRPr sz="900">
              <a:latin typeface="Montserrat Light"/>
              <a:ea typeface="Montserrat Light"/>
              <a:cs typeface="Montserrat Light"/>
              <a:sym typeface="Montserrat Light"/>
            </a:endParaRPr>
          </a:p>
        </p:txBody>
      </p:sp>
      <p:sp>
        <p:nvSpPr>
          <p:cNvPr id="151" name="Google Shape;151;p15"/>
          <p:cNvSpPr/>
          <p:nvPr/>
        </p:nvSpPr>
        <p:spPr>
          <a:xfrm rot="10800000">
            <a:off x="1327800" y="2402425"/>
            <a:ext cx="2154000" cy="2148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4789600" y="2608050"/>
            <a:ext cx="4290900" cy="461700"/>
          </a:xfrm>
          <a:prstGeom prst="rect">
            <a:avLst/>
          </a:prstGeom>
          <a:solidFill>
            <a:srgbClr val="0B5394"/>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lt1"/>
                </a:solidFill>
                <a:latin typeface="Montserrat Light"/>
                <a:ea typeface="Montserrat Light"/>
                <a:cs typeface="Montserrat Light"/>
                <a:sym typeface="Montserrat Light"/>
              </a:rPr>
              <a:t>Privacy Sensitivity</a:t>
            </a:r>
            <a:endParaRPr sz="1800">
              <a:solidFill>
                <a:schemeClr val="lt1"/>
              </a:solidFill>
              <a:latin typeface="Montserrat Light"/>
              <a:ea typeface="Montserrat Light"/>
              <a:cs typeface="Montserrat Light"/>
              <a:sym typeface="Montserrat Light"/>
            </a:endParaRPr>
          </a:p>
        </p:txBody>
      </p:sp>
      <p:sp>
        <p:nvSpPr>
          <p:cNvPr id="153" name="Google Shape;153;p15"/>
          <p:cNvSpPr/>
          <p:nvPr/>
        </p:nvSpPr>
        <p:spPr>
          <a:xfrm>
            <a:off x="8541175" y="3238625"/>
            <a:ext cx="135300" cy="562200"/>
          </a:xfrm>
          <a:prstGeom prst="rect">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8541175" y="3820175"/>
            <a:ext cx="135300" cy="562200"/>
          </a:xfrm>
          <a:prstGeom prst="rect">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5"/>
          <p:cNvCxnSpPr/>
          <p:nvPr/>
        </p:nvCxnSpPr>
        <p:spPr>
          <a:xfrm>
            <a:off x="8270450" y="3811275"/>
            <a:ext cx="6768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5"/>
          <p:cNvCxnSpPr/>
          <p:nvPr/>
        </p:nvCxnSpPr>
        <p:spPr>
          <a:xfrm>
            <a:off x="8270450" y="4382375"/>
            <a:ext cx="676800" cy="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15"/>
          <p:cNvSpPr/>
          <p:nvPr/>
        </p:nvSpPr>
        <p:spPr>
          <a:xfrm>
            <a:off x="8541175" y="4391275"/>
            <a:ext cx="135300" cy="562200"/>
          </a:xfrm>
          <a:prstGeom prst="rect">
            <a:avLst/>
          </a:prstGeom>
          <a:gradFill>
            <a:gsLst>
              <a:gs pos="0">
                <a:srgbClr val="DB0000"/>
              </a:gs>
              <a:gs pos="100000">
                <a:srgbClr val="54030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15"/>
          <p:cNvCxnSpPr/>
          <p:nvPr/>
        </p:nvCxnSpPr>
        <p:spPr>
          <a:xfrm>
            <a:off x="8247725" y="3239250"/>
            <a:ext cx="676800" cy="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15"/>
          <p:cNvSpPr txBox="1"/>
          <p:nvPr/>
        </p:nvSpPr>
        <p:spPr>
          <a:xfrm>
            <a:off x="7276600" y="3306950"/>
            <a:ext cx="1088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solidFill>
                  <a:schemeClr val="dk1"/>
                </a:solidFill>
                <a:latin typeface="Montserrat Light"/>
                <a:ea typeface="Montserrat Light"/>
                <a:cs typeface="Montserrat Light"/>
                <a:sym typeface="Montserrat Light"/>
              </a:rPr>
              <a:t>External (GPS, Weather data)</a:t>
            </a:r>
            <a:endParaRPr sz="900">
              <a:solidFill>
                <a:schemeClr val="dk1"/>
              </a:solidFill>
              <a:latin typeface="Montserrat Light"/>
              <a:ea typeface="Montserrat Light"/>
              <a:cs typeface="Montserrat Light"/>
              <a:sym typeface="Montserrat Light"/>
            </a:endParaRPr>
          </a:p>
        </p:txBody>
      </p:sp>
      <p:sp>
        <p:nvSpPr>
          <p:cNvPr id="160" name="Google Shape;160;p15"/>
          <p:cNvSpPr txBox="1"/>
          <p:nvPr/>
        </p:nvSpPr>
        <p:spPr>
          <a:xfrm>
            <a:off x="7333800" y="3820525"/>
            <a:ext cx="1088700" cy="600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solidFill>
                  <a:schemeClr val="dk1"/>
                </a:solidFill>
                <a:latin typeface="Montserrat Light"/>
                <a:ea typeface="Montserrat Light"/>
                <a:cs typeface="Montserrat Light"/>
                <a:sym typeface="Montserrat Light"/>
              </a:rPr>
              <a:t>Car Usage (Speed, Weight, Mileage) </a:t>
            </a:r>
            <a:endParaRPr sz="900">
              <a:solidFill>
                <a:schemeClr val="dk1"/>
              </a:solidFill>
              <a:latin typeface="Montserrat Light"/>
              <a:ea typeface="Montserrat Light"/>
              <a:cs typeface="Montserrat Light"/>
              <a:sym typeface="Montserrat Light"/>
            </a:endParaRPr>
          </a:p>
        </p:txBody>
      </p:sp>
      <p:sp>
        <p:nvSpPr>
          <p:cNvPr id="161" name="Google Shape;161;p15"/>
          <p:cNvSpPr txBox="1"/>
          <p:nvPr/>
        </p:nvSpPr>
        <p:spPr>
          <a:xfrm>
            <a:off x="7245275" y="4370400"/>
            <a:ext cx="1198800" cy="600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900">
                <a:solidFill>
                  <a:schemeClr val="dk1"/>
                </a:solidFill>
                <a:latin typeface="Montserrat Light"/>
                <a:ea typeface="Montserrat Light"/>
                <a:cs typeface="Montserrat Light"/>
                <a:sym typeface="Montserrat Light"/>
              </a:rPr>
              <a:t>Personal (Identity, preferences, use patterns)</a:t>
            </a:r>
            <a:endParaRPr sz="900">
              <a:solidFill>
                <a:schemeClr val="dk1"/>
              </a:solidFill>
              <a:latin typeface="Montserrat Light"/>
              <a:ea typeface="Montserrat Light"/>
              <a:cs typeface="Montserrat Light"/>
              <a:sym typeface="Montserrat Light"/>
            </a:endParaRPr>
          </a:p>
        </p:txBody>
      </p:sp>
      <p:pic>
        <p:nvPicPr>
          <p:cNvPr id="162" name="Google Shape;162;p15"/>
          <p:cNvPicPr preferRelativeResize="0"/>
          <p:nvPr/>
        </p:nvPicPr>
        <p:blipFill rotWithShape="1">
          <a:blip r:embed="rId11">
            <a:alphaModFix/>
          </a:blip>
          <a:srcRect b="13197" l="4012" r="0" t="6332"/>
          <a:stretch/>
        </p:blipFill>
        <p:spPr>
          <a:xfrm>
            <a:off x="2190075" y="3226928"/>
            <a:ext cx="890401" cy="806909"/>
          </a:xfrm>
          <a:prstGeom prst="rect">
            <a:avLst/>
          </a:prstGeom>
          <a:noFill/>
          <a:ln>
            <a:noFill/>
          </a:ln>
        </p:spPr>
      </p:pic>
      <p:sp>
        <p:nvSpPr>
          <p:cNvPr id="163" name="Google Shape;163;p15"/>
          <p:cNvSpPr txBox="1"/>
          <p:nvPr/>
        </p:nvSpPr>
        <p:spPr>
          <a:xfrm>
            <a:off x="4807050" y="3186575"/>
            <a:ext cx="245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latin typeface="Montserrat Light"/>
                <a:ea typeface="Montserrat Light"/>
                <a:cs typeface="Montserrat Light"/>
                <a:sym typeface="Montserrat Light"/>
              </a:rPr>
              <a:t>User Willingness to Share Data</a:t>
            </a:r>
            <a:endParaRPr sz="1100">
              <a:latin typeface="Montserrat Light"/>
              <a:ea typeface="Montserrat Light"/>
              <a:cs typeface="Montserrat Light"/>
              <a:sym typeface="Montserrat Light"/>
            </a:endParaRPr>
          </a:p>
        </p:txBody>
      </p:sp>
      <p:pic>
        <p:nvPicPr>
          <p:cNvPr id="164" name="Google Shape;164;p15"/>
          <p:cNvPicPr preferRelativeResize="0"/>
          <p:nvPr/>
        </p:nvPicPr>
        <p:blipFill rotWithShape="1">
          <a:blip r:embed="rId12">
            <a:alphaModFix/>
          </a:blip>
          <a:srcRect b="0" l="56409" r="15174" t="0"/>
          <a:stretch/>
        </p:blipFill>
        <p:spPr>
          <a:xfrm>
            <a:off x="6159325" y="3591400"/>
            <a:ext cx="676800" cy="1252076"/>
          </a:xfrm>
          <a:prstGeom prst="rect">
            <a:avLst/>
          </a:prstGeom>
          <a:noFill/>
          <a:ln>
            <a:noFill/>
          </a:ln>
        </p:spPr>
      </p:pic>
      <p:pic>
        <p:nvPicPr>
          <p:cNvPr id="165" name="Google Shape;165;p15"/>
          <p:cNvPicPr preferRelativeResize="0"/>
          <p:nvPr/>
        </p:nvPicPr>
        <p:blipFill rotWithShape="1">
          <a:blip r:embed="rId12">
            <a:alphaModFix/>
          </a:blip>
          <a:srcRect b="3138" l="0" r="62497" t="0"/>
          <a:stretch/>
        </p:blipFill>
        <p:spPr>
          <a:xfrm>
            <a:off x="5469950" y="3594623"/>
            <a:ext cx="917400" cy="1245627"/>
          </a:xfrm>
          <a:prstGeom prst="rect">
            <a:avLst/>
          </a:prstGeom>
          <a:noFill/>
          <a:ln>
            <a:noFill/>
          </a:ln>
        </p:spPr>
      </p:pic>
      <p:sp>
        <p:nvSpPr>
          <p:cNvPr id="166" name="Google Shape;166;p15"/>
          <p:cNvSpPr txBox="1"/>
          <p:nvPr/>
        </p:nvSpPr>
        <p:spPr>
          <a:xfrm>
            <a:off x="5710650" y="4765875"/>
            <a:ext cx="661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latin typeface="Montserrat Light"/>
                <a:ea typeface="Montserrat Light"/>
                <a:cs typeface="Montserrat Light"/>
                <a:sym typeface="Montserrat Light"/>
              </a:rPr>
              <a:t>Germany</a:t>
            </a:r>
            <a:endParaRPr sz="800">
              <a:latin typeface="Montserrat Light"/>
              <a:ea typeface="Montserrat Light"/>
              <a:cs typeface="Montserrat Light"/>
              <a:sym typeface="Montserrat Light"/>
            </a:endParaRPr>
          </a:p>
        </p:txBody>
      </p:sp>
      <p:sp>
        <p:nvSpPr>
          <p:cNvPr id="167" name="Google Shape;167;p15"/>
          <p:cNvSpPr txBox="1"/>
          <p:nvPr/>
        </p:nvSpPr>
        <p:spPr>
          <a:xfrm>
            <a:off x="6251275" y="4765875"/>
            <a:ext cx="4998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800">
                <a:latin typeface="Montserrat Light"/>
                <a:ea typeface="Montserrat Light"/>
                <a:cs typeface="Montserrat Light"/>
                <a:sym typeface="Montserrat Light"/>
              </a:rPr>
              <a:t>US</a:t>
            </a:r>
            <a:endParaRPr sz="800">
              <a:latin typeface="Montserrat Light"/>
              <a:ea typeface="Montserrat Light"/>
              <a:cs typeface="Montserrat Light"/>
              <a:sym typeface="Montserrat Light"/>
            </a:endParaRPr>
          </a:p>
        </p:txBody>
      </p:sp>
      <p:sp>
        <p:nvSpPr>
          <p:cNvPr id="168" name="Google Shape;168;p15"/>
          <p:cNvSpPr txBox="1"/>
          <p:nvPr/>
        </p:nvSpPr>
        <p:spPr>
          <a:xfrm>
            <a:off x="4808125" y="3707175"/>
            <a:ext cx="661800" cy="5079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700">
                <a:latin typeface="Montserrat Light"/>
                <a:ea typeface="Montserrat Light"/>
                <a:cs typeface="Montserrat Light"/>
                <a:sym typeface="Montserrat Light"/>
              </a:rPr>
              <a:t>Purpose of Collection</a:t>
            </a:r>
            <a:endParaRPr sz="700">
              <a:latin typeface="Montserrat Light"/>
              <a:ea typeface="Montserrat Light"/>
              <a:cs typeface="Montserrat Light"/>
              <a:sym typeface="Montserrat Light"/>
            </a:endParaRPr>
          </a:p>
          <a:p>
            <a:pPr indent="0" lvl="0" marL="0" rtl="0" algn="l">
              <a:spcBef>
                <a:spcPts val="0"/>
              </a:spcBef>
              <a:spcAft>
                <a:spcPts val="0"/>
              </a:spcAft>
              <a:buNone/>
            </a:pPr>
            <a:r>
              <a:rPr lang="fr" sz="700">
                <a:latin typeface="Montserrat Light"/>
                <a:ea typeface="Montserrat Light"/>
                <a:cs typeface="Montserrat Light"/>
                <a:sym typeface="Montserrat Light"/>
              </a:rPr>
              <a:t>(N=546)</a:t>
            </a:r>
            <a:endParaRPr sz="700">
              <a:latin typeface="Montserrat Light"/>
              <a:ea typeface="Montserrat Light"/>
              <a:cs typeface="Montserrat Light"/>
              <a:sym typeface="Montserrat Light"/>
            </a:endParaRPr>
          </a:p>
        </p:txBody>
      </p:sp>
      <p:sp>
        <p:nvSpPr>
          <p:cNvPr id="169" name="Google Shape;169;p15"/>
          <p:cNvSpPr txBox="1"/>
          <p:nvPr/>
        </p:nvSpPr>
        <p:spPr>
          <a:xfrm>
            <a:off x="8634875" y="3234850"/>
            <a:ext cx="42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solidFill>
                  <a:srgbClr val="85200C"/>
                </a:solidFill>
                <a:latin typeface="Montserrat Light"/>
                <a:ea typeface="Montserrat Light"/>
                <a:cs typeface="Montserrat Light"/>
                <a:sym typeface="Montserrat Light"/>
              </a:rPr>
              <a:t>Low</a:t>
            </a:r>
            <a:endParaRPr sz="800">
              <a:solidFill>
                <a:srgbClr val="85200C"/>
              </a:solidFill>
              <a:latin typeface="Montserrat Light"/>
              <a:ea typeface="Montserrat Light"/>
              <a:cs typeface="Montserrat Light"/>
              <a:sym typeface="Montserrat Light"/>
            </a:endParaRPr>
          </a:p>
        </p:txBody>
      </p:sp>
      <p:pic>
        <p:nvPicPr>
          <p:cNvPr id="170" name="Google Shape;170;p15"/>
          <p:cNvPicPr preferRelativeResize="0"/>
          <p:nvPr/>
        </p:nvPicPr>
        <p:blipFill>
          <a:blip r:embed="rId13">
            <a:alphaModFix/>
          </a:blip>
          <a:stretch>
            <a:fillRect/>
          </a:stretch>
        </p:blipFill>
        <p:spPr>
          <a:xfrm>
            <a:off x="1929000" y="64157"/>
            <a:ext cx="607200" cy="453043"/>
          </a:xfrm>
          <a:prstGeom prst="rect">
            <a:avLst/>
          </a:prstGeom>
          <a:noFill/>
          <a:ln>
            <a:noFill/>
          </a:ln>
        </p:spPr>
      </p:pic>
      <p:sp>
        <p:nvSpPr>
          <p:cNvPr id="171" name="Google Shape;171;p15"/>
          <p:cNvSpPr txBox="1"/>
          <p:nvPr/>
        </p:nvSpPr>
        <p:spPr>
          <a:xfrm>
            <a:off x="8617375" y="4682650"/>
            <a:ext cx="57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800">
                <a:solidFill>
                  <a:srgbClr val="85200C"/>
                </a:solidFill>
                <a:latin typeface="Montserrat Light"/>
                <a:ea typeface="Montserrat Light"/>
                <a:cs typeface="Montserrat Light"/>
                <a:sym typeface="Montserrat Light"/>
              </a:rPr>
              <a:t>High</a:t>
            </a:r>
            <a:endParaRPr sz="800">
              <a:solidFill>
                <a:srgbClr val="85200C"/>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ctrTitle"/>
          </p:nvPr>
        </p:nvSpPr>
        <p:spPr>
          <a:xfrm>
            <a:off x="650575" y="1251525"/>
            <a:ext cx="8212800" cy="1880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t>In-Vehicle </a:t>
            </a:r>
            <a:r>
              <a:rPr lang="fr"/>
              <a:t>Advertisement</a:t>
            </a:r>
            <a:r>
              <a:rPr lang="fr"/>
              <a:t> Through Coupons</a:t>
            </a:r>
            <a:endParaRPr/>
          </a:p>
        </p:txBody>
      </p:sp>
      <p:sp>
        <p:nvSpPr>
          <p:cNvPr id="177" name="Google Shape;177;p16"/>
          <p:cNvSpPr txBox="1"/>
          <p:nvPr>
            <p:ph idx="1" type="subTitle"/>
          </p:nvPr>
        </p:nvSpPr>
        <p:spPr>
          <a:xfrm>
            <a:off x="685800" y="32290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fr"/>
              <a:t>A Positive Partnership with Users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idx="1" type="body"/>
          </p:nvPr>
        </p:nvSpPr>
        <p:spPr>
          <a:xfrm>
            <a:off x="97100" y="765150"/>
            <a:ext cx="4048200" cy="4296300"/>
          </a:xfrm>
          <a:prstGeom prst="rect">
            <a:avLst/>
          </a:prstGeom>
          <a:solidFill>
            <a:schemeClr val="lt2"/>
          </a:solidFill>
          <a:ln>
            <a:noFill/>
          </a:ln>
        </p:spPr>
        <p:txBody>
          <a:bodyPr anchorCtr="0" anchor="t" bIns="0" lIns="0" spcFirstLastPara="1" rIns="0" wrap="square" tIns="0">
            <a:noAutofit/>
          </a:bodyPr>
          <a:lstStyle/>
          <a:p>
            <a:pPr indent="0" lvl="0" marL="0" rtl="0" algn="l">
              <a:spcBef>
                <a:spcPts val="0"/>
              </a:spcBef>
              <a:spcAft>
                <a:spcPts val="600"/>
              </a:spcAft>
              <a:buNone/>
            </a:pPr>
            <a:r>
              <a:rPr lang="fr"/>
              <a:t> </a:t>
            </a:r>
            <a:endParaRPr/>
          </a:p>
        </p:txBody>
      </p:sp>
      <p:sp>
        <p:nvSpPr>
          <p:cNvPr id="183" name="Google Shape;183;p17"/>
          <p:cNvSpPr txBox="1"/>
          <p:nvPr>
            <p:ph idx="1" type="body"/>
          </p:nvPr>
        </p:nvSpPr>
        <p:spPr>
          <a:xfrm>
            <a:off x="4860800" y="765275"/>
            <a:ext cx="3958200" cy="4296300"/>
          </a:xfrm>
          <a:prstGeom prst="rect">
            <a:avLst/>
          </a:prstGeom>
          <a:solidFill>
            <a:schemeClr val="lt2"/>
          </a:solidFill>
          <a:ln>
            <a:noFill/>
          </a:ln>
        </p:spPr>
        <p:txBody>
          <a:bodyPr anchorCtr="0" anchor="t" bIns="0" lIns="0" spcFirstLastPara="1" rIns="0" wrap="square" tIns="0">
            <a:noAutofit/>
          </a:bodyPr>
          <a:lstStyle/>
          <a:p>
            <a:pPr indent="0" lvl="0" marL="457200" rtl="0" algn="l">
              <a:spcBef>
                <a:spcPts val="0"/>
              </a:spcBef>
              <a:spcAft>
                <a:spcPts val="0"/>
              </a:spcAft>
              <a:buNone/>
            </a:pPr>
            <a:r>
              <a:t/>
            </a:r>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457200" lvl="0" marL="45720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457200" rtl="0" algn="l">
              <a:spcBef>
                <a:spcPts val="600"/>
              </a:spcBef>
              <a:spcAft>
                <a:spcPts val="600"/>
              </a:spcAft>
              <a:buNone/>
            </a:pPr>
            <a:r>
              <a:t/>
            </a:r>
            <a:endParaRPr sz="1300"/>
          </a:p>
        </p:txBody>
      </p:sp>
      <p:sp>
        <p:nvSpPr>
          <p:cNvPr id="184" name="Google Shape;184;p17"/>
          <p:cNvSpPr txBox="1"/>
          <p:nvPr>
            <p:ph type="title"/>
          </p:nvPr>
        </p:nvSpPr>
        <p:spPr>
          <a:xfrm>
            <a:off x="4963700" y="181050"/>
            <a:ext cx="3537600" cy="507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fr" sz="2500">
                <a:solidFill>
                  <a:schemeClr val="accent2"/>
                </a:solidFill>
              </a:rPr>
              <a:t>Proof Of Concept</a:t>
            </a:r>
            <a:endParaRPr sz="2500">
              <a:solidFill>
                <a:schemeClr val="accent2"/>
              </a:solidFill>
            </a:endParaRPr>
          </a:p>
        </p:txBody>
      </p:sp>
      <p:pic>
        <p:nvPicPr>
          <p:cNvPr id="185" name="Google Shape;185;p17"/>
          <p:cNvPicPr preferRelativeResize="0"/>
          <p:nvPr/>
        </p:nvPicPr>
        <p:blipFill>
          <a:blip r:embed="rId3">
            <a:alphaModFix/>
          </a:blip>
          <a:stretch>
            <a:fillRect/>
          </a:stretch>
        </p:blipFill>
        <p:spPr>
          <a:xfrm>
            <a:off x="249500" y="2745031"/>
            <a:ext cx="3757649" cy="2022943"/>
          </a:xfrm>
          <a:prstGeom prst="rect">
            <a:avLst/>
          </a:prstGeom>
          <a:noFill/>
          <a:ln>
            <a:noFill/>
          </a:ln>
        </p:spPr>
      </p:pic>
      <p:sp>
        <p:nvSpPr>
          <p:cNvPr id="186" name="Google Shape;186;p17"/>
          <p:cNvSpPr/>
          <p:nvPr/>
        </p:nvSpPr>
        <p:spPr>
          <a:xfrm rot="5400000">
            <a:off x="3421050" y="2529425"/>
            <a:ext cx="2154000" cy="312300"/>
          </a:xfrm>
          <a:prstGeom prst="triangle">
            <a:avLst>
              <a:gd fmla="val 49244"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17"/>
          <p:cNvPicPr preferRelativeResize="0"/>
          <p:nvPr/>
        </p:nvPicPr>
        <p:blipFill>
          <a:blip r:embed="rId4">
            <a:alphaModFix/>
          </a:blip>
          <a:stretch>
            <a:fillRect/>
          </a:stretch>
        </p:blipFill>
        <p:spPr>
          <a:xfrm>
            <a:off x="5336350" y="2416575"/>
            <a:ext cx="888349" cy="888349"/>
          </a:xfrm>
          <a:prstGeom prst="rect">
            <a:avLst/>
          </a:prstGeom>
          <a:noFill/>
          <a:ln>
            <a:noFill/>
          </a:ln>
        </p:spPr>
      </p:pic>
      <p:sp>
        <p:nvSpPr>
          <p:cNvPr id="188" name="Google Shape;188;p17"/>
          <p:cNvSpPr txBox="1"/>
          <p:nvPr/>
        </p:nvSpPr>
        <p:spPr>
          <a:xfrm>
            <a:off x="6500700" y="2431650"/>
            <a:ext cx="1849800" cy="78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600"/>
              </a:spcAft>
              <a:buNone/>
            </a:pPr>
            <a:r>
              <a:rPr b="1" lang="fr" sz="1300">
                <a:solidFill>
                  <a:schemeClr val="dk1"/>
                </a:solidFill>
                <a:latin typeface="Montserrat"/>
                <a:ea typeface="Montserrat"/>
                <a:cs typeface="Montserrat"/>
                <a:sym typeface="Montserrat"/>
              </a:rPr>
              <a:t>Initial</a:t>
            </a:r>
            <a:r>
              <a:rPr b="1" lang="fr" sz="1300">
                <a:solidFill>
                  <a:schemeClr val="dk1"/>
                </a:solidFill>
                <a:latin typeface="Montserrat"/>
                <a:ea typeface="Montserrat"/>
                <a:cs typeface="Montserrat"/>
                <a:sym typeface="Montserrat"/>
              </a:rPr>
              <a:t> T</a:t>
            </a:r>
            <a:r>
              <a:rPr b="1" lang="fr" sz="1300">
                <a:solidFill>
                  <a:schemeClr val="dk1"/>
                </a:solidFill>
                <a:latin typeface="Montserrat"/>
                <a:ea typeface="Montserrat"/>
                <a:cs typeface="Montserrat"/>
                <a:sym typeface="Montserrat"/>
              </a:rPr>
              <a:t>argeting through </a:t>
            </a:r>
            <a:r>
              <a:rPr b="1" lang="fr" sz="1300">
                <a:solidFill>
                  <a:schemeClr val="dk1"/>
                </a:solidFill>
                <a:latin typeface="Montserrat"/>
                <a:ea typeface="Montserrat"/>
                <a:cs typeface="Montserrat"/>
                <a:sym typeface="Montserrat"/>
              </a:rPr>
              <a:t>l</a:t>
            </a:r>
            <a:r>
              <a:rPr b="1" lang="fr" sz="1300">
                <a:solidFill>
                  <a:schemeClr val="dk1"/>
                </a:solidFill>
                <a:latin typeface="Montserrat"/>
                <a:ea typeface="Montserrat"/>
                <a:cs typeface="Montserrat"/>
                <a:sym typeface="Montserrat"/>
              </a:rPr>
              <a:t>ocation &amp; </a:t>
            </a:r>
            <a:r>
              <a:rPr b="1" lang="fr" sz="1300">
                <a:solidFill>
                  <a:schemeClr val="dk1"/>
                </a:solidFill>
                <a:latin typeface="Montserrat"/>
                <a:ea typeface="Montserrat"/>
                <a:cs typeface="Montserrat"/>
                <a:sym typeface="Montserrat"/>
              </a:rPr>
              <a:t>w</a:t>
            </a:r>
            <a:r>
              <a:rPr b="1" lang="fr" sz="1300">
                <a:solidFill>
                  <a:schemeClr val="dk1"/>
                </a:solidFill>
                <a:latin typeface="Montserrat"/>
                <a:ea typeface="Montserrat"/>
                <a:cs typeface="Montserrat"/>
                <a:sym typeface="Montserrat"/>
              </a:rPr>
              <a:t>eather data</a:t>
            </a:r>
            <a:endParaRPr b="1">
              <a:latin typeface="Montserrat"/>
              <a:ea typeface="Montserrat"/>
              <a:cs typeface="Montserrat"/>
              <a:sym typeface="Montserrat"/>
            </a:endParaRPr>
          </a:p>
        </p:txBody>
      </p:sp>
      <p:pic>
        <p:nvPicPr>
          <p:cNvPr id="189" name="Google Shape;189;p17"/>
          <p:cNvPicPr preferRelativeResize="0"/>
          <p:nvPr/>
        </p:nvPicPr>
        <p:blipFill>
          <a:blip r:embed="rId5">
            <a:alphaModFix/>
          </a:blip>
          <a:stretch>
            <a:fillRect/>
          </a:stretch>
        </p:blipFill>
        <p:spPr>
          <a:xfrm>
            <a:off x="5276400" y="1053550"/>
            <a:ext cx="1058375" cy="1058375"/>
          </a:xfrm>
          <a:prstGeom prst="rect">
            <a:avLst/>
          </a:prstGeom>
          <a:noFill/>
          <a:ln>
            <a:noFill/>
          </a:ln>
        </p:spPr>
      </p:pic>
      <p:sp>
        <p:nvSpPr>
          <p:cNvPr id="190" name="Google Shape;190;p17"/>
          <p:cNvSpPr txBox="1"/>
          <p:nvPr/>
        </p:nvSpPr>
        <p:spPr>
          <a:xfrm>
            <a:off x="6490950" y="1153550"/>
            <a:ext cx="1849800" cy="78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600"/>
              </a:spcAft>
              <a:buNone/>
            </a:pPr>
            <a:r>
              <a:rPr b="1" lang="fr" sz="1300">
                <a:solidFill>
                  <a:schemeClr val="dk1"/>
                </a:solidFill>
                <a:latin typeface="Montserrat"/>
                <a:ea typeface="Montserrat"/>
                <a:cs typeface="Montserrat"/>
                <a:sym typeface="Montserrat"/>
              </a:rPr>
              <a:t>Data collection through phone App</a:t>
            </a:r>
            <a:endParaRPr b="1">
              <a:latin typeface="Montserrat"/>
              <a:ea typeface="Montserrat"/>
              <a:cs typeface="Montserrat"/>
              <a:sym typeface="Montserrat"/>
            </a:endParaRPr>
          </a:p>
        </p:txBody>
      </p:sp>
      <p:sp>
        <p:nvSpPr>
          <p:cNvPr id="191" name="Google Shape;191;p17"/>
          <p:cNvSpPr txBox="1"/>
          <p:nvPr/>
        </p:nvSpPr>
        <p:spPr>
          <a:xfrm>
            <a:off x="6540600" y="3762550"/>
            <a:ext cx="1849800" cy="7851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600"/>
              </a:spcAft>
              <a:buNone/>
            </a:pPr>
            <a:r>
              <a:rPr b="1" lang="fr" sz="1300">
                <a:solidFill>
                  <a:schemeClr val="dk1"/>
                </a:solidFill>
                <a:latin typeface="Montserrat"/>
                <a:ea typeface="Montserrat"/>
                <a:cs typeface="Montserrat"/>
                <a:sym typeface="Montserrat"/>
              </a:rPr>
              <a:t>Customized Coupon Advertisement </a:t>
            </a:r>
            <a:endParaRPr b="1">
              <a:latin typeface="Montserrat"/>
              <a:ea typeface="Montserrat"/>
              <a:cs typeface="Montserrat"/>
              <a:sym typeface="Montserrat"/>
            </a:endParaRPr>
          </a:p>
        </p:txBody>
      </p:sp>
      <p:pic>
        <p:nvPicPr>
          <p:cNvPr id="192" name="Google Shape;192;p17"/>
          <p:cNvPicPr preferRelativeResize="0"/>
          <p:nvPr/>
        </p:nvPicPr>
        <p:blipFill>
          <a:blip r:embed="rId6">
            <a:alphaModFix/>
          </a:blip>
          <a:stretch>
            <a:fillRect/>
          </a:stretch>
        </p:blipFill>
        <p:spPr>
          <a:xfrm>
            <a:off x="5336350" y="3647250"/>
            <a:ext cx="1058374" cy="1058400"/>
          </a:xfrm>
          <a:prstGeom prst="rect">
            <a:avLst/>
          </a:prstGeom>
          <a:noFill/>
          <a:ln>
            <a:noFill/>
          </a:ln>
        </p:spPr>
      </p:pic>
      <p:sp>
        <p:nvSpPr>
          <p:cNvPr id="193" name="Google Shape;193;p17"/>
          <p:cNvSpPr txBox="1"/>
          <p:nvPr>
            <p:ph type="title"/>
          </p:nvPr>
        </p:nvSpPr>
        <p:spPr>
          <a:xfrm>
            <a:off x="9200" y="138750"/>
            <a:ext cx="4048200" cy="507900"/>
          </a:xfrm>
          <a:prstGeom prst="rect">
            <a:avLst/>
          </a:prstGeom>
        </p:spPr>
        <p:txBody>
          <a:bodyPr anchorCtr="0" anchor="b" bIns="0" lIns="0" spcFirstLastPara="1" rIns="0" wrap="square" tIns="0">
            <a:noAutofit/>
          </a:bodyPr>
          <a:lstStyle/>
          <a:p>
            <a:pPr indent="457200" lvl="0" marL="0" rtl="0" algn="l">
              <a:spcBef>
                <a:spcPts val="0"/>
              </a:spcBef>
              <a:spcAft>
                <a:spcPts val="0"/>
              </a:spcAft>
              <a:buNone/>
            </a:pPr>
            <a:r>
              <a:rPr lang="fr" sz="2500">
                <a:solidFill>
                  <a:schemeClr val="accent2"/>
                </a:solidFill>
              </a:rPr>
              <a:t>D</a:t>
            </a:r>
            <a:r>
              <a:rPr lang="fr" sz="2500">
                <a:solidFill>
                  <a:schemeClr val="accent2"/>
                </a:solidFill>
              </a:rPr>
              <a:t>ata as a Currency</a:t>
            </a:r>
            <a:endParaRPr sz="2500">
              <a:solidFill>
                <a:schemeClr val="accent2"/>
              </a:solidFill>
            </a:endParaRPr>
          </a:p>
        </p:txBody>
      </p:sp>
      <p:sp>
        <p:nvSpPr>
          <p:cNvPr id="194" name="Google Shape;194;p17"/>
          <p:cNvSpPr txBox="1"/>
          <p:nvPr/>
        </p:nvSpPr>
        <p:spPr>
          <a:xfrm>
            <a:off x="212075" y="895950"/>
            <a:ext cx="3780900" cy="1693200"/>
          </a:xfrm>
          <a:prstGeom prst="rect">
            <a:avLst/>
          </a:prstGeom>
          <a:solidFill>
            <a:schemeClr val="lt2"/>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Montserrat Light"/>
              <a:buChar char="❏"/>
            </a:pPr>
            <a:r>
              <a:rPr lang="fr">
                <a:solidFill>
                  <a:schemeClr val="dk1"/>
                </a:solidFill>
                <a:latin typeface="Montserrat Light"/>
                <a:ea typeface="Montserrat Light"/>
                <a:cs typeface="Montserrat Light"/>
                <a:sym typeface="Montserrat Light"/>
              </a:rPr>
              <a:t>Coupons reward customers for participation</a:t>
            </a:r>
            <a:endParaRPr>
              <a:solidFill>
                <a:schemeClr val="dk1"/>
              </a:solidFill>
              <a:latin typeface="Montserrat Light"/>
              <a:ea typeface="Montserrat Light"/>
              <a:cs typeface="Montserrat Light"/>
              <a:sym typeface="Montserrat Light"/>
            </a:endParaRPr>
          </a:p>
          <a:p>
            <a:pPr indent="-317500" lvl="0" marL="457200" rtl="0" algn="l">
              <a:spcBef>
                <a:spcPts val="0"/>
              </a:spcBef>
              <a:spcAft>
                <a:spcPts val="0"/>
              </a:spcAft>
              <a:buClr>
                <a:schemeClr val="dk1"/>
              </a:buClr>
              <a:buSzPts val="1400"/>
              <a:buFont typeface="Montserrat Light"/>
              <a:buChar char="❏"/>
            </a:pPr>
            <a:r>
              <a:rPr lang="fr">
                <a:solidFill>
                  <a:schemeClr val="dk1"/>
                </a:solidFill>
                <a:latin typeface="Montserrat Light"/>
                <a:ea typeface="Montserrat Light"/>
                <a:cs typeface="Montserrat Light"/>
                <a:sym typeface="Montserrat Light"/>
              </a:rPr>
              <a:t>Users pay us with data, we provide coupons they want</a:t>
            </a:r>
            <a:endParaRPr>
              <a:solidFill>
                <a:schemeClr val="dk1"/>
              </a:solidFill>
              <a:latin typeface="Montserrat Light"/>
              <a:ea typeface="Montserrat Light"/>
              <a:cs typeface="Montserrat Light"/>
              <a:sym typeface="Montserrat Light"/>
            </a:endParaRPr>
          </a:p>
          <a:p>
            <a:pPr indent="-317500" lvl="0" marL="457200" rtl="0" algn="l">
              <a:spcBef>
                <a:spcPts val="0"/>
              </a:spcBef>
              <a:spcAft>
                <a:spcPts val="0"/>
              </a:spcAft>
              <a:buClr>
                <a:schemeClr val="dk1"/>
              </a:buClr>
              <a:buSzPts val="1400"/>
              <a:buFont typeface="Montserrat Light"/>
              <a:buChar char="❏"/>
            </a:pPr>
            <a:r>
              <a:rPr lang="fr">
                <a:solidFill>
                  <a:schemeClr val="dk1"/>
                </a:solidFill>
                <a:latin typeface="Montserrat Light"/>
                <a:ea typeface="Montserrat Light"/>
                <a:cs typeface="Montserrat Light"/>
                <a:sym typeface="Montserrat Light"/>
              </a:rPr>
              <a:t>Privacy Sensitivity: build a trust-based partnership to ensure access to more data</a:t>
            </a:r>
            <a:endParaRPr sz="1200">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394300" y="34187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solidFill>
                <a:schemeClr val="accent2"/>
              </a:solidFill>
            </a:endParaRPr>
          </a:p>
          <a:p>
            <a:pPr indent="0" lvl="0" marL="0" rtl="0" algn="l">
              <a:spcBef>
                <a:spcPts val="0"/>
              </a:spcBef>
              <a:spcAft>
                <a:spcPts val="0"/>
              </a:spcAft>
              <a:buNone/>
            </a:pPr>
            <a:r>
              <a:rPr lang="fr">
                <a:solidFill>
                  <a:schemeClr val="accent2"/>
                </a:solidFill>
              </a:rPr>
              <a:t>Stakeholder Map</a:t>
            </a:r>
            <a:endParaRPr>
              <a:solidFill>
                <a:schemeClr val="accent2"/>
              </a:solidFill>
            </a:endParaRPr>
          </a:p>
        </p:txBody>
      </p:sp>
      <p:sp>
        <p:nvSpPr>
          <p:cNvPr id="200" name="Google Shape;20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fr"/>
              <a:t>‹#›</a:t>
            </a:fld>
            <a:endParaRPr/>
          </a:p>
        </p:txBody>
      </p:sp>
      <p:grpSp>
        <p:nvGrpSpPr>
          <p:cNvPr id="201" name="Google Shape;201;p18"/>
          <p:cNvGrpSpPr/>
          <p:nvPr/>
        </p:nvGrpSpPr>
        <p:grpSpPr>
          <a:xfrm>
            <a:off x="2169855" y="947775"/>
            <a:ext cx="4804284" cy="2832091"/>
            <a:chOff x="1691776" y="1275876"/>
            <a:chExt cx="8424135" cy="5372967"/>
          </a:xfrm>
        </p:grpSpPr>
        <p:sp>
          <p:nvSpPr>
            <p:cNvPr id="202" name="Google Shape;202;p18"/>
            <p:cNvSpPr/>
            <p:nvPr/>
          </p:nvSpPr>
          <p:spPr>
            <a:xfrm>
              <a:off x="8551711" y="6256743"/>
              <a:ext cx="1564200" cy="392100"/>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900">
                  <a:solidFill>
                    <a:schemeClr val="lt1"/>
                  </a:solidFill>
                  <a:latin typeface="Montserrat"/>
                  <a:ea typeface="Montserrat"/>
                  <a:cs typeface="Montserrat"/>
                  <a:sym typeface="Montserrat"/>
                </a:rPr>
                <a:t>Advertisers</a:t>
              </a:r>
              <a:endParaRPr sz="900">
                <a:latin typeface="Montserrat"/>
                <a:ea typeface="Montserrat"/>
                <a:cs typeface="Montserrat"/>
                <a:sym typeface="Montserrat"/>
              </a:endParaRPr>
            </a:p>
          </p:txBody>
        </p:sp>
        <p:sp>
          <p:nvSpPr>
            <p:cNvPr id="203" name="Google Shape;203;p18"/>
            <p:cNvSpPr/>
            <p:nvPr/>
          </p:nvSpPr>
          <p:spPr>
            <a:xfrm>
              <a:off x="1691776" y="4450660"/>
              <a:ext cx="1950300" cy="392100"/>
            </a:xfrm>
            <a:prstGeom prst="roundRect">
              <a:avLst>
                <a:gd fmla="val 50000" name="adj"/>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900">
                  <a:solidFill>
                    <a:schemeClr val="lt1"/>
                  </a:solidFill>
                  <a:latin typeface="Montserrat"/>
                  <a:ea typeface="Montserrat"/>
                  <a:cs typeface="Montserrat"/>
                  <a:sym typeface="Montserrat"/>
                </a:rPr>
                <a:t>Users</a:t>
              </a:r>
              <a:endParaRPr sz="900">
                <a:latin typeface="Montserrat"/>
                <a:ea typeface="Montserrat"/>
                <a:cs typeface="Montserrat"/>
                <a:sym typeface="Montserrat"/>
              </a:endParaRPr>
            </a:p>
          </p:txBody>
        </p:sp>
        <p:grpSp>
          <p:nvGrpSpPr>
            <p:cNvPr id="204" name="Google Shape;204;p18"/>
            <p:cNvGrpSpPr/>
            <p:nvPr/>
          </p:nvGrpSpPr>
          <p:grpSpPr>
            <a:xfrm>
              <a:off x="3830466" y="1682926"/>
              <a:ext cx="5122715" cy="4804653"/>
              <a:chOff x="4792550" y="857978"/>
              <a:chExt cx="5817961" cy="5456732"/>
            </a:xfrm>
          </p:grpSpPr>
          <p:sp>
            <p:nvSpPr>
              <p:cNvPr id="205" name="Google Shape;205;p18"/>
              <p:cNvSpPr/>
              <p:nvPr/>
            </p:nvSpPr>
            <p:spPr>
              <a:xfrm>
                <a:off x="7568811" y="3268210"/>
                <a:ext cx="3041700" cy="304650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06" name="Google Shape;206;p18"/>
              <p:cNvGrpSpPr/>
              <p:nvPr/>
            </p:nvGrpSpPr>
            <p:grpSpPr>
              <a:xfrm>
                <a:off x="4792550" y="857978"/>
                <a:ext cx="5556335" cy="5456732"/>
                <a:chOff x="4792550" y="857978"/>
                <a:chExt cx="5556335" cy="5456732"/>
              </a:xfrm>
            </p:grpSpPr>
            <p:sp>
              <p:nvSpPr>
                <p:cNvPr id="207" name="Google Shape;207;p18"/>
                <p:cNvSpPr/>
                <p:nvPr/>
              </p:nvSpPr>
              <p:spPr>
                <a:xfrm>
                  <a:off x="4792550" y="3268210"/>
                  <a:ext cx="3041700" cy="30465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8" name="Google Shape;208;p18"/>
                <p:cNvSpPr/>
                <p:nvPr/>
              </p:nvSpPr>
              <p:spPr>
                <a:xfrm>
                  <a:off x="5054123" y="3530192"/>
                  <a:ext cx="2518500" cy="2522400"/>
                </a:xfrm>
                <a:prstGeom prst="ellipse">
                  <a:avLst/>
                </a:prstGeom>
                <a:solidFill>
                  <a:schemeClr val="lt1"/>
                </a:solidFill>
                <a:ln>
                  <a:noFill/>
                </a:ln>
                <a:effectLst>
                  <a:outerShdw blurRad="876300" rotWithShape="0" algn="tr" dir="8100000" dist="914400">
                    <a:srgbClr val="000000">
                      <a:alpha val="109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9" name="Google Shape;209;p18"/>
                <p:cNvSpPr/>
                <p:nvPr/>
              </p:nvSpPr>
              <p:spPr>
                <a:xfrm>
                  <a:off x="7830385" y="3530193"/>
                  <a:ext cx="2518500" cy="2522400"/>
                </a:xfrm>
                <a:prstGeom prst="ellipse">
                  <a:avLst/>
                </a:prstGeom>
                <a:solidFill>
                  <a:schemeClr val="lt1"/>
                </a:solidFill>
                <a:ln>
                  <a:noFill/>
                </a:ln>
                <a:effectLst>
                  <a:outerShdw blurRad="876300" rotWithShape="0" algn="tr" dir="8100000" dist="914400">
                    <a:srgbClr val="000000">
                      <a:alpha val="109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0" name="Google Shape;210;p18"/>
                <p:cNvSpPr/>
                <p:nvPr/>
              </p:nvSpPr>
              <p:spPr>
                <a:xfrm>
                  <a:off x="6184205" y="857978"/>
                  <a:ext cx="3041700" cy="30465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1" name="Google Shape;211;p18"/>
                <p:cNvSpPr/>
                <p:nvPr/>
              </p:nvSpPr>
              <p:spPr>
                <a:xfrm>
                  <a:off x="6445777" y="1119960"/>
                  <a:ext cx="2518500" cy="2522400"/>
                </a:xfrm>
                <a:prstGeom prst="ellipse">
                  <a:avLst/>
                </a:prstGeom>
                <a:solidFill>
                  <a:schemeClr val="lt1"/>
                </a:solidFill>
                <a:ln>
                  <a:noFill/>
                </a:ln>
                <a:effectLst>
                  <a:outerShdw blurRad="876300" rotWithShape="0" algn="tr" dir="8100000" dist="914400">
                    <a:srgbClr val="000000">
                      <a:alpha val="1098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212" name="Google Shape;212;p18"/>
                <p:cNvGrpSpPr/>
                <p:nvPr/>
              </p:nvGrpSpPr>
              <p:grpSpPr>
                <a:xfrm>
                  <a:off x="7133652" y="3358969"/>
                  <a:ext cx="1136370" cy="1138154"/>
                  <a:chOff x="5538350" y="3604339"/>
                  <a:chExt cx="1115400" cy="1115400"/>
                </a:xfrm>
              </p:grpSpPr>
              <p:sp>
                <p:nvSpPr>
                  <p:cNvPr id="213" name="Google Shape;213;p18"/>
                  <p:cNvSpPr/>
                  <p:nvPr/>
                </p:nvSpPr>
                <p:spPr>
                  <a:xfrm>
                    <a:off x="5538350" y="3604339"/>
                    <a:ext cx="1115400" cy="1115400"/>
                  </a:xfrm>
                  <a:prstGeom prst="ellipse">
                    <a:avLst/>
                  </a:prstGeom>
                  <a:solidFill>
                    <a:schemeClr val="lt1"/>
                  </a:solidFill>
                  <a:ln>
                    <a:noFill/>
                  </a:ln>
                  <a:effectLst>
                    <a:outerShdw blurRad="647700" rotWithShape="0" algn="tr" dir="8100000" dist="304800">
                      <a:srgbClr val="000000">
                        <a:alpha val="863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14" name="Google Shape;214;p18"/>
                  <p:cNvSpPr/>
                  <p:nvPr/>
                </p:nvSpPr>
                <p:spPr>
                  <a:xfrm>
                    <a:off x="6036896" y="4095601"/>
                    <a:ext cx="153182" cy="122790"/>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215" name="Google Shape;215;p18"/>
                <p:cNvGrpSpPr/>
                <p:nvPr/>
              </p:nvGrpSpPr>
              <p:grpSpPr>
                <a:xfrm>
                  <a:off x="8543306" y="3942781"/>
                  <a:ext cx="1092663" cy="739963"/>
                  <a:chOff x="5052676" y="3132793"/>
                  <a:chExt cx="1072500" cy="725170"/>
                </a:xfrm>
              </p:grpSpPr>
              <p:sp>
                <p:nvSpPr>
                  <p:cNvPr id="216" name="Google Shape;216;p18"/>
                  <p:cNvSpPr/>
                  <p:nvPr/>
                </p:nvSpPr>
                <p:spPr>
                  <a:xfrm>
                    <a:off x="5462494" y="3132793"/>
                    <a:ext cx="276954" cy="306711"/>
                  </a:xfrm>
                  <a:custGeom>
                    <a:rect b="b" l="l" r="r" t="t"/>
                    <a:pathLst>
                      <a:path extrusionOk="0" h="62" w="56">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7" name="Google Shape;217;p18"/>
                  <p:cNvSpPr txBox="1"/>
                  <p:nvPr/>
                </p:nvSpPr>
                <p:spPr>
                  <a:xfrm>
                    <a:off x="5052676" y="3484163"/>
                    <a:ext cx="1072500" cy="37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fr" sz="700">
                        <a:solidFill>
                          <a:srgbClr val="595959"/>
                        </a:solidFill>
                        <a:latin typeface="Montserrat"/>
                        <a:ea typeface="Montserrat"/>
                        <a:cs typeface="Montserrat"/>
                        <a:sym typeface="Montserrat"/>
                      </a:rPr>
                      <a:t>Drivers</a:t>
                    </a:r>
                    <a:endParaRPr b="1" sz="1100">
                      <a:latin typeface="Montserrat"/>
                      <a:ea typeface="Montserrat"/>
                      <a:cs typeface="Montserrat"/>
                      <a:sym typeface="Montserrat"/>
                    </a:endParaRPr>
                  </a:p>
                </p:txBody>
              </p:sp>
            </p:grpSp>
            <p:grpSp>
              <p:nvGrpSpPr>
                <p:cNvPr id="218" name="Google Shape;218;p18"/>
                <p:cNvGrpSpPr/>
                <p:nvPr/>
              </p:nvGrpSpPr>
              <p:grpSpPr>
                <a:xfrm>
                  <a:off x="5344643" y="3997430"/>
                  <a:ext cx="1867936" cy="1641922"/>
                  <a:chOff x="3757714" y="4163546"/>
                  <a:chExt cx="1833467" cy="1609096"/>
                </a:xfrm>
              </p:grpSpPr>
              <p:sp>
                <p:nvSpPr>
                  <p:cNvPr id="219" name="Google Shape;219;p18"/>
                  <p:cNvSpPr/>
                  <p:nvPr/>
                </p:nvSpPr>
                <p:spPr>
                  <a:xfrm rot="2700000">
                    <a:off x="4114919" y="4223821"/>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8"/>
                  <p:cNvSpPr/>
                  <p:nvPr/>
                </p:nvSpPr>
                <p:spPr>
                  <a:xfrm rot="2700000">
                    <a:off x="5476884" y="5235429"/>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8"/>
                  <p:cNvSpPr/>
                  <p:nvPr/>
                </p:nvSpPr>
                <p:spPr>
                  <a:xfrm rot="2700000">
                    <a:off x="4984422" y="4916771"/>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8"/>
                  <p:cNvSpPr/>
                  <p:nvPr/>
                </p:nvSpPr>
                <p:spPr>
                  <a:xfrm rot="2700000">
                    <a:off x="5500682" y="4738992"/>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8"/>
                  <p:cNvSpPr/>
                  <p:nvPr/>
                </p:nvSpPr>
                <p:spPr>
                  <a:xfrm rot="2700000">
                    <a:off x="4470562" y="5682144"/>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8"/>
                  <p:cNvSpPr/>
                  <p:nvPr/>
                </p:nvSpPr>
                <p:spPr>
                  <a:xfrm rot="2700000">
                    <a:off x="3969772" y="5364152"/>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8"/>
                  <p:cNvSpPr/>
                  <p:nvPr/>
                </p:nvSpPr>
                <p:spPr>
                  <a:xfrm rot="2700000">
                    <a:off x="5118989" y="4179073"/>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8"/>
                  <p:cNvSpPr/>
                  <p:nvPr/>
                </p:nvSpPr>
                <p:spPr>
                  <a:xfrm rot="2700000">
                    <a:off x="4608957" y="4601643"/>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8"/>
                  <p:cNvSpPr/>
                  <p:nvPr/>
                </p:nvSpPr>
                <p:spPr>
                  <a:xfrm rot="2700000">
                    <a:off x="4496297" y="5112532"/>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8"/>
                  <p:cNvSpPr/>
                  <p:nvPr/>
                </p:nvSpPr>
                <p:spPr>
                  <a:xfrm rot="2700000">
                    <a:off x="5008155" y="5386589"/>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8"/>
                  <p:cNvSpPr/>
                  <p:nvPr/>
                </p:nvSpPr>
                <p:spPr>
                  <a:xfrm>
                    <a:off x="4463221" y="4326773"/>
                    <a:ext cx="276931" cy="306707"/>
                  </a:xfrm>
                  <a:custGeom>
                    <a:rect b="b" l="l" r="r" t="t"/>
                    <a:pathLst>
                      <a:path extrusionOk="0" h="62" w="56">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30" name="Google Shape;230;p18"/>
                  <p:cNvGrpSpPr/>
                  <p:nvPr/>
                </p:nvGrpSpPr>
                <p:grpSpPr>
                  <a:xfrm>
                    <a:off x="3757714" y="4604367"/>
                    <a:ext cx="1350171" cy="373800"/>
                    <a:chOff x="9422692" y="3227730"/>
                    <a:chExt cx="1350171" cy="373800"/>
                  </a:xfrm>
                </p:grpSpPr>
                <p:sp>
                  <p:nvSpPr>
                    <p:cNvPr id="231" name="Google Shape;231;p18"/>
                    <p:cNvSpPr/>
                    <p:nvPr/>
                  </p:nvSpPr>
                  <p:spPr>
                    <a:xfrm rot="2700000">
                      <a:off x="9438219" y="3491853"/>
                      <a:ext cx="74972" cy="74972"/>
                    </a:xfrm>
                    <a:custGeom>
                      <a:rect b="b" l="l" r="r" t="t"/>
                      <a:pathLst>
                        <a:path extrusionOk="0" h="263" w="262">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lt1"/>
                    </a:solidFill>
                    <a:ln>
                      <a:noFill/>
                    </a:ln>
                  </p:spPr>
                  <p:txBody>
                    <a:bodyPr anchorCtr="0" anchor="t" bIns="45725" lIns="91425" spcFirstLastPara="1" rIns="91425" wrap="square" tIns="4572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8"/>
                    <p:cNvSpPr txBox="1"/>
                    <p:nvPr/>
                  </p:nvSpPr>
                  <p:spPr>
                    <a:xfrm>
                      <a:off x="9573163" y="3227730"/>
                      <a:ext cx="1199700" cy="373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fr" sz="700">
                          <a:solidFill>
                            <a:srgbClr val="595959"/>
                          </a:solidFill>
                          <a:latin typeface="Montserrat"/>
                          <a:ea typeface="Montserrat"/>
                          <a:cs typeface="Montserrat"/>
                          <a:sym typeface="Montserrat"/>
                        </a:rPr>
                        <a:t>Retailers</a:t>
                      </a:r>
                      <a:endParaRPr b="1" sz="1100">
                        <a:latin typeface="Montserrat"/>
                        <a:ea typeface="Montserrat"/>
                        <a:cs typeface="Montserrat"/>
                        <a:sym typeface="Montserrat"/>
                      </a:endParaRPr>
                    </a:p>
                  </p:txBody>
                </p:sp>
              </p:grpSp>
            </p:grpSp>
            <p:grpSp>
              <p:nvGrpSpPr>
                <p:cNvPr id="233" name="Google Shape;233;p18"/>
                <p:cNvGrpSpPr/>
                <p:nvPr/>
              </p:nvGrpSpPr>
              <p:grpSpPr>
                <a:xfrm>
                  <a:off x="6591195" y="1559633"/>
                  <a:ext cx="2121753" cy="1618292"/>
                  <a:chOff x="5005900" y="1840976"/>
                  <a:chExt cx="2082600" cy="1585938"/>
                </a:xfrm>
              </p:grpSpPr>
              <p:sp>
                <p:nvSpPr>
                  <p:cNvPr id="234" name="Google Shape;234;p18"/>
                  <p:cNvSpPr/>
                  <p:nvPr/>
                </p:nvSpPr>
                <p:spPr>
                  <a:xfrm>
                    <a:off x="6501111" y="2045504"/>
                    <a:ext cx="110187" cy="88325"/>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18"/>
                  <p:cNvSpPr txBox="1"/>
                  <p:nvPr/>
                </p:nvSpPr>
                <p:spPr>
                  <a:xfrm>
                    <a:off x="5464041" y="2671977"/>
                    <a:ext cx="1399800" cy="503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t/>
                    </a:r>
                    <a:endParaRPr sz="1100"/>
                  </a:p>
                </p:txBody>
              </p:sp>
              <p:grpSp>
                <p:nvGrpSpPr>
                  <p:cNvPr id="236" name="Google Shape;236;p18"/>
                  <p:cNvGrpSpPr/>
                  <p:nvPr/>
                </p:nvGrpSpPr>
                <p:grpSpPr>
                  <a:xfrm>
                    <a:off x="5005900" y="2595915"/>
                    <a:ext cx="2082600" cy="831000"/>
                    <a:chOff x="1802369" y="4252682"/>
                    <a:chExt cx="2082600" cy="831000"/>
                  </a:xfrm>
                </p:grpSpPr>
                <p:grpSp>
                  <p:nvGrpSpPr>
                    <p:cNvPr id="237" name="Google Shape;237;p18"/>
                    <p:cNvGrpSpPr/>
                    <p:nvPr/>
                  </p:nvGrpSpPr>
                  <p:grpSpPr>
                    <a:xfrm>
                      <a:off x="3034779" y="4779679"/>
                      <a:ext cx="553453" cy="88325"/>
                      <a:chOff x="5525242" y="1716611"/>
                      <a:chExt cx="553453" cy="88325"/>
                    </a:xfrm>
                  </p:grpSpPr>
                  <p:sp>
                    <p:nvSpPr>
                      <p:cNvPr id="238" name="Google Shape;238;p18"/>
                      <p:cNvSpPr/>
                      <p:nvPr/>
                    </p:nvSpPr>
                    <p:spPr>
                      <a:xfrm>
                        <a:off x="5525242" y="1716611"/>
                        <a:ext cx="110187" cy="88325"/>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39" name="Google Shape;239;p18"/>
                      <p:cNvGrpSpPr/>
                      <p:nvPr/>
                    </p:nvGrpSpPr>
                    <p:grpSpPr>
                      <a:xfrm>
                        <a:off x="5747678" y="1716611"/>
                        <a:ext cx="331017" cy="88325"/>
                        <a:chOff x="5479375" y="1550446"/>
                        <a:chExt cx="331017" cy="88325"/>
                      </a:xfrm>
                    </p:grpSpPr>
                    <p:sp>
                      <p:nvSpPr>
                        <p:cNvPr id="240" name="Google Shape;240;p18"/>
                        <p:cNvSpPr/>
                        <p:nvPr/>
                      </p:nvSpPr>
                      <p:spPr>
                        <a:xfrm>
                          <a:off x="5479375" y="1550446"/>
                          <a:ext cx="110187" cy="88325"/>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18"/>
                        <p:cNvSpPr/>
                        <p:nvPr/>
                      </p:nvSpPr>
                      <p:spPr>
                        <a:xfrm>
                          <a:off x="5700205" y="1550446"/>
                          <a:ext cx="110187" cy="88325"/>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242" name="Google Shape;242;p18"/>
                    <p:cNvSpPr txBox="1"/>
                    <p:nvPr/>
                  </p:nvSpPr>
                  <p:spPr>
                    <a:xfrm>
                      <a:off x="1802369" y="4252682"/>
                      <a:ext cx="2082600" cy="8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fr" sz="900">
                          <a:solidFill>
                            <a:srgbClr val="595959"/>
                          </a:solidFill>
                          <a:latin typeface="Montserrat"/>
                          <a:ea typeface="Montserrat"/>
                          <a:cs typeface="Montserrat"/>
                          <a:sym typeface="Montserrat"/>
                        </a:rPr>
                        <a:t>Car Manufacturers</a:t>
                      </a:r>
                      <a:endParaRPr b="1" sz="1300">
                        <a:latin typeface="Montserrat"/>
                        <a:ea typeface="Montserrat"/>
                        <a:cs typeface="Montserrat"/>
                        <a:sym typeface="Montserrat"/>
                      </a:endParaRPr>
                    </a:p>
                  </p:txBody>
                </p:sp>
              </p:grpSp>
              <p:grpSp>
                <p:nvGrpSpPr>
                  <p:cNvPr id="243" name="Google Shape;243;p18"/>
                  <p:cNvGrpSpPr/>
                  <p:nvPr/>
                </p:nvGrpSpPr>
                <p:grpSpPr>
                  <a:xfrm>
                    <a:off x="5729343" y="1840976"/>
                    <a:ext cx="618712" cy="666467"/>
                    <a:chOff x="5747678" y="1512083"/>
                    <a:chExt cx="618712" cy="666467"/>
                  </a:xfrm>
                </p:grpSpPr>
                <p:sp>
                  <p:nvSpPr>
                    <p:cNvPr id="244" name="Google Shape;244;p18"/>
                    <p:cNvSpPr/>
                    <p:nvPr/>
                  </p:nvSpPr>
                  <p:spPr>
                    <a:xfrm>
                      <a:off x="5747678" y="1716611"/>
                      <a:ext cx="110187" cy="88325"/>
                    </a:xfrm>
                    <a:custGeom>
                      <a:rect b="b" l="l" r="r" t="t"/>
                      <a:pathLst>
                        <a:path extrusionOk="0" h="356" w="444">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lt1"/>
                    </a:solidFill>
                    <a:ln>
                      <a:noFill/>
                    </a:ln>
                  </p:spPr>
                  <p:txBody>
                    <a:bodyPr anchorCtr="0" anchor="ctr" bIns="12850" lIns="25700" spcFirstLastPara="1" rIns="25700" wrap="square" tIns="1285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5" name="Google Shape;245;p18"/>
                    <p:cNvSpPr/>
                    <p:nvPr/>
                  </p:nvSpPr>
                  <p:spPr>
                    <a:xfrm>
                      <a:off x="5764625" y="1512083"/>
                      <a:ext cx="601765" cy="666467"/>
                    </a:xfrm>
                    <a:custGeom>
                      <a:rect b="b" l="l" r="r" t="t"/>
                      <a:pathLst>
                        <a:path extrusionOk="0" h="62" w="56">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grpSp>
        <p:sp>
          <p:nvSpPr>
            <p:cNvPr id="246" name="Google Shape;246;p18"/>
            <p:cNvSpPr/>
            <p:nvPr/>
          </p:nvSpPr>
          <p:spPr>
            <a:xfrm>
              <a:off x="7384736" y="1275876"/>
              <a:ext cx="1736400" cy="59880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fr" sz="900">
                  <a:solidFill>
                    <a:schemeClr val="lt1"/>
                  </a:solidFill>
                  <a:latin typeface="Montserrat"/>
                  <a:ea typeface="Montserrat"/>
                  <a:cs typeface="Montserrat"/>
                  <a:sym typeface="Montserrat"/>
                </a:rPr>
                <a:t>Car </a:t>
              </a:r>
              <a:r>
                <a:rPr b="1" lang="fr" sz="900">
                  <a:solidFill>
                    <a:schemeClr val="lt1"/>
                  </a:solidFill>
                  <a:latin typeface="Montserrat"/>
                  <a:ea typeface="Montserrat"/>
                  <a:cs typeface="Montserrat"/>
                  <a:sym typeface="Montserrat"/>
                </a:rPr>
                <a:t>Companies</a:t>
              </a:r>
              <a:endParaRPr sz="900">
                <a:latin typeface="Montserrat"/>
                <a:ea typeface="Montserrat"/>
                <a:cs typeface="Montserrat"/>
                <a:sym typeface="Montserrat"/>
              </a:endParaRPr>
            </a:p>
          </p:txBody>
        </p:sp>
      </p:grpSp>
      <p:sp>
        <p:nvSpPr>
          <p:cNvPr id="247" name="Google Shape;247;p18"/>
          <p:cNvSpPr txBox="1"/>
          <p:nvPr/>
        </p:nvSpPr>
        <p:spPr>
          <a:xfrm>
            <a:off x="470675" y="2957275"/>
            <a:ext cx="2633100" cy="8226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Provide us with data, receive targeted coupons</a:t>
            </a:r>
            <a:endParaRPr sz="1100">
              <a:solidFill>
                <a:srgbClr val="595959"/>
              </a:solidFill>
              <a:latin typeface="Calibri"/>
              <a:ea typeface="Calibri"/>
              <a:cs typeface="Calibri"/>
              <a:sym typeface="Calibri"/>
            </a:endParaRPr>
          </a:p>
          <a:p>
            <a:pPr indent="-298450" lvl="0" marL="457200" marR="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Concerned with data privacy</a:t>
            </a:r>
            <a:endParaRPr sz="1100">
              <a:solidFill>
                <a:srgbClr val="595959"/>
              </a:solidFill>
              <a:latin typeface="Calibri"/>
              <a:ea typeface="Calibri"/>
              <a:cs typeface="Calibri"/>
              <a:sym typeface="Calibri"/>
            </a:endParaRPr>
          </a:p>
          <a:p>
            <a:pPr indent="-298450" lvl="0" marL="457200" marR="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Want something in return for data</a:t>
            </a:r>
            <a:endParaRPr sz="1100">
              <a:solidFill>
                <a:srgbClr val="595959"/>
              </a:solidFill>
              <a:latin typeface="Calibri"/>
              <a:ea typeface="Calibri"/>
              <a:cs typeface="Calibri"/>
              <a:sym typeface="Calibri"/>
            </a:endParaRPr>
          </a:p>
        </p:txBody>
      </p:sp>
      <p:sp>
        <p:nvSpPr>
          <p:cNvPr id="248" name="Google Shape;248;p18"/>
          <p:cNvSpPr/>
          <p:nvPr/>
        </p:nvSpPr>
        <p:spPr>
          <a:xfrm>
            <a:off x="5501510" y="2997248"/>
            <a:ext cx="141687" cy="145252"/>
          </a:xfrm>
          <a:custGeom>
            <a:rect b="b" l="l" r="r" t="t"/>
            <a:pathLst>
              <a:path extrusionOk="0" h="62" w="56">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9" name="Google Shape;249;p18"/>
          <p:cNvSpPr txBox="1"/>
          <p:nvPr/>
        </p:nvSpPr>
        <p:spPr>
          <a:xfrm>
            <a:off x="5203200" y="3182675"/>
            <a:ext cx="738300" cy="177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fr" sz="700">
                <a:solidFill>
                  <a:srgbClr val="595959"/>
                </a:solidFill>
                <a:latin typeface="Montserrat"/>
                <a:ea typeface="Montserrat"/>
                <a:cs typeface="Montserrat"/>
                <a:sym typeface="Montserrat"/>
              </a:rPr>
              <a:t>Passengers</a:t>
            </a:r>
            <a:endParaRPr b="1" sz="1100">
              <a:latin typeface="Montserrat"/>
              <a:ea typeface="Montserrat"/>
              <a:cs typeface="Montserrat"/>
              <a:sym typeface="Montserrat"/>
            </a:endParaRPr>
          </a:p>
        </p:txBody>
      </p:sp>
      <p:sp>
        <p:nvSpPr>
          <p:cNvPr id="250" name="Google Shape;250;p18"/>
          <p:cNvSpPr txBox="1"/>
          <p:nvPr/>
        </p:nvSpPr>
        <p:spPr>
          <a:xfrm>
            <a:off x="5941500" y="1413300"/>
            <a:ext cx="2494200" cy="6279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Want to enter the car data space </a:t>
            </a:r>
            <a:endParaRPr sz="1100">
              <a:solidFill>
                <a:srgbClr val="595959"/>
              </a:solidFill>
              <a:latin typeface="Calibri"/>
              <a:ea typeface="Calibri"/>
              <a:cs typeface="Calibri"/>
              <a:sym typeface="Calibri"/>
            </a:endParaRPr>
          </a:p>
          <a:p>
            <a:pPr indent="-298450" lvl="0" marL="457200" marR="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Concerned with lack of agility needed to leverage data</a:t>
            </a:r>
            <a:endParaRPr sz="1100">
              <a:solidFill>
                <a:srgbClr val="595959"/>
              </a:solidFill>
              <a:latin typeface="Calibri"/>
              <a:ea typeface="Calibri"/>
              <a:cs typeface="Calibri"/>
              <a:sym typeface="Calibri"/>
            </a:endParaRPr>
          </a:p>
        </p:txBody>
      </p:sp>
      <p:sp>
        <p:nvSpPr>
          <p:cNvPr id="251" name="Google Shape;251;p18"/>
          <p:cNvSpPr/>
          <p:nvPr/>
        </p:nvSpPr>
        <p:spPr>
          <a:xfrm>
            <a:off x="3996913" y="3037413"/>
            <a:ext cx="141675" cy="145250"/>
          </a:xfrm>
          <a:custGeom>
            <a:rect b="b" l="l" r="r" t="t"/>
            <a:pathLst>
              <a:path extrusionOk="0" h="62" w="56">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2" name="Google Shape;252;p18"/>
          <p:cNvSpPr txBox="1"/>
          <p:nvPr/>
        </p:nvSpPr>
        <p:spPr>
          <a:xfrm>
            <a:off x="3698600" y="3182675"/>
            <a:ext cx="738300" cy="177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fr" sz="700">
                <a:solidFill>
                  <a:srgbClr val="595959"/>
                </a:solidFill>
                <a:latin typeface="Montserrat"/>
                <a:ea typeface="Montserrat"/>
                <a:cs typeface="Montserrat"/>
                <a:sym typeface="Montserrat"/>
              </a:rPr>
              <a:t>Restaurants</a:t>
            </a:r>
            <a:endParaRPr b="1" sz="1100">
              <a:latin typeface="Montserrat"/>
              <a:ea typeface="Montserrat"/>
              <a:cs typeface="Montserrat"/>
              <a:sym typeface="Montserrat"/>
            </a:endParaRPr>
          </a:p>
        </p:txBody>
      </p:sp>
      <p:sp>
        <p:nvSpPr>
          <p:cNvPr id="253" name="Google Shape;253;p18"/>
          <p:cNvSpPr txBox="1"/>
          <p:nvPr/>
        </p:nvSpPr>
        <p:spPr>
          <a:xfrm>
            <a:off x="5501500" y="3913275"/>
            <a:ext cx="3000000" cy="743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Want to reach customers</a:t>
            </a:r>
            <a:endParaRPr sz="1100">
              <a:solidFill>
                <a:srgbClr val="595959"/>
              </a:solidFill>
              <a:latin typeface="Calibri"/>
              <a:ea typeface="Calibri"/>
              <a:cs typeface="Calibri"/>
              <a:sym typeface="Calibri"/>
            </a:endParaRPr>
          </a:p>
          <a:p>
            <a:pPr indent="-298450" lvl="0" marL="457200" rtl="0" algn="l">
              <a:lnSpc>
                <a:spcPct val="115000"/>
              </a:lnSpc>
              <a:spcBef>
                <a:spcPts val="0"/>
              </a:spcBef>
              <a:spcAft>
                <a:spcPts val="0"/>
              </a:spcAft>
              <a:buClr>
                <a:srgbClr val="595959"/>
              </a:buClr>
              <a:buSzPts val="1100"/>
              <a:buFont typeface="Calibri"/>
              <a:buChar char="●"/>
            </a:pPr>
            <a:r>
              <a:rPr lang="fr" sz="1100">
                <a:solidFill>
                  <a:srgbClr val="595959"/>
                </a:solidFill>
                <a:latin typeface="Calibri"/>
                <a:ea typeface="Calibri"/>
                <a:cs typeface="Calibri"/>
                <a:sym typeface="Calibri"/>
              </a:rPr>
              <a:t>Concerned with efficiency of marketing spending</a:t>
            </a:r>
            <a:endParaRPr sz="1100">
              <a:solidFill>
                <a:srgbClr val="595959"/>
              </a:solidFill>
              <a:latin typeface="Calibri"/>
              <a:ea typeface="Calibri"/>
              <a:cs typeface="Calibri"/>
              <a:sym typeface="Calibri"/>
            </a:endParaRPr>
          </a:p>
        </p:txBody>
      </p:sp>
      <p:sp>
        <p:nvSpPr>
          <p:cNvPr id="254" name="Google Shape;254;p18"/>
          <p:cNvSpPr txBox="1"/>
          <p:nvPr/>
        </p:nvSpPr>
        <p:spPr>
          <a:xfrm>
            <a:off x="4317050" y="2438700"/>
            <a:ext cx="1065300" cy="266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1" lang="fr" sz="600">
                <a:solidFill>
                  <a:srgbClr val="595959"/>
                </a:solidFill>
                <a:latin typeface="Montserrat"/>
                <a:ea typeface="Montserrat"/>
                <a:cs typeface="Montserrat"/>
                <a:sym typeface="Montserrat"/>
              </a:rPr>
              <a:t>AutoConnect </a:t>
            </a:r>
            <a:endParaRPr b="1" i="1" sz="600">
              <a:solidFill>
                <a:srgbClr val="595959"/>
              </a:solidFill>
              <a:latin typeface="Montserrat"/>
              <a:ea typeface="Montserrat"/>
              <a:cs typeface="Montserrat"/>
              <a:sym typeface="Montserrat"/>
            </a:endParaRPr>
          </a:p>
          <a:p>
            <a:pPr indent="0" lvl="0" marL="0" marR="0" rtl="0" algn="ctr">
              <a:spcBef>
                <a:spcPts val="0"/>
              </a:spcBef>
              <a:spcAft>
                <a:spcPts val="0"/>
              </a:spcAft>
              <a:buNone/>
            </a:pPr>
            <a:r>
              <a:rPr b="1" i="1" lang="fr" sz="600">
                <a:solidFill>
                  <a:srgbClr val="595959"/>
                </a:solidFill>
                <a:latin typeface="Montserrat"/>
                <a:ea typeface="Montserrat"/>
                <a:cs typeface="Montserrat"/>
                <a:sym typeface="Montserrat"/>
              </a:rPr>
              <a:t>Inc.</a:t>
            </a:r>
            <a:endParaRPr b="1" i="1" sz="600">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245700" y="275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solidFill>
                  <a:schemeClr val="accent2"/>
                </a:solidFill>
              </a:rPr>
              <a:t>Product Roadmap</a:t>
            </a:r>
            <a:endParaRPr>
              <a:solidFill>
                <a:schemeClr val="accent2"/>
              </a:solidFill>
            </a:endParaRPr>
          </a:p>
        </p:txBody>
      </p:sp>
      <p:sp>
        <p:nvSpPr>
          <p:cNvPr id="260" name="Google Shape;260;p19"/>
          <p:cNvSpPr txBox="1"/>
          <p:nvPr/>
        </p:nvSpPr>
        <p:spPr>
          <a:xfrm>
            <a:off x="2503413" y="3604000"/>
            <a:ext cx="1929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100">
                <a:latin typeface="Montserrat"/>
                <a:ea typeface="Montserrat"/>
                <a:cs typeface="Montserrat"/>
                <a:sym typeface="Montserrat"/>
              </a:rPr>
              <a:t>In- Vehicle Coupon Recommendation Model Enhancement</a:t>
            </a:r>
            <a:endParaRPr b="1" sz="1100">
              <a:latin typeface="Montserrat"/>
              <a:ea typeface="Montserrat"/>
              <a:cs typeface="Montserrat"/>
              <a:sym typeface="Montserrat"/>
            </a:endParaRPr>
          </a:p>
        </p:txBody>
      </p:sp>
      <p:sp>
        <p:nvSpPr>
          <p:cNvPr id="261" name="Google Shape;261;p19"/>
          <p:cNvSpPr txBox="1"/>
          <p:nvPr/>
        </p:nvSpPr>
        <p:spPr>
          <a:xfrm>
            <a:off x="6817613" y="3556525"/>
            <a:ext cx="1698900" cy="72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1100">
                <a:latin typeface="Montserrat"/>
                <a:ea typeface="Montserrat"/>
                <a:cs typeface="Montserrat"/>
                <a:sym typeface="Montserrat"/>
              </a:rPr>
              <a:t>Horizontal Industry Expansion   </a:t>
            </a:r>
            <a:endParaRPr b="1" sz="1100">
              <a:latin typeface="Montserrat"/>
              <a:ea typeface="Montserrat"/>
              <a:cs typeface="Montserrat"/>
              <a:sym typeface="Montserrat"/>
            </a:endParaRPr>
          </a:p>
        </p:txBody>
      </p:sp>
      <p:sp>
        <p:nvSpPr>
          <p:cNvPr id="262" name="Google Shape;262;p19"/>
          <p:cNvSpPr txBox="1"/>
          <p:nvPr/>
        </p:nvSpPr>
        <p:spPr>
          <a:xfrm>
            <a:off x="4670325" y="824100"/>
            <a:ext cx="1801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100">
                <a:latin typeface="Montserrat"/>
                <a:ea typeface="Montserrat"/>
                <a:cs typeface="Montserrat"/>
                <a:sym typeface="Montserrat"/>
              </a:rPr>
              <a:t>Additional Features and Target </a:t>
            </a:r>
            <a:r>
              <a:rPr b="1" lang="fr" sz="1100">
                <a:latin typeface="Montserrat"/>
                <a:ea typeface="Montserrat"/>
                <a:cs typeface="Montserrat"/>
                <a:sym typeface="Montserrat"/>
              </a:rPr>
              <a:t>Customer Diversification </a:t>
            </a:r>
            <a:r>
              <a:rPr b="1" lang="fr" sz="1100">
                <a:latin typeface="Montserrat"/>
                <a:ea typeface="Montserrat"/>
                <a:cs typeface="Montserrat"/>
                <a:sym typeface="Montserrat"/>
              </a:rPr>
              <a:t>   </a:t>
            </a:r>
            <a:endParaRPr b="1" sz="1100">
              <a:latin typeface="Montserrat"/>
              <a:ea typeface="Montserrat"/>
              <a:cs typeface="Montserrat"/>
              <a:sym typeface="Montserrat"/>
            </a:endParaRPr>
          </a:p>
        </p:txBody>
      </p:sp>
      <p:sp>
        <p:nvSpPr>
          <p:cNvPr id="263" name="Google Shape;263;p19"/>
          <p:cNvSpPr/>
          <p:nvPr/>
        </p:nvSpPr>
        <p:spPr>
          <a:xfrm>
            <a:off x="96450" y="2017650"/>
            <a:ext cx="2564400" cy="11082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2185716" y="2017650"/>
            <a:ext cx="2564400" cy="11082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289037" y="2017650"/>
            <a:ext cx="2564400" cy="11082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03423" y="2017650"/>
            <a:ext cx="2564400" cy="1108200"/>
          </a:xfrm>
          <a:prstGeom prst="chevron">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txBox="1"/>
          <p:nvPr/>
        </p:nvSpPr>
        <p:spPr>
          <a:xfrm>
            <a:off x="0" y="1808700"/>
            <a:ext cx="9144000" cy="15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600">
                <a:solidFill>
                  <a:srgbClr val="76A5AF"/>
                </a:solidFill>
                <a:latin typeface="Montserrat"/>
                <a:ea typeface="Montserrat"/>
                <a:cs typeface="Montserrat"/>
                <a:sym typeface="Montserrat"/>
              </a:rPr>
              <a:t>Agile Learning Launches</a:t>
            </a:r>
            <a:endParaRPr b="1" sz="4600">
              <a:solidFill>
                <a:srgbClr val="76A5AF"/>
              </a:solidFill>
              <a:latin typeface="Montserrat"/>
              <a:ea typeface="Montserrat"/>
              <a:cs typeface="Montserrat"/>
              <a:sym typeface="Montserrat"/>
            </a:endParaRPr>
          </a:p>
        </p:txBody>
      </p:sp>
      <p:pic>
        <p:nvPicPr>
          <p:cNvPr id="268" name="Google Shape;268;p19"/>
          <p:cNvPicPr preferRelativeResize="0"/>
          <p:nvPr/>
        </p:nvPicPr>
        <p:blipFill>
          <a:blip r:embed="rId3">
            <a:alphaModFix/>
          </a:blip>
          <a:stretch>
            <a:fillRect/>
          </a:stretch>
        </p:blipFill>
        <p:spPr>
          <a:xfrm rot="10800000">
            <a:off x="3377330" y="3125849"/>
            <a:ext cx="95025" cy="506300"/>
          </a:xfrm>
          <a:prstGeom prst="rect">
            <a:avLst/>
          </a:prstGeom>
          <a:noFill/>
          <a:ln>
            <a:noFill/>
          </a:ln>
        </p:spPr>
      </p:pic>
      <p:pic>
        <p:nvPicPr>
          <p:cNvPr id="269" name="Google Shape;269;p19"/>
          <p:cNvPicPr preferRelativeResize="0"/>
          <p:nvPr/>
        </p:nvPicPr>
        <p:blipFill>
          <a:blip r:embed="rId3">
            <a:alphaModFix/>
          </a:blip>
          <a:stretch>
            <a:fillRect/>
          </a:stretch>
        </p:blipFill>
        <p:spPr>
          <a:xfrm flipH="1">
            <a:off x="1287300" y="1506100"/>
            <a:ext cx="96025" cy="511550"/>
          </a:xfrm>
          <a:prstGeom prst="rect">
            <a:avLst/>
          </a:prstGeom>
          <a:noFill/>
          <a:ln>
            <a:noFill/>
          </a:ln>
        </p:spPr>
      </p:pic>
      <p:pic>
        <p:nvPicPr>
          <p:cNvPr id="270" name="Google Shape;270;p19"/>
          <p:cNvPicPr preferRelativeResize="0"/>
          <p:nvPr/>
        </p:nvPicPr>
        <p:blipFill>
          <a:blip r:embed="rId3">
            <a:alphaModFix/>
          </a:blip>
          <a:stretch>
            <a:fillRect/>
          </a:stretch>
        </p:blipFill>
        <p:spPr>
          <a:xfrm rot="10800000">
            <a:off x="7602905" y="3125849"/>
            <a:ext cx="95025" cy="506300"/>
          </a:xfrm>
          <a:prstGeom prst="rect">
            <a:avLst/>
          </a:prstGeom>
          <a:noFill/>
          <a:ln>
            <a:noFill/>
          </a:ln>
        </p:spPr>
      </p:pic>
      <p:pic>
        <p:nvPicPr>
          <p:cNvPr id="271" name="Google Shape;271;p19"/>
          <p:cNvPicPr preferRelativeResize="0"/>
          <p:nvPr/>
        </p:nvPicPr>
        <p:blipFill>
          <a:blip r:embed="rId3">
            <a:alphaModFix/>
          </a:blip>
          <a:stretch>
            <a:fillRect/>
          </a:stretch>
        </p:blipFill>
        <p:spPr>
          <a:xfrm>
            <a:off x="5529268" y="1508724"/>
            <a:ext cx="95025" cy="506300"/>
          </a:xfrm>
          <a:prstGeom prst="rect">
            <a:avLst/>
          </a:prstGeom>
          <a:noFill/>
          <a:ln>
            <a:noFill/>
          </a:ln>
        </p:spPr>
      </p:pic>
      <p:sp>
        <p:nvSpPr>
          <p:cNvPr id="272" name="Google Shape;272;p19"/>
          <p:cNvSpPr txBox="1"/>
          <p:nvPr/>
        </p:nvSpPr>
        <p:spPr>
          <a:xfrm>
            <a:off x="449100" y="995000"/>
            <a:ext cx="1801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1100">
                <a:latin typeface="Montserrat"/>
                <a:ea typeface="Montserrat"/>
                <a:cs typeface="Montserrat"/>
                <a:sym typeface="Montserrat"/>
              </a:rPr>
              <a:t>Product Usability Improvements</a:t>
            </a:r>
            <a:r>
              <a:rPr b="1" lang="fr" sz="1100">
                <a:latin typeface="Montserrat"/>
                <a:ea typeface="Montserrat"/>
                <a:cs typeface="Montserrat"/>
                <a:sym typeface="Montserrat"/>
              </a:rPr>
              <a:t>   </a:t>
            </a:r>
            <a:endParaRPr b="1" sz="1100">
              <a:latin typeface="Montserrat"/>
              <a:ea typeface="Montserrat"/>
              <a:cs typeface="Montserrat"/>
              <a:sym typeface="Montserrat"/>
            </a:endParaRPr>
          </a:p>
        </p:txBody>
      </p:sp>
      <p:pic>
        <p:nvPicPr>
          <p:cNvPr id="273" name="Google Shape;273;p19"/>
          <p:cNvPicPr preferRelativeResize="0"/>
          <p:nvPr/>
        </p:nvPicPr>
        <p:blipFill>
          <a:blip r:embed="rId4">
            <a:alphaModFix/>
          </a:blip>
          <a:stretch>
            <a:fillRect/>
          </a:stretch>
        </p:blipFill>
        <p:spPr>
          <a:xfrm>
            <a:off x="1012062" y="3216475"/>
            <a:ext cx="646500" cy="646500"/>
          </a:xfrm>
          <a:prstGeom prst="rect">
            <a:avLst/>
          </a:prstGeom>
          <a:noFill/>
          <a:ln>
            <a:noFill/>
          </a:ln>
        </p:spPr>
      </p:pic>
      <p:pic>
        <p:nvPicPr>
          <p:cNvPr id="274" name="Google Shape;274;p19"/>
          <p:cNvPicPr preferRelativeResize="0"/>
          <p:nvPr/>
        </p:nvPicPr>
        <p:blipFill>
          <a:blip r:embed="rId5">
            <a:alphaModFix/>
          </a:blip>
          <a:stretch>
            <a:fillRect/>
          </a:stretch>
        </p:blipFill>
        <p:spPr>
          <a:xfrm>
            <a:off x="3101583" y="1255475"/>
            <a:ext cx="646500" cy="646500"/>
          </a:xfrm>
          <a:prstGeom prst="rect">
            <a:avLst/>
          </a:prstGeom>
          <a:noFill/>
          <a:ln>
            <a:noFill/>
          </a:ln>
        </p:spPr>
      </p:pic>
      <p:pic>
        <p:nvPicPr>
          <p:cNvPr id="275" name="Google Shape;275;p19"/>
          <p:cNvPicPr preferRelativeResize="0"/>
          <p:nvPr/>
        </p:nvPicPr>
        <p:blipFill>
          <a:blip r:embed="rId6">
            <a:alphaModFix/>
          </a:blip>
          <a:stretch>
            <a:fillRect/>
          </a:stretch>
        </p:blipFill>
        <p:spPr>
          <a:xfrm>
            <a:off x="5237850" y="3228750"/>
            <a:ext cx="833850" cy="833850"/>
          </a:xfrm>
          <a:prstGeom prst="rect">
            <a:avLst/>
          </a:prstGeom>
          <a:noFill/>
          <a:ln>
            <a:noFill/>
          </a:ln>
        </p:spPr>
      </p:pic>
      <p:pic>
        <p:nvPicPr>
          <p:cNvPr id="276" name="Google Shape;276;p19"/>
          <p:cNvPicPr preferRelativeResize="0"/>
          <p:nvPr/>
        </p:nvPicPr>
        <p:blipFill>
          <a:blip r:embed="rId7">
            <a:alphaModFix/>
          </a:blip>
          <a:stretch>
            <a:fillRect/>
          </a:stretch>
        </p:blipFill>
        <p:spPr>
          <a:xfrm>
            <a:off x="7233487" y="1161800"/>
            <a:ext cx="833850" cy="83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t>Preliminary Research</a:t>
            </a:r>
            <a:endParaRPr/>
          </a:p>
        </p:txBody>
      </p:sp>
      <p:sp>
        <p:nvSpPr>
          <p:cNvPr id="282" name="Google Shape;282;p20"/>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fr"/>
              <a:t>Using surveys to create insights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473850" y="593225"/>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fr">
                <a:solidFill>
                  <a:schemeClr val="accent2"/>
                </a:solidFill>
              </a:rPr>
              <a:t>Research Dataset</a:t>
            </a:r>
            <a:endParaRPr>
              <a:solidFill>
                <a:schemeClr val="accent2"/>
              </a:solidFill>
            </a:endParaRPr>
          </a:p>
        </p:txBody>
      </p:sp>
      <p:sp>
        <p:nvSpPr>
          <p:cNvPr id="288" name="Google Shape;288;p21"/>
          <p:cNvSpPr txBox="1"/>
          <p:nvPr>
            <p:ph idx="1" type="body"/>
          </p:nvPr>
        </p:nvSpPr>
        <p:spPr>
          <a:xfrm>
            <a:off x="638500" y="1128775"/>
            <a:ext cx="7934700" cy="3320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600"/>
          </a:p>
          <a:p>
            <a:pPr indent="-330200" lvl="0" marL="457200" rtl="0" algn="l">
              <a:spcBef>
                <a:spcPts val="600"/>
              </a:spcBef>
              <a:spcAft>
                <a:spcPts val="0"/>
              </a:spcAft>
              <a:buSzPts val="1600"/>
              <a:buChar char="➢"/>
            </a:pPr>
            <a:r>
              <a:rPr lang="fr" sz="1600"/>
              <a:t>Amazon Mechanical Turk surveys to collect demographic data and willingness to use coupon</a:t>
            </a:r>
            <a:endParaRPr sz="1600"/>
          </a:p>
          <a:p>
            <a:pPr indent="-317500" lvl="1" marL="914400" rtl="0" algn="l">
              <a:spcBef>
                <a:spcPts val="0"/>
              </a:spcBef>
              <a:spcAft>
                <a:spcPts val="0"/>
              </a:spcAft>
              <a:buSzPts val="1400"/>
              <a:buChar char="○"/>
            </a:pPr>
            <a:r>
              <a:rPr lang="fr" sz="1400"/>
              <a:t>Classify binary response</a:t>
            </a:r>
            <a:endParaRPr sz="1400"/>
          </a:p>
          <a:p>
            <a:pPr indent="-317500" lvl="1" marL="914400" rtl="0" algn="l">
              <a:spcBef>
                <a:spcPts val="0"/>
              </a:spcBef>
              <a:spcAft>
                <a:spcPts val="0"/>
              </a:spcAft>
              <a:buSzPts val="1400"/>
              <a:buChar char="○"/>
            </a:pPr>
            <a:r>
              <a:rPr lang="fr" sz="1400"/>
              <a:t>12,000 rows</a:t>
            </a:r>
            <a:endParaRPr sz="1400"/>
          </a:p>
          <a:p>
            <a:pPr indent="0" lvl="0" marL="457200" rtl="0" algn="l">
              <a:spcBef>
                <a:spcPts val="600"/>
              </a:spcBef>
              <a:spcAft>
                <a:spcPts val="0"/>
              </a:spcAft>
              <a:buNone/>
            </a:pPr>
            <a:r>
              <a:t/>
            </a:r>
            <a:endParaRPr sz="1600"/>
          </a:p>
          <a:p>
            <a:pPr indent="-330200" lvl="0" marL="457200" rtl="0" algn="l">
              <a:spcBef>
                <a:spcPts val="600"/>
              </a:spcBef>
              <a:spcAft>
                <a:spcPts val="0"/>
              </a:spcAft>
              <a:buSzPts val="1600"/>
              <a:buChar char="➢"/>
            </a:pPr>
            <a:r>
              <a:rPr lang="fr" sz="1600"/>
              <a:t>Different driving scenarios and coupon offers</a:t>
            </a:r>
            <a:endParaRPr sz="1600"/>
          </a:p>
          <a:p>
            <a:pPr indent="0" lvl="0" marL="457200" rtl="0" algn="l">
              <a:spcBef>
                <a:spcPts val="600"/>
              </a:spcBef>
              <a:spcAft>
                <a:spcPts val="0"/>
              </a:spcAft>
              <a:buNone/>
            </a:pPr>
            <a:r>
              <a:t/>
            </a:r>
            <a:endParaRPr sz="1600"/>
          </a:p>
          <a:p>
            <a:pPr indent="-330200" lvl="0" marL="457200" rtl="0" algn="l">
              <a:spcBef>
                <a:spcPts val="600"/>
              </a:spcBef>
              <a:spcAft>
                <a:spcPts val="0"/>
              </a:spcAft>
              <a:buSzPts val="1600"/>
              <a:buChar char="➢"/>
            </a:pPr>
            <a:r>
              <a:rPr lang="fr" sz="1600"/>
              <a:t>Limitations to external </a:t>
            </a:r>
            <a:r>
              <a:rPr lang="fr" sz="1600"/>
              <a:t>validity</a:t>
            </a:r>
            <a:endParaRPr sz="1600"/>
          </a:p>
          <a:p>
            <a:pPr indent="-317500" lvl="1" marL="914400" rtl="0" algn="l">
              <a:spcBef>
                <a:spcPts val="0"/>
              </a:spcBef>
              <a:spcAft>
                <a:spcPts val="0"/>
              </a:spcAft>
              <a:buSzPts val="1400"/>
              <a:buChar char="○"/>
            </a:pPr>
            <a:r>
              <a:rPr lang="fr" sz="1400"/>
              <a:t>Surveys do not always reflect reality</a:t>
            </a:r>
            <a:endParaRPr sz="1400"/>
          </a:p>
          <a:p>
            <a:pPr indent="-317500" lvl="1" marL="914400" rtl="0" algn="l">
              <a:spcBef>
                <a:spcPts val="0"/>
              </a:spcBef>
              <a:spcAft>
                <a:spcPts val="0"/>
              </a:spcAft>
              <a:buSzPts val="1400"/>
              <a:buChar char="○"/>
            </a:pPr>
            <a:r>
              <a:rPr lang="fr" sz="1400"/>
              <a:t>Location data reflection of time to drive to store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