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2" r:id="rId5"/>
    <p:sldId id="321" r:id="rId6"/>
    <p:sldId id="323" r:id="rId7"/>
    <p:sldId id="331" r:id="rId8"/>
    <p:sldId id="333" r:id="rId9"/>
    <p:sldId id="345" r:id="rId10"/>
    <p:sldId id="344" r:id="rId11"/>
    <p:sldId id="347" r:id="rId12"/>
    <p:sldId id="348" r:id="rId13"/>
    <p:sldId id="350" r:id="rId14"/>
    <p:sldId id="327" r:id="rId15"/>
    <p:sldId id="328" r:id="rId16"/>
    <p:sldId id="329" r:id="rId17"/>
    <p:sldId id="330" r:id="rId18"/>
    <p:sldId id="334" r:id="rId19"/>
    <p:sldId id="336" r:id="rId20"/>
    <p:sldId id="335" r:id="rId21"/>
    <p:sldId id="339" r:id="rId22"/>
    <p:sldId id="340" r:id="rId23"/>
    <p:sldId id="341" r:id="rId24"/>
    <p:sldId id="342" r:id="rId25"/>
    <p:sldId id="343" r:id="rId26"/>
    <p:sldId id="310" r:id="rId27"/>
    <p:sldId id="346" r:id="rId28"/>
    <p:sldId id="337" r:id="rId29"/>
    <p:sldId id="33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67B95-ECE4-6BC5-9D51-EB7CCA455A04}" v="20" dt="2024-02-25T18:39:25.361"/>
    <p1510:client id="{CD7B4C75-40F9-42F3-AA79-B2524AAE190D}" v="1501" dt="2024-02-24T18:21:21.098"/>
  </p1510:revLst>
</p1510:revInfo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>
      <p:cViewPr varScale="1">
        <p:scale>
          <a:sx n="109" d="100"/>
          <a:sy n="109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2F620-FCBA-490C-86BA-F1F2E6F5F269}" type="doc">
      <dgm:prSet loTypeId="urn:microsoft.com/office/officeart/2005/8/layout/hProcess11" loCatId="process" qsTypeId="urn:microsoft.com/office/officeart/2005/8/quickstyle/simple3" qsCatId="simple" csTypeId="urn:microsoft.com/office/officeart/2005/8/colors/colorful2" csCatId="colorful" phldr="1"/>
      <dgm:spPr/>
    </dgm:pt>
    <dgm:pt modelId="{53A8D6E6-F660-4FD9-886D-115B862156D8}">
      <dgm:prSet phldrT="[Text]"/>
      <dgm:spPr/>
      <dgm:t>
        <a:bodyPr/>
        <a:lstStyle/>
        <a:p>
          <a:r>
            <a:rPr lang="en-US" b="1" i="0" u="none" strike="noStrike" cap="none">
              <a:latin typeface="Arial"/>
              <a:ea typeface="Arial"/>
              <a:cs typeface="Arial"/>
              <a:sym typeface="Arial"/>
            </a:rPr>
            <a:t>Preprocessing &amp; EDA</a:t>
          </a:r>
          <a:endParaRPr lang="en-CA" b="1"/>
        </a:p>
      </dgm:t>
    </dgm:pt>
    <dgm:pt modelId="{811B4C86-10C6-4990-B539-8294AB30D3B6}" type="parTrans" cxnId="{75E42ECB-0DC9-46FE-B023-0C68101B2B18}">
      <dgm:prSet/>
      <dgm:spPr/>
      <dgm:t>
        <a:bodyPr/>
        <a:lstStyle/>
        <a:p>
          <a:endParaRPr lang="en-CA"/>
        </a:p>
      </dgm:t>
    </dgm:pt>
    <dgm:pt modelId="{C2F13A5B-0212-4A51-86D6-6021B9F33107}" type="sibTrans" cxnId="{75E42ECB-0DC9-46FE-B023-0C68101B2B18}">
      <dgm:prSet/>
      <dgm:spPr/>
      <dgm:t>
        <a:bodyPr/>
        <a:lstStyle/>
        <a:p>
          <a:endParaRPr lang="en-CA"/>
        </a:p>
      </dgm:t>
    </dgm:pt>
    <dgm:pt modelId="{DF8F1412-A267-48BD-A530-48C27CA48F4D}">
      <dgm:prSet/>
      <dgm:spPr/>
      <dgm:t>
        <a:bodyPr/>
        <a:lstStyle/>
        <a:p>
          <a:r>
            <a:rPr lang="en-US" b="1" i="0" u="none" strike="noStrike" cap="none">
              <a:latin typeface="Arial"/>
              <a:ea typeface="Arial"/>
              <a:cs typeface="Arial"/>
              <a:sym typeface="Arial"/>
            </a:rPr>
            <a:t>Feature Engineering</a:t>
          </a:r>
          <a:endParaRPr lang="en-US" b="1"/>
        </a:p>
      </dgm:t>
    </dgm:pt>
    <dgm:pt modelId="{93850D87-E134-4113-B263-EF5769EE923C}" type="parTrans" cxnId="{3C996490-D8C5-455A-A0BD-AF54F0A81ACB}">
      <dgm:prSet/>
      <dgm:spPr/>
      <dgm:t>
        <a:bodyPr/>
        <a:lstStyle/>
        <a:p>
          <a:endParaRPr lang="en-CA"/>
        </a:p>
      </dgm:t>
    </dgm:pt>
    <dgm:pt modelId="{DBC7170D-F23D-4810-B3E9-74D5C6E38F98}" type="sibTrans" cxnId="{3C996490-D8C5-455A-A0BD-AF54F0A81ACB}">
      <dgm:prSet/>
      <dgm:spPr/>
      <dgm:t>
        <a:bodyPr/>
        <a:lstStyle/>
        <a:p>
          <a:endParaRPr lang="en-CA"/>
        </a:p>
      </dgm:t>
    </dgm:pt>
    <dgm:pt modelId="{3055251A-9CC1-4D4B-968C-8FEB0C89F275}">
      <dgm:prSet/>
      <dgm:spPr/>
      <dgm:t>
        <a:bodyPr/>
        <a:lstStyle/>
        <a:p>
          <a:r>
            <a:rPr lang="en-US" b="1" i="0" u="none" strike="noStrike" cap="none">
              <a:latin typeface="Arial"/>
              <a:ea typeface="Arial"/>
              <a:cs typeface="Arial"/>
              <a:sym typeface="Arial"/>
            </a:rPr>
            <a:t>Distribution Shift &amp; Imbalanced Data</a:t>
          </a:r>
          <a:endParaRPr lang="en-US" b="1"/>
        </a:p>
      </dgm:t>
    </dgm:pt>
    <dgm:pt modelId="{4DC62941-EEFF-4FA1-8C43-6F3DB248772E}" type="parTrans" cxnId="{C8FAE4C1-82FF-41FA-B856-69DF191E079B}">
      <dgm:prSet/>
      <dgm:spPr/>
      <dgm:t>
        <a:bodyPr/>
        <a:lstStyle/>
        <a:p>
          <a:endParaRPr lang="en-CA"/>
        </a:p>
      </dgm:t>
    </dgm:pt>
    <dgm:pt modelId="{E8C52A5C-E829-49B6-BE2B-6C150B8F4C4E}" type="sibTrans" cxnId="{C8FAE4C1-82FF-41FA-B856-69DF191E079B}">
      <dgm:prSet/>
      <dgm:spPr/>
      <dgm:t>
        <a:bodyPr/>
        <a:lstStyle/>
        <a:p>
          <a:endParaRPr lang="en-CA"/>
        </a:p>
      </dgm:t>
    </dgm:pt>
    <dgm:pt modelId="{8CFD5CA2-E015-4BFA-9DAC-85911EFE2F26}">
      <dgm:prSet/>
      <dgm:spPr/>
      <dgm:t>
        <a:bodyPr/>
        <a:lstStyle/>
        <a:p>
          <a:r>
            <a:rPr lang="en-US" b="1" i="0" u="none" strike="noStrike" cap="none">
              <a:latin typeface="Arial"/>
              <a:ea typeface="Arial"/>
              <a:cs typeface="Arial"/>
              <a:sym typeface="Arial"/>
            </a:rPr>
            <a:t>Feature Selection</a:t>
          </a:r>
          <a:r>
            <a:rPr lang="en-US" b="1">
              <a:latin typeface="Arial"/>
              <a:ea typeface="Arial"/>
              <a:cs typeface="Arial"/>
              <a:sym typeface="Arial"/>
            </a:rPr>
            <a:t> &amp; </a:t>
          </a:r>
          <a:r>
            <a:rPr lang="en-US" b="1">
              <a:latin typeface="Arial"/>
              <a:cs typeface="Arial"/>
            </a:rPr>
            <a:t>Dimension Reduction</a:t>
          </a:r>
        </a:p>
      </dgm:t>
    </dgm:pt>
    <dgm:pt modelId="{29981BFB-E319-4C19-A616-BD97E3D2508F}" type="parTrans" cxnId="{727281DA-D735-4B6B-9F79-7F1644616B0D}">
      <dgm:prSet/>
      <dgm:spPr/>
      <dgm:t>
        <a:bodyPr/>
        <a:lstStyle/>
        <a:p>
          <a:endParaRPr lang="en-CA"/>
        </a:p>
      </dgm:t>
    </dgm:pt>
    <dgm:pt modelId="{BF7E92B7-C429-4513-AAC9-3F565A1DC219}" type="sibTrans" cxnId="{727281DA-D735-4B6B-9F79-7F1644616B0D}">
      <dgm:prSet/>
      <dgm:spPr/>
      <dgm:t>
        <a:bodyPr/>
        <a:lstStyle/>
        <a:p>
          <a:endParaRPr lang="en-CA"/>
        </a:p>
      </dgm:t>
    </dgm:pt>
    <dgm:pt modelId="{72875A7E-7C4D-4024-BCDA-594F85FE1543}">
      <dgm:prSet/>
      <dgm:spPr/>
      <dgm:t>
        <a:bodyPr/>
        <a:lstStyle/>
        <a:p>
          <a:r>
            <a:rPr lang="en-US" b="1" i="0" u="none" strike="noStrike" cap="none">
              <a:latin typeface="Arial"/>
              <a:ea typeface="Arial"/>
              <a:cs typeface="Arial"/>
              <a:sym typeface="Arial"/>
            </a:rPr>
            <a:t>Modeling &amp; Evaluation</a:t>
          </a:r>
          <a:endParaRPr lang="en-US"/>
        </a:p>
      </dgm:t>
    </dgm:pt>
    <dgm:pt modelId="{2102B962-F741-405E-8B37-F2148FE77664}" type="parTrans" cxnId="{C5E1B53B-2743-4597-AF5F-EAA5DE3EC676}">
      <dgm:prSet/>
      <dgm:spPr/>
      <dgm:t>
        <a:bodyPr/>
        <a:lstStyle/>
        <a:p>
          <a:endParaRPr lang="en-CA"/>
        </a:p>
      </dgm:t>
    </dgm:pt>
    <dgm:pt modelId="{F184C48F-B85D-4FE1-8BCC-C0228CD6D3E6}" type="sibTrans" cxnId="{C5E1B53B-2743-4597-AF5F-EAA5DE3EC676}">
      <dgm:prSet/>
      <dgm:spPr/>
      <dgm:t>
        <a:bodyPr/>
        <a:lstStyle/>
        <a:p>
          <a:endParaRPr lang="en-CA"/>
        </a:p>
      </dgm:t>
    </dgm:pt>
    <dgm:pt modelId="{48BA14FC-32CC-416C-9A6D-449552381037}" type="pres">
      <dgm:prSet presAssocID="{B872F620-FCBA-490C-86BA-F1F2E6F5F269}" presName="Name0" presStyleCnt="0">
        <dgm:presLayoutVars>
          <dgm:dir/>
          <dgm:resizeHandles val="exact"/>
        </dgm:presLayoutVars>
      </dgm:prSet>
      <dgm:spPr/>
    </dgm:pt>
    <dgm:pt modelId="{28DFB859-8F04-44BC-AA2F-399DF7C8E305}" type="pres">
      <dgm:prSet presAssocID="{B872F620-FCBA-490C-86BA-F1F2E6F5F269}" presName="arrow" presStyleLbl="bgShp" presStyleIdx="0" presStyleCnt="1"/>
      <dgm:spPr/>
    </dgm:pt>
    <dgm:pt modelId="{FDA76D6D-C044-44D9-92CF-9A87DAADFF30}" type="pres">
      <dgm:prSet presAssocID="{B872F620-FCBA-490C-86BA-F1F2E6F5F269}" presName="points" presStyleCnt="0"/>
      <dgm:spPr/>
    </dgm:pt>
    <dgm:pt modelId="{EA389341-253D-4923-9640-E12CFCBB7707}" type="pres">
      <dgm:prSet presAssocID="{53A8D6E6-F660-4FD9-886D-115B862156D8}" presName="compositeA" presStyleCnt="0"/>
      <dgm:spPr/>
    </dgm:pt>
    <dgm:pt modelId="{ADE4173B-07D9-4F68-9AF9-7F9802E9B684}" type="pres">
      <dgm:prSet presAssocID="{53A8D6E6-F660-4FD9-886D-115B862156D8}" presName="textA" presStyleLbl="revTx" presStyleIdx="0" presStyleCnt="5">
        <dgm:presLayoutVars>
          <dgm:bulletEnabled val="1"/>
        </dgm:presLayoutVars>
      </dgm:prSet>
      <dgm:spPr/>
    </dgm:pt>
    <dgm:pt modelId="{BBD912F8-C563-44FF-83D4-37D44ABFB92C}" type="pres">
      <dgm:prSet presAssocID="{53A8D6E6-F660-4FD9-886D-115B862156D8}" presName="circleA" presStyleLbl="node1" presStyleIdx="0" presStyleCnt="5"/>
      <dgm:spPr/>
    </dgm:pt>
    <dgm:pt modelId="{62B1C884-83C5-422D-B87B-F3B8AC12A800}" type="pres">
      <dgm:prSet presAssocID="{53A8D6E6-F660-4FD9-886D-115B862156D8}" presName="spaceA" presStyleCnt="0"/>
      <dgm:spPr/>
    </dgm:pt>
    <dgm:pt modelId="{6D42C396-1C85-4711-A06E-C9D18687A05D}" type="pres">
      <dgm:prSet presAssocID="{C2F13A5B-0212-4A51-86D6-6021B9F33107}" presName="space" presStyleCnt="0"/>
      <dgm:spPr/>
    </dgm:pt>
    <dgm:pt modelId="{125FC0CB-500B-4E56-9AD9-020F464DD6DC}" type="pres">
      <dgm:prSet presAssocID="{DF8F1412-A267-48BD-A530-48C27CA48F4D}" presName="compositeB" presStyleCnt="0"/>
      <dgm:spPr/>
    </dgm:pt>
    <dgm:pt modelId="{7EC9A839-8406-49CA-9FF1-189278FB8711}" type="pres">
      <dgm:prSet presAssocID="{DF8F1412-A267-48BD-A530-48C27CA48F4D}" presName="textB" presStyleLbl="revTx" presStyleIdx="1" presStyleCnt="5">
        <dgm:presLayoutVars>
          <dgm:bulletEnabled val="1"/>
        </dgm:presLayoutVars>
      </dgm:prSet>
      <dgm:spPr/>
    </dgm:pt>
    <dgm:pt modelId="{8A857976-5FF7-4D7F-996F-9B5F9E7B721C}" type="pres">
      <dgm:prSet presAssocID="{DF8F1412-A267-48BD-A530-48C27CA48F4D}" presName="circleB" presStyleLbl="node1" presStyleIdx="1" presStyleCnt="5"/>
      <dgm:spPr/>
    </dgm:pt>
    <dgm:pt modelId="{40DFA997-0334-4F25-B1D6-86E87958F3DB}" type="pres">
      <dgm:prSet presAssocID="{DF8F1412-A267-48BD-A530-48C27CA48F4D}" presName="spaceB" presStyleCnt="0"/>
      <dgm:spPr/>
    </dgm:pt>
    <dgm:pt modelId="{67E70BD6-3B20-453A-9AFE-B59DB474D57A}" type="pres">
      <dgm:prSet presAssocID="{DBC7170D-F23D-4810-B3E9-74D5C6E38F98}" presName="space" presStyleCnt="0"/>
      <dgm:spPr/>
    </dgm:pt>
    <dgm:pt modelId="{1E9E40C0-3450-4028-9107-CDF021947F49}" type="pres">
      <dgm:prSet presAssocID="{3055251A-9CC1-4D4B-968C-8FEB0C89F275}" presName="compositeA" presStyleCnt="0"/>
      <dgm:spPr/>
    </dgm:pt>
    <dgm:pt modelId="{8888F545-ECF5-46BF-A7A3-F3E35B9053C9}" type="pres">
      <dgm:prSet presAssocID="{3055251A-9CC1-4D4B-968C-8FEB0C89F275}" presName="textA" presStyleLbl="revTx" presStyleIdx="2" presStyleCnt="5">
        <dgm:presLayoutVars>
          <dgm:bulletEnabled val="1"/>
        </dgm:presLayoutVars>
      </dgm:prSet>
      <dgm:spPr/>
    </dgm:pt>
    <dgm:pt modelId="{355BCDB3-FAC5-4FD0-A939-41A09D8B18D1}" type="pres">
      <dgm:prSet presAssocID="{3055251A-9CC1-4D4B-968C-8FEB0C89F275}" presName="circleA" presStyleLbl="node1" presStyleIdx="2" presStyleCnt="5"/>
      <dgm:spPr/>
    </dgm:pt>
    <dgm:pt modelId="{0E1C4739-66D3-4C84-8BB1-E059A69BDBF0}" type="pres">
      <dgm:prSet presAssocID="{3055251A-9CC1-4D4B-968C-8FEB0C89F275}" presName="spaceA" presStyleCnt="0"/>
      <dgm:spPr/>
    </dgm:pt>
    <dgm:pt modelId="{C1AAEDC5-0D24-405A-8D90-8A26B186D10F}" type="pres">
      <dgm:prSet presAssocID="{E8C52A5C-E829-49B6-BE2B-6C150B8F4C4E}" presName="space" presStyleCnt="0"/>
      <dgm:spPr/>
    </dgm:pt>
    <dgm:pt modelId="{BDF20A82-1AA8-4490-911B-890F6664BD18}" type="pres">
      <dgm:prSet presAssocID="{8CFD5CA2-E015-4BFA-9DAC-85911EFE2F26}" presName="compositeB" presStyleCnt="0"/>
      <dgm:spPr/>
    </dgm:pt>
    <dgm:pt modelId="{76A8B787-3241-4F72-A49F-6FE99B88C312}" type="pres">
      <dgm:prSet presAssocID="{8CFD5CA2-E015-4BFA-9DAC-85911EFE2F26}" presName="textB" presStyleLbl="revTx" presStyleIdx="3" presStyleCnt="5">
        <dgm:presLayoutVars>
          <dgm:bulletEnabled val="1"/>
        </dgm:presLayoutVars>
      </dgm:prSet>
      <dgm:spPr/>
    </dgm:pt>
    <dgm:pt modelId="{CA18F4A4-F556-4EB5-8EB3-6F548633B752}" type="pres">
      <dgm:prSet presAssocID="{8CFD5CA2-E015-4BFA-9DAC-85911EFE2F26}" presName="circleB" presStyleLbl="node1" presStyleIdx="3" presStyleCnt="5"/>
      <dgm:spPr/>
    </dgm:pt>
    <dgm:pt modelId="{CB8BA7AA-F2B3-4FFF-A34B-E54215D57613}" type="pres">
      <dgm:prSet presAssocID="{8CFD5CA2-E015-4BFA-9DAC-85911EFE2F26}" presName="spaceB" presStyleCnt="0"/>
      <dgm:spPr/>
    </dgm:pt>
    <dgm:pt modelId="{E90D6F09-072F-44DF-9778-E971CA36DC9B}" type="pres">
      <dgm:prSet presAssocID="{BF7E92B7-C429-4513-AAC9-3F565A1DC219}" presName="space" presStyleCnt="0"/>
      <dgm:spPr/>
    </dgm:pt>
    <dgm:pt modelId="{4040EA72-B995-4A9E-BC4E-D54E97D51A88}" type="pres">
      <dgm:prSet presAssocID="{72875A7E-7C4D-4024-BCDA-594F85FE1543}" presName="compositeA" presStyleCnt="0"/>
      <dgm:spPr/>
    </dgm:pt>
    <dgm:pt modelId="{DB46BE2D-5EAD-4561-8086-3B0B044F6161}" type="pres">
      <dgm:prSet presAssocID="{72875A7E-7C4D-4024-BCDA-594F85FE1543}" presName="textA" presStyleLbl="revTx" presStyleIdx="4" presStyleCnt="5" custLinFactNeighborX="-11591">
        <dgm:presLayoutVars>
          <dgm:bulletEnabled val="1"/>
        </dgm:presLayoutVars>
      </dgm:prSet>
      <dgm:spPr/>
    </dgm:pt>
    <dgm:pt modelId="{5A9747CB-1AE1-44B7-ABE0-ABAC5C4E23E5}" type="pres">
      <dgm:prSet presAssocID="{72875A7E-7C4D-4024-BCDA-594F85FE1543}" presName="circleA" presStyleLbl="node1" presStyleIdx="4" presStyleCnt="5"/>
      <dgm:spPr/>
    </dgm:pt>
    <dgm:pt modelId="{7D3D36CA-B3EE-4291-BAF1-9B007C22A1F1}" type="pres">
      <dgm:prSet presAssocID="{72875A7E-7C4D-4024-BCDA-594F85FE1543}" presName="spaceA" presStyleCnt="0"/>
      <dgm:spPr/>
    </dgm:pt>
  </dgm:ptLst>
  <dgm:cxnLst>
    <dgm:cxn modelId="{2909C406-BB6B-4273-B57B-284B8E73D110}" type="presOf" srcId="{3055251A-9CC1-4D4B-968C-8FEB0C89F275}" destId="{8888F545-ECF5-46BF-A7A3-F3E35B9053C9}" srcOrd="0" destOrd="0" presId="urn:microsoft.com/office/officeart/2005/8/layout/hProcess11"/>
    <dgm:cxn modelId="{3717660D-9C3E-40B3-8590-585582CEF2B7}" type="presOf" srcId="{8CFD5CA2-E015-4BFA-9DAC-85911EFE2F26}" destId="{76A8B787-3241-4F72-A49F-6FE99B88C312}" srcOrd="0" destOrd="0" presId="urn:microsoft.com/office/officeart/2005/8/layout/hProcess11"/>
    <dgm:cxn modelId="{DCF21925-8452-4B0F-AFD3-F3AE112D3965}" type="presOf" srcId="{DF8F1412-A267-48BD-A530-48C27CA48F4D}" destId="{7EC9A839-8406-49CA-9FF1-189278FB8711}" srcOrd="0" destOrd="0" presId="urn:microsoft.com/office/officeart/2005/8/layout/hProcess11"/>
    <dgm:cxn modelId="{C5E1B53B-2743-4597-AF5F-EAA5DE3EC676}" srcId="{B872F620-FCBA-490C-86BA-F1F2E6F5F269}" destId="{72875A7E-7C4D-4024-BCDA-594F85FE1543}" srcOrd="4" destOrd="0" parTransId="{2102B962-F741-405E-8B37-F2148FE77664}" sibTransId="{F184C48F-B85D-4FE1-8BCC-C0228CD6D3E6}"/>
    <dgm:cxn modelId="{3C996490-D8C5-455A-A0BD-AF54F0A81ACB}" srcId="{B872F620-FCBA-490C-86BA-F1F2E6F5F269}" destId="{DF8F1412-A267-48BD-A530-48C27CA48F4D}" srcOrd="1" destOrd="0" parTransId="{93850D87-E134-4113-B263-EF5769EE923C}" sibTransId="{DBC7170D-F23D-4810-B3E9-74D5C6E38F98}"/>
    <dgm:cxn modelId="{C8FAE4C1-82FF-41FA-B856-69DF191E079B}" srcId="{B872F620-FCBA-490C-86BA-F1F2E6F5F269}" destId="{3055251A-9CC1-4D4B-968C-8FEB0C89F275}" srcOrd="2" destOrd="0" parTransId="{4DC62941-EEFF-4FA1-8C43-6F3DB248772E}" sibTransId="{E8C52A5C-E829-49B6-BE2B-6C150B8F4C4E}"/>
    <dgm:cxn modelId="{AE6EC7CA-05B7-447B-9AD7-D807710CF175}" type="presOf" srcId="{B872F620-FCBA-490C-86BA-F1F2E6F5F269}" destId="{48BA14FC-32CC-416C-9A6D-449552381037}" srcOrd="0" destOrd="0" presId="urn:microsoft.com/office/officeart/2005/8/layout/hProcess11"/>
    <dgm:cxn modelId="{75E42ECB-0DC9-46FE-B023-0C68101B2B18}" srcId="{B872F620-FCBA-490C-86BA-F1F2E6F5F269}" destId="{53A8D6E6-F660-4FD9-886D-115B862156D8}" srcOrd="0" destOrd="0" parTransId="{811B4C86-10C6-4990-B539-8294AB30D3B6}" sibTransId="{C2F13A5B-0212-4A51-86D6-6021B9F33107}"/>
    <dgm:cxn modelId="{727281DA-D735-4B6B-9F79-7F1644616B0D}" srcId="{B872F620-FCBA-490C-86BA-F1F2E6F5F269}" destId="{8CFD5CA2-E015-4BFA-9DAC-85911EFE2F26}" srcOrd="3" destOrd="0" parTransId="{29981BFB-E319-4C19-A616-BD97E3D2508F}" sibTransId="{BF7E92B7-C429-4513-AAC9-3F565A1DC219}"/>
    <dgm:cxn modelId="{83EB87DC-B03F-42C6-9049-A4DD3078F0F7}" type="presOf" srcId="{72875A7E-7C4D-4024-BCDA-594F85FE1543}" destId="{DB46BE2D-5EAD-4561-8086-3B0B044F6161}" srcOrd="0" destOrd="0" presId="urn:microsoft.com/office/officeart/2005/8/layout/hProcess11"/>
    <dgm:cxn modelId="{308311EA-93A9-4936-B30F-F2ED78705C1A}" type="presOf" srcId="{53A8D6E6-F660-4FD9-886D-115B862156D8}" destId="{ADE4173B-07D9-4F68-9AF9-7F9802E9B684}" srcOrd="0" destOrd="0" presId="urn:microsoft.com/office/officeart/2005/8/layout/hProcess11"/>
    <dgm:cxn modelId="{0FE1DD17-0326-4509-8DF6-1C3CBF379D6E}" type="presParOf" srcId="{48BA14FC-32CC-416C-9A6D-449552381037}" destId="{28DFB859-8F04-44BC-AA2F-399DF7C8E305}" srcOrd="0" destOrd="0" presId="urn:microsoft.com/office/officeart/2005/8/layout/hProcess11"/>
    <dgm:cxn modelId="{E630B3C3-E99A-40E2-A66B-3599378D650F}" type="presParOf" srcId="{48BA14FC-32CC-416C-9A6D-449552381037}" destId="{FDA76D6D-C044-44D9-92CF-9A87DAADFF30}" srcOrd="1" destOrd="0" presId="urn:microsoft.com/office/officeart/2005/8/layout/hProcess11"/>
    <dgm:cxn modelId="{D859640B-0634-43D7-B61B-AD3498F99C01}" type="presParOf" srcId="{FDA76D6D-C044-44D9-92CF-9A87DAADFF30}" destId="{EA389341-253D-4923-9640-E12CFCBB7707}" srcOrd="0" destOrd="0" presId="urn:microsoft.com/office/officeart/2005/8/layout/hProcess11"/>
    <dgm:cxn modelId="{0BE546AE-A7E1-4F72-8E26-736A0DB7ED30}" type="presParOf" srcId="{EA389341-253D-4923-9640-E12CFCBB7707}" destId="{ADE4173B-07D9-4F68-9AF9-7F9802E9B684}" srcOrd="0" destOrd="0" presId="urn:microsoft.com/office/officeart/2005/8/layout/hProcess11"/>
    <dgm:cxn modelId="{7A6D10E3-C6DC-46D1-B923-1658668ABD45}" type="presParOf" srcId="{EA389341-253D-4923-9640-E12CFCBB7707}" destId="{BBD912F8-C563-44FF-83D4-37D44ABFB92C}" srcOrd="1" destOrd="0" presId="urn:microsoft.com/office/officeart/2005/8/layout/hProcess11"/>
    <dgm:cxn modelId="{433FA6ED-2CD9-4549-A697-B178A1E6BC06}" type="presParOf" srcId="{EA389341-253D-4923-9640-E12CFCBB7707}" destId="{62B1C884-83C5-422D-B87B-F3B8AC12A800}" srcOrd="2" destOrd="0" presId="urn:microsoft.com/office/officeart/2005/8/layout/hProcess11"/>
    <dgm:cxn modelId="{CA967006-6981-49FC-8518-005F7B53D5AE}" type="presParOf" srcId="{FDA76D6D-C044-44D9-92CF-9A87DAADFF30}" destId="{6D42C396-1C85-4711-A06E-C9D18687A05D}" srcOrd="1" destOrd="0" presId="urn:microsoft.com/office/officeart/2005/8/layout/hProcess11"/>
    <dgm:cxn modelId="{3850E427-016B-4682-B4B8-6377B00CE1F2}" type="presParOf" srcId="{FDA76D6D-C044-44D9-92CF-9A87DAADFF30}" destId="{125FC0CB-500B-4E56-9AD9-020F464DD6DC}" srcOrd="2" destOrd="0" presId="urn:microsoft.com/office/officeart/2005/8/layout/hProcess11"/>
    <dgm:cxn modelId="{E8A0A095-7180-4B6F-A006-D9560B8D96D2}" type="presParOf" srcId="{125FC0CB-500B-4E56-9AD9-020F464DD6DC}" destId="{7EC9A839-8406-49CA-9FF1-189278FB8711}" srcOrd="0" destOrd="0" presId="urn:microsoft.com/office/officeart/2005/8/layout/hProcess11"/>
    <dgm:cxn modelId="{2D4B5EDB-2CF7-4B79-A6C4-20E864009E83}" type="presParOf" srcId="{125FC0CB-500B-4E56-9AD9-020F464DD6DC}" destId="{8A857976-5FF7-4D7F-996F-9B5F9E7B721C}" srcOrd="1" destOrd="0" presId="urn:microsoft.com/office/officeart/2005/8/layout/hProcess11"/>
    <dgm:cxn modelId="{9EC6D0A2-1A60-4A36-A678-1368586E775C}" type="presParOf" srcId="{125FC0CB-500B-4E56-9AD9-020F464DD6DC}" destId="{40DFA997-0334-4F25-B1D6-86E87958F3DB}" srcOrd="2" destOrd="0" presId="urn:microsoft.com/office/officeart/2005/8/layout/hProcess11"/>
    <dgm:cxn modelId="{17DA845F-381C-4187-9CA9-2305DE53BCF6}" type="presParOf" srcId="{FDA76D6D-C044-44D9-92CF-9A87DAADFF30}" destId="{67E70BD6-3B20-453A-9AFE-B59DB474D57A}" srcOrd="3" destOrd="0" presId="urn:microsoft.com/office/officeart/2005/8/layout/hProcess11"/>
    <dgm:cxn modelId="{5925CE13-1E67-4017-AFAE-179470C5D899}" type="presParOf" srcId="{FDA76D6D-C044-44D9-92CF-9A87DAADFF30}" destId="{1E9E40C0-3450-4028-9107-CDF021947F49}" srcOrd="4" destOrd="0" presId="urn:microsoft.com/office/officeart/2005/8/layout/hProcess11"/>
    <dgm:cxn modelId="{C728E954-B9DC-442B-A313-E6E79FAD6368}" type="presParOf" srcId="{1E9E40C0-3450-4028-9107-CDF021947F49}" destId="{8888F545-ECF5-46BF-A7A3-F3E35B9053C9}" srcOrd="0" destOrd="0" presId="urn:microsoft.com/office/officeart/2005/8/layout/hProcess11"/>
    <dgm:cxn modelId="{B14D1583-91C8-455E-A390-DE265B4F5F33}" type="presParOf" srcId="{1E9E40C0-3450-4028-9107-CDF021947F49}" destId="{355BCDB3-FAC5-4FD0-A939-41A09D8B18D1}" srcOrd="1" destOrd="0" presId="urn:microsoft.com/office/officeart/2005/8/layout/hProcess11"/>
    <dgm:cxn modelId="{2EE9464A-670F-4CD4-B962-33B55678F2F3}" type="presParOf" srcId="{1E9E40C0-3450-4028-9107-CDF021947F49}" destId="{0E1C4739-66D3-4C84-8BB1-E059A69BDBF0}" srcOrd="2" destOrd="0" presId="urn:microsoft.com/office/officeart/2005/8/layout/hProcess11"/>
    <dgm:cxn modelId="{D7D03862-2FAC-4525-B1D2-01EDC1823DCC}" type="presParOf" srcId="{FDA76D6D-C044-44D9-92CF-9A87DAADFF30}" destId="{C1AAEDC5-0D24-405A-8D90-8A26B186D10F}" srcOrd="5" destOrd="0" presId="urn:microsoft.com/office/officeart/2005/8/layout/hProcess11"/>
    <dgm:cxn modelId="{74FBA694-BEED-43DF-B8EA-0BA15F11D257}" type="presParOf" srcId="{FDA76D6D-C044-44D9-92CF-9A87DAADFF30}" destId="{BDF20A82-1AA8-4490-911B-890F6664BD18}" srcOrd="6" destOrd="0" presId="urn:microsoft.com/office/officeart/2005/8/layout/hProcess11"/>
    <dgm:cxn modelId="{A8EE6013-4AE2-4E62-B0C7-F2992D8EA0AA}" type="presParOf" srcId="{BDF20A82-1AA8-4490-911B-890F6664BD18}" destId="{76A8B787-3241-4F72-A49F-6FE99B88C312}" srcOrd="0" destOrd="0" presId="urn:microsoft.com/office/officeart/2005/8/layout/hProcess11"/>
    <dgm:cxn modelId="{F46000FC-FF2E-49D5-9E13-EFB9DFE672B3}" type="presParOf" srcId="{BDF20A82-1AA8-4490-911B-890F6664BD18}" destId="{CA18F4A4-F556-4EB5-8EB3-6F548633B752}" srcOrd="1" destOrd="0" presId="urn:microsoft.com/office/officeart/2005/8/layout/hProcess11"/>
    <dgm:cxn modelId="{D8DC6592-36BB-4A2C-842B-3CF00794B34D}" type="presParOf" srcId="{BDF20A82-1AA8-4490-911B-890F6664BD18}" destId="{CB8BA7AA-F2B3-4FFF-A34B-E54215D57613}" srcOrd="2" destOrd="0" presId="urn:microsoft.com/office/officeart/2005/8/layout/hProcess11"/>
    <dgm:cxn modelId="{2723949C-8295-4315-B2D2-0C34D06EDE4A}" type="presParOf" srcId="{FDA76D6D-C044-44D9-92CF-9A87DAADFF30}" destId="{E90D6F09-072F-44DF-9778-E971CA36DC9B}" srcOrd="7" destOrd="0" presId="urn:microsoft.com/office/officeart/2005/8/layout/hProcess11"/>
    <dgm:cxn modelId="{8F4967DA-4878-4554-AF4C-E374644EF040}" type="presParOf" srcId="{FDA76D6D-C044-44D9-92CF-9A87DAADFF30}" destId="{4040EA72-B995-4A9E-BC4E-D54E97D51A88}" srcOrd="8" destOrd="0" presId="urn:microsoft.com/office/officeart/2005/8/layout/hProcess11"/>
    <dgm:cxn modelId="{9F974077-F41B-4BB7-B84B-2E8B0608AADE}" type="presParOf" srcId="{4040EA72-B995-4A9E-BC4E-D54E97D51A88}" destId="{DB46BE2D-5EAD-4561-8086-3B0B044F6161}" srcOrd="0" destOrd="0" presId="urn:microsoft.com/office/officeart/2005/8/layout/hProcess11"/>
    <dgm:cxn modelId="{7D4F8C8F-A25F-4671-B40A-425727AE2449}" type="presParOf" srcId="{4040EA72-B995-4A9E-BC4E-D54E97D51A88}" destId="{5A9747CB-1AE1-44B7-ABE0-ABAC5C4E23E5}" srcOrd="1" destOrd="0" presId="urn:microsoft.com/office/officeart/2005/8/layout/hProcess11"/>
    <dgm:cxn modelId="{DB34D87F-77B7-4FAF-A340-389640DC2296}" type="presParOf" srcId="{4040EA72-B995-4A9E-BC4E-D54E97D51A88}" destId="{7D3D36CA-B3EE-4291-BAF1-9B007C22A1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FB859-8F04-44BC-AA2F-399DF7C8E305}">
      <dsp:nvSpPr>
        <dsp:cNvPr id="0" name=""/>
        <dsp:cNvSpPr/>
      </dsp:nvSpPr>
      <dsp:spPr>
        <a:xfrm>
          <a:off x="0" y="1786708"/>
          <a:ext cx="8926285" cy="238227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E4173B-07D9-4F68-9AF9-7F9802E9B684}">
      <dsp:nvSpPr>
        <dsp:cNvPr id="0" name=""/>
        <dsp:cNvSpPr/>
      </dsp:nvSpPr>
      <dsp:spPr>
        <a:xfrm>
          <a:off x="3530" y="0"/>
          <a:ext cx="1543576" cy="2382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none" strike="noStrike" kern="1200" cap="none">
              <a:latin typeface="Arial"/>
              <a:ea typeface="Arial"/>
              <a:cs typeface="Arial"/>
              <a:sym typeface="Arial"/>
            </a:rPr>
            <a:t>Preprocessing &amp; EDA</a:t>
          </a:r>
          <a:endParaRPr lang="en-CA" sz="1500" b="1" kern="1200"/>
        </a:p>
      </dsp:txBody>
      <dsp:txXfrm>
        <a:off x="3530" y="0"/>
        <a:ext cx="1543576" cy="2382278"/>
      </dsp:txXfrm>
    </dsp:sp>
    <dsp:sp modelId="{BBD912F8-C563-44FF-83D4-37D44ABFB92C}">
      <dsp:nvSpPr>
        <dsp:cNvPr id="0" name=""/>
        <dsp:cNvSpPr/>
      </dsp:nvSpPr>
      <dsp:spPr>
        <a:xfrm>
          <a:off x="477533" y="2680062"/>
          <a:ext cx="595569" cy="59556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C9A839-8406-49CA-9FF1-189278FB8711}">
      <dsp:nvSpPr>
        <dsp:cNvPr id="0" name=""/>
        <dsp:cNvSpPr/>
      </dsp:nvSpPr>
      <dsp:spPr>
        <a:xfrm>
          <a:off x="1624285" y="3573417"/>
          <a:ext cx="1543576" cy="2382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none" strike="noStrike" kern="1200" cap="none">
              <a:latin typeface="Arial"/>
              <a:ea typeface="Arial"/>
              <a:cs typeface="Arial"/>
              <a:sym typeface="Arial"/>
            </a:rPr>
            <a:t>Feature Engineering</a:t>
          </a:r>
          <a:endParaRPr lang="en-US" sz="1500" b="1" kern="1200"/>
        </a:p>
      </dsp:txBody>
      <dsp:txXfrm>
        <a:off x="1624285" y="3573417"/>
        <a:ext cx="1543576" cy="2382278"/>
      </dsp:txXfrm>
    </dsp:sp>
    <dsp:sp modelId="{8A857976-5FF7-4D7F-996F-9B5F9E7B721C}">
      <dsp:nvSpPr>
        <dsp:cNvPr id="0" name=""/>
        <dsp:cNvSpPr/>
      </dsp:nvSpPr>
      <dsp:spPr>
        <a:xfrm>
          <a:off x="2098288" y="2680062"/>
          <a:ext cx="595569" cy="595569"/>
        </a:xfrm>
        <a:prstGeom prst="ellipse">
          <a:avLst/>
        </a:prstGeom>
        <a:gradFill rotWithShape="0">
          <a:gsLst>
            <a:gs pos="0">
              <a:schemeClr val="accent2">
                <a:hueOff val="23088"/>
                <a:satOff val="195"/>
                <a:lumOff val="33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088"/>
                <a:satOff val="195"/>
                <a:lumOff val="33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088"/>
                <a:satOff val="195"/>
                <a:lumOff val="33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888F545-ECF5-46BF-A7A3-F3E35B9053C9}">
      <dsp:nvSpPr>
        <dsp:cNvPr id="0" name=""/>
        <dsp:cNvSpPr/>
      </dsp:nvSpPr>
      <dsp:spPr>
        <a:xfrm>
          <a:off x="3245040" y="0"/>
          <a:ext cx="1543576" cy="2382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none" strike="noStrike" kern="1200" cap="none">
              <a:latin typeface="Arial"/>
              <a:ea typeface="Arial"/>
              <a:cs typeface="Arial"/>
              <a:sym typeface="Arial"/>
            </a:rPr>
            <a:t>Distribution Shift &amp; Imbalanced Data</a:t>
          </a:r>
          <a:endParaRPr lang="en-US" sz="1500" b="1" kern="1200"/>
        </a:p>
      </dsp:txBody>
      <dsp:txXfrm>
        <a:off x="3245040" y="0"/>
        <a:ext cx="1543576" cy="2382278"/>
      </dsp:txXfrm>
    </dsp:sp>
    <dsp:sp modelId="{355BCDB3-FAC5-4FD0-A939-41A09D8B18D1}">
      <dsp:nvSpPr>
        <dsp:cNvPr id="0" name=""/>
        <dsp:cNvSpPr/>
      </dsp:nvSpPr>
      <dsp:spPr>
        <a:xfrm>
          <a:off x="3719043" y="2680062"/>
          <a:ext cx="595569" cy="595569"/>
        </a:xfrm>
        <a:prstGeom prst="ellipse">
          <a:avLst/>
        </a:prstGeom>
        <a:gradFill rotWithShape="0">
          <a:gsLst>
            <a:gs pos="0">
              <a:schemeClr val="accent2">
                <a:hueOff val="46176"/>
                <a:satOff val="391"/>
                <a:lumOff val="666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176"/>
                <a:satOff val="391"/>
                <a:lumOff val="666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176"/>
                <a:satOff val="391"/>
                <a:lumOff val="666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A8B787-3241-4F72-A49F-6FE99B88C312}">
      <dsp:nvSpPr>
        <dsp:cNvPr id="0" name=""/>
        <dsp:cNvSpPr/>
      </dsp:nvSpPr>
      <dsp:spPr>
        <a:xfrm>
          <a:off x="4865795" y="3573417"/>
          <a:ext cx="1543576" cy="2382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none" strike="noStrike" kern="1200" cap="none">
              <a:latin typeface="Arial"/>
              <a:ea typeface="Arial"/>
              <a:cs typeface="Arial"/>
              <a:sym typeface="Arial"/>
            </a:rPr>
            <a:t>Feature Selection</a:t>
          </a:r>
          <a:r>
            <a:rPr lang="en-US" sz="1500" b="1" kern="1200">
              <a:latin typeface="Arial"/>
              <a:ea typeface="Arial"/>
              <a:cs typeface="Arial"/>
              <a:sym typeface="Arial"/>
            </a:rPr>
            <a:t> &amp; </a:t>
          </a:r>
          <a:r>
            <a:rPr lang="en-US" sz="1500" b="1" kern="1200">
              <a:latin typeface="Arial"/>
              <a:cs typeface="Arial"/>
            </a:rPr>
            <a:t>Dimension Reduction</a:t>
          </a:r>
        </a:p>
      </dsp:txBody>
      <dsp:txXfrm>
        <a:off x="4865795" y="3573417"/>
        <a:ext cx="1543576" cy="2382278"/>
      </dsp:txXfrm>
    </dsp:sp>
    <dsp:sp modelId="{CA18F4A4-F556-4EB5-8EB3-6F548633B752}">
      <dsp:nvSpPr>
        <dsp:cNvPr id="0" name=""/>
        <dsp:cNvSpPr/>
      </dsp:nvSpPr>
      <dsp:spPr>
        <a:xfrm>
          <a:off x="5339798" y="2680062"/>
          <a:ext cx="595569" cy="595569"/>
        </a:xfrm>
        <a:prstGeom prst="ellipse">
          <a:avLst/>
        </a:prstGeom>
        <a:gradFill rotWithShape="0">
          <a:gsLst>
            <a:gs pos="0">
              <a:schemeClr val="accent2">
                <a:hueOff val="69264"/>
                <a:satOff val="586"/>
                <a:lumOff val="100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9264"/>
                <a:satOff val="586"/>
                <a:lumOff val="100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9264"/>
                <a:satOff val="586"/>
                <a:lumOff val="100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6BE2D-5EAD-4561-8086-3B0B044F6161}">
      <dsp:nvSpPr>
        <dsp:cNvPr id="0" name=""/>
        <dsp:cNvSpPr/>
      </dsp:nvSpPr>
      <dsp:spPr>
        <a:xfrm>
          <a:off x="6307634" y="0"/>
          <a:ext cx="1543576" cy="2382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none" strike="noStrike" kern="1200" cap="none">
              <a:latin typeface="Arial"/>
              <a:ea typeface="Arial"/>
              <a:cs typeface="Arial"/>
              <a:sym typeface="Arial"/>
            </a:rPr>
            <a:t>Modeling &amp; Evaluation</a:t>
          </a:r>
          <a:endParaRPr lang="en-US" sz="1500" kern="1200"/>
        </a:p>
      </dsp:txBody>
      <dsp:txXfrm>
        <a:off x="6307634" y="0"/>
        <a:ext cx="1543576" cy="2382278"/>
      </dsp:txXfrm>
    </dsp:sp>
    <dsp:sp modelId="{5A9747CB-1AE1-44B7-ABE0-ABAC5C4E23E5}">
      <dsp:nvSpPr>
        <dsp:cNvPr id="0" name=""/>
        <dsp:cNvSpPr/>
      </dsp:nvSpPr>
      <dsp:spPr>
        <a:xfrm>
          <a:off x="6960553" y="2680062"/>
          <a:ext cx="595569" cy="595569"/>
        </a:xfrm>
        <a:prstGeom prst="ellipse">
          <a:avLst/>
        </a:prstGeom>
        <a:gradFill rotWithShape="0">
          <a:gsLst>
            <a:gs pos="0">
              <a:schemeClr val="accent2">
                <a:hueOff val="92352"/>
                <a:satOff val="782"/>
                <a:lumOff val="133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92352"/>
                <a:satOff val="782"/>
                <a:lumOff val="133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92352"/>
                <a:satOff val="782"/>
                <a:lumOff val="133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43D61-A75C-08B2-5FD4-6544D4CB5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F7AAE-1410-5E8E-5A05-50EDCB35E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F087F-58B6-5CEF-B05C-94836EF79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E282D-0001-A119-80AB-02A55BAAE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6943A-472A-25C6-8423-485F4725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672E92-413D-380D-C7D1-AFBE75E79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89CE02-FCB4-8117-DD1B-F5FC07CA3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5B49F-3469-3B8A-DFE2-63942110E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7A2F6-E932-B1E7-8C5B-21BF945EB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94BEC2-FBD5-B964-A440-6574A37C4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5814D-FD81-415F-1C51-AA3AA45A1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452C-1709-29F2-6EBF-1BC804576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5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Gill-MMA-EnterpriseAnalytics/Instacart-Market-Basket-Analy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instacart-market-basket-analysis/overview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Gill-MMA-EnterpriseAnalytics/Instacart-Market-Basket-Analysis/blob/0ec305073cd0720d9dc1ea8132ca8a8fd35b1450/data_profiling_report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3508311"/>
            <a:ext cx="6236129" cy="1438762"/>
          </a:xfrm>
        </p:spPr>
        <p:txBody>
          <a:bodyPr anchor="b">
            <a:normAutofit fontScale="90000"/>
          </a:bodyPr>
          <a:lstStyle/>
          <a:p>
            <a:pPr fontAlgn="base"/>
            <a:br>
              <a:rPr lang="en-US" sz="1700" b="0" i="0" dirty="0">
                <a:effectLst/>
              </a:rPr>
            </a:br>
            <a:br>
              <a:rPr lang="en-US" sz="1700" dirty="0"/>
            </a:br>
            <a:r>
              <a:rPr lang="en-US" sz="4000" b="1" dirty="0"/>
              <a:t>Reorder Predict</a:t>
            </a:r>
            <a:r>
              <a:rPr lang="en-US" altLang="zh-TW" sz="4000" b="1" dirty="0"/>
              <a:t>ion</a:t>
            </a:r>
            <a:r>
              <a:rPr lang="en-US" sz="4000" b="1" dirty="0"/>
              <a:t> Model</a:t>
            </a:r>
            <a:br>
              <a:rPr lang="en-US" sz="4000" b="1" dirty="0"/>
            </a:br>
            <a:r>
              <a:rPr lang="en-US" sz="1700" b="0" i="0" dirty="0">
                <a:effectLst/>
              </a:rPr>
              <a:t>Which products will an Instacart consumer purchase again?</a:t>
            </a:r>
            <a:br>
              <a:rPr lang="en-US" sz="1700" dirty="0"/>
            </a:br>
            <a:endParaRPr lang="en-US" sz="1700" dirty="0"/>
          </a:p>
        </p:txBody>
      </p:sp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05519296-2604-7326-B31D-E18CDEA95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12" b="25966"/>
          <a:stretch/>
        </p:blipFill>
        <p:spPr>
          <a:xfrm>
            <a:off x="915600" y="10"/>
            <a:ext cx="10361995" cy="342899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8C656D-EF61-BA70-1B74-7749E73B8DA7}"/>
              </a:ext>
            </a:extLst>
          </p:cNvPr>
          <p:cNvSpPr txBox="1"/>
          <p:nvPr/>
        </p:nvSpPr>
        <p:spPr>
          <a:xfrm>
            <a:off x="1352106" y="5756848"/>
            <a:ext cx="4355804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Team Name : </a:t>
            </a:r>
            <a:r>
              <a:rPr lang="en-US">
                <a:ea typeface="+mn-lt"/>
                <a:cs typeface="+mn-lt"/>
              </a:rPr>
              <a:t>5557 - 3</a:t>
            </a:r>
          </a:p>
          <a:p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 Repo: </a:t>
            </a:r>
            <a:r>
              <a:rPr lang="en-US" sz="1500" b="1">
                <a:ea typeface="+mn-lt"/>
                <a:cs typeface="+mn-lt"/>
                <a:hlinkClick r:id="rId3"/>
              </a:rPr>
              <a:t>Instacart-Market-Basket-Analysis</a:t>
            </a:r>
            <a:br>
              <a:rPr lang="en-US" sz="1500" b="1">
                <a:ea typeface="+mn-lt"/>
                <a:cs typeface="+mn-lt"/>
              </a:rPr>
            </a:br>
            <a:endParaRPr lang="en-US" sz="15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44D05-8DE8-EE1E-BE59-6FF76E319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D65C-7B19-FBB2-4659-5624CA1C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774342"/>
          </a:xfrm>
        </p:spPr>
        <p:txBody>
          <a:bodyPr/>
          <a:lstStyle/>
          <a:p>
            <a:r>
              <a:rPr lang="en-US"/>
              <a:t>Data Preprocessing and 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7374C-1E98-D272-74B9-A9AD473FE6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ACAAF4-DF85-B6D3-CA37-30AAC1545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60191"/>
              </p:ext>
            </p:extLst>
          </p:nvPr>
        </p:nvGraphicFramePr>
        <p:xfrm>
          <a:off x="7491581" y="5646057"/>
          <a:ext cx="3731602" cy="7118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1865801">
                  <a:extLst>
                    <a:ext uri="{9D8B030D-6E8A-4147-A177-3AD203B41FA5}">
                      <a16:colId xmlns:a16="http://schemas.microsoft.com/office/drawing/2014/main" val="1869475178"/>
                    </a:ext>
                  </a:extLst>
                </a:gridCol>
                <a:gridCol w="1865801">
                  <a:extLst>
                    <a:ext uri="{9D8B030D-6E8A-4147-A177-3AD203B41FA5}">
                      <a16:colId xmlns:a16="http://schemas.microsoft.com/office/drawing/2014/main" val="53381105"/>
                    </a:ext>
                  </a:extLst>
                </a:gridCol>
              </a:tblGrid>
              <a:tr h="12787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Visualization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Impact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0873"/>
                  </a:ext>
                </a:extLst>
              </a:tr>
              <a:tr h="165168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Organic Reorder Ratio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Organic loyalty compared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284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888631-DE92-AB9F-908F-FC2B1963B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57282"/>
              </p:ext>
            </p:extLst>
          </p:nvPr>
        </p:nvGraphicFramePr>
        <p:xfrm>
          <a:off x="2364398" y="5646056"/>
          <a:ext cx="3731602" cy="7118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1865801">
                  <a:extLst>
                    <a:ext uri="{9D8B030D-6E8A-4147-A177-3AD203B41FA5}">
                      <a16:colId xmlns:a16="http://schemas.microsoft.com/office/drawing/2014/main" val="1869475178"/>
                    </a:ext>
                  </a:extLst>
                </a:gridCol>
                <a:gridCol w="1865801">
                  <a:extLst>
                    <a:ext uri="{9D8B030D-6E8A-4147-A177-3AD203B41FA5}">
                      <a16:colId xmlns:a16="http://schemas.microsoft.com/office/drawing/2014/main" val="53381105"/>
                    </a:ext>
                  </a:extLst>
                </a:gridCol>
              </a:tblGrid>
              <a:tr h="12787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Visualization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Impact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0873"/>
                  </a:ext>
                </a:extLst>
              </a:tr>
              <a:tr h="165168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Organic vs Non-Organic</a:t>
                      </a:r>
                    </a:p>
                  </a:txBody>
                  <a:tcPr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7">
                      <a:solidFill>
                        <a:srgbClr val="95B8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Organic preference shown</a:t>
                      </a:r>
                    </a:p>
                  </a:txBody>
                  <a:tcPr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7">
                      <a:solidFill>
                        <a:srgbClr val="95B8B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2848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3ECB3B7-492B-E9D1-313E-CECAE4DB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986" y="1409748"/>
            <a:ext cx="3862426" cy="3983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A56751-6917-B571-A769-EED3C92C9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9" b="6819"/>
          <a:stretch/>
        </p:blipFill>
        <p:spPr>
          <a:xfrm>
            <a:off x="7156693" y="1727799"/>
            <a:ext cx="4401378" cy="31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2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9984-FCFF-A280-EBEC-823180DD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735013"/>
          </a:xfrm>
        </p:spPr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88AF-2E12-7BAC-E51E-C9A81751CD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1238866"/>
            <a:ext cx="8552264" cy="498932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/>
              <a:t>Following metrics were created to capture more details for each user</a:t>
            </a:r>
          </a:p>
          <a:p>
            <a:r>
              <a:rPr lang="en-US" b="1"/>
              <a:t>Total orders</a:t>
            </a:r>
          </a:p>
          <a:p>
            <a:r>
              <a:rPr lang="en-US" b="1"/>
              <a:t>Average number of products per order</a:t>
            </a:r>
          </a:p>
          <a:p>
            <a:r>
              <a:rPr lang="en-US" b="1"/>
              <a:t>Average days between orders</a:t>
            </a:r>
            <a:endParaRPr lang="en-US"/>
          </a:p>
          <a:p>
            <a:r>
              <a:rPr lang="en-US" b="1"/>
              <a:t>Most common order day of week</a:t>
            </a:r>
            <a:endParaRPr lang="en-US"/>
          </a:p>
          <a:p>
            <a:r>
              <a:rPr lang="en-US" b="1"/>
              <a:t>Most Common Order Hour</a:t>
            </a:r>
          </a:p>
          <a:p>
            <a:endParaRPr lang="en-US" b="1"/>
          </a:p>
          <a:p>
            <a:pPr marL="0" indent="0">
              <a:buNone/>
            </a:pPr>
            <a:r>
              <a:rPr lang="en-US" sz="3600">
                <a:latin typeface="+mj-lt"/>
                <a:ea typeface="+mj-ea"/>
                <a:cs typeface="+mj-cs"/>
              </a:rPr>
              <a:t>Handling Categorical Features:</a:t>
            </a:r>
          </a:p>
          <a:p>
            <a:r>
              <a:rPr lang="en-US" b="1"/>
              <a:t>One Hot Encoding</a:t>
            </a:r>
          </a:p>
          <a:p>
            <a:r>
              <a:rPr lang="en-US" b="1"/>
              <a:t>Ordinal and Frequency Encoding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2F4AC-96DD-E005-F1DA-2698BD4662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3DD0-667F-C3C9-4CD4-5F8CEC72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699306"/>
          </a:xfrm>
        </p:spPr>
        <p:txBody>
          <a:bodyPr/>
          <a:lstStyle/>
          <a:p>
            <a:r>
              <a:rPr lang="en-US"/>
              <a:t>Distribution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ACB1-BC0D-0D1B-4871-87A8108F4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049248-2AA1-BA9F-01C7-9F609E65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5" y="4023387"/>
            <a:ext cx="4848225" cy="26050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A68FB6-1B82-B36C-A1CD-11480C269932}"/>
              </a:ext>
            </a:extLst>
          </p:cNvPr>
          <p:cNvSpPr txBox="1"/>
          <p:nvPr/>
        </p:nvSpPr>
        <p:spPr>
          <a:xfrm>
            <a:off x="1468814" y="1203159"/>
            <a:ext cx="5514681" cy="33393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700"/>
              <a:t>Compare distribution of key features across our train, validation, and test sets</a:t>
            </a:r>
          </a:p>
          <a:p>
            <a:endParaRPr lang="en-US" sz="700"/>
          </a:p>
          <a:p>
            <a:r>
              <a:rPr lang="en-US" sz="1700" b="1"/>
              <a:t>Kolmogorov-Smirnov Tests: </a:t>
            </a:r>
            <a:r>
              <a:rPr lang="en-US" sz="1700"/>
              <a:t>To statistically examine the distribution differences</a:t>
            </a:r>
          </a:p>
          <a:p>
            <a:r>
              <a:rPr lang="en-US" sz="1700" b="1"/>
              <a:t>Findings: </a:t>
            </a:r>
            <a:r>
              <a:rPr lang="en-US" sz="1700"/>
              <a:t>differences in distributions for certain features</a:t>
            </a:r>
          </a:p>
          <a:p>
            <a:r>
              <a:rPr lang="en-US" sz="1700" b="1"/>
              <a:t>Resampling Strategy: </a:t>
            </a:r>
            <a:r>
              <a:rPr lang="en-US" sz="1700"/>
              <a:t>we resample the train set to better match the validation set</a:t>
            </a:r>
          </a:p>
          <a:p>
            <a:r>
              <a:rPr lang="en-US" sz="1700" b="1"/>
              <a:t>Post-Resampling Analysis</a:t>
            </a:r>
            <a:r>
              <a:rPr lang="en-US" sz="1700"/>
              <a:t>: After resampling, we conduct KS tests again</a:t>
            </a:r>
          </a:p>
          <a:p>
            <a:endParaRPr lang="en-US" sz="1700"/>
          </a:p>
          <a:p>
            <a:endParaRPr lang="en-US" sz="17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96F813-36D8-7DD2-BBE8-E8AE2811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57220"/>
              </p:ext>
            </p:extLst>
          </p:nvPr>
        </p:nvGraphicFramePr>
        <p:xfrm>
          <a:off x="6983495" y="1843148"/>
          <a:ext cx="4914936" cy="18288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554073">
                  <a:extLst>
                    <a:ext uri="{9D8B030D-6E8A-4147-A177-3AD203B41FA5}">
                      <a16:colId xmlns:a16="http://schemas.microsoft.com/office/drawing/2014/main" val="11173181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6693139"/>
                    </a:ext>
                  </a:extLst>
                </a:gridCol>
                <a:gridCol w="1141663">
                  <a:extLst>
                    <a:ext uri="{9D8B030D-6E8A-4147-A177-3AD203B41FA5}">
                      <a16:colId xmlns:a16="http://schemas.microsoft.com/office/drawing/2014/main" val="1141751822"/>
                    </a:ext>
                  </a:extLst>
                </a:gridCol>
              </a:tblGrid>
              <a:tr h="220855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Statistic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65495"/>
                  </a:ext>
                </a:extLst>
              </a:tr>
              <a:tr h="220855">
                <a:tc>
                  <a:txBody>
                    <a:bodyPr/>
                    <a:lstStyle/>
                    <a:p>
                      <a:r>
                        <a:rPr lang="en-US" err="1"/>
                        <a:t>add_to_cart_order</a:t>
                      </a:r>
                      <a:r>
                        <a:rPr lang="en-US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0.0741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335928"/>
                  </a:ext>
                </a:extLst>
              </a:tr>
              <a:tr h="220855"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days_since_prior_order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91444"/>
                  </a:ext>
                </a:extLst>
              </a:tr>
              <a:tr h="220855">
                <a:tc>
                  <a:txBody>
                    <a:bodyPr/>
                    <a:lstStyle/>
                    <a:p>
                      <a:r>
                        <a:rPr lang="en-US" sz="1800" b="0" i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total_orders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491048"/>
                  </a:ext>
                </a:extLst>
              </a:tr>
              <a:tr h="220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07699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CE1A4A95-79B8-633A-2114-6B2B7948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52" y="4021601"/>
            <a:ext cx="5145912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4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C6F4-6C6A-E8D9-F13C-30669DA7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1004106"/>
          </a:xfrm>
        </p:spPr>
        <p:txBody>
          <a:bodyPr/>
          <a:lstStyle/>
          <a:p>
            <a:r>
              <a:rPr lang="en-US"/>
              <a:t>Handling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A385-AED6-112D-A274-9974AFD734F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9" y="2223959"/>
            <a:ext cx="6197103" cy="203165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Target variable is somewhat imbalanced</a:t>
            </a:r>
          </a:p>
          <a:p>
            <a:r>
              <a:rPr lang="en-US"/>
              <a:t>Random Oversampling: Equalizes class distribution by replicating minority class instances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EB185-5A10-CCF4-F2CA-D37973C73E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52435A-51F2-459A-27C7-84C9DBC50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98539"/>
              </p:ext>
            </p:extLst>
          </p:nvPr>
        </p:nvGraphicFramePr>
        <p:xfrm>
          <a:off x="7705390" y="1714812"/>
          <a:ext cx="3773273" cy="10972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554073">
                  <a:extLst>
                    <a:ext uri="{9D8B030D-6E8A-4147-A177-3AD203B41FA5}">
                      <a16:colId xmlns:a16="http://schemas.microsoft.com/office/drawing/2014/main" val="11173181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6693139"/>
                    </a:ext>
                  </a:extLst>
                </a:gridCol>
              </a:tblGrid>
              <a:tr h="220855">
                <a:tc>
                  <a:txBody>
                    <a:bodyPr/>
                    <a:lstStyle/>
                    <a:p>
                      <a:r>
                        <a:rPr lang="en-US"/>
                        <a:t>Target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%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65495"/>
                  </a:ext>
                </a:extLst>
              </a:tr>
              <a:tr h="220855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58.35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335928"/>
                  </a:ext>
                </a:extLst>
              </a:tr>
              <a:tr h="220855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91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AEE5FB-480F-75FE-AB55-0CEA4C5DF4A4}"/>
              </a:ext>
            </a:extLst>
          </p:cNvPr>
          <p:cNvSpPr txBox="1"/>
          <p:nvPr/>
        </p:nvSpPr>
        <p:spPr>
          <a:xfrm>
            <a:off x="7649026" y="2865055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Target Variable Distribution before Resampling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A07E05-8DCE-76A9-C827-8E69DB4C6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18323"/>
              </p:ext>
            </p:extLst>
          </p:nvPr>
        </p:nvGraphicFramePr>
        <p:xfrm>
          <a:off x="7703620" y="3821370"/>
          <a:ext cx="3773273" cy="109728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554073">
                  <a:extLst>
                    <a:ext uri="{9D8B030D-6E8A-4147-A177-3AD203B41FA5}">
                      <a16:colId xmlns:a16="http://schemas.microsoft.com/office/drawing/2014/main" val="11173181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6693139"/>
                    </a:ext>
                  </a:extLst>
                </a:gridCol>
              </a:tblGrid>
              <a:tr h="220855">
                <a:tc>
                  <a:txBody>
                    <a:bodyPr/>
                    <a:lstStyle/>
                    <a:p>
                      <a:r>
                        <a:rPr lang="en-US"/>
                        <a:t>Target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%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65495"/>
                  </a:ext>
                </a:extLst>
              </a:tr>
              <a:tr h="220855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335928"/>
                  </a:ext>
                </a:extLst>
              </a:tr>
              <a:tr h="220855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914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5C67CB-0C70-7E78-AD14-BD1A07038353}"/>
              </a:ext>
            </a:extLst>
          </p:cNvPr>
          <p:cNvSpPr txBox="1"/>
          <p:nvPr/>
        </p:nvSpPr>
        <p:spPr>
          <a:xfrm>
            <a:off x="7647256" y="4971613"/>
            <a:ext cx="373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Target Variable Distribution after Resampling</a:t>
            </a:r>
          </a:p>
        </p:txBody>
      </p:sp>
    </p:spTree>
    <p:extLst>
      <p:ext uri="{BB962C8B-B14F-4D97-AF65-F5344CB8AC3E}">
        <p14:creationId xmlns:p14="http://schemas.microsoft.com/office/powerpoint/2010/main" val="379060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221B-B762-C5B7-765D-4ECEF32B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1004106"/>
          </a:xfrm>
        </p:spPr>
        <p:txBody>
          <a:bodyPr/>
          <a:lstStyle/>
          <a:p>
            <a:r>
              <a:rPr lang="en-US"/>
              <a:t>Information Leakage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8B9E96-F5C0-32D9-758D-E1DEF40525A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952688" y="2994920"/>
            <a:ext cx="4226302" cy="29486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6BA3B-72E7-BDD5-E35C-56B5E69D9C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98E19-FB7A-3298-A9C1-106122CA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79" y="2994920"/>
            <a:ext cx="4450721" cy="29486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B1B8E6-9EC7-C9C0-C533-0BDA441FA05B}"/>
              </a:ext>
            </a:extLst>
          </p:cNvPr>
          <p:cNvSpPr txBox="1"/>
          <p:nvPr/>
        </p:nvSpPr>
        <p:spPr>
          <a:xfrm>
            <a:off x="1977332" y="5961780"/>
            <a:ext cx="3786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Random Forest Feature Importance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FB495-668B-8CD3-C4E5-E4A06B824A8F}"/>
              </a:ext>
            </a:extLst>
          </p:cNvPr>
          <p:cNvSpPr txBox="1"/>
          <p:nvPr/>
        </p:nvSpPr>
        <p:spPr>
          <a:xfrm>
            <a:off x="7607078" y="5963253"/>
            <a:ext cx="3336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Feature Correlation with Target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066BE-A6DE-EB20-6AC3-49185070F546}"/>
              </a:ext>
            </a:extLst>
          </p:cNvPr>
          <p:cNvSpPr txBox="1"/>
          <p:nvPr/>
        </p:nvSpPr>
        <p:spPr>
          <a:xfrm>
            <a:off x="1645280" y="1507959"/>
            <a:ext cx="948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feature importance scores align with projected influences, with no extreme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Correlation analysis between features and the target variable reveals no excessive links, reducing the concern for potential information leakage.</a:t>
            </a:r>
          </a:p>
        </p:txBody>
      </p:sp>
    </p:spTree>
    <p:extLst>
      <p:ext uri="{BB962C8B-B14F-4D97-AF65-F5344CB8AC3E}">
        <p14:creationId xmlns:p14="http://schemas.microsoft.com/office/powerpoint/2010/main" val="64504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6649D-9A75-FB96-508A-61D517712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605E-5569-3D09-C012-77905764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859727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7FDEC-9A76-046C-521C-E43E328CEC0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90862" y="2776328"/>
            <a:ext cx="5005138" cy="33512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48CA2-CC4B-43B0-240D-D0D13509D2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C58B8-12AC-02C2-CC82-7AFD0BE1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27" y="2771751"/>
            <a:ext cx="5005138" cy="3355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E26F6-AAB9-706E-32C5-9555DB004998}"/>
              </a:ext>
            </a:extLst>
          </p:cNvPr>
          <p:cNvSpPr txBox="1"/>
          <p:nvPr/>
        </p:nvSpPr>
        <p:spPr>
          <a:xfrm>
            <a:off x="1090862" y="1363579"/>
            <a:ext cx="537410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Implemented Lasso regularization to exclude  irrelevant features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Utilized a Random Forest classifier to rank feature importance</a:t>
            </a:r>
          </a:p>
          <a:p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99A93-003F-0775-2D0C-0B526682BEA7}"/>
              </a:ext>
            </a:extLst>
          </p:cNvPr>
          <p:cNvSpPr txBox="1"/>
          <p:nvPr/>
        </p:nvSpPr>
        <p:spPr>
          <a:xfrm>
            <a:off x="6774727" y="1360750"/>
            <a:ext cx="5234947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/>
              <a:t>Perform RFECV base on Top20 features</a:t>
            </a:r>
          </a:p>
          <a:p>
            <a:r>
              <a:rPr lang="en-US" sz="1600"/>
              <a:t>Validated model predictions against the validation set</a:t>
            </a:r>
          </a:p>
          <a:p>
            <a:endParaRPr lang="en-US" sz="1600"/>
          </a:p>
          <a:p>
            <a:r>
              <a:rPr lang="en-US" sz="1600" b="1"/>
              <a:t>Top 20 feature selected in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78130-8B43-3E82-87DD-665BC218C3FC}"/>
              </a:ext>
            </a:extLst>
          </p:cNvPr>
          <p:cNvSpPr txBox="1"/>
          <p:nvPr/>
        </p:nvSpPr>
        <p:spPr>
          <a:xfrm>
            <a:off x="2037347" y="6207666"/>
            <a:ext cx="31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Feature Importance using Lasso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3F9CB-C9C3-335E-E49C-9471FAD9B80C}"/>
              </a:ext>
            </a:extLst>
          </p:cNvPr>
          <p:cNvSpPr txBox="1"/>
          <p:nvPr/>
        </p:nvSpPr>
        <p:spPr>
          <a:xfrm>
            <a:off x="8394981" y="6215158"/>
            <a:ext cx="31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RFECV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82765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E8FAE-4B32-0A3F-262F-8C3B3E1D0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8834-97CE-DE19-88A9-434521CD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859727"/>
          </a:xfrm>
        </p:spPr>
        <p:txBody>
          <a:bodyPr/>
          <a:lstStyle/>
          <a:p>
            <a:r>
              <a:rPr lang="en-US"/>
              <a:t>Dimension reduction - PCA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84299-6729-C526-B633-1DD975F51B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4BE83-3C96-12FA-CC90-93218AC2C7C8}"/>
              </a:ext>
            </a:extLst>
          </p:cNvPr>
          <p:cNvSpPr txBox="1"/>
          <p:nvPr/>
        </p:nvSpPr>
        <p:spPr>
          <a:xfrm>
            <a:off x="1090862" y="2236601"/>
            <a:ext cx="5374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PCA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Cumulative Explained Variance plot showed a linear trend without a plateau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Indicating PCA contributed similarly to variance suggested no inherent lower-dimensional structure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04EA4-B5FA-460F-1143-36D12153A8F0}"/>
              </a:ext>
            </a:extLst>
          </p:cNvPr>
          <p:cNvSpPr txBox="1"/>
          <p:nvPr/>
        </p:nvSpPr>
        <p:spPr>
          <a:xfrm>
            <a:off x="7604207" y="5789712"/>
            <a:ext cx="31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Feature Importance using Lasso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5FE69D-CC48-392A-E0E8-0E161B58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77" y="1472434"/>
            <a:ext cx="5033838" cy="42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6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C00D-8475-BEB1-0C49-47C478572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3EF3-87D2-46A8-4D34-7754A534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84368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B79F12-04F0-1173-9E45-FD949E44AC3B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67848708"/>
              </p:ext>
            </p:extLst>
          </p:nvPr>
        </p:nvGraphicFramePr>
        <p:xfrm>
          <a:off x="1468815" y="1995906"/>
          <a:ext cx="10177751" cy="2062480"/>
        </p:xfrm>
        <a:graphic>
          <a:graphicData uri="http://schemas.openxmlformats.org/drawingml/2006/table">
            <a:tbl>
              <a:tblPr firstRow="1">
                <a:tableStyleId>{0E3FDE45-AF77-4B5C-9715-49D594BDF05E}</a:tableStyleId>
              </a:tblPr>
              <a:tblGrid>
                <a:gridCol w="1932111">
                  <a:extLst>
                    <a:ext uri="{9D8B030D-6E8A-4147-A177-3AD203B41FA5}">
                      <a16:colId xmlns:a16="http://schemas.microsoft.com/office/drawing/2014/main" val="3015336404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082878408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3941808043"/>
                    </a:ext>
                  </a:extLst>
                </a:gridCol>
                <a:gridCol w="1026694">
                  <a:extLst>
                    <a:ext uri="{9D8B030D-6E8A-4147-A177-3AD203B41FA5}">
                      <a16:colId xmlns:a16="http://schemas.microsoft.com/office/drawing/2014/main" val="2572188138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185538644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15397077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3737682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774961118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159201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</a:t>
                      </a:r>
                      <a:r>
                        <a:rPr lang="en-US" sz="1600" err="1"/>
                        <a:t>Postive</a:t>
                      </a:r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89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XGB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24214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7364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7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LGBM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9829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26510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5068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12677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8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CatBoost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24635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6943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1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Stacking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12242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22110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9468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618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D66AC-AD21-1C93-B79F-FB3379930B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3B82A-97F4-76DF-1454-3FA9CEBFC9BF}"/>
              </a:ext>
            </a:extLst>
          </p:cNvPr>
          <p:cNvSpPr txBox="1"/>
          <p:nvPr/>
        </p:nvSpPr>
        <p:spPr>
          <a:xfrm>
            <a:off x="3104147" y="4383589"/>
            <a:ext cx="644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Result Metrics of all models are approximately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Specifically, LGBM and CatBoost are very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Achieving High Accuracy, F1 Score with other metrics balanced results is our objective </a:t>
            </a:r>
          </a:p>
        </p:txBody>
      </p:sp>
    </p:spTree>
    <p:extLst>
      <p:ext uri="{BB962C8B-B14F-4D97-AF65-F5344CB8AC3E}">
        <p14:creationId xmlns:p14="http://schemas.microsoft.com/office/powerpoint/2010/main" val="78646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A92D-DB25-3E7B-4273-24C56D4921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A38A-5C00-0D00-97AC-D7E05234B42F}"/>
              </a:ext>
            </a:extLst>
          </p:cNvPr>
          <p:cNvSpPr txBox="1"/>
          <p:nvPr/>
        </p:nvSpPr>
        <p:spPr>
          <a:xfrm>
            <a:off x="2860598" y="3185327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XGBoost</a:t>
            </a:r>
            <a:r>
              <a:rPr lang="en-US" sz="1400"/>
              <a:t> </a:t>
            </a:r>
            <a:r>
              <a:rPr lang="en-US" sz="1400" err="1"/>
              <a:t>Shap</a:t>
            </a:r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D8196-9234-F619-259F-4DFB57F69653}"/>
              </a:ext>
            </a:extLst>
          </p:cNvPr>
          <p:cNvSpPr txBox="1"/>
          <p:nvPr/>
        </p:nvSpPr>
        <p:spPr>
          <a:xfrm>
            <a:off x="8282924" y="3245421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LightGBM</a:t>
            </a:r>
            <a:r>
              <a:rPr lang="en-US" sz="1400"/>
              <a:t> </a:t>
            </a:r>
            <a:r>
              <a:rPr lang="en-US" sz="1400" err="1"/>
              <a:t>Shap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8383B-5652-80DD-6A98-7B7B524FBB58}"/>
              </a:ext>
            </a:extLst>
          </p:cNvPr>
          <p:cNvSpPr txBox="1"/>
          <p:nvPr/>
        </p:nvSpPr>
        <p:spPr>
          <a:xfrm>
            <a:off x="2805294" y="6287736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CatBoost </a:t>
            </a:r>
            <a:r>
              <a:rPr lang="en-US" sz="1400" err="1"/>
              <a:t>Shap</a:t>
            </a:r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14E89-CA30-4DF4-56A0-E8DE866C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262487"/>
            <a:ext cx="4411579" cy="2883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B0672B-0493-7C7F-6C0E-59AD04E28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92" y="262486"/>
            <a:ext cx="4411579" cy="2883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721FF-94A2-57D6-B4D1-D683C93F4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326" y="3553198"/>
            <a:ext cx="4411579" cy="27163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EEB4E7-CA98-87E3-3986-9C0E18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4065338" y="1168085"/>
            <a:ext cx="9150675" cy="400716"/>
          </a:xfrm>
        </p:spPr>
        <p:txBody>
          <a:bodyPr>
            <a:normAutofit fontScale="90000"/>
          </a:bodyPr>
          <a:lstStyle/>
          <a:p>
            <a:r>
              <a:rPr lang="en-US"/>
              <a:t>SHAP Bee swarm Plots</a:t>
            </a:r>
          </a:p>
        </p:txBody>
      </p:sp>
    </p:spTree>
    <p:extLst>
      <p:ext uri="{BB962C8B-B14F-4D97-AF65-F5344CB8AC3E}">
        <p14:creationId xmlns:p14="http://schemas.microsoft.com/office/powerpoint/2010/main" val="368977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D22-E16E-5A76-09ED-6720DC72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101338" y="1354085"/>
            <a:ext cx="9150675" cy="400716"/>
          </a:xfrm>
        </p:spPr>
        <p:txBody>
          <a:bodyPr>
            <a:normAutofit fontScale="90000"/>
          </a:bodyPr>
          <a:lstStyle/>
          <a:p>
            <a:r>
              <a:rPr lang="en-US"/>
              <a:t>LIME Plots for Stacking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9A963-E61A-EE6E-8F35-10CF440B7D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99240-362A-D03E-DB51-645BF526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45" y="1117336"/>
            <a:ext cx="8298426" cy="2311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F81EF9-0113-0ACD-D276-D212412B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45" y="3957893"/>
            <a:ext cx="8298426" cy="2311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74627-1C11-C434-DC7B-E0100D95B098}"/>
              </a:ext>
            </a:extLst>
          </p:cNvPr>
          <p:cNvSpPr txBox="1"/>
          <p:nvPr/>
        </p:nvSpPr>
        <p:spPr>
          <a:xfrm>
            <a:off x="1942598" y="809327"/>
            <a:ext cx="114967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/>
              <a:t>Instance –1 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8A624-4E01-F17A-96F4-83CE1D7762D2}"/>
              </a:ext>
            </a:extLst>
          </p:cNvPr>
          <p:cNvSpPr txBox="1"/>
          <p:nvPr/>
        </p:nvSpPr>
        <p:spPr>
          <a:xfrm>
            <a:off x="1942597" y="3653326"/>
            <a:ext cx="114967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/>
              <a:t>Instance –2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6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52FC22-7B0A-C72A-FE82-776665701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78728"/>
              </p:ext>
            </p:extLst>
          </p:nvPr>
        </p:nvGraphicFramePr>
        <p:xfrm>
          <a:off x="1559796" y="2281818"/>
          <a:ext cx="8168640" cy="259587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037505682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5255126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679126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u="sng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err="1"/>
                        <a:t>Github</a:t>
                      </a:r>
                      <a:r>
                        <a:rPr lang="en-US" sz="1600" u="sng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6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Krishan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krishangupta33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Engineering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18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Tashfeen 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TashfeenAhmed12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4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Yifan 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FrankLu0925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Business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Avi Malhotra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avi10malhotra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Yash Joshi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yash</a:t>
                      </a:r>
                      <a:r>
                        <a:rPr lang="en-US"/>
                        <a:t>-analytics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739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Emily 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cw0033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Data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4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FDAC-C90F-1E6A-7BC3-11EF18E1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811601"/>
          </a:xfrm>
        </p:spPr>
        <p:txBody>
          <a:bodyPr/>
          <a:lstStyle/>
          <a:p>
            <a:r>
              <a:rPr lang="en-US"/>
              <a:t>Final Model CatBoost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ECB7-43EC-585C-82CD-7C6A18B491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1507958"/>
            <a:ext cx="8552264" cy="4720227"/>
          </a:xfrm>
        </p:spPr>
        <p:txBody>
          <a:bodyPr/>
          <a:lstStyle/>
          <a:p>
            <a:r>
              <a:rPr lang="en-US"/>
              <a:t>CatBoost can handle categorical variables directly simplifying pipeline</a:t>
            </a:r>
          </a:p>
          <a:p>
            <a:r>
              <a:rPr lang="en-US"/>
              <a:t>It includes built in mechanism to prevent overfitting</a:t>
            </a:r>
          </a:p>
          <a:p>
            <a:r>
              <a:rPr lang="en-US"/>
              <a:t>Best Parameters using Optuna</a:t>
            </a:r>
          </a:p>
          <a:p>
            <a:r>
              <a:rPr lang="en-US"/>
              <a:t>Best trial: {'iterations': 257, 'depth': 9, '</a:t>
            </a:r>
            <a:r>
              <a:rPr lang="en-US" err="1"/>
              <a:t>learning_rate</a:t>
            </a:r>
            <a:r>
              <a:rPr lang="en-US"/>
              <a:t>': 0.07493298730822277, '</a:t>
            </a:r>
            <a:r>
              <a:rPr lang="en-US" err="1"/>
              <a:t>random_strength</a:t>
            </a:r>
            <a:r>
              <a:rPr lang="en-US"/>
              <a:t>': 56, '</a:t>
            </a:r>
            <a:r>
              <a:rPr lang="en-US" err="1"/>
              <a:t>bagging_temperature</a:t>
            </a:r>
            <a:r>
              <a:rPr lang="en-US"/>
              <a:t>': 0.26630241045034553, '</a:t>
            </a:r>
            <a:r>
              <a:rPr lang="en-US" err="1"/>
              <a:t>od_type</a:t>
            </a:r>
            <a:r>
              <a:rPr lang="en-US"/>
              <a:t>': '</a:t>
            </a:r>
            <a:r>
              <a:rPr lang="en-US" err="1"/>
              <a:t>IncToDec</a:t>
            </a:r>
            <a:r>
              <a:rPr lang="en-US"/>
              <a:t>'}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05F05-9AD8-F0CC-92D8-28038C7989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D6E4C8-4524-2A97-A22D-79BF8B490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447428"/>
              </p:ext>
            </p:extLst>
          </p:nvPr>
        </p:nvGraphicFramePr>
        <p:xfrm>
          <a:off x="1662285" y="4203084"/>
          <a:ext cx="8128000" cy="1010920"/>
        </p:xfrm>
        <a:graphic>
          <a:graphicData uri="http://schemas.openxmlformats.org/drawingml/2006/table">
            <a:tbl>
              <a:tblPr firstRow="1">
                <a:tableStyleId>{0E3FDE45-AF77-4B5C-9715-49D594BDF05E}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62599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0506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223856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70365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1512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Optuna Tuned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2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CatBoost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67.5%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85.3%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67.5%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0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60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A75F-C9BF-4388-AE7E-480460C7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875769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D8CB-244C-C5F2-F28A-D96DD89C18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1543665"/>
            <a:ext cx="9667026" cy="4930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Final Model : </a:t>
            </a:r>
            <a:r>
              <a:rPr lang="en-US"/>
              <a:t>Has high accuracy and f1 Score showing good predictive power in decide whether a customer have a certain product reordered or not</a:t>
            </a:r>
          </a:p>
          <a:p>
            <a:pPr marL="0" indent="0">
              <a:buNone/>
            </a:pPr>
            <a:r>
              <a:rPr lang="en-US" b="1"/>
              <a:t>Threats to Validity: </a:t>
            </a:r>
          </a:p>
          <a:p>
            <a:r>
              <a:rPr lang="en-US"/>
              <a:t>Change in environmental factors or Data Integrity may affect results. For instance, economic shifts, new market entrants, or changes in consumer preferences could alter purchasing patterns</a:t>
            </a:r>
          </a:p>
          <a:p>
            <a:r>
              <a:rPr lang="en-US"/>
              <a:t>If the underlying data generating process changes over time model drift might happen</a:t>
            </a:r>
          </a:p>
          <a:p>
            <a:pPr marL="0" indent="0">
              <a:buNone/>
            </a:pPr>
            <a:r>
              <a:rPr lang="en-US" b="1"/>
              <a:t>Next Steps</a:t>
            </a:r>
          </a:p>
          <a:p>
            <a:r>
              <a:rPr lang="en-US"/>
              <a:t>Optuna to optimize multiple scores concurrently</a:t>
            </a:r>
          </a:p>
          <a:p>
            <a:r>
              <a:rPr lang="en-US"/>
              <a:t>To further optimize the models use custom loss function such as focal loss</a:t>
            </a:r>
          </a:p>
          <a:p>
            <a:r>
              <a:rPr lang="en-US"/>
              <a:t>Integrate advance feature engineering to capture aggregated measures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030F-B7DD-2048-F17C-BF98C31644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DF6CF-8F9C-A65A-FD04-9050C0A50B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dirty="0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8C59C-F7D7-5E4A-8778-E197C4CC2B92}"/>
              </a:ext>
            </a:extLst>
          </p:cNvPr>
          <p:cNvSpPr txBox="1"/>
          <p:nvPr/>
        </p:nvSpPr>
        <p:spPr>
          <a:xfrm>
            <a:off x="1534494" y="2563466"/>
            <a:ext cx="91230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/>
              <a:t>https://predicting-appucts-reordered-by-customer-7852zyrzsf2axkrqwx8l8.streamlit.app/</a:t>
            </a:r>
          </a:p>
        </p:txBody>
      </p:sp>
      <p:pic>
        <p:nvPicPr>
          <p:cNvPr id="2" name="Picture 1" descr="Python Tutorial: Streamlit | DataCamp">
            <a:extLst>
              <a:ext uri="{FF2B5EF4-FFF2-40B4-BE49-F238E27FC236}">
                <a16:creationId xmlns:a16="http://schemas.microsoft.com/office/drawing/2014/main" id="{48C7D93D-5626-B7C7-942A-8B8294A1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03" y="-94869"/>
            <a:ext cx="4531995" cy="2652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03EEC-A7C9-AF3C-62A4-0936B384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09" y="3276932"/>
            <a:ext cx="186716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3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963" y="1161752"/>
            <a:ext cx="4507471" cy="3101905"/>
          </a:xfrm>
        </p:spPr>
        <p:txBody>
          <a:bodyPr/>
          <a:lstStyle/>
          <a:p>
            <a:r>
              <a:rPr lang="en-US"/>
              <a:t>Appendix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70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4CC5F-DFAA-B0E6-2C95-124102D6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07076-94F9-C90C-5546-3A1DD457D9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F72-E972-A025-2514-3DEDABD6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9" y="3448446"/>
            <a:ext cx="4055240" cy="3192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A9347-AA6B-C0CE-6679-A7C79FFC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65" y="221715"/>
            <a:ext cx="4123716" cy="3168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E041CC-500B-467C-0F48-FC421D029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19" y="221715"/>
            <a:ext cx="4074311" cy="3168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E6A03-729F-EC3F-C0B7-5CFD8EF7C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165" y="3467893"/>
            <a:ext cx="4123715" cy="319977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A064522-0E3B-ACB0-777A-DACEC201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4065338" y="1168085"/>
            <a:ext cx="9150675" cy="400716"/>
          </a:xfrm>
        </p:spPr>
        <p:txBody>
          <a:bodyPr>
            <a:normAutofit fontScale="90000"/>
          </a:bodyPr>
          <a:lstStyle/>
          <a:p>
            <a:r>
              <a:rPr lang="en-US"/>
              <a:t>ROC Curves</a:t>
            </a:r>
          </a:p>
        </p:txBody>
      </p:sp>
    </p:spTree>
    <p:extLst>
      <p:ext uri="{BB962C8B-B14F-4D97-AF65-F5344CB8AC3E}">
        <p14:creationId xmlns:p14="http://schemas.microsoft.com/office/powerpoint/2010/main" val="351522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7D5FE-2F2D-8A99-B85B-DAA51289DB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B2406-2DAE-9F35-ECB5-EF2EE758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9" y="411831"/>
            <a:ext cx="3864811" cy="3101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8E1E34-783F-C903-0706-8004026C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83" y="393473"/>
            <a:ext cx="4235114" cy="311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F29F2-2DBC-256B-C57A-3450412E4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19" y="3719818"/>
            <a:ext cx="3864810" cy="2875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B1C1FE-3BC9-ADC6-21C6-7B476AD12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683" y="3719818"/>
            <a:ext cx="4230717" cy="28756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3C20CE-20FA-C8B5-B94B-0FB546E7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4065338" y="1168085"/>
            <a:ext cx="9150675" cy="400716"/>
          </a:xfrm>
        </p:spPr>
        <p:txBody>
          <a:bodyPr>
            <a:normAutofit fontScale="90000"/>
          </a:bodyPr>
          <a:lstStyle/>
          <a:p>
            <a:r>
              <a:rPr lang="en-US"/>
              <a:t>Precision Recall Curves</a:t>
            </a:r>
          </a:p>
        </p:txBody>
      </p:sp>
    </p:spTree>
    <p:extLst>
      <p:ext uri="{BB962C8B-B14F-4D97-AF65-F5344CB8AC3E}">
        <p14:creationId xmlns:p14="http://schemas.microsoft.com/office/powerpoint/2010/main" val="372259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55FB-85B6-2631-8E82-2D4B0659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646522"/>
          </a:xfrm>
        </p:spPr>
        <p:txBody>
          <a:bodyPr/>
          <a:lstStyle/>
          <a:p>
            <a:r>
              <a:rPr lang="en-US"/>
              <a:t>Objective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9039-7D01-C9B2-F191-1FDC719122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37850" y="1288027"/>
            <a:ext cx="7189966" cy="4900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/>
              <a:t>Objective:</a:t>
            </a:r>
          </a:p>
          <a:p>
            <a:r>
              <a:rPr lang="en-US" sz="1600"/>
              <a:t>Predict whether a product will be reordered by a customer</a:t>
            </a:r>
          </a:p>
          <a:p>
            <a:pPr marL="0" indent="0">
              <a:buNone/>
            </a:pPr>
            <a:r>
              <a:rPr lang="en-US" sz="1600" b="1"/>
              <a:t>Significance:</a:t>
            </a:r>
            <a:endParaRPr lang="en-US" sz="1600"/>
          </a:p>
          <a:p>
            <a:r>
              <a:rPr lang="en-US" sz="1600"/>
              <a:t>Tailored Customer Experience: Personalize the app interface and recommendations to resonate with individual shopping habits and preferences.</a:t>
            </a:r>
          </a:p>
          <a:p>
            <a:r>
              <a:rPr lang="en-US" sz="1600"/>
              <a:t>Enhanced Inventory Management: Use predictions to inform stock levels, reducing waste and ensuring availability of frequently reordered items.</a:t>
            </a:r>
          </a:p>
          <a:p>
            <a:r>
              <a:rPr lang="en-US" sz="1600"/>
              <a:t>Operational Efficiency: Implement intelligent route planning for deliveries based on predicted orders, saving time and reducing logistical costs</a:t>
            </a:r>
          </a:p>
          <a:p>
            <a:pPr marL="0" indent="0">
              <a:buNone/>
            </a:pPr>
            <a:r>
              <a:rPr lang="en-US" sz="1600" b="1"/>
              <a:t>Hypothesis:</a:t>
            </a:r>
          </a:p>
          <a:p>
            <a:r>
              <a:rPr lang="en-US" sz="1600"/>
              <a:t>User's order history can signal their product preferences and future buys</a:t>
            </a:r>
          </a:p>
          <a:p>
            <a:r>
              <a:rPr lang="en-US" sz="1600"/>
              <a:t>Certain products will have a higher probability of being reordered.</a:t>
            </a:r>
          </a:p>
          <a:p>
            <a:r>
              <a:rPr lang="en-US" sz="1600"/>
              <a:t>Order timing, such as day of the week and hour, may influence purchase decisions.</a:t>
            </a:r>
          </a:p>
          <a:p>
            <a:endParaRPr lang="en-US" sz="1600"/>
          </a:p>
          <a:p>
            <a:endParaRPr lang="en-US" sz="18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E8724-43C1-C838-449A-067DDB185BF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5D963-5245-A0A0-F5B7-216A7743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816" y="1419878"/>
            <a:ext cx="3562847" cy="2076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C503BF-15BE-A613-C223-1809D4EBA0B2}"/>
              </a:ext>
            </a:extLst>
          </p:cNvPr>
          <p:cNvSpPr txBox="1"/>
          <p:nvPr/>
        </p:nvSpPr>
        <p:spPr>
          <a:xfrm>
            <a:off x="8396749" y="3504511"/>
            <a:ext cx="322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/>
              <a:t>InstaCart</a:t>
            </a:r>
            <a:r>
              <a:rPr lang="en-US" sz="1400"/>
              <a:t>: Grocery Ordering and Delivery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ABEA3-219E-AD06-5197-BF5E1152EF38}"/>
              </a:ext>
            </a:extLst>
          </p:cNvPr>
          <p:cNvSpPr txBox="1"/>
          <p:nvPr/>
        </p:nvSpPr>
        <p:spPr>
          <a:xfrm>
            <a:off x="8227816" y="4283540"/>
            <a:ext cx="356284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/>
              <a:t>If </a:t>
            </a:r>
            <a:r>
              <a:rPr lang="en-US" sz="1600" err="1"/>
              <a:t>InstaCart's</a:t>
            </a:r>
            <a:r>
              <a:rPr lang="en-US" sz="1600"/>
              <a:t> basket size grows by 5% from its current size, given an annual revenue of $2.5 billion, this Project will boost their revenue by </a:t>
            </a:r>
            <a:r>
              <a:rPr lang="en-US" sz="2000" b="1"/>
              <a:t>$125 million</a:t>
            </a:r>
          </a:p>
        </p:txBody>
      </p:sp>
    </p:spTree>
    <p:extLst>
      <p:ext uri="{BB962C8B-B14F-4D97-AF65-F5344CB8AC3E}">
        <p14:creationId xmlns:p14="http://schemas.microsoft.com/office/powerpoint/2010/main" val="3626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803-AA2B-1638-F8D2-80C65E17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311347"/>
            <a:ext cx="9150675" cy="843685"/>
          </a:xfrm>
        </p:spPr>
        <p:txBody>
          <a:bodyPr/>
          <a:lstStyle/>
          <a:p>
            <a:r>
              <a:rPr lang="en-US"/>
              <a:t>Data Source and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19FA-0BE5-7C11-F6F3-377D83BC9B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2" y="1299411"/>
            <a:ext cx="9150675" cy="4928774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Data Source</a:t>
            </a:r>
          </a:p>
          <a:p>
            <a:r>
              <a:rPr lang="en-US"/>
              <a:t>Multiple relational datasets from </a:t>
            </a:r>
            <a:r>
              <a:rPr lang="en-US">
                <a:hlinkClick r:id="rId2"/>
              </a:rPr>
              <a:t>Kaggle</a:t>
            </a:r>
            <a:r>
              <a:rPr lang="en-US"/>
              <a:t> describing customers’ orders over time of Instacart retail store</a:t>
            </a:r>
          </a:p>
          <a:p>
            <a:r>
              <a:rPr lang="en-US"/>
              <a:t>3 million grocery orders, 200,000 users, each user has orders between 4 to 100</a:t>
            </a:r>
          </a:p>
          <a:p>
            <a:r>
              <a:rPr lang="en-US"/>
              <a:t>Order data includes timestamps, product sequences, reordering information and customer information.</a:t>
            </a:r>
          </a:p>
          <a:p>
            <a:r>
              <a:rPr lang="en-US"/>
              <a:t>Product data encompasses product names, associated aisles, and departments.</a:t>
            </a:r>
          </a:p>
          <a:p>
            <a:r>
              <a:rPr lang="en-US"/>
              <a:t>Aisle and department list unique id for aisles and departments</a:t>
            </a:r>
          </a:p>
          <a:p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8EE0-DECE-BF8D-7E53-AB45A05D1A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A938C-7633-7497-5F50-9A26BD720E9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975285" y="1296827"/>
            <a:ext cx="7707620" cy="42643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6719-9CA1-F34B-086F-5CC35B161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47F44-20BC-67C2-EE6D-80436D1C296E}"/>
              </a:ext>
            </a:extLst>
          </p:cNvPr>
          <p:cNvSpPr txBox="1"/>
          <p:nvPr/>
        </p:nvSpPr>
        <p:spPr>
          <a:xfrm>
            <a:off x="3872217" y="441137"/>
            <a:ext cx="298350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/>
              <a:t>Final Combined Dataset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0C5E02-D771-FA96-FF55-4CB22E72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866779"/>
              </p:ext>
            </p:extLst>
          </p:nvPr>
        </p:nvGraphicFramePr>
        <p:xfrm>
          <a:off x="8799871" y="1296827"/>
          <a:ext cx="3274141" cy="4859260"/>
        </p:xfrm>
        <a:graphic>
          <a:graphicData uri="http://schemas.openxmlformats.org/drawingml/2006/table">
            <a:tbl>
              <a:tblPr firstRow="1">
                <a:tableStyleId>{0E3FDE45-AF77-4B5C-9715-49D594BDF05E}</a:tableStyleId>
              </a:tblPr>
              <a:tblGrid>
                <a:gridCol w="1014371">
                  <a:extLst>
                    <a:ext uri="{9D8B030D-6E8A-4147-A177-3AD203B41FA5}">
                      <a16:colId xmlns:a16="http://schemas.microsoft.com/office/drawing/2014/main" val="3388763995"/>
                    </a:ext>
                  </a:extLst>
                </a:gridCol>
                <a:gridCol w="1168390">
                  <a:extLst>
                    <a:ext uri="{9D8B030D-6E8A-4147-A177-3AD203B41FA5}">
                      <a16:colId xmlns:a16="http://schemas.microsoft.com/office/drawing/2014/main" val="1647841840"/>
                    </a:ext>
                  </a:extLst>
                </a:gridCol>
                <a:gridCol w="1091380">
                  <a:extLst>
                    <a:ext uri="{9D8B030D-6E8A-4147-A177-3AD203B41FA5}">
                      <a16:colId xmlns:a16="http://schemas.microsoft.com/office/drawing/2014/main" val="920052349"/>
                    </a:ext>
                  </a:extLst>
                </a:gridCol>
              </a:tblGrid>
              <a:tr h="429308"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Product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User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54589"/>
                  </a:ext>
                </a:extLst>
              </a:tr>
              <a:tr h="51231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Aisle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Department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Order Hour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35277"/>
                  </a:ext>
                </a:extLst>
              </a:tr>
              <a:tr h="72327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Days since prior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Product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Order number</a:t>
                      </a:r>
                    </a:p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73575"/>
                  </a:ext>
                </a:extLst>
              </a:tr>
              <a:tr h="723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Order DOW</a:t>
                      </a:r>
                    </a:p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Department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Reordered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81478"/>
                  </a:ext>
                </a:extLst>
              </a:tr>
              <a:tr h="723271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total_orders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avg_products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most_common_order_dow</a:t>
                      </a:r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37384"/>
                  </a:ext>
                </a:extLst>
              </a:tr>
              <a:tr h="42930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/>
                        <a:t>avg_days_since_prior_order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96684"/>
                  </a:ext>
                </a:extLst>
              </a:tr>
              <a:tr h="429308">
                <a:tc gridSpan="3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32934"/>
                  </a:ext>
                </a:extLst>
              </a:tr>
              <a:tr h="42930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Identifier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Numerical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Categorical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848001"/>
                  </a:ext>
                </a:extLst>
              </a:tr>
              <a:tr h="42930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Target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59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34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FE8CA-D142-59B9-C211-B8C73CFDD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0D590D-0623-B516-9186-E59AAE4CCA6B}"/>
              </a:ext>
            </a:extLst>
          </p:cNvPr>
          <p:cNvSpPr txBox="1">
            <a:spLocks/>
          </p:cNvSpPr>
          <p:nvPr/>
        </p:nvSpPr>
        <p:spPr>
          <a:xfrm>
            <a:off x="1468815" y="-65996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Modelling Approach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3758167-0AAB-9732-DE46-A6BD0490B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372561"/>
              </p:ext>
            </p:extLst>
          </p:nvPr>
        </p:nvGraphicFramePr>
        <p:xfrm>
          <a:off x="2032000" y="719666"/>
          <a:ext cx="8926285" cy="595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15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E6648-2B92-E231-A4AC-3C8513CD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1FEB-53BA-5131-72B3-B2CF23E6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843685"/>
          </a:xfrm>
        </p:spPr>
        <p:txBody>
          <a:bodyPr/>
          <a:lstStyle/>
          <a:p>
            <a:r>
              <a:rPr lang="en-US"/>
              <a:t>Data 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DD55-3F42-07DB-6D35-E008317B01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1347538"/>
            <a:ext cx="7092089" cy="135633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400" b="1"/>
              <a:t>Data Preparation</a:t>
            </a:r>
          </a:p>
          <a:p>
            <a:r>
              <a:rPr lang="en-US" sz="1400"/>
              <a:t>Dimension tables are merged to fact table using primary keys.</a:t>
            </a:r>
          </a:p>
          <a:p>
            <a:r>
              <a:rPr lang="en-US" sz="1400"/>
              <a:t>Merged Dataset is analyzed for missing values, duplicates, outliers.</a:t>
            </a:r>
          </a:p>
          <a:p>
            <a:endParaRPr lang="en-US" sz="1400"/>
          </a:p>
          <a:p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CB3F9-02A0-954A-0740-6CB9AC6802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29D6B-923F-AED1-8291-A9D786AA8F80}"/>
              </a:ext>
            </a:extLst>
          </p:cNvPr>
          <p:cNvSpPr txBox="1"/>
          <p:nvPr/>
        </p:nvSpPr>
        <p:spPr>
          <a:xfrm>
            <a:off x="1381119" y="2385660"/>
            <a:ext cx="3479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Pandas Profiling Report</a:t>
            </a:r>
            <a:r>
              <a:rPr lang="en-US" sz="1400"/>
              <a:t>: </a:t>
            </a:r>
            <a:r>
              <a:rPr lang="en-US" sz="1400">
                <a:hlinkClick r:id="rId2"/>
              </a:rPr>
              <a:t>Link</a:t>
            </a:r>
            <a:endParaRPr lang="en-US" sz="1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358CC3-D836-C833-AE5B-390995BD65D1}"/>
              </a:ext>
            </a:extLst>
          </p:cNvPr>
          <p:cNvSpPr txBox="1">
            <a:spLocks/>
          </p:cNvSpPr>
          <p:nvPr/>
        </p:nvSpPr>
        <p:spPr>
          <a:xfrm>
            <a:off x="1468815" y="2792153"/>
            <a:ext cx="7092088" cy="135633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/>
              <a:t>12 EDA Plots Created</a:t>
            </a:r>
            <a:endParaRPr lang="en-US" sz="1400"/>
          </a:p>
          <a:p>
            <a:endParaRPr lang="en-US" sz="1400"/>
          </a:p>
          <a:p>
            <a:pPr marL="0" indent="0"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buFont typeface="Arial" panose="020B0604020202020204" pitchFamily="34" charset="0"/>
              <a:buNone/>
            </a:pPr>
            <a:endParaRPr lang="en-US" sz="140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0A6325-4271-E744-BE40-D9C71EE3F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717196"/>
              </p:ext>
            </p:extLst>
          </p:nvPr>
        </p:nvGraphicFramePr>
        <p:xfrm>
          <a:off x="1468814" y="3249346"/>
          <a:ext cx="4627186" cy="315297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313593">
                  <a:extLst>
                    <a:ext uri="{9D8B030D-6E8A-4147-A177-3AD203B41FA5}">
                      <a16:colId xmlns:a16="http://schemas.microsoft.com/office/drawing/2014/main" val="3857099196"/>
                    </a:ext>
                  </a:extLst>
                </a:gridCol>
                <a:gridCol w="2313593">
                  <a:extLst>
                    <a:ext uri="{9D8B030D-6E8A-4147-A177-3AD203B41FA5}">
                      <a16:colId xmlns:a16="http://schemas.microsoft.com/office/drawing/2014/main" val="1032888640"/>
                    </a:ext>
                  </a:extLst>
                </a:gridCol>
              </a:tblGrid>
              <a:tr h="262424">
                <a:tc>
                  <a:txBody>
                    <a:bodyPr/>
                    <a:lstStyle/>
                    <a:p>
                      <a:pPr fontAlgn="b"/>
                      <a:r>
                        <a:rPr lang="en-CA" sz="1400" b="1">
                          <a:effectLst/>
                        </a:rPr>
                        <a:t>Visualization</a:t>
                      </a:r>
                    </a:p>
                  </a:txBody>
                  <a:tcPr marL="88803" marR="88803" marT="44401" marB="44401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1400" b="1">
                          <a:effectLst/>
                        </a:rPr>
                        <a:t>Impact</a:t>
                      </a:r>
                    </a:p>
                  </a:txBody>
                  <a:tcPr marL="88803" marR="88803" marT="44401" marB="44401" anchor="b"/>
                </a:tc>
                <a:extLst>
                  <a:ext uri="{0D108BD9-81ED-4DB2-BD59-A6C34878D82A}">
                    <a16:rowId xmlns:a16="http://schemas.microsoft.com/office/drawing/2014/main" val="20130121"/>
                  </a:ext>
                </a:extLst>
              </a:tr>
              <a:tr h="447725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Orders by Hour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Peak order times identified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829723543"/>
                  </a:ext>
                </a:extLst>
              </a:tr>
              <a:tr h="447725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Days Since Last Order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Order frequency highlighted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4025561680"/>
                  </a:ext>
                </a:extLst>
              </a:tr>
              <a:tr h="419953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Frequent Aisles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Popular aisles shown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30110243"/>
                  </a:ext>
                </a:extLst>
              </a:tr>
              <a:tr h="447725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Frequent Departments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Key departments identified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56950810"/>
                  </a:ext>
                </a:extLst>
              </a:tr>
              <a:tr h="599932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Feature Correlations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Variable relationships explored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297657946"/>
                  </a:ext>
                </a:extLst>
              </a:tr>
              <a:tr h="419953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Reorder Ratio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Product loyalty assessed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7595866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C6611-9348-F0C4-F79B-75F899CB6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46872"/>
              </p:ext>
            </p:extLst>
          </p:nvPr>
        </p:nvGraphicFramePr>
        <p:xfrm>
          <a:off x="6645965" y="3246033"/>
          <a:ext cx="4611756" cy="3085175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2298163">
                  <a:extLst>
                    <a:ext uri="{9D8B030D-6E8A-4147-A177-3AD203B41FA5}">
                      <a16:colId xmlns:a16="http://schemas.microsoft.com/office/drawing/2014/main" val="3857099196"/>
                    </a:ext>
                  </a:extLst>
                </a:gridCol>
                <a:gridCol w="2313593">
                  <a:extLst>
                    <a:ext uri="{9D8B030D-6E8A-4147-A177-3AD203B41FA5}">
                      <a16:colId xmlns:a16="http://schemas.microsoft.com/office/drawing/2014/main" val="1032888640"/>
                    </a:ext>
                  </a:extLst>
                </a:gridCol>
              </a:tblGrid>
              <a:tr h="262424">
                <a:tc>
                  <a:txBody>
                    <a:bodyPr/>
                    <a:lstStyle/>
                    <a:p>
                      <a:pPr fontAlgn="b"/>
                      <a:r>
                        <a:rPr lang="en-CA" sz="1400" b="1">
                          <a:effectLst/>
                        </a:rPr>
                        <a:t>Visualization</a:t>
                      </a:r>
                    </a:p>
                  </a:txBody>
                  <a:tcPr marL="88803" marR="88803" marT="44401" marB="44401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CA" sz="1400" b="1">
                          <a:effectLst/>
                        </a:rPr>
                        <a:t>Impact</a:t>
                      </a:r>
                    </a:p>
                  </a:txBody>
                  <a:tcPr marL="88803" marR="88803" marT="44401" marB="44401" anchor="b"/>
                </a:tc>
                <a:extLst>
                  <a:ext uri="{0D108BD9-81ED-4DB2-BD59-A6C34878D82A}">
                    <a16:rowId xmlns:a16="http://schemas.microsoft.com/office/drawing/2014/main" val="20130121"/>
                  </a:ext>
                </a:extLst>
              </a:tr>
              <a:tr h="447725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Frequent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Popular products ranked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723543"/>
                  </a:ext>
                </a:extLst>
              </a:tr>
              <a:tr h="447725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Organic vs Non-Organic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Organic preference shown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561680"/>
                  </a:ext>
                </a:extLst>
              </a:tr>
              <a:tr h="419953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Organic Reorder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Organic loyalty compared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10243"/>
                  </a:ext>
                </a:extLst>
              </a:tr>
              <a:tr h="447725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Products per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Order size 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50810"/>
                  </a:ext>
                </a:extLst>
              </a:tr>
              <a:tr h="599932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Orders by Weekday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Weekly order trends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657946"/>
                  </a:ext>
                </a:extLst>
              </a:tr>
              <a:tr h="419953">
                <a:tc>
                  <a:txBody>
                    <a:bodyPr/>
                    <a:lstStyle/>
                    <a:p>
                      <a:pPr fontAlgn="base"/>
                      <a:r>
                        <a:rPr lang="en-CA" sz="1400" b="1">
                          <a:effectLst/>
                        </a:rPr>
                        <a:t>Order Frequency Heatmap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>
                          <a:effectLst/>
                        </a:rPr>
                        <a:t>Detailed order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58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23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8E012-5A93-29EB-3FE0-5CE228FC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776D-8DD0-1F03-D155-2263A440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774342"/>
          </a:xfrm>
        </p:spPr>
        <p:txBody>
          <a:bodyPr/>
          <a:lstStyle/>
          <a:p>
            <a:r>
              <a:rPr lang="en-US"/>
              <a:t>Data Preprocessing and 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C496-F6D2-053D-1054-FB39DC732C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523877-0C04-1715-FD8A-53CA984D5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93291"/>
              </p:ext>
            </p:extLst>
          </p:nvPr>
        </p:nvGraphicFramePr>
        <p:xfrm>
          <a:off x="1813023" y="5646057"/>
          <a:ext cx="3731602" cy="526342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1865801">
                  <a:extLst>
                    <a:ext uri="{9D8B030D-6E8A-4147-A177-3AD203B41FA5}">
                      <a16:colId xmlns:a16="http://schemas.microsoft.com/office/drawing/2014/main" val="1869475178"/>
                    </a:ext>
                  </a:extLst>
                </a:gridCol>
                <a:gridCol w="1865801">
                  <a:extLst>
                    <a:ext uri="{9D8B030D-6E8A-4147-A177-3AD203B41FA5}">
                      <a16:colId xmlns:a16="http://schemas.microsoft.com/office/drawing/2014/main" val="53381105"/>
                    </a:ext>
                  </a:extLst>
                </a:gridCol>
              </a:tblGrid>
              <a:tr h="12787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Visualization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Impact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0873"/>
                  </a:ext>
                </a:extLst>
              </a:tr>
              <a:tr h="165168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Frequent Aisles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Popular aisles shown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284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D70A16-1314-0290-CC2C-B20EEBAF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93239"/>
              </p:ext>
            </p:extLst>
          </p:nvPr>
        </p:nvGraphicFramePr>
        <p:xfrm>
          <a:off x="6900278" y="5646056"/>
          <a:ext cx="4065896" cy="526342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032948">
                  <a:extLst>
                    <a:ext uri="{9D8B030D-6E8A-4147-A177-3AD203B41FA5}">
                      <a16:colId xmlns:a16="http://schemas.microsoft.com/office/drawing/2014/main" val="1869475178"/>
                    </a:ext>
                  </a:extLst>
                </a:gridCol>
                <a:gridCol w="2032948">
                  <a:extLst>
                    <a:ext uri="{9D8B030D-6E8A-4147-A177-3AD203B41FA5}">
                      <a16:colId xmlns:a16="http://schemas.microsoft.com/office/drawing/2014/main" val="53381105"/>
                    </a:ext>
                  </a:extLst>
                </a:gridCol>
              </a:tblGrid>
              <a:tr h="12787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Visualization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Impact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0873"/>
                  </a:ext>
                </a:extLst>
              </a:tr>
              <a:tr h="165168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Frequent Departments</a:t>
                      </a:r>
                    </a:p>
                  </a:txBody>
                  <a:tcPr marL="88803" marR="88803" marT="44401" marB="44401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7">
                      <a:solidFill>
                        <a:srgbClr val="95B8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Key departments identified</a:t>
                      </a:r>
                    </a:p>
                  </a:txBody>
                  <a:tcPr marL="88803" marR="88803" marT="44401" marB="44401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7">
                      <a:solidFill>
                        <a:srgbClr val="95B8B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2848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99C0881-6897-494D-668E-F3762B97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05" y="2028205"/>
            <a:ext cx="5141872" cy="3040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319AA-278E-D6F7-0F02-F95B1CC16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204" y="2028205"/>
            <a:ext cx="4785309" cy="306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0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25546-1246-834F-4AC3-32DF3BEC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D3EE-1C00-13AD-B9EB-6391728D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774342"/>
          </a:xfrm>
        </p:spPr>
        <p:txBody>
          <a:bodyPr/>
          <a:lstStyle/>
          <a:p>
            <a:r>
              <a:rPr lang="en-US"/>
              <a:t>Data Preprocessing and EDA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41B3-E8AC-3BD2-8296-87E68DD261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13736A-C140-8C36-C268-6BFB4424F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54922"/>
              </p:ext>
            </p:extLst>
          </p:nvPr>
        </p:nvGraphicFramePr>
        <p:xfrm>
          <a:off x="1885908" y="5646057"/>
          <a:ext cx="4123952" cy="528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061976">
                  <a:extLst>
                    <a:ext uri="{9D8B030D-6E8A-4147-A177-3AD203B41FA5}">
                      <a16:colId xmlns:a16="http://schemas.microsoft.com/office/drawing/2014/main" val="1869475178"/>
                    </a:ext>
                  </a:extLst>
                </a:gridCol>
                <a:gridCol w="2061976">
                  <a:extLst>
                    <a:ext uri="{9D8B030D-6E8A-4147-A177-3AD203B41FA5}">
                      <a16:colId xmlns:a16="http://schemas.microsoft.com/office/drawing/2014/main" val="53381105"/>
                    </a:ext>
                  </a:extLst>
                </a:gridCol>
              </a:tblGrid>
              <a:tr h="12787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Visualization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Impact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0873"/>
                  </a:ext>
                </a:extLst>
              </a:tr>
              <a:tr h="165168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Order Frequency Heatmap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Detailed order patterns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284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C34AF1-9B6F-B147-F150-8E8E25744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33295"/>
              </p:ext>
            </p:extLst>
          </p:nvPr>
        </p:nvGraphicFramePr>
        <p:xfrm>
          <a:off x="7364110" y="5646056"/>
          <a:ext cx="3731602" cy="526342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1865801">
                  <a:extLst>
                    <a:ext uri="{9D8B030D-6E8A-4147-A177-3AD203B41FA5}">
                      <a16:colId xmlns:a16="http://schemas.microsoft.com/office/drawing/2014/main" val="1869475178"/>
                    </a:ext>
                  </a:extLst>
                </a:gridCol>
                <a:gridCol w="1865801">
                  <a:extLst>
                    <a:ext uri="{9D8B030D-6E8A-4147-A177-3AD203B41FA5}">
                      <a16:colId xmlns:a16="http://schemas.microsoft.com/office/drawing/2014/main" val="53381105"/>
                    </a:ext>
                  </a:extLst>
                </a:gridCol>
              </a:tblGrid>
              <a:tr h="12787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Visualization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b="1" i="0">
                          <a:solidFill>
                            <a:srgbClr val="000000"/>
                          </a:solidFill>
                          <a:effectLst/>
                          <a:latin typeface="Univers Light"/>
                        </a:rPr>
                        <a:t>Impact</a:t>
                      </a:r>
                    </a:p>
                  </a:txBody>
                  <a:tcPr marL="71780" marR="71780" marT="35890" marB="3589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070873"/>
                  </a:ext>
                </a:extLst>
              </a:tr>
              <a:tr h="165168"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Reorder Ratio</a:t>
                      </a:r>
                    </a:p>
                  </a:txBody>
                  <a:tcPr marL="88803" marR="88803" marT="44401" marB="44401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7">
                      <a:solidFill>
                        <a:srgbClr val="95B8B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CA" sz="1200" b="1">
                          <a:effectLst/>
                        </a:rPr>
                        <a:t>Product loyalty assessed</a:t>
                      </a:r>
                    </a:p>
                  </a:txBody>
                  <a:tcPr marL="88803" marR="88803" marT="44401" marB="44401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0258" cap="flat" cmpd="sng" algn="ctr">
                      <a:solidFill>
                        <a:srgbClr val="95B8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257">
                      <a:solidFill>
                        <a:srgbClr val="95B8B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284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9BBC735-885D-9A70-1EE1-2AB8705C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102" y="1449870"/>
            <a:ext cx="3959092" cy="3865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CEBF2D-AF9C-C1E6-1D96-A97F9858D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743" y="1775946"/>
            <a:ext cx="4606792" cy="33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710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b914ee-9c50-4153-b700-4c8f12a034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A0B780F7F7A42969D8DD7BD5F01CA" ma:contentTypeVersion="8" ma:contentTypeDescription="Create a new document." ma:contentTypeScope="" ma:versionID="6b3a5968cc39729ba21eb4de6260b189">
  <xsd:schema xmlns:xsd="http://www.w3.org/2001/XMLSchema" xmlns:xs="http://www.w3.org/2001/XMLSchema" xmlns:p="http://schemas.microsoft.com/office/2006/metadata/properties" xmlns:ns3="9eb914ee-9c50-4153-b700-4c8f12a034fa" xmlns:ns4="57f4b50b-a3bc-4261-b2e2-1bb475efb6ce" targetNamespace="http://schemas.microsoft.com/office/2006/metadata/properties" ma:root="true" ma:fieldsID="33d20f323833fcd79d30963bbbfd6178" ns3:_="" ns4:_="">
    <xsd:import namespace="9eb914ee-9c50-4153-b700-4c8f12a034fa"/>
    <xsd:import namespace="57f4b50b-a3bc-4261-b2e2-1bb475efb6ce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914ee-9c50-4153-b700-4c8f12a034f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4b50b-a3bc-4261-b2e2-1bb475efb6c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57f4b50b-a3bc-4261-b2e2-1bb475efb6ce"/>
    <ds:schemaRef ds:uri="9eb914ee-9c50-4153-b700-4c8f12a034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CDC76F-57C6-46CC-957A-83189DF560BC}">
  <ds:schemaRefs>
    <ds:schemaRef ds:uri="57f4b50b-a3bc-4261-b2e2-1bb475efb6ce"/>
    <ds:schemaRef ds:uri="9eb914ee-9c50-4153-b700-4c8f12a034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1163</Words>
  <Application>Microsoft Macintosh PowerPoint</Application>
  <PresentationFormat>Widescreen</PresentationFormat>
  <Paragraphs>322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Tisa Offc Serif Pro</vt:lpstr>
      <vt:lpstr>Univers Light</vt:lpstr>
      <vt:lpstr>Custom</vt:lpstr>
      <vt:lpstr>  Reorder Prediction Model Which products will an Instacart consumer purchase again? </vt:lpstr>
      <vt:lpstr>Team Composition</vt:lpstr>
      <vt:lpstr>Objective and Hypothesis</vt:lpstr>
      <vt:lpstr>Data Source and Description </vt:lpstr>
      <vt:lpstr>PowerPoint Presentation</vt:lpstr>
      <vt:lpstr>PowerPoint Presentation</vt:lpstr>
      <vt:lpstr>Data Preprocessing and EDA</vt:lpstr>
      <vt:lpstr>Data Preprocessing and EDA</vt:lpstr>
      <vt:lpstr>Data Preprocessing and EDA</vt:lpstr>
      <vt:lpstr>Data Preprocessing and EDA</vt:lpstr>
      <vt:lpstr>Feature Engineering</vt:lpstr>
      <vt:lpstr>Distribution Shift</vt:lpstr>
      <vt:lpstr>Handling Imbalanced Data</vt:lpstr>
      <vt:lpstr>Information Leakage Analysis</vt:lpstr>
      <vt:lpstr>Feature Selection</vt:lpstr>
      <vt:lpstr>Dimension reduction - PCA</vt:lpstr>
      <vt:lpstr>Modelling</vt:lpstr>
      <vt:lpstr>SHAP Bee swarm Plots</vt:lpstr>
      <vt:lpstr>LIME Plots for Stacking Classifier</vt:lpstr>
      <vt:lpstr>Final Model CatBoost</vt:lpstr>
      <vt:lpstr>Conclusion</vt:lpstr>
      <vt:lpstr>PowerPoint Presentation</vt:lpstr>
      <vt:lpstr>Thank you</vt:lpstr>
      <vt:lpstr>Appendix </vt:lpstr>
      <vt:lpstr>ROC Curves</vt:lpstr>
      <vt:lpstr>Precision Recall Curves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Emily Wu</cp:lastModifiedBy>
  <cp:revision>3</cp:revision>
  <dcterms:created xsi:type="dcterms:W3CDTF">2024-01-11T18:09:01Z</dcterms:created>
  <dcterms:modified xsi:type="dcterms:W3CDTF">2024-02-25T18:41:26Z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0x010100A6DA0B780F7F7A42969D8DD7BD5F01CA</vt:lpwstr>
  </property>
</Properties>
</file>