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3" r:id="rId5"/>
    <p:sldId id="260" r:id="rId6"/>
    <p:sldId id="275" r:id="rId7"/>
    <p:sldId id="276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elyn\Documents\GitHub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Sheet1!$D$27:$G$27</c:f>
              <c:numCache>
                <c:formatCode>General</c:formatCode>
                <c:ptCount val="4"/>
                <c:pt idx="0">
                  <c:v>0.79268799999999995</c:v>
                </c:pt>
                <c:pt idx="1">
                  <c:v>0.82720000000000005</c:v>
                </c:pt>
                <c:pt idx="2">
                  <c:v>0.80774199999999996</c:v>
                </c:pt>
                <c:pt idx="3">
                  <c:v>0.83457000000000003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A-4E5D-97EA-AEC058801E79}"/>
            </c:ext>
          </c:extLst>
        </c:ser>
        <c:ser>
          <c:idx val="1"/>
          <c:order val="1"/>
          <c:tx>
            <c:strRef>
              <c:f>Sheet1!$C$28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Sheet1!$D$28:$G$28</c:f>
              <c:numCache>
                <c:formatCode>General</c:formatCode>
                <c:ptCount val="4"/>
                <c:pt idx="0">
                  <c:v>0.56021900000000002</c:v>
                </c:pt>
                <c:pt idx="1">
                  <c:v>0.63081399999999999</c:v>
                </c:pt>
                <c:pt idx="2">
                  <c:v>0.58801800000000004</c:v>
                </c:pt>
                <c:pt idx="3">
                  <c:v>0.62716799999999995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A-4E5D-97EA-AEC058801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38920"/>
        <c:axId val="515439576"/>
      </c:barChart>
      <c:catAx>
        <c:axId val="51543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576"/>
        <c:crosses val="autoZero"/>
        <c:auto val="1"/>
        <c:lblAlgn val="ctr"/>
        <c:lblOffset val="100"/>
        <c:noMultiLvlLbl val="0"/>
      </c:catAx>
      <c:valAx>
        <c:axId val="515439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43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D5E5-3B4D-4B8E-A4A3-0C1F928DBCCD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863F-CA06-4836-8D8B-367ABF545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0F7D-FAAA-456D-92CA-136F2F3EAACD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74C-FC9F-4620-94ED-B7D3CAFC6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23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1.5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1 mins</a:t>
            </a:r>
            <a:endParaRPr lang="zh-CN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51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dirty="0"/>
              <a:t>- 1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5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030" y="0"/>
            <a:ext cx="557258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543550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72749" y="0"/>
            <a:ext cx="161924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9261018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4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7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42811"/>
          <a:stretch/>
        </p:blipFill>
        <p:spPr>
          <a:xfrm>
            <a:off x="0" y="4457700"/>
            <a:ext cx="12192000" cy="24003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 userDrawn="1"/>
        </p:nvSpPr>
        <p:spPr>
          <a:xfrm rot="10800000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9" name="等腰三角形 8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594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800" b="1" dirty="0" err="1">
                <a:solidFill>
                  <a:schemeClr val="accent1"/>
                </a:solidFill>
              </a:rPr>
              <a:t>TelCo</a:t>
            </a:r>
            <a:r>
              <a:rPr lang="en-CA" altLang="zh-CN" sz="4800" b="1" dirty="0">
                <a:solidFill>
                  <a:schemeClr val="accent1"/>
                </a:solidFill>
              </a:rPr>
              <a:t> Customer Churn Prediction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5281724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en-CA" sz="1400" dirty="0"/>
              <a:t>Devanshu Khurma (260894480)</a:t>
            </a:r>
          </a:p>
          <a:p>
            <a:pPr lvl="0"/>
            <a:r>
              <a:rPr lang="en-CA" sz="1400" dirty="0"/>
              <a:t>Jiajun Huang ( </a:t>
            </a:r>
            <a:r>
              <a:rPr lang="en-CA" sz="1400" dirty="0">
                <a:solidFill>
                  <a:schemeClr val="dk1"/>
                </a:solidFill>
              </a:rPr>
              <a:t>260629217)</a:t>
            </a:r>
            <a:endParaRPr lang="en-CA" sz="1400" dirty="0"/>
          </a:p>
          <a:p>
            <a:pPr lvl="0"/>
            <a:r>
              <a:rPr lang="en-CA" sz="1400" dirty="0"/>
              <a:t>Charlie Cai (...)</a:t>
            </a:r>
          </a:p>
          <a:p>
            <a:pPr lvl="0"/>
            <a:r>
              <a:rPr lang="en-CA" sz="1400" dirty="0"/>
              <a:t>Evelyn Sun (260915480)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798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850" y="0"/>
            <a:ext cx="3771900" cy="5238750"/>
            <a:chOff x="1085850" y="0"/>
            <a:chExt cx="3771900" cy="5238750"/>
          </a:xfrm>
        </p:grpSpPr>
        <p:sp>
          <p:nvSpPr>
            <p:cNvPr id="4" name="矩形 3"/>
            <p:cNvSpPr/>
            <p:nvPr/>
          </p:nvSpPr>
          <p:spPr>
            <a:xfrm>
              <a:off x="1085850" y="0"/>
              <a:ext cx="3771900" cy="523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5900" y="1885950"/>
              <a:ext cx="2971800" cy="2971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83"/>
            <p:cNvSpPr>
              <a:spLocks noEditPoints="1"/>
            </p:cNvSpPr>
            <p:nvPr/>
          </p:nvSpPr>
          <p:spPr bwMode="auto">
            <a:xfrm>
              <a:off x="2320925" y="2412338"/>
              <a:ext cx="1927225" cy="1919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8FE0DE-1573-4508-B8F1-D618F6F8878E}"/>
              </a:ext>
            </a:extLst>
          </p:cNvPr>
          <p:cNvSpPr/>
          <p:nvPr/>
        </p:nvSpPr>
        <p:spPr>
          <a:xfrm>
            <a:off x="1009650" y="647815"/>
            <a:ext cx="377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</a:rPr>
              <a:t>Problem Definition </a:t>
            </a:r>
          </a:p>
          <a:p>
            <a:pPr algn="ctr"/>
            <a:r>
              <a:rPr lang="en" sz="2400" dirty="0">
                <a:solidFill>
                  <a:schemeClr val="bg1"/>
                </a:solidFill>
              </a:rPr>
              <a:t>&amp; Core Tasks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664914-38CB-4E46-89F1-D1B97F91FA28}"/>
              </a:ext>
            </a:extLst>
          </p:cNvPr>
          <p:cNvGrpSpPr/>
          <p:nvPr/>
        </p:nvGrpSpPr>
        <p:grpSpPr>
          <a:xfrm>
            <a:off x="5692775" y="552840"/>
            <a:ext cx="6378723" cy="1121791"/>
            <a:chOff x="5692775" y="935609"/>
            <a:chExt cx="6378723" cy="1121791"/>
          </a:xfrm>
        </p:grpSpPr>
        <p:grpSp>
          <p:nvGrpSpPr>
            <p:cNvPr id="11" name="组合 10"/>
            <p:cNvGrpSpPr/>
            <p:nvPr/>
          </p:nvGrpSpPr>
          <p:grpSpPr>
            <a:xfrm>
              <a:off x="5692775" y="1085850"/>
              <a:ext cx="1104900" cy="971550"/>
              <a:chOff x="5581650" y="914400"/>
              <a:chExt cx="1104900" cy="97155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54725" y="1186904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1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3875" y="935609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Problem Definition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8D8333-6BE4-461D-8F60-CD5A6976C602}"/>
                </a:ext>
              </a:extLst>
            </p:cNvPr>
            <p:cNvSpPr/>
            <p:nvPr/>
          </p:nvSpPr>
          <p:spPr>
            <a:xfrm>
              <a:off x="6873875" y="1331702"/>
              <a:ext cx="5197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Predicting (i.e., classifying) whether a current customer will churn from </a:t>
              </a:r>
              <a:r>
                <a:rPr lang="en-CA" sz="1200" dirty="0" err="1"/>
                <a:t>TelCo</a:t>
              </a:r>
              <a:r>
                <a:rPr lang="en-CA" sz="1200" dirty="0"/>
                <a:t>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7043-observation (customer) with 19 predictors 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F7D84-765F-4D76-938C-7005793FDD7B}"/>
              </a:ext>
            </a:extLst>
          </p:cNvPr>
          <p:cNvGrpSpPr/>
          <p:nvPr/>
        </p:nvGrpSpPr>
        <p:grpSpPr>
          <a:xfrm>
            <a:off x="5692775" y="2088522"/>
            <a:ext cx="7236342" cy="971550"/>
            <a:chOff x="5692775" y="2407496"/>
            <a:chExt cx="7236342" cy="971550"/>
          </a:xfrm>
        </p:grpSpPr>
        <p:grpSp>
          <p:nvGrpSpPr>
            <p:cNvPr id="13" name="组合 12"/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14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2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Benefits</a:t>
              </a:r>
              <a:endParaRPr lang="zh-CN" altLang="en-US" sz="2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780043-050A-480F-BA69-B5B3086A4186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Marketing and Customer Retention team - Model Prediction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Higher-Level Managers - Interpretability Report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3377E5-9388-44F1-8547-AAF77C6CDA95}"/>
              </a:ext>
            </a:extLst>
          </p:cNvPr>
          <p:cNvGrpSpPr/>
          <p:nvPr/>
        </p:nvGrpSpPr>
        <p:grpSpPr>
          <a:xfrm>
            <a:off x="5692775" y="3505361"/>
            <a:ext cx="6449606" cy="1846660"/>
            <a:chOff x="5692775" y="4710375"/>
            <a:chExt cx="6449606" cy="1846660"/>
          </a:xfrm>
        </p:grpSpPr>
        <p:grpSp>
          <p:nvGrpSpPr>
            <p:cNvPr id="17" name="组合 16"/>
            <p:cNvGrpSpPr/>
            <p:nvPr/>
          </p:nvGrpSpPr>
          <p:grpSpPr>
            <a:xfrm>
              <a:off x="5692775" y="4710375"/>
              <a:ext cx="1104900" cy="971550"/>
              <a:chOff x="5581650" y="914400"/>
              <a:chExt cx="1104900" cy="971550"/>
            </a:xfrm>
          </p:grpSpPr>
          <p:sp>
            <p:nvSpPr>
              <p:cNvPr id="18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054725" y="4811429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3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73875" y="4710375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Core Tasks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320C9B-6532-4A33-9BAF-1030462D8E65}"/>
                </a:ext>
              </a:extLst>
            </p:cNvPr>
            <p:cNvSpPr/>
            <p:nvPr/>
          </p:nvSpPr>
          <p:spPr>
            <a:xfrm>
              <a:off x="6873875" y="5172040"/>
              <a:ext cx="526850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Trained multiple Python-based Machine Learning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Programmed a H20.ai-based Auto Machine Learning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Tested causal inference on binary predictors such as: gender, </a:t>
              </a:r>
              <a:r>
                <a:rPr lang="en-CA" sz="1200" dirty="0" err="1"/>
                <a:t>SeniorCitizen</a:t>
              </a:r>
              <a:r>
                <a:rPr lang="en-CA" sz="1200" dirty="0"/>
                <a:t>, Partner, Dependents, </a:t>
              </a:r>
              <a:r>
                <a:rPr lang="en-CA" sz="1200" dirty="0" err="1"/>
                <a:t>PhoneService</a:t>
              </a:r>
              <a:r>
                <a:rPr lang="en-CA" sz="1200" dirty="0"/>
                <a:t>, and </a:t>
              </a:r>
              <a:r>
                <a:rPr lang="en-CA" sz="1200" dirty="0" err="1"/>
                <a:t>PaperlessBilling</a:t>
              </a:r>
              <a:endParaRPr lang="en-CA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Assembled a model interpretability and </a:t>
              </a:r>
              <a:r>
                <a:rPr lang="en-CA" sz="1200" dirty="0" err="1"/>
                <a:t>explainability</a:t>
              </a:r>
              <a:r>
                <a:rPr lang="en-CA" sz="1200" dirty="0"/>
                <a:t> analysis using SHAP 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Composed a Machine Learning Bias Report based on the SHAR analysis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50FBF-E6C8-4487-8E81-A9784CC7B148}"/>
              </a:ext>
            </a:extLst>
          </p:cNvPr>
          <p:cNvGrpSpPr/>
          <p:nvPr/>
        </p:nvGrpSpPr>
        <p:grpSpPr>
          <a:xfrm>
            <a:off x="5692775" y="5484920"/>
            <a:ext cx="7236342" cy="971550"/>
            <a:chOff x="5692775" y="2407496"/>
            <a:chExt cx="7236342" cy="971550"/>
          </a:xfrm>
        </p:grpSpPr>
        <p:grpSp>
          <p:nvGrpSpPr>
            <p:cNvPr id="35" name="组合 12">
              <a:extLst>
                <a:ext uri="{FF2B5EF4-FFF2-40B4-BE49-F238E27FC236}">
                  <a16:creationId xmlns:a16="http://schemas.microsoft.com/office/drawing/2014/main" id="{B8220C53-1DFE-4CB2-B7CC-82D20A8EFB00}"/>
                </a:ext>
              </a:extLst>
            </p:cNvPr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39" name="矩形 8">
                <a:extLst>
                  <a:ext uri="{FF2B5EF4-FFF2-40B4-BE49-F238E27FC236}">
                    <a16:creationId xmlns:a16="http://schemas.microsoft.com/office/drawing/2014/main" id="{9A8900B1-0C45-420B-A950-758BC871BDEA}"/>
                  </a:ext>
                </a:extLst>
              </p:cNvPr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8">
                <a:extLst>
                  <a:ext uri="{FF2B5EF4-FFF2-40B4-BE49-F238E27FC236}">
                    <a16:creationId xmlns:a16="http://schemas.microsoft.com/office/drawing/2014/main" id="{8126FF99-1D82-4881-AA24-4CEC7C276F70}"/>
                  </a:ext>
                </a:extLst>
              </p:cNvPr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2D2D2870-A688-47A1-B2BA-DE8AB2BE180F}"/>
                </a:ext>
              </a:extLst>
            </p:cNvPr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4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文本框 23">
              <a:extLst>
                <a:ext uri="{FF2B5EF4-FFF2-40B4-BE49-F238E27FC236}">
                  <a16:creationId xmlns:a16="http://schemas.microsoft.com/office/drawing/2014/main" id="{B784B3D8-48D7-47FE-A5B3-70ABA2A86B84}"/>
                </a:ext>
              </a:extLst>
            </p:cNvPr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Other Considerations</a:t>
              </a:r>
              <a:endParaRPr lang="zh-CN" altLang="en-US" sz="24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6446CF-9DD1-4EFB-A1D7-7F23F97794E0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Run offline periodically (at most once a day)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Batch processing system using Apache Spark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01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Python Based Model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-1" y="1943100"/>
            <a:ext cx="6842043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1943100"/>
            <a:ext cx="3609233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51274" y="1943100"/>
            <a:ext cx="1740726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Google Shape;68;p15">
            <a:extLst>
              <a:ext uri="{FF2B5EF4-FFF2-40B4-BE49-F238E27FC236}">
                <a16:creationId xmlns:a16="http://schemas.microsoft.com/office/drawing/2014/main" id="{05BD3346-9E22-4042-8811-08451B3C8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048"/>
              </p:ext>
            </p:extLst>
          </p:nvPr>
        </p:nvGraphicFramePr>
        <p:xfrm>
          <a:off x="627396" y="2360891"/>
          <a:ext cx="5346175" cy="2465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Accuracy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KNN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0.772903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0.564356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Decision Tree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0.541825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0.560219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Logistic Regression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0.80086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0.59135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XG Boost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0.807742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0.588018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11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H2O </a:t>
            </a:r>
            <a:r>
              <a:rPr lang="en-US" altLang="zh-CN" sz="2400" b="1" dirty="0" err="1"/>
              <a:t>AtuoML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3378" y="2864132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710743" y="2442256"/>
            <a:ext cx="1371600" cy="742950"/>
            <a:chOff x="673100" y="2362200"/>
            <a:chExt cx="1371600" cy="74295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10525570" y="5076270"/>
            <a:ext cx="1371600" cy="742950"/>
            <a:chOff x="673100" y="2362200"/>
            <a:chExt cx="1371600" cy="742950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Google Shape;75;p16">
            <a:extLst>
              <a:ext uri="{FF2B5EF4-FFF2-40B4-BE49-F238E27FC236}">
                <a16:creationId xmlns:a16="http://schemas.microsoft.com/office/drawing/2014/main" id="{01857775-8231-4BD5-87F7-57E125F17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16756"/>
              </p:ext>
            </p:extLst>
          </p:nvPr>
        </p:nvGraphicFramePr>
        <p:xfrm>
          <a:off x="468398" y="3030044"/>
          <a:ext cx="3974025" cy="1584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bg1"/>
                          </a:solidFill>
                        </a:rPr>
                        <a:t>Accuracy Score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Random Forest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0.8272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0.6308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Gradient Boosting 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0.8346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0.6272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Neutral Network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0.8257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0.6193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4FCDF-23CF-4058-ABB2-74D7CBCB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00024"/>
              </p:ext>
            </p:extLst>
          </p:nvPr>
        </p:nvGraphicFramePr>
        <p:xfrm>
          <a:off x="5042564" y="2647316"/>
          <a:ext cx="6619211" cy="29479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23442">
                  <a:extLst>
                    <a:ext uri="{9D8B030D-6E8A-4147-A177-3AD203B41FA5}">
                      <a16:colId xmlns:a16="http://schemas.microsoft.com/office/drawing/2014/main" val="245749206"/>
                    </a:ext>
                  </a:extLst>
                </a:gridCol>
                <a:gridCol w="1557461">
                  <a:extLst>
                    <a:ext uri="{9D8B030D-6E8A-4147-A177-3AD203B41FA5}">
                      <a16:colId xmlns:a16="http://schemas.microsoft.com/office/drawing/2014/main" val="3783324466"/>
                    </a:ext>
                  </a:extLst>
                </a:gridCol>
                <a:gridCol w="1038308">
                  <a:extLst>
                    <a:ext uri="{9D8B030D-6E8A-4147-A177-3AD203B41FA5}">
                      <a16:colId xmlns:a16="http://schemas.microsoft.com/office/drawing/2014/main" val="48019646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model_id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solidFill>
                            <a:schemeClr val="bg1"/>
                          </a:solidFill>
                          <a:effectLst/>
                        </a:rPr>
                        <a:t>auc</a:t>
                      </a:r>
                      <a:endParaRPr lang="en-CA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52406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StackedEnsemble_BestOfFamily_AutoML_20200216_115946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0.133636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661860140"/>
                  </a:ext>
                </a:extLst>
              </a:tr>
              <a:tr h="25020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StackedEnsemble_AllModels_AutoML_20200216_115946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0.850509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0.133678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40158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GBM_5_AutoML_20200216_115946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0.848467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0.13321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74591684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GLM_1_AutoML_20200216_115946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0.847801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0.133984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2687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GBM_grid__1_AutoML_20200216_115946_model_1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0.842607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0.148619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6367321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0.841779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0.136873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36092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GBM_2_AutoML_20200216_115946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0.841048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0.136614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8667060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GBM_3_AutoML_20200216_115946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0.838457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0.138417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82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DeepLearning_1_AutoML_20200216_115946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0.83469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0.13864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3319400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GBM_4_AutoML_20200216_115946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0.832629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0.140648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6121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XRT_1_AutoML_20200216_115946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0.832395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0.140071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52128839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DRF_1_AutoML_20200216_115946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0.828687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0.141467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615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38A6A6-4959-4D8B-8272-044FFC88ACDC}"/>
              </a:ext>
            </a:extLst>
          </p:cNvPr>
          <p:cNvSpPr/>
          <p:nvPr/>
        </p:nvSpPr>
        <p:spPr>
          <a:xfrm>
            <a:off x="530225" y="1200097"/>
            <a:ext cx="1113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alibri "/>
              </a:rPr>
              <a:t>H2O’s </a:t>
            </a:r>
            <a:r>
              <a:rPr lang="en-US" sz="1600" dirty="0" err="1">
                <a:solidFill>
                  <a:srgbClr val="24292E"/>
                </a:solidFill>
                <a:latin typeface="Calibri "/>
              </a:rPr>
              <a:t>AutoML</a:t>
            </a:r>
            <a:r>
              <a:rPr lang="en-US" sz="1600" dirty="0">
                <a:solidFill>
                  <a:srgbClr val="24292E"/>
                </a:solidFill>
                <a:latin typeface="Calibri "/>
              </a:rPr>
              <a:t> can be used for automating the machine learning workflow, which includes automatic training and tuning of many models within a user-specified time-limit. It has made it easy for non-experts to experiment with machine learning to set a benchmark.</a:t>
            </a:r>
            <a:endParaRPr lang="en-CA" sz="1600" dirty="0">
              <a:latin typeface="Calibri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BD572-501C-4B4B-94D6-FC539402DBB4}"/>
              </a:ext>
            </a:extLst>
          </p:cNvPr>
          <p:cNvSpPr/>
          <p:nvPr/>
        </p:nvSpPr>
        <p:spPr>
          <a:xfrm>
            <a:off x="6320932" y="2246296"/>
            <a:ext cx="512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10 Best Performing Models Selected by H2O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AutoML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28C41-19CB-4D2B-BBB9-955967B17541}"/>
              </a:ext>
            </a:extLst>
          </p:cNvPr>
          <p:cNvSpPr/>
          <p:nvPr/>
        </p:nvSpPr>
        <p:spPr>
          <a:xfrm>
            <a:off x="1662367" y="2629065"/>
            <a:ext cx="278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4292E"/>
                </a:solidFill>
                <a:latin typeface="-apple-system"/>
              </a:rPr>
              <a:t>H2O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AutoML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Model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4033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432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 Results Comparison </a:t>
            </a:r>
            <a:endParaRPr lang="zh-CN" altLang="en-US" sz="2400" b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F1B9569-64A6-4D24-A5B0-16AAB8B01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566"/>
              </p:ext>
            </p:extLst>
          </p:nvPr>
        </p:nvGraphicFramePr>
        <p:xfrm>
          <a:off x="396032" y="1944581"/>
          <a:ext cx="5437697" cy="38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Freeform 91">
            <a:extLst>
              <a:ext uri="{FF2B5EF4-FFF2-40B4-BE49-F238E27FC236}">
                <a16:creationId xmlns:a16="http://schemas.microsoft.com/office/drawing/2014/main" id="{ECBE9C1B-F64A-4986-8162-1862E85F979E}"/>
              </a:ext>
            </a:extLst>
          </p:cNvPr>
          <p:cNvSpPr>
            <a:spLocks noEditPoints="1"/>
          </p:cNvSpPr>
          <p:nvPr/>
        </p:nvSpPr>
        <p:spPr bwMode="auto">
          <a:xfrm>
            <a:off x="6200607" y="1701124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4">
            <a:extLst>
              <a:ext uri="{FF2B5EF4-FFF2-40B4-BE49-F238E27FC236}">
                <a16:creationId xmlns:a16="http://schemas.microsoft.com/office/drawing/2014/main" id="{970D5B88-C2D8-4FA4-ACAD-1491595C223A}"/>
              </a:ext>
            </a:extLst>
          </p:cNvPr>
          <p:cNvSpPr txBox="1"/>
          <p:nvPr/>
        </p:nvSpPr>
        <p:spPr>
          <a:xfrm>
            <a:off x="7172915" y="1750102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accuracy score </a:t>
            </a:r>
            <a:endParaRPr lang="zh-CN" altLang="en-US" sz="2400" dirty="0"/>
          </a:p>
        </p:txBody>
      </p:sp>
      <p:sp>
        <p:nvSpPr>
          <p:cNvPr id="28" name="Freeform 183">
            <a:extLst>
              <a:ext uri="{FF2B5EF4-FFF2-40B4-BE49-F238E27FC236}">
                <a16:creationId xmlns:a16="http://schemas.microsoft.com/office/drawing/2014/main" id="{DDB850AD-47F9-4A6D-B984-6EB754B31B86}"/>
              </a:ext>
            </a:extLst>
          </p:cNvPr>
          <p:cNvSpPr>
            <a:spLocks noEditPoints="1"/>
          </p:cNvSpPr>
          <p:nvPr/>
        </p:nvSpPr>
        <p:spPr bwMode="auto">
          <a:xfrm>
            <a:off x="6206957" y="3419683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43BF5A82-27E6-4EB8-BCED-E096FF1881F6}"/>
              </a:ext>
            </a:extLst>
          </p:cNvPr>
          <p:cNvSpPr txBox="1"/>
          <p:nvPr/>
        </p:nvSpPr>
        <p:spPr>
          <a:xfrm>
            <a:off x="7172915" y="3375659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F1 score </a:t>
            </a:r>
            <a:endParaRPr lang="zh-CN" altLang="en-US" sz="2400" dirty="0"/>
          </a:p>
        </p:txBody>
      </p:sp>
      <p:sp>
        <p:nvSpPr>
          <p:cNvPr id="31" name="Freeform 110">
            <a:extLst>
              <a:ext uri="{FF2B5EF4-FFF2-40B4-BE49-F238E27FC236}">
                <a16:creationId xmlns:a16="http://schemas.microsoft.com/office/drawing/2014/main" id="{2CF60414-0DF2-4CE3-9C31-211D8ED90179}"/>
              </a:ext>
            </a:extLst>
          </p:cNvPr>
          <p:cNvSpPr>
            <a:spLocks noEditPoints="1"/>
          </p:cNvSpPr>
          <p:nvPr/>
        </p:nvSpPr>
        <p:spPr bwMode="auto">
          <a:xfrm>
            <a:off x="6302206" y="4885649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9A41E5BD-702C-429F-BE60-9961BEE7CF4C}"/>
              </a:ext>
            </a:extLst>
          </p:cNvPr>
          <p:cNvSpPr txBox="1"/>
          <p:nvPr/>
        </p:nvSpPr>
        <p:spPr>
          <a:xfrm>
            <a:off x="7172915" y="4759812"/>
            <a:ext cx="441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/>
              <a:t>In general, Random Forest and Gradient Boosting from H2O </a:t>
            </a:r>
            <a:r>
              <a:rPr lang="en-CA" altLang="zh-CN" sz="2400" dirty="0" err="1"/>
              <a:t>AutoML</a:t>
            </a:r>
            <a:r>
              <a:rPr lang="en-CA" altLang="zh-CN" sz="2400" dirty="0"/>
              <a:t> deliver better 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1387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4055160" cy="393700"/>
          </a:xfrm>
        </p:spPr>
        <p:txBody>
          <a:bodyPr/>
          <a:lstStyle/>
          <a:p>
            <a:r>
              <a:rPr lang="en" dirty="0"/>
              <a:t>Causal Inference - Charlie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1179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>
            <a:off x="4821238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8159412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"/>
          <p:cNvSpPr/>
          <p:nvPr/>
        </p:nvSpPr>
        <p:spPr>
          <a:xfrm>
            <a:off x="1531179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2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/>
          <p:nvPr/>
        </p:nvSpPr>
        <p:spPr>
          <a:xfrm>
            <a:off x="492507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3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836708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4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43250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921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99122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81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5990286" cy="393700"/>
          </a:xfrm>
        </p:spPr>
        <p:txBody>
          <a:bodyPr/>
          <a:lstStyle/>
          <a:p>
            <a:r>
              <a:rPr lang="en" dirty="0"/>
              <a:t>Model Interpretability and Explainability</a:t>
            </a:r>
            <a:endParaRPr lang="zh-CN" altLang="en-US" dirty="0"/>
          </a:p>
        </p:txBody>
      </p:sp>
      <p:pic>
        <p:nvPicPr>
          <p:cNvPr id="20" name="Google Shape;95;p19">
            <a:extLst>
              <a:ext uri="{FF2B5EF4-FFF2-40B4-BE49-F238E27FC236}">
                <a16:creationId xmlns:a16="http://schemas.microsoft.com/office/drawing/2014/main" id="{4CFF1D98-98F0-4921-9596-8EAEA23EB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589" y="1213695"/>
            <a:ext cx="6391853" cy="531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6;p19">
            <a:extLst>
              <a:ext uri="{FF2B5EF4-FFF2-40B4-BE49-F238E27FC236}">
                <a16:creationId xmlns:a16="http://schemas.microsoft.com/office/drawing/2014/main" id="{2AD29E77-455C-4783-B038-8008EAE3E9B7}"/>
              </a:ext>
            </a:extLst>
          </p:cNvPr>
          <p:cNvSpPr/>
          <p:nvPr/>
        </p:nvSpPr>
        <p:spPr>
          <a:xfrm>
            <a:off x="2787609" y="1349002"/>
            <a:ext cx="5705667" cy="77426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7;p19">
            <a:extLst>
              <a:ext uri="{FF2B5EF4-FFF2-40B4-BE49-F238E27FC236}">
                <a16:creationId xmlns:a16="http://schemas.microsoft.com/office/drawing/2014/main" id="{3BCF155B-8395-4E8E-A439-729138F0C579}"/>
              </a:ext>
            </a:extLst>
          </p:cNvPr>
          <p:cNvSpPr/>
          <p:nvPr/>
        </p:nvSpPr>
        <p:spPr>
          <a:xfrm>
            <a:off x="2787653" y="3227209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8;p19">
            <a:extLst>
              <a:ext uri="{FF2B5EF4-FFF2-40B4-BE49-F238E27FC236}">
                <a16:creationId xmlns:a16="http://schemas.microsoft.com/office/drawing/2014/main" id="{8C9F183E-C670-4DE6-9966-FADBE5000FD3}"/>
              </a:ext>
            </a:extLst>
          </p:cNvPr>
          <p:cNvSpPr/>
          <p:nvPr/>
        </p:nvSpPr>
        <p:spPr>
          <a:xfrm>
            <a:off x="2787609" y="4145597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9;p19">
            <a:extLst>
              <a:ext uri="{FF2B5EF4-FFF2-40B4-BE49-F238E27FC236}">
                <a16:creationId xmlns:a16="http://schemas.microsoft.com/office/drawing/2014/main" id="{58228830-86E2-4122-956D-1009370B7041}"/>
              </a:ext>
            </a:extLst>
          </p:cNvPr>
          <p:cNvSpPr/>
          <p:nvPr/>
        </p:nvSpPr>
        <p:spPr>
          <a:xfrm>
            <a:off x="2787653" y="503788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</a:rPr>
              <a:t>Conclusion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82745" y="3124200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8765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Model Bias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F8D66-EE53-4184-8063-E76540664F42}"/>
              </a:ext>
            </a:extLst>
          </p:cNvPr>
          <p:cNvSpPr/>
          <p:nvPr/>
        </p:nvSpPr>
        <p:spPr>
          <a:xfrm>
            <a:off x="579609" y="4514850"/>
            <a:ext cx="27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Gender,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Senior citizen (</a:t>
            </a:r>
            <a:r>
              <a:rPr lang="en-CA" sz="1200" dirty="0" err="1"/>
              <a:t>i.E.</a:t>
            </a:r>
            <a:r>
              <a:rPr lang="en-CA" sz="1200" dirty="0"/>
              <a:t>, Whether the customer is a senior citizen or not),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Partner (</a:t>
            </a:r>
            <a:r>
              <a:rPr lang="en-CA" sz="1200" dirty="0" err="1"/>
              <a:t>i.E.</a:t>
            </a:r>
            <a:r>
              <a:rPr lang="en-CA" sz="1200" dirty="0"/>
              <a:t>, Whether the customer has a partner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Dependents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14C351-541F-496C-B801-626E9BDB9F91}"/>
              </a:ext>
            </a:extLst>
          </p:cNvPr>
          <p:cNvGrpSpPr/>
          <p:nvPr/>
        </p:nvGrpSpPr>
        <p:grpSpPr>
          <a:xfrm>
            <a:off x="5057385" y="2730133"/>
            <a:ext cx="3290059" cy="1785640"/>
            <a:chOff x="5603186" y="2581275"/>
            <a:chExt cx="3290059" cy="1785640"/>
          </a:xfrm>
        </p:grpSpPr>
        <p:sp>
          <p:nvSpPr>
            <p:cNvPr id="4" name="椭圆 3"/>
            <p:cNvSpPr/>
            <p:nvPr/>
          </p:nvSpPr>
          <p:spPr>
            <a:xfrm>
              <a:off x="5826195" y="25812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3186" y="34435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Action Recommended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4A64E-0E2F-4B93-9DA6-61578E044DCA}"/>
                </a:ext>
              </a:extLst>
            </p:cNvPr>
            <p:cNvSpPr/>
            <p:nvPr/>
          </p:nvSpPr>
          <p:spPr>
            <a:xfrm>
              <a:off x="5603186" y="3905250"/>
              <a:ext cx="32147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Drop: 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Keep: </a:t>
              </a:r>
              <a:r>
                <a:rPr lang="en-CA" sz="1200" dirty="0"/>
                <a:t>partner, dependents, senior citizen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AAEC1-331F-4320-A1C2-BF7A80DF625E}"/>
              </a:ext>
            </a:extLst>
          </p:cNvPr>
          <p:cNvGrpSpPr/>
          <p:nvPr/>
        </p:nvGrpSpPr>
        <p:grpSpPr>
          <a:xfrm>
            <a:off x="9271425" y="2531659"/>
            <a:ext cx="3290059" cy="2154972"/>
            <a:chOff x="5755586" y="2733675"/>
            <a:chExt cx="3290059" cy="2154972"/>
          </a:xfrm>
        </p:grpSpPr>
        <p:sp>
          <p:nvSpPr>
            <p:cNvPr id="16" name="椭圆 3">
              <a:extLst>
                <a:ext uri="{FF2B5EF4-FFF2-40B4-BE49-F238E27FC236}">
                  <a16:creationId xmlns:a16="http://schemas.microsoft.com/office/drawing/2014/main" id="{3D9E7A8E-ECFC-4AA4-BABE-41A14F4F20AD}"/>
                </a:ext>
              </a:extLst>
            </p:cNvPr>
            <p:cNvSpPr/>
            <p:nvPr/>
          </p:nvSpPr>
          <p:spPr>
            <a:xfrm>
              <a:off x="5978595" y="27336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36F3D43-A8C4-4FBF-A0A3-9559B9BFCF74}"/>
                </a:ext>
              </a:extLst>
            </p:cNvPr>
            <p:cNvSpPr txBox="1"/>
            <p:nvPr/>
          </p:nvSpPr>
          <p:spPr>
            <a:xfrm>
              <a:off x="5755586" y="35959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Next Step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BF535-274F-4979-8EF2-A1B31327DDF8}"/>
                </a:ext>
              </a:extLst>
            </p:cNvPr>
            <p:cNvSpPr/>
            <p:nvPr/>
          </p:nvSpPr>
          <p:spPr>
            <a:xfrm>
              <a:off x="5755587" y="4057650"/>
              <a:ext cx="29205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Marketing campaign and offers based on model interpretability report and causal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Find the unobserved variables 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6110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299" y="3974247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THANK YOU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69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510</Words>
  <Application>Microsoft Office PowerPoint</Application>
  <PresentationFormat>Widescreen</PresentationFormat>
  <Paragraphs>131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Calibri 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Evelyn Sun</cp:lastModifiedBy>
  <cp:revision>23</cp:revision>
  <dcterms:created xsi:type="dcterms:W3CDTF">2015-10-15T09:49:35Z</dcterms:created>
  <dcterms:modified xsi:type="dcterms:W3CDTF">2020-02-17T23:00:51Z</dcterms:modified>
</cp:coreProperties>
</file>