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7" r:id="rId2"/>
    <p:sldId id="259" r:id="rId3"/>
    <p:sldId id="258" r:id="rId4"/>
    <p:sldId id="263" r:id="rId5"/>
    <p:sldId id="260" r:id="rId6"/>
    <p:sldId id="275" r:id="rId7"/>
    <p:sldId id="276" r:id="rId8"/>
    <p:sldId id="268" r:id="rId9"/>
    <p:sldId id="270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21" autoAdjust="0"/>
    <p:restoredTop sz="94660"/>
  </p:normalViewPr>
  <p:slideViewPr>
    <p:cSldViewPr snapToGrid="0">
      <p:cViewPr varScale="1">
        <p:scale>
          <a:sx n="90" d="100"/>
          <a:sy n="90" d="100"/>
        </p:scale>
        <p:origin x="8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1956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velyn\Documents\GitHub\draf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Sheet1!$C$27</c:f>
              <c:strCache>
                <c:ptCount val="1"/>
                <c:pt idx="0">
                  <c:v>Accuracy Score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numFmt formatCode="#,##0.00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Sheet1!$D$26:$G$26</c:f>
              <c:strCache>
                <c:ptCount val="4"/>
                <c:pt idx="0">
                  <c:v>Random Forest, Python-Based</c:v>
                </c:pt>
                <c:pt idx="1">
                  <c:v>Random Forest, H2OAutoML</c:v>
                </c:pt>
                <c:pt idx="2">
                  <c:v>XG Boost, Python-Based</c:v>
                </c:pt>
                <c:pt idx="3">
                  <c:v>Gradient Boosting, H2OAutoML</c:v>
                </c:pt>
              </c:strCache>
            </c:strRef>
          </c:cat>
          <c:val>
            <c:numRef>
              <c:f>Sheet1!$D$27:$G$27</c:f>
              <c:numCache>
                <c:formatCode>General</c:formatCode>
                <c:ptCount val="4"/>
                <c:pt idx="0">
                  <c:v>0.79268799999999995</c:v>
                </c:pt>
                <c:pt idx="1">
                  <c:v>0.82720000000000005</c:v>
                </c:pt>
                <c:pt idx="2">
                  <c:v>0.80774199999999996</c:v>
                </c:pt>
                <c:pt idx="3">
                  <c:v>0.83457000000000003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74A-4E5D-97EA-AEC058801E79}"/>
            </c:ext>
          </c:extLst>
        </c:ser>
        <c:ser>
          <c:idx val="1"/>
          <c:order val="1"/>
          <c:tx>
            <c:strRef>
              <c:f>Sheet1!$C$28</c:f>
              <c:strCache>
                <c:ptCount val="1"/>
                <c:pt idx="0">
                  <c:v>F1 Score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numFmt formatCode="#,##0.00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Sheet1!$D$26:$G$26</c:f>
              <c:strCache>
                <c:ptCount val="4"/>
                <c:pt idx="0">
                  <c:v>Random Forest, Python-Based</c:v>
                </c:pt>
                <c:pt idx="1">
                  <c:v>Random Forest, H2OAutoML</c:v>
                </c:pt>
                <c:pt idx="2">
                  <c:v>XG Boost, Python-Based</c:v>
                </c:pt>
                <c:pt idx="3">
                  <c:v>Gradient Boosting, H2OAutoML</c:v>
                </c:pt>
              </c:strCache>
            </c:strRef>
          </c:cat>
          <c:val>
            <c:numRef>
              <c:f>Sheet1!$D$28:$G$28</c:f>
              <c:numCache>
                <c:formatCode>General</c:formatCode>
                <c:ptCount val="4"/>
                <c:pt idx="0">
                  <c:v>0.56021900000000002</c:v>
                </c:pt>
                <c:pt idx="1">
                  <c:v>0.63081399999999999</c:v>
                </c:pt>
                <c:pt idx="2">
                  <c:v>0.58801800000000004</c:v>
                </c:pt>
                <c:pt idx="3">
                  <c:v>0.62716799999999995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74A-4E5D-97EA-AEC058801E7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15438920"/>
        <c:axId val="515439576"/>
      </c:barChart>
      <c:catAx>
        <c:axId val="5154389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5439576"/>
        <c:crosses val="autoZero"/>
        <c:auto val="1"/>
        <c:lblAlgn val="ctr"/>
        <c:lblOffset val="100"/>
        <c:noMultiLvlLbl val="0"/>
      </c:catAx>
      <c:valAx>
        <c:axId val="51543957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5154389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200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54D5E5-3B4D-4B8E-A4A3-0C1F928DBCCD}" type="datetimeFigureOut">
              <a:rPr lang="zh-CN" altLang="en-US" smtClean="0"/>
              <a:t>2020/2/17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23863F-CA06-4836-8D8B-367ABF545B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77783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9E0F7D-FAAA-456D-92CA-136F2F3EAACD}" type="datetimeFigureOut">
              <a:rPr lang="en-CA" smtClean="0"/>
              <a:t>2020-02-17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56574C-FC9F-4620-94ED-B7D3CAFC629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712334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dirty="0"/>
              <a:t>1.5 mins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6574C-FC9F-4620-94ED-B7D3CAFC629F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887448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dirty="0"/>
              <a:t>1 mins</a:t>
            </a:r>
            <a:endParaRPr lang="zh-CN" altLang="en-US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6574C-FC9F-4620-94ED-B7D3CAFC629F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275167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sz="1200" dirty="0"/>
              <a:t>- 1 mins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6574C-FC9F-4620-94ED-B7D3CAFC629F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399533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7021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99"/>
          <a:stretch/>
        </p:blipFill>
        <p:spPr>
          <a:xfrm>
            <a:off x="-29030" y="0"/>
            <a:ext cx="12221029" cy="685800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-29030" y="0"/>
            <a:ext cx="5572580" cy="68580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 userDrawn="1"/>
        </p:nvSpPr>
        <p:spPr>
          <a:xfrm>
            <a:off x="5543550" y="0"/>
            <a:ext cx="1311730" cy="6858000"/>
          </a:xfrm>
          <a:prstGeom prst="triangle">
            <a:avLst>
              <a:gd name="adj" fmla="val 0"/>
            </a:avLst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10572749" y="0"/>
            <a:ext cx="1619249" cy="68580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等腰三角形 10"/>
          <p:cNvSpPr/>
          <p:nvPr userDrawn="1"/>
        </p:nvSpPr>
        <p:spPr>
          <a:xfrm rot="10800000">
            <a:off x="9261018" y="0"/>
            <a:ext cx="1311730" cy="6858000"/>
          </a:xfrm>
          <a:prstGeom prst="triangle">
            <a:avLst>
              <a:gd name="adj" fmla="val 0"/>
            </a:avLst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9871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667536" y="361949"/>
            <a:ext cx="663396" cy="533401"/>
            <a:chOff x="1200936" y="571499"/>
            <a:chExt cx="837414" cy="673320"/>
          </a:xfrm>
        </p:grpSpPr>
        <p:sp>
          <p:nvSpPr>
            <p:cNvPr id="8" name="等腰三角形 7"/>
            <p:cNvSpPr/>
            <p:nvPr/>
          </p:nvSpPr>
          <p:spPr>
            <a:xfrm rot="2138863">
              <a:off x="1257300" y="571500"/>
              <a:ext cx="781050" cy="673319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等腰三角形 8"/>
            <p:cNvSpPr/>
            <p:nvPr/>
          </p:nvSpPr>
          <p:spPr>
            <a:xfrm rot="793502">
              <a:off x="1200936" y="571499"/>
              <a:ext cx="781050" cy="673319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0" name="直接连接符 9"/>
          <p:cNvCxnSpPr/>
          <p:nvPr userDrawn="1"/>
        </p:nvCxnSpPr>
        <p:spPr>
          <a:xfrm>
            <a:off x="614725" y="1134733"/>
            <a:ext cx="3171051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1339091" y="522967"/>
            <a:ext cx="3048000" cy="3937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 altLang="zh-CN" dirty="0"/>
              <a:t>ADD YOUR TITLE HERE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4044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 userDrawn="1"/>
        </p:nvGrpSpPr>
        <p:grpSpPr>
          <a:xfrm rot="10800000">
            <a:off x="-23765" y="0"/>
            <a:ext cx="1976372" cy="6858000"/>
            <a:chOff x="10215628" y="0"/>
            <a:chExt cx="1976372" cy="6858000"/>
          </a:xfrm>
        </p:grpSpPr>
        <p:sp>
          <p:nvSpPr>
            <p:cNvPr id="4" name="等腰三角形 3"/>
            <p:cNvSpPr/>
            <p:nvPr/>
          </p:nvSpPr>
          <p:spPr>
            <a:xfrm>
              <a:off x="10743436" y="0"/>
              <a:ext cx="1448564" cy="6858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等腰三角形 4"/>
            <p:cNvSpPr/>
            <p:nvPr/>
          </p:nvSpPr>
          <p:spPr>
            <a:xfrm>
              <a:off x="10215628" y="0"/>
              <a:ext cx="1976372" cy="6858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" name="组合 5"/>
          <p:cNvGrpSpPr/>
          <p:nvPr userDrawn="1"/>
        </p:nvGrpSpPr>
        <p:grpSpPr>
          <a:xfrm>
            <a:off x="10215628" y="0"/>
            <a:ext cx="1976372" cy="6858000"/>
            <a:chOff x="10215628" y="0"/>
            <a:chExt cx="1976372" cy="6858000"/>
          </a:xfrm>
        </p:grpSpPr>
        <p:sp>
          <p:nvSpPr>
            <p:cNvPr id="7" name="等腰三角形 6"/>
            <p:cNvSpPr/>
            <p:nvPr/>
          </p:nvSpPr>
          <p:spPr>
            <a:xfrm>
              <a:off x="10743436" y="0"/>
              <a:ext cx="1448564" cy="6858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等腰三角形 7"/>
            <p:cNvSpPr/>
            <p:nvPr/>
          </p:nvSpPr>
          <p:spPr>
            <a:xfrm>
              <a:off x="10215628" y="0"/>
              <a:ext cx="1976372" cy="6858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" name="组合 8"/>
          <p:cNvGrpSpPr/>
          <p:nvPr userDrawn="1"/>
        </p:nvGrpSpPr>
        <p:grpSpPr>
          <a:xfrm>
            <a:off x="667536" y="361949"/>
            <a:ext cx="663396" cy="533401"/>
            <a:chOff x="1200936" y="571499"/>
            <a:chExt cx="837414" cy="673320"/>
          </a:xfrm>
        </p:grpSpPr>
        <p:sp>
          <p:nvSpPr>
            <p:cNvPr id="10" name="等腰三角形 9"/>
            <p:cNvSpPr/>
            <p:nvPr/>
          </p:nvSpPr>
          <p:spPr>
            <a:xfrm rot="2138863">
              <a:off x="1257300" y="571500"/>
              <a:ext cx="781050" cy="673319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等腰三角形 10"/>
            <p:cNvSpPr/>
            <p:nvPr/>
          </p:nvSpPr>
          <p:spPr>
            <a:xfrm rot="793502">
              <a:off x="1200936" y="571499"/>
              <a:ext cx="781050" cy="673319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2" name="直接连接符 11"/>
          <p:cNvCxnSpPr/>
          <p:nvPr userDrawn="1"/>
        </p:nvCxnSpPr>
        <p:spPr>
          <a:xfrm>
            <a:off x="614725" y="1134733"/>
            <a:ext cx="3171051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1339091" y="522967"/>
            <a:ext cx="3048000" cy="3937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 altLang="zh-CN" dirty="0"/>
              <a:t>ADD YOUR TITLE HERE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2902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667536" y="361949"/>
            <a:ext cx="663396" cy="533401"/>
            <a:chOff x="1200936" y="571499"/>
            <a:chExt cx="837414" cy="673320"/>
          </a:xfrm>
        </p:grpSpPr>
        <p:sp>
          <p:nvSpPr>
            <p:cNvPr id="8" name="等腰三角形 7"/>
            <p:cNvSpPr/>
            <p:nvPr/>
          </p:nvSpPr>
          <p:spPr>
            <a:xfrm rot="2138863">
              <a:off x="1257300" y="571500"/>
              <a:ext cx="781050" cy="673319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等腰三角形 8"/>
            <p:cNvSpPr/>
            <p:nvPr/>
          </p:nvSpPr>
          <p:spPr>
            <a:xfrm rot="793502">
              <a:off x="1200936" y="571499"/>
              <a:ext cx="781050" cy="673319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0" name="直接连接符 9"/>
          <p:cNvCxnSpPr/>
          <p:nvPr userDrawn="1"/>
        </p:nvCxnSpPr>
        <p:spPr>
          <a:xfrm>
            <a:off x="614725" y="1134733"/>
            <a:ext cx="3171051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图片 10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814" b="42811"/>
          <a:stretch/>
        </p:blipFill>
        <p:spPr>
          <a:xfrm>
            <a:off x="0" y="4457700"/>
            <a:ext cx="12192000" cy="2400300"/>
          </a:xfrm>
          <a:prstGeom prst="rect">
            <a:avLst/>
          </a:prstGeom>
        </p:spPr>
      </p:pic>
      <p:sp>
        <p:nvSpPr>
          <p:cNvPr id="12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1339091" y="522967"/>
            <a:ext cx="3048000" cy="3937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 altLang="zh-CN" dirty="0"/>
              <a:t>ADD YOUR TITLE HERE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4032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95" r="5278"/>
          <a:stretch/>
        </p:blipFill>
        <p:spPr>
          <a:xfrm>
            <a:off x="-19050" y="0"/>
            <a:ext cx="12211050" cy="685800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-19050" y="0"/>
            <a:ext cx="12211050" cy="68580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组合 8"/>
          <p:cNvGrpSpPr/>
          <p:nvPr userDrawn="1"/>
        </p:nvGrpSpPr>
        <p:grpSpPr>
          <a:xfrm>
            <a:off x="667536" y="361949"/>
            <a:ext cx="663396" cy="533401"/>
            <a:chOff x="1200936" y="571499"/>
            <a:chExt cx="837414" cy="673320"/>
          </a:xfrm>
        </p:grpSpPr>
        <p:sp>
          <p:nvSpPr>
            <p:cNvPr id="10" name="等腰三角形 9"/>
            <p:cNvSpPr/>
            <p:nvPr/>
          </p:nvSpPr>
          <p:spPr>
            <a:xfrm rot="2138863">
              <a:off x="1257300" y="571500"/>
              <a:ext cx="781050" cy="673319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等腰三角形 10"/>
            <p:cNvSpPr/>
            <p:nvPr/>
          </p:nvSpPr>
          <p:spPr>
            <a:xfrm rot="793502">
              <a:off x="1200936" y="571499"/>
              <a:ext cx="781050" cy="673319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2" name="直接连接符 11"/>
          <p:cNvCxnSpPr/>
          <p:nvPr userDrawn="1"/>
        </p:nvCxnSpPr>
        <p:spPr>
          <a:xfrm>
            <a:off x="614725" y="1134733"/>
            <a:ext cx="3171051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1339091" y="522967"/>
            <a:ext cx="3048000" cy="3937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ADD YOUR TITLE HERE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371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95" r="5278"/>
          <a:stretch/>
        </p:blipFill>
        <p:spPr>
          <a:xfrm>
            <a:off x="-19050" y="0"/>
            <a:ext cx="12211050" cy="685800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-19050" y="0"/>
            <a:ext cx="12211050" cy="68580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组合 8"/>
          <p:cNvGrpSpPr/>
          <p:nvPr userDrawn="1"/>
        </p:nvGrpSpPr>
        <p:grpSpPr>
          <a:xfrm>
            <a:off x="667536" y="361949"/>
            <a:ext cx="663396" cy="533401"/>
            <a:chOff x="1200936" y="571499"/>
            <a:chExt cx="837414" cy="673320"/>
          </a:xfrm>
        </p:grpSpPr>
        <p:sp>
          <p:nvSpPr>
            <p:cNvPr id="10" name="等腰三角形 9"/>
            <p:cNvSpPr/>
            <p:nvPr/>
          </p:nvSpPr>
          <p:spPr>
            <a:xfrm rot="2138863">
              <a:off x="1257300" y="571500"/>
              <a:ext cx="781050" cy="673319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等腰三角形 10"/>
            <p:cNvSpPr/>
            <p:nvPr/>
          </p:nvSpPr>
          <p:spPr>
            <a:xfrm rot="793502">
              <a:off x="1200936" y="571499"/>
              <a:ext cx="781050" cy="673319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2" name="直接连接符 11"/>
          <p:cNvCxnSpPr/>
          <p:nvPr userDrawn="1"/>
        </p:nvCxnSpPr>
        <p:spPr>
          <a:xfrm>
            <a:off x="614725" y="1134733"/>
            <a:ext cx="3171051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流程图: 文档 5"/>
          <p:cNvSpPr/>
          <p:nvPr userDrawn="1"/>
        </p:nvSpPr>
        <p:spPr>
          <a:xfrm rot="10800000">
            <a:off x="-19050" y="2838450"/>
            <a:ext cx="12211050" cy="4019550"/>
          </a:xfrm>
          <a:prstGeom prst="flowChartDocumen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1339091" y="522967"/>
            <a:ext cx="3048000" cy="3937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ADD YOUR TITLE HERE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5580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95" r="5278"/>
          <a:stretch/>
        </p:blipFill>
        <p:spPr>
          <a:xfrm>
            <a:off x="-19050" y="0"/>
            <a:ext cx="12211050" cy="6858000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-19050" y="0"/>
            <a:ext cx="12211050" cy="68580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/>
          <p:cNvGrpSpPr/>
          <p:nvPr userDrawn="1"/>
        </p:nvGrpSpPr>
        <p:grpSpPr>
          <a:xfrm>
            <a:off x="667536" y="361949"/>
            <a:ext cx="663396" cy="533401"/>
            <a:chOff x="1200936" y="571499"/>
            <a:chExt cx="837414" cy="673320"/>
          </a:xfrm>
        </p:grpSpPr>
        <p:sp>
          <p:nvSpPr>
            <p:cNvPr id="9" name="等腰三角形 8"/>
            <p:cNvSpPr/>
            <p:nvPr/>
          </p:nvSpPr>
          <p:spPr>
            <a:xfrm rot="2138863">
              <a:off x="1257300" y="571500"/>
              <a:ext cx="781050" cy="673319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9"/>
            <p:cNvSpPr/>
            <p:nvPr/>
          </p:nvSpPr>
          <p:spPr>
            <a:xfrm rot="793502">
              <a:off x="1200936" y="571499"/>
              <a:ext cx="781050" cy="673319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1" name="直接连接符 10"/>
          <p:cNvCxnSpPr/>
          <p:nvPr userDrawn="1"/>
        </p:nvCxnSpPr>
        <p:spPr>
          <a:xfrm>
            <a:off x="614725" y="1134733"/>
            <a:ext cx="3171051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流程图: 文档 11"/>
          <p:cNvSpPr/>
          <p:nvPr userDrawn="1"/>
        </p:nvSpPr>
        <p:spPr>
          <a:xfrm rot="10800000" flipH="1">
            <a:off x="-19050" y="2838450"/>
            <a:ext cx="12211050" cy="4019550"/>
          </a:xfrm>
          <a:prstGeom prst="flowChartDocumen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1339091" y="522967"/>
            <a:ext cx="3048000" cy="3937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ADD YOUR TITLE HERE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0786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12436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72" r:id="rId4"/>
    <p:sldLayoutId id="2147483658" r:id="rId5"/>
    <p:sldLayoutId id="2147483659" r:id="rId6"/>
    <p:sldLayoutId id="2147483660" r:id="rId7"/>
    <p:sldLayoutId id="2147483661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95300" y="3143250"/>
            <a:ext cx="594094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zh-CN" sz="4800" b="1" dirty="0" err="1">
                <a:solidFill>
                  <a:schemeClr val="accent1"/>
                </a:solidFill>
              </a:rPr>
              <a:t>TelCo</a:t>
            </a:r>
            <a:r>
              <a:rPr lang="en-CA" altLang="zh-CN" sz="4800" b="1" dirty="0">
                <a:solidFill>
                  <a:schemeClr val="accent1"/>
                </a:solidFill>
              </a:rPr>
              <a:t> Customer Churn Prediction</a:t>
            </a:r>
            <a:endParaRPr lang="zh-CN" altLang="en-US" sz="4800" b="1" dirty="0">
              <a:solidFill>
                <a:schemeClr val="accent1"/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590550" y="4677728"/>
            <a:ext cx="3238500" cy="0"/>
          </a:xfrm>
          <a:prstGeom prst="line">
            <a:avLst/>
          </a:prstGeom>
          <a:ln w="412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495299" y="4820325"/>
            <a:ext cx="5281724" cy="954103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 lvl="0"/>
            <a:r>
              <a:rPr lang="en-CA" sz="1400" dirty="0"/>
              <a:t>Devanshu Khurma (260894480)</a:t>
            </a:r>
          </a:p>
          <a:p>
            <a:pPr lvl="0"/>
            <a:r>
              <a:rPr lang="en-CA" sz="1400" dirty="0"/>
              <a:t>Jiajun Huang ( </a:t>
            </a:r>
            <a:r>
              <a:rPr lang="en-CA" sz="1400" dirty="0">
                <a:solidFill>
                  <a:schemeClr val="dk1"/>
                </a:solidFill>
              </a:rPr>
              <a:t>260629217)</a:t>
            </a:r>
            <a:endParaRPr lang="en-CA" sz="1400" dirty="0"/>
          </a:p>
          <a:p>
            <a:pPr lvl="0"/>
            <a:r>
              <a:rPr lang="en-CA" sz="1400" dirty="0"/>
              <a:t>Charlie Cai (...)</a:t>
            </a:r>
          </a:p>
          <a:p>
            <a:pPr lvl="0"/>
            <a:r>
              <a:rPr lang="en-CA" sz="1400" dirty="0"/>
              <a:t>Evelyn Sun (260915480)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4476750" y="5540819"/>
            <a:ext cx="666750" cy="260902"/>
            <a:chOff x="3829050" y="5612589"/>
            <a:chExt cx="1168400" cy="457200"/>
          </a:xfrm>
          <a:solidFill>
            <a:schemeClr val="accent1"/>
          </a:solidFill>
        </p:grpSpPr>
        <p:sp>
          <p:nvSpPr>
            <p:cNvPr id="7" name="燕尾形 6"/>
            <p:cNvSpPr/>
            <p:nvPr/>
          </p:nvSpPr>
          <p:spPr>
            <a:xfrm>
              <a:off x="3829050" y="5612589"/>
              <a:ext cx="457200" cy="457200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燕尾形 7"/>
            <p:cNvSpPr/>
            <p:nvPr/>
          </p:nvSpPr>
          <p:spPr>
            <a:xfrm>
              <a:off x="4184650" y="5612589"/>
              <a:ext cx="457200" cy="457200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燕尾形 8"/>
            <p:cNvSpPr/>
            <p:nvPr/>
          </p:nvSpPr>
          <p:spPr>
            <a:xfrm>
              <a:off x="4540250" y="5612589"/>
              <a:ext cx="457200" cy="457200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1" name="Freeform 184"/>
          <p:cNvSpPr>
            <a:spLocks noEditPoints="1"/>
          </p:cNvSpPr>
          <p:nvPr/>
        </p:nvSpPr>
        <p:spPr bwMode="auto">
          <a:xfrm>
            <a:off x="552450" y="1973639"/>
            <a:ext cx="930275" cy="1046559"/>
          </a:xfrm>
          <a:custGeom>
            <a:avLst/>
            <a:gdLst/>
            <a:ahLst/>
            <a:cxnLst>
              <a:cxn ang="0">
                <a:pos x="338" y="16"/>
              </a:cxn>
              <a:cxn ang="0">
                <a:pos x="328" y="2"/>
              </a:cxn>
              <a:cxn ang="0">
                <a:pos x="50" y="0"/>
              </a:cxn>
              <a:cxn ang="0">
                <a:pos x="36" y="10"/>
              </a:cxn>
              <a:cxn ang="0">
                <a:pos x="12" y="56"/>
              </a:cxn>
              <a:cxn ang="0">
                <a:pos x="2" y="64"/>
              </a:cxn>
              <a:cxn ang="0">
                <a:pos x="4" y="76"/>
              </a:cxn>
              <a:cxn ang="0">
                <a:pos x="36" y="138"/>
              </a:cxn>
              <a:cxn ang="0">
                <a:pos x="4" y="140"/>
              </a:cxn>
              <a:cxn ang="0">
                <a:pos x="2" y="154"/>
              </a:cxn>
              <a:cxn ang="0">
                <a:pos x="36" y="160"/>
              </a:cxn>
              <a:cxn ang="0">
                <a:pos x="8" y="218"/>
              </a:cxn>
              <a:cxn ang="0">
                <a:pos x="0" y="230"/>
              </a:cxn>
              <a:cxn ang="0">
                <a:pos x="12" y="240"/>
              </a:cxn>
              <a:cxn ang="0">
                <a:pos x="12" y="298"/>
              </a:cxn>
              <a:cxn ang="0">
                <a:pos x="0" y="310"/>
              </a:cxn>
              <a:cxn ang="0">
                <a:pos x="8" y="320"/>
              </a:cxn>
              <a:cxn ang="0">
                <a:pos x="36" y="370"/>
              </a:cxn>
              <a:cxn ang="0">
                <a:pos x="46" y="384"/>
              </a:cxn>
              <a:cxn ang="0">
                <a:pos x="82" y="416"/>
              </a:cxn>
              <a:cxn ang="0">
                <a:pos x="92" y="430"/>
              </a:cxn>
              <a:cxn ang="0">
                <a:pos x="376" y="430"/>
              </a:cxn>
              <a:cxn ang="0">
                <a:pos x="384" y="62"/>
              </a:cxn>
              <a:cxn ang="0">
                <a:pos x="376" y="48"/>
              </a:cxn>
              <a:cxn ang="0">
                <a:pos x="50" y="320"/>
              </a:cxn>
              <a:cxn ang="0">
                <a:pos x="68" y="330"/>
              </a:cxn>
              <a:cxn ang="0">
                <a:pos x="90" y="332"/>
              </a:cxn>
              <a:cxn ang="0">
                <a:pos x="104" y="310"/>
              </a:cxn>
              <a:cxn ang="0">
                <a:pos x="80" y="286"/>
              </a:cxn>
              <a:cxn ang="0">
                <a:pos x="64" y="294"/>
              </a:cxn>
              <a:cxn ang="0">
                <a:pos x="60" y="240"/>
              </a:cxn>
              <a:cxn ang="0">
                <a:pos x="74" y="252"/>
              </a:cxn>
              <a:cxn ang="0">
                <a:pos x="96" y="246"/>
              </a:cxn>
              <a:cxn ang="0">
                <a:pos x="102" y="220"/>
              </a:cxn>
              <a:cxn ang="0">
                <a:pos x="80" y="206"/>
              </a:cxn>
              <a:cxn ang="0">
                <a:pos x="60" y="218"/>
              </a:cxn>
              <a:cxn ang="0">
                <a:pos x="60" y="160"/>
              </a:cxn>
              <a:cxn ang="0">
                <a:pos x="80" y="172"/>
              </a:cxn>
              <a:cxn ang="0">
                <a:pos x="102" y="158"/>
              </a:cxn>
              <a:cxn ang="0">
                <a:pos x="96" y="132"/>
              </a:cxn>
              <a:cxn ang="0">
                <a:pos x="74" y="126"/>
              </a:cxn>
              <a:cxn ang="0">
                <a:pos x="50" y="138"/>
              </a:cxn>
              <a:cxn ang="0">
                <a:pos x="64" y="84"/>
              </a:cxn>
              <a:cxn ang="0">
                <a:pos x="80" y="92"/>
              </a:cxn>
              <a:cxn ang="0">
                <a:pos x="104" y="68"/>
              </a:cxn>
              <a:cxn ang="0">
                <a:pos x="90" y="46"/>
              </a:cxn>
              <a:cxn ang="0">
                <a:pos x="68" y="48"/>
              </a:cxn>
              <a:cxn ang="0">
                <a:pos x="50" y="16"/>
              </a:cxn>
              <a:cxn ang="0">
                <a:pos x="98" y="410"/>
              </a:cxn>
              <a:cxn ang="0">
                <a:pos x="328" y="384"/>
              </a:cxn>
              <a:cxn ang="0">
                <a:pos x="338" y="62"/>
              </a:cxn>
            </a:cxnLst>
            <a:rect l="0" t="0" r="r" b="b"/>
            <a:pathLst>
              <a:path w="384" h="432">
                <a:moveTo>
                  <a:pt x="370" y="48"/>
                </a:moveTo>
                <a:lnTo>
                  <a:pt x="362" y="48"/>
                </a:lnTo>
                <a:lnTo>
                  <a:pt x="338" y="48"/>
                </a:lnTo>
                <a:lnTo>
                  <a:pt x="338" y="16"/>
                </a:lnTo>
                <a:lnTo>
                  <a:pt x="338" y="16"/>
                </a:lnTo>
                <a:lnTo>
                  <a:pt x="336" y="10"/>
                </a:lnTo>
                <a:lnTo>
                  <a:pt x="334" y="4"/>
                </a:lnTo>
                <a:lnTo>
                  <a:pt x="328" y="2"/>
                </a:lnTo>
                <a:lnTo>
                  <a:pt x="322" y="0"/>
                </a:lnTo>
                <a:lnTo>
                  <a:pt x="316" y="0"/>
                </a:lnTo>
                <a:lnTo>
                  <a:pt x="50" y="0"/>
                </a:lnTo>
                <a:lnTo>
                  <a:pt x="50" y="0"/>
                </a:lnTo>
                <a:lnTo>
                  <a:pt x="50" y="0"/>
                </a:lnTo>
                <a:lnTo>
                  <a:pt x="44" y="2"/>
                </a:lnTo>
                <a:lnTo>
                  <a:pt x="40" y="4"/>
                </a:lnTo>
                <a:lnTo>
                  <a:pt x="36" y="10"/>
                </a:lnTo>
                <a:lnTo>
                  <a:pt x="36" y="16"/>
                </a:lnTo>
                <a:lnTo>
                  <a:pt x="36" y="16"/>
                </a:lnTo>
                <a:lnTo>
                  <a:pt x="36" y="56"/>
                </a:lnTo>
                <a:lnTo>
                  <a:pt x="12" y="56"/>
                </a:lnTo>
                <a:lnTo>
                  <a:pt x="12" y="56"/>
                </a:lnTo>
                <a:lnTo>
                  <a:pt x="8" y="58"/>
                </a:lnTo>
                <a:lnTo>
                  <a:pt x="4" y="60"/>
                </a:lnTo>
                <a:lnTo>
                  <a:pt x="2" y="64"/>
                </a:lnTo>
                <a:lnTo>
                  <a:pt x="0" y="68"/>
                </a:lnTo>
                <a:lnTo>
                  <a:pt x="0" y="68"/>
                </a:lnTo>
                <a:lnTo>
                  <a:pt x="2" y="72"/>
                </a:lnTo>
                <a:lnTo>
                  <a:pt x="4" y="76"/>
                </a:lnTo>
                <a:lnTo>
                  <a:pt x="8" y="78"/>
                </a:lnTo>
                <a:lnTo>
                  <a:pt x="12" y="80"/>
                </a:lnTo>
                <a:lnTo>
                  <a:pt x="36" y="80"/>
                </a:lnTo>
                <a:lnTo>
                  <a:pt x="36" y="138"/>
                </a:lnTo>
                <a:lnTo>
                  <a:pt x="12" y="138"/>
                </a:lnTo>
                <a:lnTo>
                  <a:pt x="12" y="138"/>
                </a:lnTo>
                <a:lnTo>
                  <a:pt x="8" y="138"/>
                </a:lnTo>
                <a:lnTo>
                  <a:pt x="4" y="140"/>
                </a:lnTo>
                <a:lnTo>
                  <a:pt x="2" y="144"/>
                </a:lnTo>
                <a:lnTo>
                  <a:pt x="0" y="148"/>
                </a:lnTo>
                <a:lnTo>
                  <a:pt x="0" y="148"/>
                </a:lnTo>
                <a:lnTo>
                  <a:pt x="2" y="154"/>
                </a:lnTo>
                <a:lnTo>
                  <a:pt x="4" y="156"/>
                </a:lnTo>
                <a:lnTo>
                  <a:pt x="8" y="160"/>
                </a:lnTo>
                <a:lnTo>
                  <a:pt x="12" y="160"/>
                </a:lnTo>
                <a:lnTo>
                  <a:pt x="36" y="160"/>
                </a:lnTo>
                <a:lnTo>
                  <a:pt x="36" y="218"/>
                </a:lnTo>
                <a:lnTo>
                  <a:pt x="12" y="218"/>
                </a:lnTo>
                <a:lnTo>
                  <a:pt x="12" y="218"/>
                </a:lnTo>
                <a:lnTo>
                  <a:pt x="8" y="218"/>
                </a:lnTo>
                <a:lnTo>
                  <a:pt x="4" y="222"/>
                </a:lnTo>
                <a:lnTo>
                  <a:pt x="2" y="224"/>
                </a:lnTo>
                <a:lnTo>
                  <a:pt x="0" y="230"/>
                </a:lnTo>
                <a:lnTo>
                  <a:pt x="0" y="230"/>
                </a:lnTo>
                <a:lnTo>
                  <a:pt x="2" y="234"/>
                </a:lnTo>
                <a:lnTo>
                  <a:pt x="4" y="238"/>
                </a:lnTo>
                <a:lnTo>
                  <a:pt x="8" y="240"/>
                </a:lnTo>
                <a:lnTo>
                  <a:pt x="12" y="240"/>
                </a:lnTo>
                <a:lnTo>
                  <a:pt x="36" y="240"/>
                </a:lnTo>
                <a:lnTo>
                  <a:pt x="36" y="298"/>
                </a:lnTo>
                <a:lnTo>
                  <a:pt x="12" y="298"/>
                </a:lnTo>
                <a:lnTo>
                  <a:pt x="12" y="298"/>
                </a:lnTo>
                <a:lnTo>
                  <a:pt x="8" y="300"/>
                </a:lnTo>
                <a:lnTo>
                  <a:pt x="4" y="302"/>
                </a:lnTo>
                <a:lnTo>
                  <a:pt x="2" y="306"/>
                </a:lnTo>
                <a:lnTo>
                  <a:pt x="0" y="310"/>
                </a:lnTo>
                <a:lnTo>
                  <a:pt x="0" y="310"/>
                </a:lnTo>
                <a:lnTo>
                  <a:pt x="2" y="314"/>
                </a:lnTo>
                <a:lnTo>
                  <a:pt x="4" y="318"/>
                </a:lnTo>
                <a:lnTo>
                  <a:pt x="8" y="320"/>
                </a:lnTo>
                <a:lnTo>
                  <a:pt x="12" y="320"/>
                </a:lnTo>
                <a:lnTo>
                  <a:pt x="36" y="320"/>
                </a:lnTo>
                <a:lnTo>
                  <a:pt x="36" y="362"/>
                </a:lnTo>
                <a:lnTo>
                  <a:pt x="36" y="370"/>
                </a:lnTo>
                <a:lnTo>
                  <a:pt x="36" y="370"/>
                </a:lnTo>
                <a:lnTo>
                  <a:pt x="36" y="376"/>
                </a:lnTo>
                <a:lnTo>
                  <a:pt x="40" y="380"/>
                </a:lnTo>
                <a:lnTo>
                  <a:pt x="46" y="384"/>
                </a:lnTo>
                <a:lnTo>
                  <a:pt x="50" y="386"/>
                </a:lnTo>
                <a:lnTo>
                  <a:pt x="82" y="386"/>
                </a:lnTo>
                <a:lnTo>
                  <a:pt x="82" y="410"/>
                </a:lnTo>
                <a:lnTo>
                  <a:pt x="82" y="416"/>
                </a:lnTo>
                <a:lnTo>
                  <a:pt x="82" y="416"/>
                </a:lnTo>
                <a:lnTo>
                  <a:pt x="84" y="422"/>
                </a:lnTo>
                <a:lnTo>
                  <a:pt x="86" y="428"/>
                </a:lnTo>
                <a:lnTo>
                  <a:pt x="92" y="430"/>
                </a:lnTo>
                <a:lnTo>
                  <a:pt x="98" y="432"/>
                </a:lnTo>
                <a:lnTo>
                  <a:pt x="370" y="432"/>
                </a:lnTo>
                <a:lnTo>
                  <a:pt x="370" y="432"/>
                </a:lnTo>
                <a:lnTo>
                  <a:pt x="376" y="430"/>
                </a:lnTo>
                <a:lnTo>
                  <a:pt x="380" y="428"/>
                </a:lnTo>
                <a:lnTo>
                  <a:pt x="384" y="422"/>
                </a:lnTo>
                <a:lnTo>
                  <a:pt x="384" y="416"/>
                </a:lnTo>
                <a:lnTo>
                  <a:pt x="384" y="62"/>
                </a:lnTo>
                <a:lnTo>
                  <a:pt x="384" y="62"/>
                </a:lnTo>
                <a:lnTo>
                  <a:pt x="384" y="56"/>
                </a:lnTo>
                <a:lnTo>
                  <a:pt x="380" y="52"/>
                </a:lnTo>
                <a:lnTo>
                  <a:pt x="376" y="48"/>
                </a:lnTo>
                <a:lnTo>
                  <a:pt x="370" y="48"/>
                </a:lnTo>
                <a:lnTo>
                  <a:pt x="370" y="48"/>
                </a:lnTo>
                <a:close/>
                <a:moveTo>
                  <a:pt x="50" y="362"/>
                </a:moveTo>
                <a:lnTo>
                  <a:pt x="50" y="320"/>
                </a:lnTo>
                <a:lnTo>
                  <a:pt x="60" y="320"/>
                </a:lnTo>
                <a:lnTo>
                  <a:pt x="60" y="320"/>
                </a:lnTo>
                <a:lnTo>
                  <a:pt x="64" y="326"/>
                </a:lnTo>
                <a:lnTo>
                  <a:pt x="68" y="330"/>
                </a:lnTo>
                <a:lnTo>
                  <a:pt x="74" y="332"/>
                </a:lnTo>
                <a:lnTo>
                  <a:pt x="80" y="334"/>
                </a:lnTo>
                <a:lnTo>
                  <a:pt x="80" y="334"/>
                </a:lnTo>
                <a:lnTo>
                  <a:pt x="90" y="332"/>
                </a:lnTo>
                <a:lnTo>
                  <a:pt x="96" y="326"/>
                </a:lnTo>
                <a:lnTo>
                  <a:pt x="102" y="318"/>
                </a:lnTo>
                <a:lnTo>
                  <a:pt x="104" y="310"/>
                </a:lnTo>
                <a:lnTo>
                  <a:pt x="104" y="310"/>
                </a:lnTo>
                <a:lnTo>
                  <a:pt x="102" y="300"/>
                </a:lnTo>
                <a:lnTo>
                  <a:pt x="96" y="292"/>
                </a:lnTo>
                <a:lnTo>
                  <a:pt x="90" y="288"/>
                </a:lnTo>
                <a:lnTo>
                  <a:pt x="80" y="286"/>
                </a:lnTo>
                <a:lnTo>
                  <a:pt x="80" y="286"/>
                </a:lnTo>
                <a:lnTo>
                  <a:pt x="74" y="286"/>
                </a:lnTo>
                <a:lnTo>
                  <a:pt x="68" y="290"/>
                </a:lnTo>
                <a:lnTo>
                  <a:pt x="64" y="294"/>
                </a:lnTo>
                <a:lnTo>
                  <a:pt x="60" y="298"/>
                </a:lnTo>
                <a:lnTo>
                  <a:pt x="50" y="298"/>
                </a:lnTo>
                <a:lnTo>
                  <a:pt x="50" y="240"/>
                </a:lnTo>
                <a:lnTo>
                  <a:pt x="60" y="240"/>
                </a:lnTo>
                <a:lnTo>
                  <a:pt x="60" y="240"/>
                </a:lnTo>
                <a:lnTo>
                  <a:pt x="64" y="246"/>
                </a:lnTo>
                <a:lnTo>
                  <a:pt x="68" y="250"/>
                </a:lnTo>
                <a:lnTo>
                  <a:pt x="74" y="252"/>
                </a:lnTo>
                <a:lnTo>
                  <a:pt x="80" y="252"/>
                </a:lnTo>
                <a:lnTo>
                  <a:pt x="80" y="252"/>
                </a:lnTo>
                <a:lnTo>
                  <a:pt x="90" y="250"/>
                </a:lnTo>
                <a:lnTo>
                  <a:pt x="96" y="246"/>
                </a:lnTo>
                <a:lnTo>
                  <a:pt x="102" y="238"/>
                </a:lnTo>
                <a:lnTo>
                  <a:pt x="104" y="230"/>
                </a:lnTo>
                <a:lnTo>
                  <a:pt x="104" y="230"/>
                </a:lnTo>
                <a:lnTo>
                  <a:pt x="102" y="220"/>
                </a:lnTo>
                <a:lnTo>
                  <a:pt x="96" y="212"/>
                </a:lnTo>
                <a:lnTo>
                  <a:pt x="90" y="208"/>
                </a:lnTo>
                <a:lnTo>
                  <a:pt x="80" y="206"/>
                </a:lnTo>
                <a:lnTo>
                  <a:pt x="80" y="206"/>
                </a:lnTo>
                <a:lnTo>
                  <a:pt x="74" y="206"/>
                </a:lnTo>
                <a:lnTo>
                  <a:pt x="68" y="210"/>
                </a:lnTo>
                <a:lnTo>
                  <a:pt x="64" y="212"/>
                </a:lnTo>
                <a:lnTo>
                  <a:pt x="60" y="218"/>
                </a:lnTo>
                <a:lnTo>
                  <a:pt x="50" y="218"/>
                </a:lnTo>
                <a:lnTo>
                  <a:pt x="50" y="160"/>
                </a:lnTo>
                <a:lnTo>
                  <a:pt x="60" y="160"/>
                </a:lnTo>
                <a:lnTo>
                  <a:pt x="60" y="160"/>
                </a:lnTo>
                <a:lnTo>
                  <a:pt x="64" y="166"/>
                </a:lnTo>
                <a:lnTo>
                  <a:pt x="68" y="168"/>
                </a:lnTo>
                <a:lnTo>
                  <a:pt x="74" y="172"/>
                </a:lnTo>
                <a:lnTo>
                  <a:pt x="80" y="172"/>
                </a:lnTo>
                <a:lnTo>
                  <a:pt x="80" y="172"/>
                </a:lnTo>
                <a:lnTo>
                  <a:pt x="90" y="170"/>
                </a:lnTo>
                <a:lnTo>
                  <a:pt x="96" y="166"/>
                </a:lnTo>
                <a:lnTo>
                  <a:pt x="102" y="158"/>
                </a:lnTo>
                <a:lnTo>
                  <a:pt x="104" y="148"/>
                </a:lnTo>
                <a:lnTo>
                  <a:pt x="104" y="148"/>
                </a:lnTo>
                <a:lnTo>
                  <a:pt x="102" y="140"/>
                </a:lnTo>
                <a:lnTo>
                  <a:pt x="96" y="132"/>
                </a:lnTo>
                <a:lnTo>
                  <a:pt x="90" y="128"/>
                </a:lnTo>
                <a:lnTo>
                  <a:pt x="80" y="126"/>
                </a:lnTo>
                <a:lnTo>
                  <a:pt x="80" y="126"/>
                </a:lnTo>
                <a:lnTo>
                  <a:pt x="74" y="126"/>
                </a:lnTo>
                <a:lnTo>
                  <a:pt x="68" y="128"/>
                </a:lnTo>
                <a:lnTo>
                  <a:pt x="64" y="132"/>
                </a:lnTo>
                <a:lnTo>
                  <a:pt x="60" y="138"/>
                </a:lnTo>
                <a:lnTo>
                  <a:pt x="50" y="138"/>
                </a:lnTo>
                <a:lnTo>
                  <a:pt x="50" y="80"/>
                </a:lnTo>
                <a:lnTo>
                  <a:pt x="60" y="80"/>
                </a:lnTo>
                <a:lnTo>
                  <a:pt x="60" y="80"/>
                </a:lnTo>
                <a:lnTo>
                  <a:pt x="64" y="84"/>
                </a:lnTo>
                <a:lnTo>
                  <a:pt x="68" y="88"/>
                </a:lnTo>
                <a:lnTo>
                  <a:pt x="74" y="90"/>
                </a:lnTo>
                <a:lnTo>
                  <a:pt x="80" y="92"/>
                </a:lnTo>
                <a:lnTo>
                  <a:pt x="80" y="92"/>
                </a:lnTo>
                <a:lnTo>
                  <a:pt x="90" y="90"/>
                </a:lnTo>
                <a:lnTo>
                  <a:pt x="96" y="84"/>
                </a:lnTo>
                <a:lnTo>
                  <a:pt x="102" y="78"/>
                </a:lnTo>
                <a:lnTo>
                  <a:pt x="104" y="68"/>
                </a:lnTo>
                <a:lnTo>
                  <a:pt x="104" y="68"/>
                </a:lnTo>
                <a:lnTo>
                  <a:pt x="102" y="60"/>
                </a:lnTo>
                <a:lnTo>
                  <a:pt x="96" y="52"/>
                </a:lnTo>
                <a:lnTo>
                  <a:pt x="90" y="46"/>
                </a:lnTo>
                <a:lnTo>
                  <a:pt x="80" y="44"/>
                </a:lnTo>
                <a:lnTo>
                  <a:pt x="80" y="44"/>
                </a:lnTo>
                <a:lnTo>
                  <a:pt x="74" y="46"/>
                </a:lnTo>
                <a:lnTo>
                  <a:pt x="68" y="48"/>
                </a:lnTo>
                <a:lnTo>
                  <a:pt x="64" y="52"/>
                </a:lnTo>
                <a:lnTo>
                  <a:pt x="60" y="56"/>
                </a:lnTo>
                <a:lnTo>
                  <a:pt x="50" y="56"/>
                </a:lnTo>
                <a:lnTo>
                  <a:pt x="50" y="16"/>
                </a:lnTo>
                <a:lnTo>
                  <a:pt x="316" y="16"/>
                </a:lnTo>
                <a:lnTo>
                  <a:pt x="316" y="362"/>
                </a:lnTo>
                <a:lnTo>
                  <a:pt x="50" y="362"/>
                </a:lnTo>
                <a:close/>
                <a:moveTo>
                  <a:pt x="98" y="410"/>
                </a:moveTo>
                <a:lnTo>
                  <a:pt x="98" y="386"/>
                </a:lnTo>
                <a:lnTo>
                  <a:pt x="322" y="386"/>
                </a:lnTo>
                <a:lnTo>
                  <a:pt x="322" y="386"/>
                </a:lnTo>
                <a:lnTo>
                  <a:pt x="328" y="384"/>
                </a:lnTo>
                <a:lnTo>
                  <a:pt x="334" y="380"/>
                </a:lnTo>
                <a:lnTo>
                  <a:pt x="336" y="376"/>
                </a:lnTo>
                <a:lnTo>
                  <a:pt x="338" y="370"/>
                </a:lnTo>
                <a:lnTo>
                  <a:pt x="338" y="62"/>
                </a:lnTo>
                <a:lnTo>
                  <a:pt x="362" y="62"/>
                </a:lnTo>
                <a:lnTo>
                  <a:pt x="362" y="410"/>
                </a:lnTo>
                <a:lnTo>
                  <a:pt x="98" y="41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6979875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1085850" y="0"/>
            <a:ext cx="3771900" cy="5238750"/>
            <a:chOff x="1085850" y="0"/>
            <a:chExt cx="3771900" cy="5238750"/>
          </a:xfrm>
        </p:grpSpPr>
        <p:sp>
          <p:nvSpPr>
            <p:cNvPr id="4" name="矩形 3"/>
            <p:cNvSpPr/>
            <p:nvPr/>
          </p:nvSpPr>
          <p:spPr>
            <a:xfrm>
              <a:off x="1085850" y="0"/>
              <a:ext cx="3771900" cy="52387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椭圆 4"/>
            <p:cNvSpPr/>
            <p:nvPr/>
          </p:nvSpPr>
          <p:spPr>
            <a:xfrm>
              <a:off x="1485900" y="1885950"/>
              <a:ext cx="2971800" cy="29718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Freeform 183"/>
            <p:cNvSpPr>
              <a:spLocks noEditPoints="1"/>
            </p:cNvSpPr>
            <p:nvPr/>
          </p:nvSpPr>
          <p:spPr bwMode="auto">
            <a:xfrm>
              <a:off x="2320925" y="2412338"/>
              <a:ext cx="1927225" cy="191902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0" y="468"/>
                </a:cxn>
                <a:cxn ang="0">
                  <a:pos x="192" y="374"/>
                </a:cxn>
                <a:cxn ang="0">
                  <a:pos x="232" y="442"/>
                </a:cxn>
                <a:cxn ang="0">
                  <a:pos x="294" y="330"/>
                </a:cxn>
                <a:cxn ang="0">
                  <a:pos x="470" y="284"/>
                </a:cxn>
                <a:cxn ang="0">
                  <a:pos x="0" y="0"/>
                </a:cxn>
                <a:cxn ang="0">
                  <a:pos x="232" y="396"/>
                </a:cxn>
                <a:cxn ang="0">
                  <a:pos x="54" y="80"/>
                </a:cxn>
                <a:cxn ang="0">
                  <a:pos x="272" y="324"/>
                </a:cxn>
                <a:cxn ang="0">
                  <a:pos x="232" y="396"/>
                </a:cxn>
              </a:cxnLst>
              <a:rect l="0" t="0" r="r" b="b"/>
              <a:pathLst>
                <a:path w="470" h="468">
                  <a:moveTo>
                    <a:pt x="0" y="0"/>
                  </a:moveTo>
                  <a:lnTo>
                    <a:pt x="20" y="468"/>
                  </a:lnTo>
                  <a:lnTo>
                    <a:pt x="192" y="374"/>
                  </a:lnTo>
                  <a:lnTo>
                    <a:pt x="232" y="442"/>
                  </a:lnTo>
                  <a:lnTo>
                    <a:pt x="294" y="330"/>
                  </a:lnTo>
                  <a:lnTo>
                    <a:pt x="470" y="284"/>
                  </a:lnTo>
                  <a:lnTo>
                    <a:pt x="0" y="0"/>
                  </a:lnTo>
                  <a:close/>
                  <a:moveTo>
                    <a:pt x="232" y="396"/>
                  </a:moveTo>
                  <a:lnTo>
                    <a:pt x="54" y="80"/>
                  </a:lnTo>
                  <a:lnTo>
                    <a:pt x="272" y="324"/>
                  </a:lnTo>
                  <a:lnTo>
                    <a:pt x="232" y="39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C18FE0DE-1573-4508-B8F1-D618F6F8878E}"/>
              </a:ext>
            </a:extLst>
          </p:cNvPr>
          <p:cNvSpPr/>
          <p:nvPr/>
        </p:nvSpPr>
        <p:spPr>
          <a:xfrm>
            <a:off x="1009650" y="647815"/>
            <a:ext cx="37719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" sz="2400" dirty="0">
                <a:solidFill>
                  <a:schemeClr val="bg1"/>
                </a:solidFill>
              </a:rPr>
              <a:t>Problem Definition </a:t>
            </a:r>
          </a:p>
          <a:p>
            <a:pPr algn="ctr"/>
            <a:r>
              <a:rPr lang="en" sz="2400" dirty="0">
                <a:solidFill>
                  <a:schemeClr val="bg1"/>
                </a:solidFill>
              </a:rPr>
              <a:t>&amp; Core Tasks</a:t>
            </a:r>
            <a:endParaRPr lang="en-CA" sz="2400" dirty="0">
              <a:solidFill>
                <a:schemeClr val="bg1"/>
              </a:solidFill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0664914-38CB-4E46-89F1-D1B97F91FA28}"/>
              </a:ext>
            </a:extLst>
          </p:cNvPr>
          <p:cNvGrpSpPr/>
          <p:nvPr/>
        </p:nvGrpSpPr>
        <p:grpSpPr>
          <a:xfrm>
            <a:off x="5692775" y="552840"/>
            <a:ext cx="6378723" cy="1121791"/>
            <a:chOff x="5692775" y="935609"/>
            <a:chExt cx="6378723" cy="1121791"/>
          </a:xfrm>
        </p:grpSpPr>
        <p:grpSp>
          <p:nvGrpSpPr>
            <p:cNvPr id="11" name="组合 10"/>
            <p:cNvGrpSpPr/>
            <p:nvPr/>
          </p:nvGrpSpPr>
          <p:grpSpPr>
            <a:xfrm>
              <a:off x="5692775" y="1085850"/>
              <a:ext cx="1104900" cy="971550"/>
              <a:chOff x="5581650" y="914400"/>
              <a:chExt cx="1104900" cy="971550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5581650" y="914400"/>
                <a:ext cx="1028700" cy="971550"/>
              </a:xfrm>
              <a:custGeom>
                <a:avLst/>
                <a:gdLst>
                  <a:gd name="connsiteX0" fmla="*/ 0 w 933450"/>
                  <a:gd name="connsiteY0" fmla="*/ 0 h 857250"/>
                  <a:gd name="connsiteX1" fmla="*/ 933450 w 933450"/>
                  <a:gd name="connsiteY1" fmla="*/ 0 h 857250"/>
                  <a:gd name="connsiteX2" fmla="*/ 933450 w 933450"/>
                  <a:gd name="connsiteY2" fmla="*/ 857250 h 857250"/>
                  <a:gd name="connsiteX3" fmla="*/ 0 w 933450"/>
                  <a:gd name="connsiteY3" fmla="*/ 857250 h 857250"/>
                  <a:gd name="connsiteX4" fmla="*/ 0 w 933450"/>
                  <a:gd name="connsiteY4" fmla="*/ 0 h 857250"/>
                  <a:gd name="connsiteX0" fmla="*/ 0 w 1104900"/>
                  <a:gd name="connsiteY0" fmla="*/ 133350 h 857250"/>
                  <a:gd name="connsiteX1" fmla="*/ 1104900 w 1104900"/>
                  <a:gd name="connsiteY1" fmla="*/ 0 h 857250"/>
                  <a:gd name="connsiteX2" fmla="*/ 1104900 w 1104900"/>
                  <a:gd name="connsiteY2" fmla="*/ 857250 h 857250"/>
                  <a:gd name="connsiteX3" fmla="*/ 171450 w 1104900"/>
                  <a:gd name="connsiteY3" fmla="*/ 857250 h 857250"/>
                  <a:gd name="connsiteX4" fmla="*/ 0 w 1104900"/>
                  <a:gd name="connsiteY4" fmla="*/ 133350 h 857250"/>
                  <a:gd name="connsiteX0" fmla="*/ 0 w 1104900"/>
                  <a:gd name="connsiteY0" fmla="*/ 133350 h 857250"/>
                  <a:gd name="connsiteX1" fmla="*/ 1104900 w 1104900"/>
                  <a:gd name="connsiteY1" fmla="*/ 0 h 857250"/>
                  <a:gd name="connsiteX2" fmla="*/ 1047750 w 1104900"/>
                  <a:gd name="connsiteY2" fmla="*/ 666750 h 857250"/>
                  <a:gd name="connsiteX3" fmla="*/ 171450 w 1104900"/>
                  <a:gd name="connsiteY3" fmla="*/ 857250 h 857250"/>
                  <a:gd name="connsiteX4" fmla="*/ 0 w 1104900"/>
                  <a:gd name="connsiteY4" fmla="*/ 133350 h 857250"/>
                  <a:gd name="connsiteX0" fmla="*/ 0 w 990600"/>
                  <a:gd name="connsiteY0" fmla="*/ 0 h 952500"/>
                  <a:gd name="connsiteX1" fmla="*/ 990600 w 990600"/>
                  <a:gd name="connsiteY1" fmla="*/ 95250 h 952500"/>
                  <a:gd name="connsiteX2" fmla="*/ 933450 w 990600"/>
                  <a:gd name="connsiteY2" fmla="*/ 762000 h 952500"/>
                  <a:gd name="connsiteX3" fmla="*/ 57150 w 990600"/>
                  <a:gd name="connsiteY3" fmla="*/ 952500 h 952500"/>
                  <a:gd name="connsiteX4" fmla="*/ 0 w 990600"/>
                  <a:gd name="connsiteY4" fmla="*/ 0 h 952500"/>
                  <a:gd name="connsiteX0" fmla="*/ 0 w 990600"/>
                  <a:gd name="connsiteY0" fmla="*/ 0 h 971550"/>
                  <a:gd name="connsiteX1" fmla="*/ 990600 w 990600"/>
                  <a:gd name="connsiteY1" fmla="*/ 95250 h 971550"/>
                  <a:gd name="connsiteX2" fmla="*/ 971550 w 990600"/>
                  <a:gd name="connsiteY2" fmla="*/ 971550 h 971550"/>
                  <a:gd name="connsiteX3" fmla="*/ 57150 w 990600"/>
                  <a:gd name="connsiteY3" fmla="*/ 952500 h 971550"/>
                  <a:gd name="connsiteX4" fmla="*/ 0 w 990600"/>
                  <a:gd name="connsiteY4" fmla="*/ 0 h 971550"/>
                  <a:gd name="connsiteX0" fmla="*/ 38100 w 1028700"/>
                  <a:gd name="connsiteY0" fmla="*/ 0 h 971550"/>
                  <a:gd name="connsiteX1" fmla="*/ 1028700 w 1028700"/>
                  <a:gd name="connsiteY1" fmla="*/ 95250 h 971550"/>
                  <a:gd name="connsiteX2" fmla="*/ 1009650 w 1028700"/>
                  <a:gd name="connsiteY2" fmla="*/ 971550 h 971550"/>
                  <a:gd name="connsiteX3" fmla="*/ 0 w 1028700"/>
                  <a:gd name="connsiteY3" fmla="*/ 781050 h 971550"/>
                  <a:gd name="connsiteX4" fmla="*/ 38100 w 1028700"/>
                  <a:gd name="connsiteY4" fmla="*/ 0 h 971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28700" h="971550">
                    <a:moveTo>
                      <a:pt x="38100" y="0"/>
                    </a:moveTo>
                    <a:lnTo>
                      <a:pt x="1028700" y="95250"/>
                    </a:lnTo>
                    <a:lnTo>
                      <a:pt x="1009650" y="971550"/>
                    </a:lnTo>
                    <a:lnTo>
                      <a:pt x="0" y="781050"/>
                    </a:lnTo>
                    <a:lnTo>
                      <a:pt x="38100" y="0"/>
                    </a:lnTo>
                    <a:close/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矩形 8"/>
              <p:cNvSpPr/>
              <p:nvPr/>
            </p:nvSpPr>
            <p:spPr>
              <a:xfrm>
                <a:off x="5581650" y="1028700"/>
                <a:ext cx="1104900" cy="857250"/>
              </a:xfrm>
              <a:custGeom>
                <a:avLst/>
                <a:gdLst>
                  <a:gd name="connsiteX0" fmla="*/ 0 w 933450"/>
                  <a:gd name="connsiteY0" fmla="*/ 0 h 857250"/>
                  <a:gd name="connsiteX1" fmla="*/ 933450 w 933450"/>
                  <a:gd name="connsiteY1" fmla="*/ 0 h 857250"/>
                  <a:gd name="connsiteX2" fmla="*/ 933450 w 933450"/>
                  <a:gd name="connsiteY2" fmla="*/ 857250 h 857250"/>
                  <a:gd name="connsiteX3" fmla="*/ 0 w 933450"/>
                  <a:gd name="connsiteY3" fmla="*/ 857250 h 857250"/>
                  <a:gd name="connsiteX4" fmla="*/ 0 w 933450"/>
                  <a:gd name="connsiteY4" fmla="*/ 0 h 857250"/>
                  <a:gd name="connsiteX0" fmla="*/ 0 w 1104900"/>
                  <a:gd name="connsiteY0" fmla="*/ 133350 h 857250"/>
                  <a:gd name="connsiteX1" fmla="*/ 1104900 w 1104900"/>
                  <a:gd name="connsiteY1" fmla="*/ 0 h 857250"/>
                  <a:gd name="connsiteX2" fmla="*/ 1104900 w 1104900"/>
                  <a:gd name="connsiteY2" fmla="*/ 857250 h 857250"/>
                  <a:gd name="connsiteX3" fmla="*/ 171450 w 1104900"/>
                  <a:gd name="connsiteY3" fmla="*/ 857250 h 857250"/>
                  <a:gd name="connsiteX4" fmla="*/ 0 w 1104900"/>
                  <a:gd name="connsiteY4" fmla="*/ 133350 h 857250"/>
                  <a:gd name="connsiteX0" fmla="*/ 0 w 1104900"/>
                  <a:gd name="connsiteY0" fmla="*/ 133350 h 857250"/>
                  <a:gd name="connsiteX1" fmla="*/ 1104900 w 1104900"/>
                  <a:gd name="connsiteY1" fmla="*/ 0 h 857250"/>
                  <a:gd name="connsiteX2" fmla="*/ 1047750 w 1104900"/>
                  <a:gd name="connsiteY2" fmla="*/ 666750 h 857250"/>
                  <a:gd name="connsiteX3" fmla="*/ 171450 w 1104900"/>
                  <a:gd name="connsiteY3" fmla="*/ 857250 h 857250"/>
                  <a:gd name="connsiteX4" fmla="*/ 0 w 1104900"/>
                  <a:gd name="connsiteY4" fmla="*/ 133350 h 857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04900" h="857250">
                    <a:moveTo>
                      <a:pt x="0" y="133350"/>
                    </a:moveTo>
                    <a:lnTo>
                      <a:pt x="1104900" y="0"/>
                    </a:lnTo>
                    <a:lnTo>
                      <a:pt x="1047750" y="666750"/>
                    </a:lnTo>
                    <a:lnTo>
                      <a:pt x="171450" y="857250"/>
                    </a:lnTo>
                    <a:lnTo>
                      <a:pt x="0" y="133350"/>
                    </a:lnTo>
                    <a:close/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2" name="文本框 11"/>
            <p:cNvSpPr txBox="1"/>
            <p:nvPr/>
          </p:nvSpPr>
          <p:spPr>
            <a:xfrm>
              <a:off x="6054725" y="1186904"/>
              <a:ext cx="40005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dirty="0">
                  <a:solidFill>
                    <a:schemeClr val="accent1"/>
                  </a:solidFill>
                </a:rPr>
                <a:t>1</a:t>
              </a:r>
              <a:endParaRPr lang="zh-CN" altLang="en-US" sz="4400" dirty="0">
                <a:solidFill>
                  <a:schemeClr val="accent1"/>
                </a:solidFill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6873875" y="935609"/>
              <a:ext cx="40417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Problem Definition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98D8333-6BE4-461D-8F60-CD5A6976C602}"/>
                </a:ext>
              </a:extLst>
            </p:cNvPr>
            <p:cNvSpPr/>
            <p:nvPr/>
          </p:nvSpPr>
          <p:spPr>
            <a:xfrm>
              <a:off x="6873875" y="1331702"/>
              <a:ext cx="519762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CA" sz="1200" dirty="0"/>
                <a:t>Predicting (i.e., classifying) </a:t>
              </a:r>
              <a:r>
                <a:rPr lang="en-CA" sz="1200" dirty="0" err="1"/>
                <a:t>wheather</a:t>
              </a:r>
              <a:r>
                <a:rPr lang="en-CA" sz="1200" dirty="0"/>
                <a:t> a current customer will churn from </a:t>
              </a:r>
              <a:r>
                <a:rPr lang="en-CA" sz="1200" dirty="0" err="1"/>
                <a:t>TelCo</a:t>
              </a:r>
              <a:r>
                <a:rPr lang="en-CA" sz="1200" dirty="0"/>
                <a:t> or not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CA" sz="1200" dirty="0"/>
                <a:t>7043-observation (customer) with 19 predictors dataset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B4F7D84-765F-4D76-938C-7005793FDD7B}"/>
              </a:ext>
            </a:extLst>
          </p:cNvPr>
          <p:cNvGrpSpPr/>
          <p:nvPr/>
        </p:nvGrpSpPr>
        <p:grpSpPr>
          <a:xfrm>
            <a:off x="5692775" y="2088522"/>
            <a:ext cx="7236342" cy="971550"/>
            <a:chOff x="5692775" y="2407496"/>
            <a:chExt cx="7236342" cy="971550"/>
          </a:xfrm>
        </p:grpSpPr>
        <p:grpSp>
          <p:nvGrpSpPr>
            <p:cNvPr id="13" name="组合 12"/>
            <p:cNvGrpSpPr/>
            <p:nvPr/>
          </p:nvGrpSpPr>
          <p:grpSpPr>
            <a:xfrm>
              <a:off x="5692775" y="2407496"/>
              <a:ext cx="1104900" cy="971550"/>
              <a:chOff x="5581650" y="914400"/>
              <a:chExt cx="1104900" cy="971550"/>
            </a:xfrm>
          </p:grpSpPr>
          <p:sp>
            <p:nvSpPr>
              <p:cNvPr id="14" name="矩形 8"/>
              <p:cNvSpPr/>
              <p:nvPr/>
            </p:nvSpPr>
            <p:spPr>
              <a:xfrm>
                <a:off x="5581650" y="914400"/>
                <a:ext cx="1028700" cy="971550"/>
              </a:xfrm>
              <a:custGeom>
                <a:avLst/>
                <a:gdLst>
                  <a:gd name="connsiteX0" fmla="*/ 0 w 933450"/>
                  <a:gd name="connsiteY0" fmla="*/ 0 h 857250"/>
                  <a:gd name="connsiteX1" fmla="*/ 933450 w 933450"/>
                  <a:gd name="connsiteY1" fmla="*/ 0 h 857250"/>
                  <a:gd name="connsiteX2" fmla="*/ 933450 w 933450"/>
                  <a:gd name="connsiteY2" fmla="*/ 857250 h 857250"/>
                  <a:gd name="connsiteX3" fmla="*/ 0 w 933450"/>
                  <a:gd name="connsiteY3" fmla="*/ 857250 h 857250"/>
                  <a:gd name="connsiteX4" fmla="*/ 0 w 933450"/>
                  <a:gd name="connsiteY4" fmla="*/ 0 h 857250"/>
                  <a:gd name="connsiteX0" fmla="*/ 0 w 1104900"/>
                  <a:gd name="connsiteY0" fmla="*/ 133350 h 857250"/>
                  <a:gd name="connsiteX1" fmla="*/ 1104900 w 1104900"/>
                  <a:gd name="connsiteY1" fmla="*/ 0 h 857250"/>
                  <a:gd name="connsiteX2" fmla="*/ 1104900 w 1104900"/>
                  <a:gd name="connsiteY2" fmla="*/ 857250 h 857250"/>
                  <a:gd name="connsiteX3" fmla="*/ 171450 w 1104900"/>
                  <a:gd name="connsiteY3" fmla="*/ 857250 h 857250"/>
                  <a:gd name="connsiteX4" fmla="*/ 0 w 1104900"/>
                  <a:gd name="connsiteY4" fmla="*/ 133350 h 857250"/>
                  <a:gd name="connsiteX0" fmla="*/ 0 w 1104900"/>
                  <a:gd name="connsiteY0" fmla="*/ 133350 h 857250"/>
                  <a:gd name="connsiteX1" fmla="*/ 1104900 w 1104900"/>
                  <a:gd name="connsiteY1" fmla="*/ 0 h 857250"/>
                  <a:gd name="connsiteX2" fmla="*/ 1047750 w 1104900"/>
                  <a:gd name="connsiteY2" fmla="*/ 666750 h 857250"/>
                  <a:gd name="connsiteX3" fmla="*/ 171450 w 1104900"/>
                  <a:gd name="connsiteY3" fmla="*/ 857250 h 857250"/>
                  <a:gd name="connsiteX4" fmla="*/ 0 w 1104900"/>
                  <a:gd name="connsiteY4" fmla="*/ 133350 h 857250"/>
                  <a:gd name="connsiteX0" fmla="*/ 0 w 990600"/>
                  <a:gd name="connsiteY0" fmla="*/ 0 h 952500"/>
                  <a:gd name="connsiteX1" fmla="*/ 990600 w 990600"/>
                  <a:gd name="connsiteY1" fmla="*/ 95250 h 952500"/>
                  <a:gd name="connsiteX2" fmla="*/ 933450 w 990600"/>
                  <a:gd name="connsiteY2" fmla="*/ 762000 h 952500"/>
                  <a:gd name="connsiteX3" fmla="*/ 57150 w 990600"/>
                  <a:gd name="connsiteY3" fmla="*/ 952500 h 952500"/>
                  <a:gd name="connsiteX4" fmla="*/ 0 w 990600"/>
                  <a:gd name="connsiteY4" fmla="*/ 0 h 952500"/>
                  <a:gd name="connsiteX0" fmla="*/ 0 w 990600"/>
                  <a:gd name="connsiteY0" fmla="*/ 0 h 971550"/>
                  <a:gd name="connsiteX1" fmla="*/ 990600 w 990600"/>
                  <a:gd name="connsiteY1" fmla="*/ 95250 h 971550"/>
                  <a:gd name="connsiteX2" fmla="*/ 971550 w 990600"/>
                  <a:gd name="connsiteY2" fmla="*/ 971550 h 971550"/>
                  <a:gd name="connsiteX3" fmla="*/ 57150 w 990600"/>
                  <a:gd name="connsiteY3" fmla="*/ 952500 h 971550"/>
                  <a:gd name="connsiteX4" fmla="*/ 0 w 990600"/>
                  <a:gd name="connsiteY4" fmla="*/ 0 h 971550"/>
                  <a:gd name="connsiteX0" fmla="*/ 38100 w 1028700"/>
                  <a:gd name="connsiteY0" fmla="*/ 0 h 971550"/>
                  <a:gd name="connsiteX1" fmla="*/ 1028700 w 1028700"/>
                  <a:gd name="connsiteY1" fmla="*/ 95250 h 971550"/>
                  <a:gd name="connsiteX2" fmla="*/ 1009650 w 1028700"/>
                  <a:gd name="connsiteY2" fmla="*/ 971550 h 971550"/>
                  <a:gd name="connsiteX3" fmla="*/ 0 w 1028700"/>
                  <a:gd name="connsiteY3" fmla="*/ 781050 h 971550"/>
                  <a:gd name="connsiteX4" fmla="*/ 38100 w 1028700"/>
                  <a:gd name="connsiteY4" fmla="*/ 0 h 971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28700" h="971550">
                    <a:moveTo>
                      <a:pt x="38100" y="0"/>
                    </a:moveTo>
                    <a:lnTo>
                      <a:pt x="1028700" y="95250"/>
                    </a:lnTo>
                    <a:lnTo>
                      <a:pt x="1009650" y="971550"/>
                    </a:lnTo>
                    <a:lnTo>
                      <a:pt x="0" y="781050"/>
                    </a:lnTo>
                    <a:lnTo>
                      <a:pt x="38100" y="0"/>
                    </a:lnTo>
                    <a:close/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矩形 8"/>
              <p:cNvSpPr/>
              <p:nvPr/>
            </p:nvSpPr>
            <p:spPr>
              <a:xfrm>
                <a:off x="5581650" y="1028700"/>
                <a:ext cx="1104900" cy="857250"/>
              </a:xfrm>
              <a:custGeom>
                <a:avLst/>
                <a:gdLst>
                  <a:gd name="connsiteX0" fmla="*/ 0 w 933450"/>
                  <a:gd name="connsiteY0" fmla="*/ 0 h 857250"/>
                  <a:gd name="connsiteX1" fmla="*/ 933450 w 933450"/>
                  <a:gd name="connsiteY1" fmla="*/ 0 h 857250"/>
                  <a:gd name="connsiteX2" fmla="*/ 933450 w 933450"/>
                  <a:gd name="connsiteY2" fmla="*/ 857250 h 857250"/>
                  <a:gd name="connsiteX3" fmla="*/ 0 w 933450"/>
                  <a:gd name="connsiteY3" fmla="*/ 857250 h 857250"/>
                  <a:gd name="connsiteX4" fmla="*/ 0 w 933450"/>
                  <a:gd name="connsiteY4" fmla="*/ 0 h 857250"/>
                  <a:gd name="connsiteX0" fmla="*/ 0 w 1104900"/>
                  <a:gd name="connsiteY0" fmla="*/ 133350 h 857250"/>
                  <a:gd name="connsiteX1" fmla="*/ 1104900 w 1104900"/>
                  <a:gd name="connsiteY1" fmla="*/ 0 h 857250"/>
                  <a:gd name="connsiteX2" fmla="*/ 1104900 w 1104900"/>
                  <a:gd name="connsiteY2" fmla="*/ 857250 h 857250"/>
                  <a:gd name="connsiteX3" fmla="*/ 171450 w 1104900"/>
                  <a:gd name="connsiteY3" fmla="*/ 857250 h 857250"/>
                  <a:gd name="connsiteX4" fmla="*/ 0 w 1104900"/>
                  <a:gd name="connsiteY4" fmla="*/ 133350 h 857250"/>
                  <a:gd name="connsiteX0" fmla="*/ 0 w 1104900"/>
                  <a:gd name="connsiteY0" fmla="*/ 133350 h 857250"/>
                  <a:gd name="connsiteX1" fmla="*/ 1104900 w 1104900"/>
                  <a:gd name="connsiteY1" fmla="*/ 0 h 857250"/>
                  <a:gd name="connsiteX2" fmla="*/ 1047750 w 1104900"/>
                  <a:gd name="connsiteY2" fmla="*/ 666750 h 857250"/>
                  <a:gd name="connsiteX3" fmla="*/ 171450 w 1104900"/>
                  <a:gd name="connsiteY3" fmla="*/ 857250 h 857250"/>
                  <a:gd name="connsiteX4" fmla="*/ 0 w 1104900"/>
                  <a:gd name="connsiteY4" fmla="*/ 133350 h 857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04900" h="857250">
                    <a:moveTo>
                      <a:pt x="0" y="133350"/>
                    </a:moveTo>
                    <a:lnTo>
                      <a:pt x="1104900" y="0"/>
                    </a:lnTo>
                    <a:lnTo>
                      <a:pt x="1047750" y="666750"/>
                    </a:lnTo>
                    <a:lnTo>
                      <a:pt x="171450" y="857250"/>
                    </a:lnTo>
                    <a:lnTo>
                      <a:pt x="0" y="133350"/>
                    </a:lnTo>
                    <a:close/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6" name="文本框 15"/>
            <p:cNvSpPr txBox="1"/>
            <p:nvPr/>
          </p:nvSpPr>
          <p:spPr>
            <a:xfrm>
              <a:off x="6054725" y="2508550"/>
              <a:ext cx="40005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dirty="0">
                  <a:solidFill>
                    <a:schemeClr val="accent1"/>
                  </a:solidFill>
                </a:rPr>
                <a:t>2</a:t>
              </a:r>
              <a:endParaRPr lang="zh-CN" altLang="en-US" sz="4400" dirty="0">
                <a:solidFill>
                  <a:schemeClr val="accent1"/>
                </a:solidFill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6873875" y="2407496"/>
              <a:ext cx="40417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Benefits</a:t>
              </a:r>
              <a:endParaRPr lang="zh-CN" altLang="en-US" sz="2400" b="1" dirty="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1780043-050A-480F-BA69-B5B3086A4186}"/>
                </a:ext>
              </a:extLst>
            </p:cNvPr>
            <p:cNvSpPr/>
            <p:nvPr/>
          </p:nvSpPr>
          <p:spPr>
            <a:xfrm>
              <a:off x="6833117" y="2816326"/>
              <a:ext cx="6096000" cy="461665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CA" sz="1200" dirty="0"/>
                <a:t>Marketing and Customer Retention team - Model Prediction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CA" sz="1200" dirty="0"/>
                <a:t>Higher-Level Managers - Interpretability Report 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83377E5-9388-44F1-8547-AAF77C6CDA95}"/>
              </a:ext>
            </a:extLst>
          </p:cNvPr>
          <p:cNvGrpSpPr/>
          <p:nvPr/>
        </p:nvGrpSpPr>
        <p:grpSpPr>
          <a:xfrm>
            <a:off x="5692775" y="3505361"/>
            <a:ext cx="6449606" cy="1846660"/>
            <a:chOff x="5692775" y="4710375"/>
            <a:chExt cx="6449606" cy="1846660"/>
          </a:xfrm>
        </p:grpSpPr>
        <p:grpSp>
          <p:nvGrpSpPr>
            <p:cNvPr id="17" name="组合 16"/>
            <p:cNvGrpSpPr/>
            <p:nvPr/>
          </p:nvGrpSpPr>
          <p:grpSpPr>
            <a:xfrm>
              <a:off x="5692775" y="4710375"/>
              <a:ext cx="1104900" cy="971550"/>
              <a:chOff x="5581650" y="914400"/>
              <a:chExt cx="1104900" cy="971550"/>
            </a:xfrm>
          </p:grpSpPr>
          <p:sp>
            <p:nvSpPr>
              <p:cNvPr id="18" name="矩形 8"/>
              <p:cNvSpPr/>
              <p:nvPr/>
            </p:nvSpPr>
            <p:spPr>
              <a:xfrm>
                <a:off x="5581650" y="914400"/>
                <a:ext cx="1028700" cy="971550"/>
              </a:xfrm>
              <a:custGeom>
                <a:avLst/>
                <a:gdLst>
                  <a:gd name="connsiteX0" fmla="*/ 0 w 933450"/>
                  <a:gd name="connsiteY0" fmla="*/ 0 h 857250"/>
                  <a:gd name="connsiteX1" fmla="*/ 933450 w 933450"/>
                  <a:gd name="connsiteY1" fmla="*/ 0 h 857250"/>
                  <a:gd name="connsiteX2" fmla="*/ 933450 w 933450"/>
                  <a:gd name="connsiteY2" fmla="*/ 857250 h 857250"/>
                  <a:gd name="connsiteX3" fmla="*/ 0 w 933450"/>
                  <a:gd name="connsiteY3" fmla="*/ 857250 h 857250"/>
                  <a:gd name="connsiteX4" fmla="*/ 0 w 933450"/>
                  <a:gd name="connsiteY4" fmla="*/ 0 h 857250"/>
                  <a:gd name="connsiteX0" fmla="*/ 0 w 1104900"/>
                  <a:gd name="connsiteY0" fmla="*/ 133350 h 857250"/>
                  <a:gd name="connsiteX1" fmla="*/ 1104900 w 1104900"/>
                  <a:gd name="connsiteY1" fmla="*/ 0 h 857250"/>
                  <a:gd name="connsiteX2" fmla="*/ 1104900 w 1104900"/>
                  <a:gd name="connsiteY2" fmla="*/ 857250 h 857250"/>
                  <a:gd name="connsiteX3" fmla="*/ 171450 w 1104900"/>
                  <a:gd name="connsiteY3" fmla="*/ 857250 h 857250"/>
                  <a:gd name="connsiteX4" fmla="*/ 0 w 1104900"/>
                  <a:gd name="connsiteY4" fmla="*/ 133350 h 857250"/>
                  <a:gd name="connsiteX0" fmla="*/ 0 w 1104900"/>
                  <a:gd name="connsiteY0" fmla="*/ 133350 h 857250"/>
                  <a:gd name="connsiteX1" fmla="*/ 1104900 w 1104900"/>
                  <a:gd name="connsiteY1" fmla="*/ 0 h 857250"/>
                  <a:gd name="connsiteX2" fmla="*/ 1047750 w 1104900"/>
                  <a:gd name="connsiteY2" fmla="*/ 666750 h 857250"/>
                  <a:gd name="connsiteX3" fmla="*/ 171450 w 1104900"/>
                  <a:gd name="connsiteY3" fmla="*/ 857250 h 857250"/>
                  <a:gd name="connsiteX4" fmla="*/ 0 w 1104900"/>
                  <a:gd name="connsiteY4" fmla="*/ 133350 h 857250"/>
                  <a:gd name="connsiteX0" fmla="*/ 0 w 990600"/>
                  <a:gd name="connsiteY0" fmla="*/ 0 h 952500"/>
                  <a:gd name="connsiteX1" fmla="*/ 990600 w 990600"/>
                  <a:gd name="connsiteY1" fmla="*/ 95250 h 952500"/>
                  <a:gd name="connsiteX2" fmla="*/ 933450 w 990600"/>
                  <a:gd name="connsiteY2" fmla="*/ 762000 h 952500"/>
                  <a:gd name="connsiteX3" fmla="*/ 57150 w 990600"/>
                  <a:gd name="connsiteY3" fmla="*/ 952500 h 952500"/>
                  <a:gd name="connsiteX4" fmla="*/ 0 w 990600"/>
                  <a:gd name="connsiteY4" fmla="*/ 0 h 952500"/>
                  <a:gd name="connsiteX0" fmla="*/ 0 w 990600"/>
                  <a:gd name="connsiteY0" fmla="*/ 0 h 971550"/>
                  <a:gd name="connsiteX1" fmla="*/ 990600 w 990600"/>
                  <a:gd name="connsiteY1" fmla="*/ 95250 h 971550"/>
                  <a:gd name="connsiteX2" fmla="*/ 971550 w 990600"/>
                  <a:gd name="connsiteY2" fmla="*/ 971550 h 971550"/>
                  <a:gd name="connsiteX3" fmla="*/ 57150 w 990600"/>
                  <a:gd name="connsiteY3" fmla="*/ 952500 h 971550"/>
                  <a:gd name="connsiteX4" fmla="*/ 0 w 990600"/>
                  <a:gd name="connsiteY4" fmla="*/ 0 h 971550"/>
                  <a:gd name="connsiteX0" fmla="*/ 38100 w 1028700"/>
                  <a:gd name="connsiteY0" fmla="*/ 0 h 971550"/>
                  <a:gd name="connsiteX1" fmla="*/ 1028700 w 1028700"/>
                  <a:gd name="connsiteY1" fmla="*/ 95250 h 971550"/>
                  <a:gd name="connsiteX2" fmla="*/ 1009650 w 1028700"/>
                  <a:gd name="connsiteY2" fmla="*/ 971550 h 971550"/>
                  <a:gd name="connsiteX3" fmla="*/ 0 w 1028700"/>
                  <a:gd name="connsiteY3" fmla="*/ 781050 h 971550"/>
                  <a:gd name="connsiteX4" fmla="*/ 38100 w 1028700"/>
                  <a:gd name="connsiteY4" fmla="*/ 0 h 971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28700" h="971550">
                    <a:moveTo>
                      <a:pt x="38100" y="0"/>
                    </a:moveTo>
                    <a:lnTo>
                      <a:pt x="1028700" y="95250"/>
                    </a:lnTo>
                    <a:lnTo>
                      <a:pt x="1009650" y="971550"/>
                    </a:lnTo>
                    <a:lnTo>
                      <a:pt x="0" y="781050"/>
                    </a:lnTo>
                    <a:lnTo>
                      <a:pt x="38100" y="0"/>
                    </a:lnTo>
                    <a:close/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矩形 8"/>
              <p:cNvSpPr/>
              <p:nvPr/>
            </p:nvSpPr>
            <p:spPr>
              <a:xfrm>
                <a:off x="5581650" y="1028700"/>
                <a:ext cx="1104900" cy="857250"/>
              </a:xfrm>
              <a:custGeom>
                <a:avLst/>
                <a:gdLst>
                  <a:gd name="connsiteX0" fmla="*/ 0 w 933450"/>
                  <a:gd name="connsiteY0" fmla="*/ 0 h 857250"/>
                  <a:gd name="connsiteX1" fmla="*/ 933450 w 933450"/>
                  <a:gd name="connsiteY1" fmla="*/ 0 h 857250"/>
                  <a:gd name="connsiteX2" fmla="*/ 933450 w 933450"/>
                  <a:gd name="connsiteY2" fmla="*/ 857250 h 857250"/>
                  <a:gd name="connsiteX3" fmla="*/ 0 w 933450"/>
                  <a:gd name="connsiteY3" fmla="*/ 857250 h 857250"/>
                  <a:gd name="connsiteX4" fmla="*/ 0 w 933450"/>
                  <a:gd name="connsiteY4" fmla="*/ 0 h 857250"/>
                  <a:gd name="connsiteX0" fmla="*/ 0 w 1104900"/>
                  <a:gd name="connsiteY0" fmla="*/ 133350 h 857250"/>
                  <a:gd name="connsiteX1" fmla="*/ 1104900 w 1104900"/>
                  <a:gd name="connsiteY1" fmla="*/ 0 h 857250"/>
                  <a:gd name="connsiteX2" fmla="*/ 1104900 w 1104900"/>
                  <a:gd name="connsiteY2" fmla="*/ 857250 h 857250"/>
                  <a:gd name="connsiteX3" fmla="*/ 171450 w 1104900"/>
                  <a:gd name="connsiteY3" fmla="*/ 857250 h 857250"/>
                  <a:gd name="connsiteX4" fmla="*/ 0 w 1104900"/>
                  <a:gd name="connsiteY4" fmla="*/ 133350 h 857250"/>
                  <a:gd name="connsiteX0" fmla="*/ 0 w 1104900"/>
                  <a:gd name="connsiteY0" fmla="*/ 133350 h 857250"/>
                  <a:gd name="connsiteX1" fmla="*/ 1104900 w 1104900"/>
                  <a:gd name="connsiteY1" fmla="*/ 0 h 857250"/>
                  <a:gd name="connsiteX2" fmla="*/ 1047750 w 1104900"/>
                  <a:gd name="connsiteY2" fmla="*/ 666750 h 857250"/>
                  <a:gd name="connsiteX3" fmla="*/ 171450 w 1104900"/>
                  <a:gd name="connsiteY3" fmla="*/ 857250 h 857250"/>
                  <a:gd name="connsiteX4" fmla="*/ 0 w 1104900"/>
                  <a:gd name="connsiteY4" fmla="*/ 133350 h 857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04900" h="857250">
                    <a:moveTo>
                      <a:pt x="0" y="133350"/>
                    </a:moveTo>
                    <a:lnTo>
                      <a:pt x="1104900" y="0"/>
                    </a:lnTo>
                    <a:lnTo>
                      <a:pt x="1047750" y="666750"/>
                    </a:lnTo>
                    <a:lnTo>
                      <a:pt x="171450" y="857250"/>
                    </a:lnTo>
                    <a:lnTo>
                      <a:pt x="0" y="133350"/>
                    </a:lnTo>
                    <a:close/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0" name="文本框 19"/>
            <p:cNvSpPr txBox="1"/>
            <p:nvPr/>
          </p:nvSpPr>
          <p:spPr>
            <a:xfrm>
              <a:off x="6054725" y="4811429"/>
              <a:ext cx="40005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dirty="0">
                  <a:solidFill>
                    <a:schemeClr val="accent1"/>
                  </a:solidFill>
                </a:rPr>
                <a:t>3</a:t>
              </a:r>
              <a:endParaRPr lang="zh-CN" altLang="en-US" sz="4400" dirty="0">
                <a:solidFill>
                  <a:schemeClr val="accent1"/>
                </a:solidFill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6873875" y="4710375"/>
              <a:ext cx="40417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Core Tasks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79320C9B-6532-4A33-9BAF-1030462D8E65}"/>
                </a:ext>
              </a:extLst>
            </p:cNvPr>
            <p:cNvSpPr/>
            <p:nvPr/>
          </p:nvSpPr>
          <p:spPr>
            <a:xfrm>
              <a:off x="6873875" y="5172040"/>
              <a:ext cx="5268506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CA" sz="1200" dirty="0"/>
                <a:t>Trained multiple Python-based Machine Learning models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CA" sz="1200" dirty="0"/>
                <a:t>Programmed a H20.ai-based Auto Machine Learning model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CA" sz="1200" dirty="0"/>
                <a:t>Tested causal inference on binary predictors such as: gender, </a:t>
              </a:r>
              <a:r>
                <a:rPr lang="en-CA" sz="1200" dirty="0" err="1"/>
                <a:t>SeniorCitizen</a:t>
              </a:r>
              <a:r>
                <a:rPr lang="en-CA" sz="1200" dirty="0"/>
                <a:t>, Partner, Dependents, </a:t>
              </a:r>
              <a:r>
                <a:rPr lang="en-CA" sz="1200" dirty="0" err="1"/>
                <a:t>PhoneService</a:t>
              </a:r>
              <a:r>
                <a:rPr lang="en-CA" sz="1200" dirty="0"/>
                <a:t>, and </a:t>
              </a:r>
              <a:r>
                <a:rPr lang="en-CA" sz="1200" dirty="0" err="1"/>
                <a:t>PaperlessBilling</a:t>
              </a:r>
              <a:endParaRPr lang="en-CA" sz="12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CA" sz="1200" dirty="0"/>
                <a:t>Assembled a model interpretability and </a:t>
              </a:r>
              <a:r>
                <a:rPr lang="en-CA" sz="1200" dirty="0" err="1"/>
                <a:t>explainability</a:t>
              </a:r>
              <a:r>
                <a:rPr lang="en-CA" sz="1200" dirty="0"/>
                <a:t> analysis using SHAP package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CA" sz="1200" dirty="0"/>
                <a:t>Composed a Machine Learning Bias Report based on the SHAR analysis 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E650FBF-E6C8-4487-8E81-A9784CC7B148}"/>
              </a:ext>
            </a:extLst>
          </p:cNvPr>
          <p:cNvGrpSpPr/>
          <p:nvPr/>
        </p:nvGrpSpPr>
        <p:grpSpPr>
          <a:xfrm>
            <a:off x="5692775" y="5484920"/>
            <a:ext cx="7236342" cy="971550"/>
            <a:chOff x="5692775" y="2407496"/>
            <a:chExt cx="7236342" cy="971550"/>
          </a:xfrm>
        </p:grpSpPr>
        <p:grpSp>
          <p:nvGrpSpPr>
            <p:cNvPr id="35" name="组合 12">
              <a:extLst>
                <a:ext uri="{FF2B5EF4-FFF2-40B4-BE49-F238E27FC236}">
                  <a16:creationId xmlns:a16="http://schemas.microsoft.com/office/drawing/2014/main" id="{B8220C53-1DFE-4CB2-B7CC-82D20A8EFB00}"/>
                </a:ext>
              </a:extLst>
            </p:cNvPr>
            <p:cNvGrpSpPr/>
            <p:nvPr/>
          </p:nvGrpSpPr>
          <p:grpSpPr>
            <a:xfrm>
              <a:off x="5692775" y="2407496"/>
              <a:ext cx="1104900" cy="971550"/>
              <a:chOff x="5581650" y="914400"/>
              <a:chExt cx="1104900" cy="971550"/>
            </a:xfrm>
          </p:grpSpPr>
          <p:sp>
            <p:nvSpPr>
              <p:cNvPr id="39" name="矩形 8">
                <a:extLst>
                  <a:ext uri="{FF2B5EF4-FFF2-40B4-BE49-F238E27FC236}">
                    <a16:creationId xmlns:a16="http://schemas.microsoft.com/office/drawing/2014/main" id="{9A8900B1-0C45-420B-A950-758BC871BDEA}"/>
                  </a:ext>
                </a:extLst>
              </p:cNvPr>
              <p:cNvSpPr/>
              <p:nvPr/>
            </p:nvSpPr>
            <p:spPr>
              <a:xfrm>
                <a:off x="5581650" y="914400"/>
                <a:ext cx="1028700" cy="971550"/>
              </a:xfrm>
              <a:custGeom>
                <a:avLst/>
                <a:gdLst>
                  <a:gd name="connsiteX0" fmla="*/ 0 w 933450"/>
                  <a:gd name="connsiteY0" fmla="*/ 0 h 857250"/>
                  <a:gd name="connsiteX1" fmla="*/ 933450 w 933450"/>
                  <a:gd name="connsiteY1" fmla="*/ 0 h 857250"/>
                  <a:gd name="connsiteX2" fmla="*/ 933450 w 933450"/>
                  <a:gd name="connsiteY2" fmla="*/ 857250 h 857250"/>
                  <a:gd name="connsiteX3" fmla="*/ 0 w 933450"/>
                  <a:gd name="connsiteY3" fmla="*/ 857250 h 857250"/>
                  <a:gd name="connsiteX4" fmla="*/ 0 w 933450"/>
                  <a:gd name="connsiteY4" fmla="*/ 0 h 857250"/>
                  <a:gd name="connsiteX0" fmla="*/ 0 w 1104900"/>
                  <a:gd name="connsiteY0" fmla="*/ 133350 h 857250"/>
                  <a:gd name="connsiteX1" fmla="*/ 1104900 w 1104900"/>
                  <a:gd name="connsiteY1" fmla="*/ 0 h 857250"/>
                  <a:gd name="connsiteX2" fmla="*/ 1104900 w 1104900"/>
                  <a:gd name="connsiteY2" fmla="*/ 857250 h 857250"/>
                  <a:gd name="connsiteX3" fmla="*/ 171450 w 1104900"/>
                  <a:gd name="connsiteY3" fmla="*/ 857250 h 857250"/>
                  <a:gd name="connsiteX4" fmla="*/ 0 w 1104900"/>
                  <a:gd name="connsiteY4" fmla="*/ 133350 h 857250"/>
                  <a:gd name="connsiteX0" fmla="*/ 0 w 1104900"/>
                  <a:gd name="connsiteY0" fmla="*/ 133350 h 857250"/>
                  <a:gd name="connsiteX1" fmla="*/ 1104900 w 1104900"/>
                  <a:gd name="connsiteY1" fmla="*/ 0 h 857250"/>
                  <a:gd name="connsiteX2" fmla="*/ 1047750 w 1104900"/>
                  <a:gd name="connsiteY2" fmla="*/ 666750 h 857250"/>
                  <a:gd name="connsiteX3" fmla="*/ 171450 w 1104900"/>
                  <a:gd name="connsiteY3" fmla="*/ 857250 h 857250"/>
                  <a:gd name="connsiteX4" fmla="*/ 0 w 1104900"/>
                  <a:gd name="connsiteY4" fmla="*/ 133350 h 857250"/>
                  <a:gd name="connsiteX0" fmla="*/ 0 w 990600"/>
                  <a:gd name="connsiteY0" fmla="*/ 0 h 952500"/>
                  <a:gd name="connsiteX1" fmla="*/ 990600 w 990600"/>
                  <a:gd name="connsiteY1" fmla="*/ 95250 h 952500"/>
                  <a:gd name="connsiteX2" fmla="*/ 933450 w 990600"/>
                  <a:gd name="connsiteY2" fmla="*/ 762000 h 952500"/>
                  <a:gd name="connsiteX3" fmla="*/ 57150 w 990600"/>
                  <a:gd name="connsiteY3" fmla="*/ 952500 h 952500"/>
                  <a:gd name="connsiteX4" fmla="*/ 0 w 990600"/>
                  <a:gd name="connsiteY4" fmla="*/ 0 h 952500"/>
                  <a:gd name="connsiteX0" fmla="*/ 0 w 990600"/>
                  <a:gd name="connsiteY0" fmla="*/ 0 h 971550"/>
                  <a:gd name="connsiteX1" fmla="*/ 990600 w 990600"/>
                  <a:gd name="connsiteY1" fmla="*/ 95250 h 971550"/>
                  <a:gd name="connsiteX2" fmla="*/ 971550 w 990600"/>
                  <a:gd name="connsiteY2" fmla="*/ 971550 h 971550"/>
                  <a:gd name="connsiteX3" fmla="*/ 57150 w 990600"/>
                  <a:gd name="connsiteY3" fmla="*/ 952500 h 971550"/>
                  <a:gd name="connsiteX4" fmla="*/ 0 w 990600"/>
                  <a:gd name="connsiteY4" fmla="*/ 0 h 971550"/>
                  <a:gd name="connsiteX0" fmla="*/ 38100 w 1028700"/>
                  <a:gd name="connsiteY0" fmla="*/ 0 h 971550"/>
                  <a:gd name="connsiteX1" fmla="*/ 1028700 w 1028700"/>
                  <a:gd name="connsiteY1" fmla="*/ 95250 h 971550"/>
                  <a:gd name="connsiteX2" fmla="*/ 1009650 w 1028700"/>
                  <a:gd name="connsiteY2" fmla="*/ 971550 h 971550"/>
                  <a:gd name="connsiteX3" fmla="*/ 0 w 1028700"/>
                  <a:gd name="connsiteY3" fmla="*/ 781050 h 971550"/>
                  <a:gd name="connsiteX4" fmla="*/ 38100 w 1028700"/>
                  <a:gd name="connsiteY4" fmla="*/ 0 h 971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28700" h="971550">
                    <a:moveTo>
                      <a:pt x="38100" y="0"/>
                    </a:moveTo>
                    <a:lnTo>
                      <a:pt x="1028700" y="95250"/>
                    </a:lnTo>
                    <a:lnTo>
                      <a:pt x="1009650" y="971550"/>
                    </a:lnTo>
                    <a:lnTo>
                      <a:pt x="0" y="781050"/>
                    </a:lnTo>
                    <a:lnTo>
                      <a:pt x="38100" y="0"/>
                    </a:lnTo>
                    <a:close/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矩形 8">
                <a:extLst>
                  <a:ext uri="{FF2B5EF4-FFF2-40B4-BE49-F238E27FC236}">
                    <a16:creationId xmlns:a16="http://schemas.microsoft.com/office/drawing/2014/main" id="{8126FF99-1D82-4881-AA24-4CEC7C276F70}"/>
                  </a:ext>
                </a:extLst>
              </p:cNvPr>
              <p:cNvSpPr/>
              <p:nvPr/>
            </p:nvSpPr>
            <p:spPr>
              <a:xfrm>
                <a:off x="5581650" y="1028700"/>
                <a:ext cx="1104900" cy="857250"/>
              </a:xfrm>
              <a:custGeom>
                <a:avLst/>
                <a:gdLst>
                  <a:gd name="connsiteX0" fmla="*/ 0 w 933450"/>
                  <a:gd name="connsiteY0" fmla="*/ 0 h 857250"/>
                  <a:gd name="connsiteX1" fmla="*/ 933450 w 933450"/>
                  <a:gd name="connsiteY1" fmla="*/ 0 h 857250"/>
                  <a:gd name="connsiteX2" fmla="*/ 933450 w 933450"/>
                  <a:gd name="connsiteY2" fmla="*/ 857250 h 857250"/>
                  <a:gd name="connsiteX3" fmla="*/ 0 w 933450"/>
                  <a:gd name="connsiteY3" fmla="*/ 857250 h 857250"/>
                  <a:gd name="connsiteX4" fmla="*/ 0 w 933450"/>
                  <a:gd name="connsiteY4" fmla="*/ 0 h 857250"/>
                  <a:gd name="connsiteX0" fmla="*/ 0 w 1104900"/>
                  <a:gd name="connsiteY0" fmla="*/ 133350 h 857250"/>
                  <a:gd name="connsiteX1" fmla="*/ 1104900 w 1104900"/>
                  <a:gd name="connsiteY1" fmla="*/ 0 h 857250"/>
                  <a:gd name="connsiteX2" fmla="*/ 1104900 w 1104900"/>
                  <a:gd name="connsiteY2" fmla="*/ 857250 h 857250"/>
                  <a:gd name="connsiteX3" fmla="*/ 171450 w 1104900"/>
                  <a:gd name="connsiteY3" fmla="*/ 857250 h 857250"/>
                  <a:gd name="connsiteX4" fmla="*/ 0 w 1104900"/>
                  <a:gd name="connsiteY4" fmla="*/ 133350 h 857250"/>
                  <a:gd name="connsiteX0" fmla="*/ 0 w 1104900"/>
                  <a:gd name="connsiteY0" fmla="*/ 133350 h 857250"/>
                  <a:gd name="connsiteX1" fmla="*/ 1104900 w 1104900"/>
                  <a:gd name="connsiteY1" fmla="*/ 0 h 857250"/>
                  <a:gd name="connsiteX2" fmla="*/ 1047750 w 1104900"/>
                  <a:gd name="connsiteY2" fmla="*/ 666750 h 857250"/>
                  <a:gd name="connsiteX3" fmla="*/ 171450 w 1104900"/>
                  <a:gd name="connsiteY3" fmla="*/ 857250 h 857250"/>
                  <a:gd name="connsiteX4" fmla="*/ 0 w 1104900"/>
                  <a:gd name="connsiteY4" fmla="*/ 133350 h 857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04900" h="857250">
                    <a:moveTo>
                      <a:pt x="0" y="133350"/>
                    </a:moveTo>
                    <a:lnTo>
                      <a:pt x="1104900" y="0"/>
                    </a:lnTo>
                    <a:lnTo>
                      <a:pt x="1047750" y="666750"/>
                    </a:lnTo>
                    <a:lnTo>
                      <a:pt x="171450" y="857250"/>
                    </a:lnTo>
                    <a:lnTo>
                      <a:pt x="0" y="133350"/>
                    </a:lnTo>
                    <a:close/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6" name="文本框 15">
              <a:extLst>
                <a:ext uri="{FF2B5EF4-FFF2-40B4-BE49-F238E27FC236}">
                  <a16:creationId xmlns:a16="http://schemas.microsoft.com/office/drawing/2014/main" id="{2D2D2870-A688-47A1-B2BA-DE8AB2BE180F}"/>
                </a:ext>
              </a:extLst>
            </p:cNvPr>
            <p:cNvSpPr txBox="1"/>
            <p:nvPr/>
          </p:nvSpPr>
          <p:spPr>
            <a:xfrm>
              <a:off x="6054725" y="2508550"/>
              <a:ext cx="40005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dirty="0">
                  <a:solidFill>
                    <a:schemeClr val="accent1"/>
                  </a:solidFill>
                </a:rPr>
                <a:t>4</a:t>
              </a:r>
              <a:endParaRPr lang="zh-CN" altLang="en-US" sz="4400" dirty="0">
                <a:solidFill>
                  <a:schemeClr val="accent1"/>
                </a:solidFill>
              </a:endParaRPr>
            </a:p>
          </p:txBody>
        </p:sp>
        <p:sp>
          <p:nvSpPr>
            <p:cNvPr id="37" name="文本框 23">
              <a:extLst>
                <a:ext uri="{FF2B5EF4-FFF2-40B4-BE49-F238E27FC236}">
                  <a16:creationId xmlns:a16="http://schemas.microsoft.com/office/drawing/2014/main" id="{B784B3D8-48D7-47FE-A5B3-70ABA2A86B84}"/>
                </a:ext>
              </a:extLst>
            </p:cNvPr>
            <p:cNvSpPr txBox="1"/>
            <p:nvPr/>
          </p:nvSpPr>
          <p:spPr>
            <a:xfrm>
              <a:off x="6873875" y="2407496"/>
              <a:ext cx="40417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Other Considerations</a:t>
              </a:r>
              <a:endParaRPr lang="zh-CN" altLang="en-US" sz="2400" b="1" dirty="0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FB6446CF-9DD1-4EFB-A1D7-7F23F97794E0}"/>
                </a:ext>
              </a:extLst>
            </p:cNvPr>
            <p:cNvSpPr/>
            <p:nvPr/>
          </p:nvSpPr>
          <p:spPr>
            <a:xfrm>
              <a:off x="6833117" y="2816326"/>
              <a:ext cx="6096000" cy="461665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/>
                <a:t>Run offline periodically (at most once a day)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/>
                <a:t>Batch processing system using Apache Spark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75601332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339091" y="497388"/>
            <a:ext cx="3290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Python Based Model </a:t>
            </a:r>
            <a:endParaRPr lang="zh-CN" altLang="en-US" sz="2400" b="1" dirty="0"/>
          </a:p>
        </p:txBody>
      </p:sp>
      <p:sp>
        <p:nvSpPr>
          <p:cNvPr id="3" name="矩形 2"/>
          <p:cNvSpPr/>
          <p:nvPr/>
        </p:nvSpPr>
        <p:spPr>
          <a:xfrm>
            <a:off x="-1" y="1943100"/>
            <a:ext cx="6842043" cy="34099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042" y="1943100"/>
            <a:ext cx="3609233" cy="340995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0451274" y="1943100"/>
            <a:ext cx="1740726" cy="34099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3" name="Google Shape;68;p15">
            <a:extLst>
              <a:ext uri="{FF2B5EF4-FFF2-40B4-BE49-F238E27FC236}">
                <a16:creationId xmlns:a16="http://schemas.microsoft.com/office/drawing/2014/main" id="{05BD3346-9E22-4042-8811-08451B3C89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51048"/>
              </p:ext>
            </p:extLst>
          </p:nvPr>
        </p:nvGraphicFramePr>
        <p:xfrm>
          <a:off x="627396" y="2360891"/>
          <a:ext cx="5346175" cy="246521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117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58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0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solidFill>
                            <a:srgbClr val="FFFFFF"/>
                          </a:solidFill>
                        </a:rPr>
                        <a:t>Model </a:t>
                      </a:r>
                      <a:endParaRPr sz="1400" b="1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63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mpd="sng">
                      <a:noFill/>
                      <a:prstDash val="solid"/>
                    </a:lnR>
                    <a:lnT w="63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solidFill>
                            <a:srgbClr val="FFFFFF"/>
                          </a:solidFill>
                        </a:rPr>
                        <a:t>Accuracy Score</a:t>
                      </a:r>
                      <a:endParaRPr sz="1400" b="1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solidFill>
                            <a:srgbClr val="FFFFFF"/>
                          </a:solidFill>
                        </a:rPr>
                        <a:t>F1 Score</a:t>
                      </a:r>
                      <a:endParaRPr sz="1400" b="1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12700" cmpd="sng">
                      <a:noFill/>
                      <a:prstDash val="solid"/>
                    </a:lnL>
                    <a:lnR w="63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/>
                        <a:t>KNN</a:t>
                      </a:r>
                      <a:endParaRPr sz="1400" dirty="0"/>
                    </a:p>
                  </a:txBody>
                  <a:tcPr marL="91425" marR="91425" marT="91425" marB="91425">
                    <a:lnL w="63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mpd="sng">
                      <a:noFill/>
                      <a:prstDash val="solid"/>
                    </a:lnR>
                    <a:lnT w="63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/>
                        <a:t>0.772903</a:t>
                      </a:r>
                      <a:endParaRPr sz="1400" dirty="0"/>
                    </a:p>
                  </a:txBody>
                  <a:tcPr marL="91425" marR="91425" marT="91425" marB="9142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/>
                        <a:t>0.564356</a:t>
                      </a:r>
                      <a:endParaRPr sz="1400" dirty="0"/>
                    </a:p>
                  </a:txBody>
                  <a:tcPr marL="91425" marR="91425" marT="91425" marB="91425">
                    <a:lnL w="12700" cmpd="sng">
                      <a:noFill/>
                      <a:prstDash val="solid"/>
                    </a:lnL>
                    <a:lnR w="63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Decision Tree</a:t>
                      </a:r>
                      <a:endParaRPr sz="1400"/>
                    </a:p>
                  </a:txBody>
                  <a:tcPr marL="91425" marR="91425" marT="91425" marB="91425">
                    <a:lnL w="63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mpd="sng">
                      <a:noFill/>
                      <a:prstDash val="solid"/>
                    </a:lnR>
                    <a:lnT w="63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0.792688</a:t>
                      </a:r>
                      <a:endParaRPr sz="1400"/>
                    </a:p>
                  </a:txBody>
                  <a:tcPr marL="91425" marR="91425" marT="91425" marB="9142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0.541825</a:t>
                      </a:r>
                      <a:endParaRPr sz="1400"/>
                    </a:p>
                  </a:txBody>
                  <a:tcPr marL="91425" marR="91425" marT="91425" marB="91425">
                    <a:lnL w="12700" cmpd="sng">
                      <a:noFill/>
                      <a:prstDash val="solid"/>
                    </a:lnL>
                    <a:lnR w="63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/>
                        <a:t>Random Forest</a:t>
                      </a:r>
                      <a:endParaRPr sz="1400" dirty="0"/>
                    </a:p>
                  </a:txBody>
                  <a:tcPr marL="91425" marR="91425" marT="91425" marB="91425">
                    <a:lnL w="63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mpd="sng">
                      <a:noFill/>
                      <a:prstDash val="solid"/>
                    </a:lnR>
                    <a:lnT w="63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0.792688</a:t>
                      </a:r>
                      <a:endParaRPr sz="1400"/>
                    </a:p>
                  </a:txBody>
                  <a:tcPr marL="91425" marR="91425" marT="91425" marB="9142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/>
                        <a:t>0.560219</a:t>
                      </a:r>
                      <a:endParaRPr sz="1400" dirty="0"/>
                    </a:p>
                  </a:txBody>
                  <a:tcPr marL="91425" marR="91425" marT="91425" marB="91425">
                    <a:lnL w="12700" cmpd="sng">
                      <a:noFill/>
                      <a:prstDash val="solid"/>
                    </a:lnL>
                    <a:lnR w="63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Logistic Regression</a:t>
                      </a:r>
                      <a:endParaRPr sz="1400"/>
                    </a:p>
                  </a:txBody>
                  <a:tcPr marL="91425" marR="91425" marT="91425" marB="91425">
                    <a:lnL w="63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mpd="sng">
                      <a:noFill/>
                      <a:prstDash val="solid"/>
                    </a:lnR>
                    <a:lnT w="63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0.80086</a:t>
                      </a:r>
                      <a:endParaRPr sz="1400"/>
                    </a:p>
                  </a:txBody>
                  <a:tcPr marL="91425" marR="91425" marT="91425" marB="9142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0.59135</a:t>
                      </a:r>
                      <a:endParaRPr sz="1400"/>
                    </a:p>
                  </a:txBody>
                  <a:tcPr marL="91425" marR="91425" marT="91425" marB="91425">
                    <a:lnL w="12700" cmpd="sng">
                      <a:noFill/>
                      <a:prstDash val="solid"/>
                    </a:lnL>
                    <a:lnR w="63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/>
                        <a:t>XG Boost</a:t>
                      </a:r>
                      <a:endParaRPr sz="1400" dirty="0"/>
                    </a:p>
                  </a:txBody>
                  <a:tcPr marL="91425" marR="91425" marT="91425" marB="91425">
                    <a:lnL w="63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mpd="sng">
                      <a:noFill/>
                      <a:prstDash val="solid"/>
                    </a:lnR>
                    <a:lnT w="63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0.807742</a:t>
                      </a:r>
                      <a:endParaRPr sz="1400"/>
                    </a:p>
                  </a:txBody>
                  <a:tcPr marL="91425" marR="91425" marT="91425" marB="9142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/>
                        <a:t>0.588018</a:t>
                      </a:r>
                      <a:endParaRPr sz="1400" dirty="0"/>
                    </a:p>
                  </a:txBody>
                  <a:tcPr marL="91425" marR="91425" marT="91425" marB="91425">
                    <a:lnL w="12700" cmpd="sng">
                      <a:noFill/>
                      <a:prstDash val="solid"/>
                    </a:lnL>
                    <a:lnR w="63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7511068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339091" y="497388"/>
            <a:ext cx="3290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H2O </a:t>
            </a:r>
            <a:r>
              <a:rPr lang="en-US" altLang="zh-CN" sz="2400" b="1" dirty="0" err="1"/>
              <a:t>AtuoML</a:t>
            </a:r>
            <a:endParaRPr lang="zh-CN" altLang="en-US" sz="2400" b="1" dirty="0"/>
          </a:p>
        </p:txBody>
      </p:sp>
      <p:grpSp>
        <p:nvGrpSpPr>
          <p:cNvPr id="12" name="组合 11"/>
          <p:cNvGrpSpPr/>
          <p:nvPr/>
        </p:nvGrpSpPr>
        <p:grpSpPr>
          <a:xfrm>
            <a:off x="263378" y="2864132"/>
            <a:ext cx="1371600" cy="742950"/>
            <a:chOff x="673100" y="2362200"/>
            <a:chExt cx="1371600" cy="742950"/>
          </a:xfrm>
        </p:grpSpPr>
        <p:cxnSp>
          <p:nvCxnSpPr>
            <p:cNvPr id="7" name="直接连接符 6"/>
            <p:cNvCxnSpPr/>
            <p:nvPr/>
          </p:nvCxnSpPr>
          <p:spPr>
            <a:xfrm flipV="1">
              <a:off x="704850" y="2362200"/>
              <a:ext cx="0" cy="74295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>
              <a:off x="673100" y="2371726"/>
              <a:ext cx="1371600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组合 13"/>
          <p:cNvGrpSpPr/>
          <p:nvPr/>
        </p:nvGrpSpPr>
        <p:grpSpPr>
          <a:xfrm>
            <a:off x="4710743" y="2442256"/>
            <a:ext cx="1371600" cy="742950"/>
            <a:chOff x="673100" y="2362200"/>
            <a:chExt cx="1371600" cy="742950"/>
          </a:xfrm>
        </p:grpSpPr>
        <p:cxnSp>
          <p:nvCxnSpPr>
            <p:cNvPr id="15" name="直接连接符 14"/>
            <p:cNvCxnSpPr/>
            <p:nvPr/>
          </p:nvCxnSpPr>
          <p:spPr>
            <a:xfrm flipV="1">
              <a:off x="704850" y="2362200"/>
              <a:ext cx="0" cy="74295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673100" y="2371726"/>
              <a:ext cx="1371600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组合 16"/>
          <p:cNvGrpSpPr/>
          <p:nvPr/>
        </p:nvGrpSpPr>
        <p:grpSpPr>
          <a:xfrm rot="10800000">
            <a:off x="10525570" y="5076270"/>
            <a:ext cx="1371600" cy="742950"/>
            <a:chOff x="673100" y="2362200"/>
            <a:chExt cx="1371600" cy="742950"/>
          </a:xfrm>
        </p:grpSpPr>
        <p:cxnSp>
          <p:nvCxnSpPr>
            <p:cNvPr id="18" name="直接连接符 17"/>
            <p:cNvCxnSpPr/>
            <p:nvPr/>
          </p:nvCxnSpPr>
          <p:spPr>
            <a:xfrm flipV="1">
              <a:off x="704850" y="2362200"/>
              <a:ext cx="0" cy="74295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>
              <a:off x="673100" y="2371726"/>
              <a:ext cx="1371600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5" name="Google Shape;75;p16">
            <a:extLst>
              <a:ext uri="{FF2B5EF4-FFF2-40B4-BE49-F238E27FC236}">
                <a16:creationId xmlns:a16="http://schemas.microsoft.com/office/drawing/2014/main" id="{01857775-8231-4BD5-87F7-57E125F1749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26416756"/>
              </p:ext>
            </p:extLst>
          </p:nvPr>
        </p:nvGraphicFramePr>
        <p:xfrm>
          <a:off x="468398" y="3030044"/>
          <a:ext cx="3974025" cy="1584840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1561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5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7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53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solidFill>
                            <a:schemeClr val="bg1"/>
                          </a:solidFill>
                        </a:rPr>
                        <a:t>Model </a:t>
                      </a:r>
                      <a:endParaRPr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chemeClr val="bg1"/>
                          </a:solidFill>
                        </a:rPr>
                        <a:t>Accuracy Score</a:t>
                      </a:r>
                      <a:endParaRPr sz="1400" b="1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solidFill>
                            <a:schemeClr val="bg1"/>
                          </a:solidFill>
                        </a:rPr>
                        <a:t>F1 Score</a:t>
                      </a:r>
                      <a:endParaRPr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73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/>
                        <a:t> Random Forest </a:t>
                      </a:r>
                      <a:endParaRPr sz="14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/>
                        <a:t>                   0.8272</a:t>
                      </a:r>
                      <a:endParaRPr sz="14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/>
                        <a:t>     0.6308</a:t>
                      </a:r>
                      <a:endParaRPr sz="14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73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/>
                        <a:t> Gradient Boosting </a:t>
                      </a:r>
                      <a:endParaRPr sz="1400" dirty="0"/>
                    </a:p>
                  </a:txBody>
                  <a:tcPr marL="91425" marR="91425" marT="91425" marB="914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/>
                        <a:t>               0.8346</a:t>
                      </a:r>
                      <a:endParaRPr sz="1400" dirty="0"/>
                    </a:p>
                  </a:txBody>
                  <a:tcPr marL="91425" marR="91425" marT="91425" marB="914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/>
                        <a:t>     0.6272</a:t>
                      </a:r>
                      <a:endParaRPr sz="1400" dirty="0"/>
                    </a:p>
                  </a:txBody>
                  <a:tcPr marL="91425" marR="91425" marT="91425" marB="914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73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/>
                        <a:t> Neutral Network </a:t>
                      </a:r>
                      <a:endParaRPr sz="14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/>
                        <a:t>                   0.8257</a:t>
                      </a:r>
                      <a:endParaRPr sz="14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/>
                        <a:t>     0.6193</a:t>
                      </a:r>
                      <a:endParaRPr sz="14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AE4FCDF-23CF-4058-ABB2-74D7CBCBE3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3600024"/>
              </p:ext>
            </p:extLst>
          </p:nvPr>
        </p:nvGraphicFramePr>
        <p:xfrm>
          <a:off x="5042564" y="2647316"/>
          <a:ext cx="6619211" cy="2947974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4023442">
                  <a:extLst>
                    <a:ext uri="{9D8B030D-6E8A-4147-A177-3AD203B41FA5}">
                      <a16:colId xmlns:a16="http://schemas.microsoft.com/office/drawing/2014/main" val="245749206"/>
                    </a:ext>
                  </a:extLst>
                </a:gridCol>
                <a:gridCol w="1557461">
                  <a:extLst>
                    <a:ext uri="{9D8B030D-6E8A-4147-A177-3AD203B41FA5}">
                      <a16:colId xmlns:a16="http://schemas.microsoft.com/office/drawing/2014/main" val="3783324466"/>
                    </a:ext>
                  </a:extLst>
                </a:gridCol>
                <a:gridCol w="1038308">
                  <a:extLst>
                    <a:ext uri="{9D8B030D-6E8A-4147-A177-3AD203B41FA5}">
                      <a16:colId xmlns:a16="http://schemas.microsoft.com/office/drawing/2014/main" val="48019646"/>
                    </a:ext>
                  </a:extLst>
                </a:gridCol>
              </a:tblGrid>
              <a:tr h="219155">
                <a:tc>
                  <a:txBody>
                    <a:bodyPr/>
                    <a:lstStyle/>
                    <a:p>
                      <a:pPr algn="l" fontAlgn="ctr"/>
                      <a:r>
                        <a:rPr lang="en-CA" sz="14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model_id</a:t>
                      </a:r>
                      <a:endParaRPr lang="en-CA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0500" marR="6350" marT="635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400" u="none" strike="noStrike">
                          <a:solidFill>
                            <a:schemeClr val="bg1"/>
                          </a:solidFill>
                          <a:effectLst/>
                        </a:rPr>
                        <a:t>auc</a:t>
                      </a:r>
                      <a:endParaRPr lang="en-CA" sz="1400" b="1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0500" marR="6350" marT="635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4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mse</a:t>
                      </a:r>
                      <a:endParaRPr lang="en-CA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0500" marR="6350" marT="635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1852406"/>
                  </a:ext>
                </a:extLst>
              </a:tr>
              <a:tr h="286512">
                <a:tc>
                  <a:txBody>
                    <a:bodyPr/>
                    <a:lstStyle/>
                    <a:p>
                      <a:pPr algn="l" fontAlgn="ctr"/>
                      <a:r>
                        <a:rPr lang="en-CA" sz="1050" u="none" strike="noStrike" dirty="0">
                          <a:effectLst/>
                        </a:rPr>
                        <a:t>StackedEnsemble_BestOfFamily_AutoML_20200216_115946</a:t>
                      </a:r>
                      <a:endParaRPr lang="en-CA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050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050" u="none" strike="noStrike">
                          <a:effectLst/>
                        </a:rPr>
                        <a:t>0.850544</a:t>
                      </a:r>
                      <a:endParaRPr lang="en-CA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050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050" u="none" strike="noStrike">
                          <a:effectLst/>
                        </a:rPr>
                        <a:t>0.133636</a:t>
                      </a:r>
                      <a:endParaRPr lang="en-CA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0500" marR="6350" marT="6350" marB="0" anchor="ctr"/>
                </a:tc>
                <a:extLst>
                  <a:ext uri="{0D108BD9-81ED-4DB2-BD59-A6C34878D82A}">
                    <a16:rowId xmlns:a16="http://schemas.microsoft.com/office/drawing/2014/main" val="3661860140"/>
                  </a:ext>
                </a:extLst>
              </a:tr>
              <a:tr h="250202">
                <a:tc>
                  <a:txBody>
                    <a:bodyPr/>
                    <a:lstStyle/>
                    <a:p>
                      <a:pPr algn="l" fontAlgn="ctr"/>
                      <a:r>
                        <a:rPr lang="en-CA" sz="1050" u="none" strike="noStrike" dirty="0">
                          <a:effectLst/>
                        </a:rPr>
                        <a:t>StackedEnsemble_AllModels_AutoML_20200216_115946</a:t>
                      </a:r>
                      <a:endParaRPr lang="en-CA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0500" marR="6350" marT="635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050" u="none" strike="noStrike">
                          <a:effectLst/>
                        </a:rPr>
                        <a:t>0.850509</a:t>
                      </a:r>
                      <a:endParaRPr lang="en-CA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0500" marR="6350" marT="635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050" u="none" strike="noStrike" dirty="0">
                          <a:effectLst/>
                        </a:rPr>
                        <a:t>0.133678</a:t>
                      </a:r>
                      <a:endParaRPr lang="en-CA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0500" marR="6350" marT="635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4140158"/>
                  </a:ext>
                </a:extLst>
              </a:tr>
              <a:tr h="219155">
                <a:tc>
                  <a:txBody>
                    <a:bodyPr/>
                    <a:lstStyle/>
                    <a:p>
                      <a:pPr algn="l" fontAlgn="ctr"/>
                      <a:r>
                        <a:rPr lang="en-CA" sz="1050" u="none" strike="noStrike">
                          <a:effectLst/>
                        </a:rPr>
                        <a:t>GBM_5_AutoML_20200216_115946</a:t>
                      </a:r>
                      <a:endParaRPr lang="en-CA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050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050" u="none" strike="noStrike">
                          <a:effectLst/>
                        </a:rPr>
                        <a:t>0.848467</a:t>
                      </a:r>
                      <a:endParaRPr lang="en-CA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050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050" u="none" strike="noStrike">
                          <a:effectLst/>
                        </a:rPr>
                        <a:t>0.13321</a:t>
                      </a:r>
                      <a:endParaRPr lang="en-CA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0500" marR="6350" marT="6350" marB="0" anchor="ctr"/>
                </a:tc>
                <a:extLst>
                  <a:ext uri="{0D108BD9-81ED-4DB2-BD59-A6C34878D82A}">
                    <a16:rowId xmlns:a16="http://schemas.microsoft.com/office/drawing/2014/main" val="2745916841"/>
                  </a:ext>
                </a:extLst>
              </a:tr>
              <a:tr h="219155">
                <a:tc>
                  <a:txBody>
                    <a:bodyPr/>
                    <a:lstStyle/>
                    <a:p>
                      <a:pPr algn="l" fontAlgn="ctr"/>
                      <a:r>
                        <a:rPr lang="en-CA" sz="1050" u="none" strike="noStrike" dirty="0">
                          <a:effectLst/>
                        </a:rPr>
                        <a:t>GLM_1_AutoML_20200216_115946</a:t>
                      </a:r>
                      <a:endParaRPr lang="en-CA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0500" marR="6350" marT="635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050" u="none" strike="noStrike">
                          <a:effectLst/>
                        </a:rPr>
                        <a:t>0.847801</a:t>
                      </a:r>
                      <a:endParaRPr lang="en-CA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0500" marR="6350" marT="635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050" u="none" strike="noStrike" dirty="0">
                          <a:effectLst/>
                        </a:rPr>
                        <a:t>0.133984</a:t>
                      </a:r>
                      <a:endParaRPr lang="en-CA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0500" marR="6350" marT="635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8426877"/>
                  </a:ext>
                </a:extLst>
              </a:tr>
              <a:tr h="219155">
                <a:tc>
                  <a:txBody>
                    <a:bodyPr/>
                    <a:lstStyle/>
                    <a:p>
                      <a:pPr algn="l" fontAlgn="ctr"/>
                      <a:r>
                        <a:rPr lang="en-CA" sz="1050" u="none" strike="noStrike">
                          <a:effectLst/>
                        </a:rPr>
                        <a:t>GBM_grid__1_AutoML_20200216_115946_model_1</a:t>
                      </a:r>
                      <a:endParaRPr lang="en-CA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050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050" u="none" strike="noStrike">
                          <a:effectLst/>
                        </a:rPr>
                        <a:t>0.842607</a:t>
                      </a:r>
                      <a:endParaRPr lang="en-CA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050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050" u="none" strike="noStrike">
                          <a:effectLst/>
                        </a:rPr>
                        <a:t>0.148619</a:t>
                      </a:r>
                      <a:endParaRPr lang="en-CA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0500" marR="6350" marT="6350" marB="0" anchor="ctr"/>
                </a:tc>
                <a:extLst>
                  <a:ext uri="{0D108BD9-81ED-4DB2-BD59-A6C34878D82A}">
                    <a16:rowId xmlns:a16="http://schemas.microsoft.com/office/drawing/2014/main" val="2636732117"/>
                  </a:ext>
                </a:extLst>
              </a:tr>
              <a:tr h="219155">
                <a:tc>
                  <a:txBody>
                    <a:bodyPr/>
                    <a:lstStyle/>
                    <a:p>
                      <a:pPr algn="l" fontAlgn="ctr"/>
                      <a:r>
                        <a:rPr lang="en-CA" sz="1050" u="none" strike="noStrike" dirty="0">
                          <a:effectLst/>
                        </a:rPr>
                        <a:t>GBM_1_AutoML_20200216_115946</a:t>
                      </a:r>
                      <a:endParaRPr lang="en-CA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0500" marR="6350" marT="635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050" u="none" strike="noStrike">
                          <a:effectLst/>
                        </a:rPr>
                        <a:t>0.841779</a:t>
                      </a:r>
                      <a:endParaRPr lang="en-CA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0500" marR="6350" marT="635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050" u="none" strike="noStrike" dirty="0">
                          <a:effectLst/>
                        </a:rPr>
                        <a:t>0.136873</a:t>
                      </a:r>
                      <a:endParaRPr lang="en-CA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0500" marR="6350" marT="635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2736092"/>
                  </a:ext>
                </a:extLst>
              </a:tr>
              <a:tr h="219155">
                <a:tc>
                  <a:txBody>
                    <a:bodyPr/>
                    <a:lstStyle/>
                    <a:p>
                      <a:pPr algn="l" fontAlgn="ctr"/>
                      <a:r>
                        <a:rPr lang="en-CA" sz="1050" u="none" strike="noStrike">
                          <a:effectLst/>
                        </a:rPr>
                        <a:t>GBM_2_AutoML_20200216_115946</a:t>
                      </a:r>
                      <a:endParaRPr lang="en-CA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050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050" u="none" strike="noStrike">
                          <a:effectLst/>
                        </a:rPr>
                        <a:t>0.841048</a:t>
                      </a:r>
                      <a:endParaRPr lang="en-CA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050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050" u="none" strike="noStrike">
                          <a:effectLst/>
                        </a:rPr>
                        <a:t>0.136614</a:t>
                      </a:r>
                      <a:endParaRPr lang="en-CA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0500" marR="6350" marT="6350" marB="0" anchor="ctr"/>
                </a:tc>
                <a:extLst>
                  <a:ext uri="{0D108BD9-81ED-4DB2-BD59-A6C34878D82A}">
                    <a16:rowId xmlns:a16="http://schemas.microsoft.com/office/drawing/2014/main" val="2386670607"/>
                  </a:ext>
                </a:extLst>
              </a:tr>
              <a:tr h="219155">
                <a:tc>
                  <a:txBody>
                    <a:bodyPr/>
                    <a:lstStyle/>
                    <a:p>
                      <a:pPr algn="l" fontAlgn="ctr"/>
                      <a:r>
                        <a:rPr lang="en-CA" sz="1050" u="none" strike="noStrike" dirty="0">
                          <a:effectLst/>
                        </a:rPr>
                        <a:t>GBM_3_AutoML_20200216_115946</a:t>
                      </a:r>
                      <a:endParaRPr lang="en-CA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0500" marR="6350" marT="635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050" u="none" strike="noStrike">
                          <a:effectLst/>
                        </a:rPr>
                        <a:t>0.838457</a:t>
                      </a:r>
                      <a:endParaRPr lang="en-CA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0500" marR="6350" marT="635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050" u="none" strike="noStrike" dirty="0">
                          <a:effectLst/>
                        </a:rPr>
                        <a:t>0.138417</a:t>
                      </a:r>
                      <a:endParaRPr lang="en-CA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0500" marR="6350" marT="635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2658217"/>
                  </a:ext>
                </a:extLst>
              </a:tr>
              <a:tr h="219155">
                <a:tc>
                  <a:txBody>
                    <a:bodyPr/>
                    <a:lstStyle/>
                    <a:p>
                      <a:pPr algn="l" fontAlgn="ctr"/>
                      <a:r>
                        <a:rPr lang="en-CA" sz="1050" u="none" strike="noStrike">
                          <a:effectLst/>
                        </a:rPr>
                        <a:t>DeepLearning_1_AutoML_20200216_115946</a:t>
                      </a:r>
                      <a:endParaRPr lang="en-CA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050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050" u="none" strike="noStrike">
                          <a:effectLst/>
                        </a:rPr>
                        <a:t>0.83469</a:t>
                      </a:r>
                      <a:endParaRPr lang="en-CA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050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050" u="none" strike="noStrike">
                          <a:effectLst/>
                        </a:rPr>
                        <a:t>0.13864</a:t>
                      </a:r>
                      <a:endParaRPr lang="en-CA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0500" marR="6350" marT="6350" marB="0" anchor="ctr"/>
                </a:tc>
                <a:extLst>
                  <a:ext uri="{0D108BD9-81ED-4DB2-BD59-A6C34878D82A}">
                    <a16:rowId xmlns:a16="http://schemas.microsoft.com/office/drawing/2014/main" val="233319400"/>
                  </a:ext>
                </a:extLst>
              </a:tr>
              <a:tr h="219155">
                <a:tc>
                  <a:txBody>
                    <a:bodyPr/>
                    <a:lstStyle/>
                    <a:p>
                      <a:pPr algn="l" fontAlgn="ctr"/>
                      <a:r>
                        <a:rPr lang="en-CA" sz="1050" u="none" strike="noStrike" dirty="0">
                          <a:effectLst/>
                        </a:rPr>
                        <a:t>GBM_4_AutoML_20200216_115946</a:t>
                      </a:r>
                      <a:endParaRPr lang="en-CA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0500" marR="6350" marT="635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050" u="none" strike="noStrike" dirty="0">
                          <a:effectLst/>
                        </a:rPr>
                        <a:t>0.832629</a:t>
                      </a:r>
                      <a:endParaRPr lang="en-CA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0500" marR="6350" marT="635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050" u="none" strike="noStrike" dirty="0">
                          <a:effectLst/>
                        </a:rPr>
                        <a:t>0.140648</a:t>
                      </a:r>
                      <a:endParaRPr lang="en-CA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0500" marR="6350" marT="635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9461211"/>
                  </a:ext>
                </a:extLst>
              </a:tr>
              <a:tr h="219155">
                <a:tc>
                  <a:txBody>
                    <a:bodyPr/>
                    <a:lstStyle/>
                    <a:p>
                      <a:pPr algn="l" fontAlgn="ctr"/>
                      <a:r>
                        <a:rPr lang="en-CA" sz="1050" u="none" strike="noStrike">
                          <a:effectLst/>
                        </a:rPr>
                        <a:t>XRT_1_AutoML_20200216_115946</a:t>
                      </a:r>
                      <a:endParaRPr lang="en-CA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050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050" u="none" strike="noStrike">
                          <a:effectLst/>
                        </a:rPr>
                        <a:t>0.832395</a:t>
                      </a:r>
                      <a:endParaRPr lang="en-CA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050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050" u="none" strike="noStrike">
                          <a:effectLst/>
                        </a:rPr>
                        <a:t>0.140071</a:t>
                      </a:r>
                      <a:endParaRPr lang="en-CA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0500" marR="6350" marT="6350" marB="0" anchor="ctr"/>
                </a:tc>
                <a:extLst>
                  <a:ext uri="{0D108BD9-81ED-4DB2-BD59-A6C34878D82A}">
                    <a16:rowId xmlns:a16="http://schemas.microsoft.com/office/drawing/2014/main" val="252128839"/>
                  </a:ext>
                </a:extLst>
              </a:tr>
              <a:tr h="219155">
                <a:tc>
                  <a:txBody>
                    <a:bodyPr/>
                    <a:lstStyle/>
                    <a:p>
                      <a:pPr algn="l" fontAlgn="ctr"/>
                      <a:r>
                        <a:rPr lang="en-CA" sz="1050" u="none" strike="noStrike" dirty="0">
                          <a:effectLst/>
                        </a:rPr>
                        <a:t>DRF_1_AutoML_20200216_115946</a:t>
                      </a:r>
                      <a:endParaRPr lang="en-CA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0500" marR="6350" marT="635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050" u="none" strike="noStrike" dirty="0">
                          <a:effectLst/>
                        </a:rPr>
                        <a:t>0.828687</a:t>
                      </a:r>
                      <a:endParaRPr lang="en-CA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0500" marR="6350" marT="635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050" u="none" strike="noStrike" dirty="0">
                          <a:effectLst/>
                        </a:rPr>
                        <a:t>0.141467</a:t>
                      </a:r>
                      <a:endParaRPr lang="en-CA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0500" marR="6350" marT="635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5761510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AD38A6A6-4959-4D8B-8272-044FFC88ACDC}"/>
              </a:ext>
            </a:extLst>
          </p:cNvPr>
          <p:cNvSpPr/>
          <p:nvPr/>
        </p:nvSpPr>
        <p:spPr>
          <a:xfrm>
            <a:off x="530225" y="1200097"/>
            <a:ext cx="1113155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24292E"/>
                </a:solidFill>
                <a:latin typeface="Calibri "/>
              </a:rPr>
              <a:t>H2O’s </a:t>
            </a:r>
            <a:r>
              <a:rPr lang="en-US" sz="1600" dirty="0" err="1">
                <a:solidFill>
                  <a:srgbClr val="24292E"/>
                </a:solidFill>
                <a:latin typeface="Calibri "/>
              </a:rPr>
              <a:t>AutoML</a:t>
            </a:r>
            <a:r>
              <a:rPr lang="en-US" sz="1600" dirty="0">
                <a:solidFill>
                  <a:srgbClr val="24292E"/>
                </a:solidFill>
                <a:latin typeface="Calibri "/>
              </a:rPr>
              <a:t> can be used for automating the machine learning workflow, which includes automatic training and tuning of many models within a user-specified time-limit. It has made it easy for non-experts to experiment with machine learning to set a benchmark.</a:t>
            </a:r>
            <a:endParaRPr lang="en-CA" sz="1600" dirty="0">
              <a:latin typeface="Calibri 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1FBD572-501C-4B4B-94D6-FC539402DBB4}"/>
              </a:ext>
            </a:extLst>
          </p:cNvPr>
          <p:cNvSpPr/>
          <p:nvPr/>
        </p:nvSpPr>
        <p:spPr>
          <a:xfrm>
            <a:off x="6320932" y="2246296"/>
            <a:ext cx="51215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24292E"/>
                </a:solidFill>
                <a:latin typeface="-apple-system"/>
              </a:rPr>
              <a:t>10 Best Performing Models Selected by H2O </a:t>
            </a:r>
            <a:r>
              <a:rPr lang="en-US" dirty="0" err="1">
                <a:solidFill>
                  <a:srgbClr val="24292E"/>
                </a:solidFill>
                <a:latin typeface="-apple-system"/>
              </a:rPr>
              <a:t>AutoML</a:t>
            </a:r>
            <a:endParaRPr lang="en-CA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9428C41-19CB-4D2B-BBB9-955967B17541}"/>
              </a:ext>
            </a:extLst>
          </p:cNvPr>
          <p:cNvSpPr/>
          <p:nvPr/>
        </p:nvSpPr>
        <p:spPr>
          <a:xfrm>
            <a:off x="1662367" y="2629065"/>
            <a:ext cx="27800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solidFill>
                  <a:srgbClr val="24292E"/>
                </a:solidFill>
                <a:latin typeface="-apple-system"/>
              </a:rPr>
              <a:t>H2O </a:t>
            </a:r>
            <a:r>
              <a:rPr lang="en-CA" dirty="0" err="1">
                <a:solidFill>
                  <a:srgbClr val="24292E"/>
                </a:solidFill>
                <a:latin typeface="-apple-system"/>
              </a:rPr>
              <a:t>AutoML</a:t>
            </a:r>
            <a:r>
              <a:rPr lang="en-CA" dirty="0">
                <a:solidFill>
                  <a:srgbClr val="24292E"/>
                </a:solidFill>
                <a:latin typeface="-apple-system"/>
              </a:rPr>
              <a:t> Model Results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56403313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339091" y="497388"/>
            <a:ext cx="4327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Model Results Comparison </a:t>
            </a:r>
            <a:endParaRPr lang="zh-CN" altLang="en-US" sz="2400" b="1" dirty="0"/>
          </a:p>
        </p:txBody>
      </p:sp>
      <p:graphicFrame>
        <p:nvGraphicFramePr>
          <p:cNvPr id="24" name="Chart 23">
            <a:extLst>
              <a:ext uri="{FF2B5EF4-FFF2-40B4-BE49-F238E27FC236}">
                <a16:creationId xmlns:a16="http://schemas.microsoft.com/office/drawing/2014/main" id="{9F1B9569-64A6-4D24-A5B0-16AAB8B0185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995566"/>
              </p:ext>
            </p:extLst>
          </p:nvPr>
        </p:nvGraphicFramePr>
        <p:xfrm>
          <a:off x="396032" y="1944581"/>
          <a:ext cx="5437697" cy="38607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5" name="Freeform 91">
            <a:extLst>
              <a:ext uri="{FF2B5EF4-FFF2-40B4-BE49-F238E27FC236}">
                <a16:creationId xmlns:a16="http://schemas.microsoft.com/office/drawing/2014/main" id="{ECBE9C1B-F64A-4986-8162-1862E85F979E}"/>
              </a:ext>
            </a:extLst>
          </p:cNvPr>
          <p:cNvSpPr>
            <a:spLocks noEditPoints="1"/>
          </p:cNvSpPr>
          <p:nvPr/>
        </p:nvSpPr>
        <p:spPr bwMode="auto">
          <a:xfrm>
            <a:off x="6200607" y="1701124"/>
            <a:ext cx="752475" cy="612775"/>
          </a:xfrm>
          <a:custGeom>
            <a:avLst/>
            <a:gdLst/>
            <a:ahLst/>
            <a:cxnLst>
              <a:cxn ang="0">
                <a:pos x="386" y="0"/>
              </a:cxn>
              <a:cxn ang="0">
                <a:pos x="356" y="6"/>
              </a:cxn>
              <a:cxn ang="0">
                <a:pos x="334" y="22"/>
              </a:cxn>
              <a:cxn ang="0">
                <a:pos x="318" y="46"/>
              </a:cxn>
              <a:cxn ang="0">
                <a:pos x="312" y="74"/>
              </a:cxn>
              <a:cxn ang="0">
                <a:pos x="314" y="90"/>
              </a:cxn>
              <a:cxn ang="0">
                <a:pos x="386" y="238"/>
              </a:cxn>
              <a:cxn ang="0">
                <a:pos x="452" y="106"/>
              </a:cxn>
              <a:cxn ang="0">
                <a:pos x="460" y="74"/>
              </a:cxn>
              <a:cxn ang="0">
                <a:pos x="458" y="60"/>
              </a:cxn>
              <a:cxn ang="0">
                <a:pos x="448" y="32"/>
              </a:cxn>
              <a:cxn ang="0">
                <a:pos x="428" y="12"/>
              </a:cxn>
              <a:cxn ang="0">
                <a:pos x="400" y="2"/>
              </a:cxn>
              <a:cxn ang="0">
                <a:pos x="386" y="0"/>
              </a:cxn>
              <a:cxn ang="0">
                <a:pos x="386" y="118"/>
              </a:cxn>
              <a:cxn ang="0">
                <a:pos x="368" y="116"/>
              </a:cxn>
              <a:cxn ang="0">
                <a:pos x="354" y="106"/>
              </a:cxn>
              <a:cxn ang="0">
                <a:pos x="344" y="92"/>
              </a:cxn>
              <a:cxn ang="0">
                <a:pos x="340" y="74"/>
              </a:cxn>
              <a:cxn ang="0">
                <a:pos x="342" y="66"/>
              </a:cxn>
              <a:cxn ang="0">
                <a:pos x="348" y="50"/>
              </a:cxn>
              <a:cxn ang="0">
                <a:pos x="360" y="38"/>
              </a:cxn>
              <a:cxn ang="0">
                <a:pos x="376" y="30"/>
              </a:cxn>
              <a:cxn ang="0">
                <a:pos x="386" y="30"/>
              </a:cxn>
              <a:cxn ang="0">
                <a:pos x="402" y="34"/>
              </a:cxn>
              <a:cxn ang="0">
                <a:pos x="418" y="42"/>
              </a:cxn>
              <a:cxn ang="0">
                <a:pos x="426" y="56"/>
              </a:cxn>
              <a:cxn ang="0">
                <a:pos x="430" y="74"/>
              </a:cxn>
              <a:cxn ang="0">
                <a:pos x="430" y="84"/>
              </a:cxn>
              <a:cxn ang="0">
                <a:pos x="422" y="100"/>
              </a:cxn>
              <a:cxn ang="0">
                <a:pos x="410" y="112"/>
              </a:cxn>
              <a:cxn ang="0">
                <a:pos x="394" y="118"/>
              </a:cxn>
              <a:cxn ang="0">
                <a:pos x="386" y="118"/>
              </a:cxn>
              <a:cxn ang="0">
                <a:pos x="434" y="314"/>
              </a:cxn>
              <a:cxn ang="0">
                <a:pos x="344" y="232"/>
              </a:cxn>
              <a:cxn ang="0">
                <a:pos x="348" y="228"/>
              </a:cxn>
              <a:cxn ang="0">
                <a:pos x="326" y="208"/>
              </a:cxn>
              <a:cxn ang="0">
                <a:pos x="148" y="208"/>
              </a:cxn>
              <a:cxn ang="0">
                <a:pos x="0" y="326"/>
              </a:cxn>
              <a:cxn ang="0">
                <a:pos x="238" y="326"/>
              </a:cxn>
              <a:cxn ang="0">
                <a:pos x="474" y="326"/>
              </a:cxn>
              <a:cxn ang="0">
                <a:pos x="408" y="260"/>
              </a:cxn>
              <a:cxn ang="0">
                <a:pos x="40" y="314"/>
              </a:cxn>
              <a:cxn ang="0">
                <a:pos x="126" y="228"/>
              </a:cxn>
              <a:cxn ang="0">
                <a:pos x="108" y="348"/>
              </a:cxn>
              <a:cxn ang="0">
                <a:pos x="140" y="342"/>
              </a:cxn>
              <a:cxn ang="0">
                <a:pos x="164" y="232"/>
              </a:cxn>
              <a:cxn ang="0">
                <a:pos x="222" y="300"/>
              </a:cxn>
              <a:cxn ang="0">
                <a:pos x="252" y="194"/>
              </a:cxn>
              <a:cxn ang="0">
                <a:pos x="314" y="236"/>
              </a:cxn>
              <a:cxn ang="0">
                <a:pos x="252" y="300"/>
              </a:cxn>
            </a:cxnLst>
            <a:rect l="0" t="0" r="r" b="b"/>
            <a:pathLst>
              <a:path w="474" h="386">
                <a:moveTo>
                  <a:pt x="386" y="0"/>
                </a:moveTo>
                <a:lnTo>
                  <a:pt x="386" y="0"/>
                </a:lnTo>
                <a:lnTo>
                  <a:pt x="370" y="2"/>
                </a:lnTo>
                <a:lnTo>
                  <a:pt x="356" y="6"/>
                </a:lnTo>
                <a:lnTo>
                  <a:pt x="344" y="12"/>
                </a:lnTo>
                <a:lnTo>
                  <a:pt x="334" y="22"/>
                </a:lnTo>
                <a:lnTo>
                  <a:pt x="324" y="32"/>
                </a:lnTo>
                <a:lnTo>
                  <a:pt x="318" y="46"/>
                </a:lnTo>
                <a:lnTo>
                  <a:pt x="312" y="60"/>
                </a:lnTo>
                <a:lnTo>
                  <a:pt x="312" y="74"/>
                </a:lnTo>
                <a:lnTo>
                  <a:pt x="312" y="74"/>
                </a:lnTo>
                <a:lnTo>
                  <a:pt x="314" y="90"/>
                </a:lnTo>
                <a:lnTo>
                  <a:pt x="318" y="106"/>
                </a:lnTo>
                <a:lnTo>
                  <a:pt x="386" y="238"/>
                </a:lnTo>
                <a:lnTo>
                  <a:pt x="452" y="106"/>
                </a:lnTo>
                <a:lnTo>
                  <a:pt x="452" y="106"/>
                </a:lnTo>
                <a:lnTo>
                  <a:pt x="458" y="90"/>
                </a:lnTo>
                <a:lnTo>
                  <a:pt x="460" y="74"/>
                </a:lnTo>
                <a:lnTo>
                  <a:pt x="460" y="74"/>
                </a:lnTo>
                <a:lnTo>
                  <a:pt x="458" y="60"/>
                </a:lnTo>
                <a:lnTo>
                  <a:pt x="454" y="46"/>
                </a:lnTo>
                <a:lnTo>
                  <a:pt x="448" y="32"/>
                </a:lnTo>
                <a:lnTo>
                  <a:pt x="438" y="22"/>
                </a:lnTo>
                <a:lnTo>
                  <a:pt x="428" y="12"/>
                </a:lnTo>
                <a:lnTo>
                  <a:pt x="414" y="6"/>
                </a:lnTo>
                <a:lnTo>
                  <a:pt x="400" y="2"/>
                </a:lnTo>
                <a:lnTo>
                  <a:pt x="386" y="0"/>
                </a:lnTo>
                <a:lnTo>
                  <a:pt x="386" y="0"/>
                </a:lnTo>
                <a:close/>
                <a:moveTo>
                  <a:pt x="386" y="118"/>
                </a:moveTo>
                <a:lnTo>
                  <a:pt x="386" y="118"/>
                </a:lnTo>
                <a:lnTo>
                  <a:pt x="376" y="118"/>
                </a:lnTo>
                <a:lnTo>
                  <a:pt x="368" y="116"/>
                </a:lnTo>
                <a:lnTo>
                  <a:pt x="360" y="112"/>
                </a:lnTo>
                <a:lnTo>
                  <a:pt x="354" y="106"/>
                </a:lnTo>
                <a:lnTo>
                  <a:pt x="348" y="100"/>
                </a:lnTo>
                <a:lnTo>
                  <a:pt x="344" y="92"/>
                </a:lnTo>
                <a:lnTo>
                  <a:pt x="342" y="84"/>
                </a:lnTo>
                <a:lnTo>
                  <a:pt x="340" y="74"/>
                </a:lnTo>
                <a:lnTo>
                  <a:pt x="340" y="74"/>
                </a:lnTo>
                <a:lnTo>
                  <a:pt x="342" y="66"/>
                </a:lnTo>
                <a:lnTo>
                  <a:pt x="344" y="56"/>
                </a:lnTo>
                <a:lnTo>
                  <a:pt x="348" y="50"/>
                </a:lnTo>
                <a:lnTo>
                  <a:pt x="354" y="42"/>
                </a:lnTo>
                <a:lnTo>
                  <a:pt x="360" y="38"/>
                </a:lnTo>
                <a:lnTo>
                  <a:pt x="368" y="34"/>
                </a:lnTo>
                <a:lnTo>
                  <a:pt x="376" y="30"/>
                </a:lnTo>
                <a:lnTo>
                  <a:pt x="386" y="30"/>
                </a:lnTo>
                <a:lnTo>
                  <a:pt x="386" y="30"/>
                </a:lnTo>
                <a:lnTo>
                  <a:pt x="394" y="30"/>
                </a:lnTo>
                <a:lnTo>
                  <a:pt x="402" y="34"/>
                </a:lnTo>
                <a:lnTo>
                  <a:pt x="410" y="38"/>
                </a:lnTo>
                <a:lnTo>
                  <a:pt x="418" y="42"/>
                </a:lnTo>
                <a:lnTo>
                  <a:pt x="422" y="50"/>
                </a:lnTo>
                <a:lnTo>
                  <a:pt x="426" y="56"/>
                </a:lnTo>
                <a:lnTo>
                  <a:pt x="430" y="66"/>
                </a:lnTo>
                <a:lnTo>
                  <a:pt x="430" y="74"/>
                </a:lnTo>
                <a:lnTo>
                  <a:pt x="430" y="74"/>
                </a:lnTo>
                <a:lnTo>
                  <a:pt x="430" y="84"/>
                </a:lnTo>
                <a:lnTo>
                  <a:pt x="426" y="92"/>
                </a:lnTo>
                <a:lnTo>
                  <a:pt x="422" y="100"/>
                </a:lnTo>
                <a:lnTo>
                  <a:pt x="418" y="106"/>
                </a:lnTo>
                <a:lnTo>
                  <a:pt x="410" y="112"/>
                </a:lnTo>
                <a:lnTo>
                  <a:pt x="402" y="116"/>
                </a:lnTo>
                <a:lnTo>
                  <a:pt x="394" y="118"/>
                </a:lnTo>
                <a:lnTo>
                  <a:pt x="386" y="118"/>
                </a:lnTo>
                <a:lnTo>
                  <a:pt x="386" y="118"/>
                </a:lnTo>
                <a:close/>
                <a:moveTo>
                  <a:pt x="408" y="260"/>
                </a:moveTo>
                <a:lnTo>
                  <a:pt x="434" y="314"/>
                </a:lnTo>
                <a:lnTo>
                  <a:pt x="366" y="348"/>
                </a:lnTo>
                <a:lnTo>
                  <a:pt x="344" y="232"/>
                </a:lnTo>
                <a:lnTo>
                  <a:pt x="348" y="228"/>
                </a:lnTo>
                <a:lnTo>
                  <a:pt x="348" y="228"/>
                </a:lnTo>
                <a:lnTo>
                  <a:pt x="334" y="200"/>
                </a:lnTo>
                <a:lnTo>
                  <a:pt x="326" y="208"/>
                </a:lnTo>
                <a:lnTo>
                  <a:pt x="238" y="148"/>
                </a:lnTo>
                <a:lnTo>
                  <a:pt x="148" y="208"/>
                </a:lnTo>
                <a:lnTo>
                  <a:pt x="88" y="148"/>
                </a:lnTo>
                <a:lnTo>
                  <a:pt x="0" y="326"/>
                </a:lnTo>
                <a:lnTo>
                  <a:pt x="118" y="386"/>
                </a:lnTo>
                <a:lnTo>
                  <a:pt x="238" y="326"/>
                </a:lnTo>
                <a:lnTo>
                  <a:pt x="356" y="386"/>
                </a:lnTo>
                <a:lnTo>
                  <a:pt x="474" y="326"/>
                </a:lnTo>
                <a:lnTo>
                  <a:pt x="424" y="226"/>
                </a:lnTo>
                <a:lnTo>
                  <a:pt x="408" y="260"/>
                </a:lnTo>
                <a:close/>
                <a:moveTo>
                  <a:pt x="108" y="348"/>
                </a:moveTo>
                <a:lnTo>
                  <a:pt x="40" y="314"/>
                </a:lnTo>
                <a:lnTo>
                  <a:pt x="96" y="198"/>
                </a:lnTo>
                <a:lnTo>
                  <a:pt x="126" y="228"/>
                </a:lnTo>
                <a:lnTo>
                  <a:pt x="130" y="232"/>
                </a:lnTo>
                <a:lnTo>
                  <a:pt x="108" y="348"/>
                </a:lnTo>
                <a:close/>
                <a:moveTo>
                  <a:pt x="222" y="300"/>
                </a:moveTo>
                <a:lnTo>
                  <a:pt x="140" y="342"/>
                </a:lnTo>
                <a:lnTo>
                  <a:pt x="160" y="236"/>
                </a:lnTo>
                <a:lnTo>
                  <a:pt x="164" y="232"/>
                </a:lnTo>
                <a:lnTo>
                  <a:pt x="222" y="194"/>
                </a:lnTo>
                <a:lnTo>
                  <a:pt x="222" y="300"/>
                </a:lnTo>
                <a:close/>
                <a:moveTo>
                  <a:pt x="252" y="300"/>
                </a:moveTo>
                <a:lnTo>
                  <a:pt x="252" y="194"/>
                </a:lnTo>
                <a:lnTo>
                  <a:pt x="310" y="232"/>
                </a:lnTo>
                <a:lnTo>
                  <a:pt x="314" y="236"/>
                </a:lnTo>
                <a:lnTo>
                  <a:pt x="334" y="342"/>
                </a:lnTo>
                <a:lnTo>
                  <a:pt x="252" y="30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7" name="文本框 4">
            <a:extLst>
              <a:ext uri="{FF2B5EF4-FFF2-40B4-BE49-F238E27FC236}">
                <a16:creationId xmlns:a16="http://schemas.microsoft.com/office/drawing/2014/main" id="{970D5B88-C2D8-4FA4-ACAD-1491595C223A}"/>
              </a:ext>
            </a:extLst>
          </p:cNvPr>
          <p:cNvSpPr txBox="1"/>
          <p:nvPr/>
        </p:nvSpPr>
        <p:spPr>
          <a:xfrm>
            <a:off x="7172915" y="1750102"/>
            <a:ext cx="40417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H2O </a:t>
            </a:r>
            <a:r>
              <a:rPr lang="en-US" altLang="zh-CN" sz="2400" dirty="0" err="1"/>
              <a:t>AutoML</a:t>
            </a:r>
            <a:r>
              <a:rPr lang="en-US" altLang="zh-CN" sz="2400" dirty="0"/>
              <a:t> generates better accuracy score </a:t>
            </a:r>
            <a:endParaRPr lang="zh-CN" altLang="en-US" sz="2400" dirty="0"/>
          </a:p>
        </p:txBody>
      </p:sp>
      <p:sp>
        <p:nvSpPr>
          <p:cNvPr id="28" name="Freeform 183">
            <a:extLst>
              <a:ext uri="{FF2B5EF4-FFF2-40B4-BE49-F238E27FC236}">
                <a16:creationId xmlns:a16="http://schemas.microsoft.com/office/drawing/2014/main" id="{DDB850AD-47F9-4A6D-B984-6EB754B31B86}"/>
              </a:ext>
            </a:extLst>
          </p:cNvPr>
          <p:cNvSpPr>
            <a:spLocks noEditPoints="1"/>
          </p:cNvSpPr>
          <p:nvPr/>
        </p:nvSpPr>
        <p:spPr bwMode="auto">
          <a:xfrm>
            <a:off x="6206957" y="3419683"/>
            <a:ext cx="746125" cy="7429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0" y="468"/>
              </a:cxn>
              <a:cxn ang="0">
                <a:pos x="192" y="374"/>
              </a:cxn>
              <a:cxn ang="0">
                <a:pos x="232" y="442"/>
              </a:cxn>
              <a:cxn ang="0">
                <a:pos x="294" y="330"/>
              </a:cxn>
              <a:cxn ang="0">
                <a:pos x="470" y="284"/>
              </a:cxn>
              <a:cxn ang="0">
                <a:pos x="0" y="0"/>
              </a:cxn>
              <a:cxn ang="0">
                <a:pos x="232" y="396"/>
              </a:cxn>
              <a:cxn ang="0">
                <a:pos x="54" y="80"/>
              </a:cxn>
              <a:cxn ang="0">
                <a:pos x="272" y="324"/>
              </a:cxn>
              <a:cxn ang="0">
                <a:pos x="232" y="396"/>
              </a:cxn>
            </a:cxnLst>
            <a:rect l="0" t="0" r="r" b="b"/>
            <a:pathLst>
              <a:path w="470" h="468">
                <a:moveTo>
                  <a:pt x="0" y="0"/>
                </a:moveTo>
                <a:lnTo>
                  <a:pt x="20" y="468"/>
                </a:lnTo>
                <a:lnTo>
                  <a:pt x="192" y="374"/>
                </a:lnTo>
                <a:lnTo>
                  <a:pt x="232" y="442"/>
                </a:lnTo>
                <a:lnTo>
                  <a:pt x="294" y="330"/>
                </a:lnTo>
                <a:lnTo>
                  <a:pt x="470" y="284"/>
                </a:lnTo>
                <a:lnTo>
                  <a:pt x="0" y="0"/>
                </a:lnTo>
                <a:close/>
                <a:moveTo>
                  <a:pt x="232" y="396"/>
                </a:moveTo>
                <a:lnTo>
                  <a:pt x="54" y="80"/>
                </a:lnTo>
                <a:lnTo>
                  <a:pt x="272" y="324"/>
                </a:lnTo>
                <a:lnTo>
                  <a:pt x="232" y="396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0" name="文本框 7">
            <a:extLst>
              <a:ext uri="{FF2B5EF4-FFF2-40B4-BE49-F238E27FC236}">
                <a16:creationId xmlns:a16="http://schemas.microsoft.com/office/drawing/2014/main" id="{43BF5A82-27E6-4EB8-BCED-E096FF1881F6}"/>
              </a:ext>
            </a:extLst>
          </p:cNvPr>
          <p:cNvSpPr txBox="1"/>
          <p:nvPr/>
        </p:nvSpPr>
        <p:spPr>
          <a:xfrm>
            <a:off x="7172915" y="3375659"/>
            <a:ext cx="40417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H2O </a:t>
            </a:r>
            <a:r>
              <a:rPr lang="en-US" altLang="zh-CN" sz="2400" dirty="0" err="1"/>
              <a:t>AutoML</a:t>
            </a:r>
            <a:r>
              <a:rPr lang="en-US" altLang="zh-CN" sz="2400" dirty="0"/>
              <a:t> generates better F1 score </a:t>
            </a:r>
            <a:endParaRPr lang="zh-CN" altLang="en-US" sz="2400" dirty="0"/>
          </a:p>
        </p:txBody>
      </p:sp>
      <p:sp>
        <p:nvSpPr>
          <p:cNvPr id="31" name="Freeform 110">
            <a:extLst>
              <a:ext uri="{FF2B5EF4-FFF2-40B4-BE49-F238E27FC236}">
                <a16:creationId xmlns:a16="http://schemas.microsoft.com/office/drawing/2014/main" id="{2CF60414-0DF2-4CE3-9C31-211D8ED90179}"/>
              </a:ext>
            </a:extLst>
          </p:cNvPr>
          <p:cNvSpPr>
            <a:spLocks noEditPoints="1"/>
          </p:cNvSpPr>
          <p:nvPr/>
        </p:nvSpPr>
        <p:spPr bwMode="auto">
          <a:xfrm>
            <a:off x="6302206" y="4885649"/>
            <a:ext cx="655206" cy="658993"/>
          </a:xfrm>
          <a:custGeom>
            <a:avLst/>
            <a:gdLst/>
            <a:ahLst/>
            <a:cxnLst>
              <a:cxn ang="0">
                <a:pos x="0" y="348"/>
              </a:cxn>
              <a:cxn ang="0">
                <a:pos x="42" y="64"/>
              </a:cxn>
              <a:cxn ang="0">
                <a:pos x="42" y="130"/>
              </a:cxn>
              <a:cxn ang="0">
                <a:pos x="42" y="196"/>
              </a:cxn>
              <a:cxn ang="0">
                <a:pos x="42" y="260"/>
              </a:cxn>
              <a:cxn ang="0">
                <a:pos x="64" y="228"/>
              </a:cxn>
              <a:cxn ang="0">
                <a:pos x="70" y="210"/>
              </a:cxn>
              <a:cxn ang="0">
                <a:pos x="90" y="196"/>
              </a:cxn>
              <a:cxn ang="0">
                <a:pos x="136" y="160"/>
              </a:cxn>
              <a:cxn ang="0">
                <a:pos x="130" y="142"/>
              </a:cxn>
              <a:cxn ang="0">
                <a:pos x="140" y="118"/>
              </a:cxn>
              <a:cxn ang="0">
                <a:pos x="162" y="108"/>
              </a:cxn>
              <a:cxn ang="0">
                <a:pos x="180" y="114"/>
              </a:cxn>
              <a:cxn ang="0">
                <a:pos x="194" y="134"/>
              </a:cxn>
              <a:cxn ang="0">
                <a:pos x="232" y="180"/>
              </a:cxn>
              <a:cxn ang="0">
                <a:pos x="250" y="174"/>
              </a:cxn>
              <a:cxn ang="0">
                <a:pos x="284" y="88"/>
              </a:cxn>
              <a:cxn ang="0">
                <a:pos x="282" y="70"/>
              </a:cxn>
              <a:cxn ang="0">
                <a:pos x="296" y="48"/>
              </a:cxn>
              <a:cxn ang="0">
                <a:pos x="314" y="44"/>
              </a:cxn>
              <a:cxn ang="0">
                <a:pos x="338" y="52"/>
              </a:cxn>
              <a:cxn ang="0">
                <a:pos x="346" y="76"/>
              </a:cxn>
              <a:cxn ang="0">
                <a:pos x="342" y="94"/>
              </a:cxn>
              <a:cxn ang="0">
                <a:pos x="320" y="108"/>
              </a:cxn>
              <a:cxn ang="0">
                <a:pos x="272" y="184"/>
              </a:cxn>
              <a:cxn ang="0">
                <a:pos x="282" y="206"/>
              </a:cxn>
              <a:cxn ang="0">
                <a:pos x="276" y="224"/>
              </a:cxn>
              <a:cxn ang="0">
                <a:pos x="256" y="238"/>
              </a:cxn>
              <a:cxn ang="0">
                <a:pos x="236" y="236"/>
              </a:cxn>
              <a:cxn ang="0">
                <a:pos x="220" y="218"/>
              </a:cxn>
              <a:cxn ang="0">
                <a:pos x="218" y="196"/>
              </a:cxn>
              <a:cxn ang="0">
                <a:pos x="162" y="174"/>
              </a:cxn>
              <a:cxn ang="0">
                <a:pos x="124" y="210"/>
              </a:cxn>
              <a:cxn ang="0">
                <a:pos x="130" y="234"/>
              </a:cxn>
              <a:cxn ang="0">
                <a:pos x="116" y="254"/>
              </a:cxn>
              <a:cxn ang="0">
                <a:pos x="98" y="260"/>
              </a:cxn>
              <a:cxn ang="0">
                <a:pos x="74" y="250"/>
              </a:cxn>
              <a:cxn ang="0">
                <a:pos x="64" y="228"/>
              </a:cxn>
              <a:cxn ang="0">
                <a:pos x="304" y="80"/>
              </a:cxn>
              <a:cxn ang="0">
                <a:pos x="314" y="86"/>
              </a:cxn>
              <a:cxn ang="0">
                <a:pos x="326" y="76"/>
              </a:cxn>
              <a:cxn ang="0">
                <a:pos x="318" y="66"/>
              </a:cxn>
              <a:cxn ang="0">
                <a:pos x="306" y="68"/>
              </a:cxn>
              <a:cxn ang="0">
                <a:pos x="238" y="206"/>
              </a:cxn>
              <a:cxn ang="0">
                <a:pos x="244" y="216"/>
              </a:cxn>
              <a:cxn ang="0">
                <a:pos x="256" y="214"/>
              </a:cxn>
              <a:cxn ang="0">
                <a:pos x="260" y="202"/>
              </a:cxn>
              <a:cxn ang="0">
                <a:pos x="250" y="196"/>
              </a:cxn>
              <a:cxn ang="0">
                <a:pos x="238" y="206"/>
              </a:cxn>
              <a:cxn ang="0">
                <a:pos x="152" y="146"/>
              </a:cxn>
              <a:cxn ang="0">
                <a:pos x="162" y="152"/>
              </a:cxn>
              <a:cxn ang="0">
                <a:pos x="174" y="142"/>
              </a:cxn>
              <a:cxn ang="0">
                <a:pos x="166" y="130"/>
              </a:cxn>
              <a:cxn ang="0">
                <a:pos x="154" y="134"/>
              </a:cxn>
              <a:cxn ang="0">
                <a:pos x="86" y="228"/>
              </a:cxn>
              <a:cxn ang="0">
                <a:pos x="92" y="238"/>
              </a:cxn>
              <a:cxn ang="0">
                <a:pos x="104" y="236"/>
              </a:cxn>
              <a:cxn ang="0">
                <a:pos x="108" y="224"/>
              </a:cxn>
              <a:cxn ang="0">
                <a:pos x="98" y="218"/>
              </a:cxn>
              <a:cxn ang="0">
                <a:pos x="86" y="228"/>
              </a:cxn>
            </a:cxnLst>
            <a:rect l="0" t="0" r="r" b="b"/>
            <a:pathLst>
              <a:path w="346" h="348">
                <a:moveTo>
                  <a:pt x="22" y="326"/>
                </a:moveTo>
                <a:lnTo>
                  <a:pt x="346" y="326"/>
                </a:lnTo>
                <a:lnTo>
                  <a:pt x="346" y="348"/>
                </a:lnTo>
                <a:lnTo>
                  <a:pt x="0" y="348"/>
                </a:lnTo>
                <a:lnTo>
                  <a:pt x="0" y="0"/>
                </a:lnTo>
                <a:lnTo>
                  <a:pt x="22" y="0"/>
                </a:lnTo>
                <a:lnTo>
                  <a:pt x="22" y="64"/>
                </a:lnTo>
                <a:lnTo>
                  <a:pt x="42" y="64"/>
                </a:lnTo>
                <a:lnTo>
                  <a:pt x="42" y="86"/>
                </a:lnTo>
                <a:lnTo>
                  <a:pt x="22" y="86"/>
                </a:lnTo>
                <a:lnTo>
                  <a:pt x="22" y="130"/>
                </a:lnTo>
                <a:lnTo>
                  <a:pt x="42" y="130"/>
                </a:lnTo>
                <a:lnTo>
                  <a:pt x="42" y="152"/>
                </a:lnTo>
                <a:lnTo>
                  <a:pt x="22" y="152"/>
                </a:lnTo>
                <a:lnTo>
                  <a:pt x="22" y="196"/>
                </a:lnTo>
                <a:lnTo>
                  <a:pt x="42" y="196"/>
                </a:lnTo>
                <a:lnTo>
                  <a:pt x="42" y="218"/>
                </a:lnTo>
                <a:lnTo>
                  <a:pt x="22" y="218"/>
                </a:lnTo>
                <a:lnTo>
                  <a:pt x="22" y="260"/>
                </a:lnTo>
                <a:lnTo>
                  <a:pt x="42" y="260"/>
                </a:lnTo>
                <a:lnTo>
                  <a:pt x="42" y="282"/>
                </a:lnTo>
                <a:lnTo>
                  <a:pt x="22" y="282"/>
                </a:lnTo>
                <a:lnTo>
                  <a:pt x="22" y="326"/>
                </a:lnTo>
                <a:close/>
                <a:moveTo>
                  <a:pt x="64" y="228"/>
                </a:moveTo>
                <a:lnTo>
                  <a:pt x="64" y="228"/>
                </a:lnTo>
                <a:lnTo>
                  <a:pt x="66" y="222"/>
                </a:lnTo>
                <a:lnTo>
                  <a:pt x="68" y="216"/>
                </a:lnTo>
                <a:lnTo>
                  <a:pt x="70" y="210"/>
                </a:lnTo>
                <a:lnTo>
                  <a:pt x="74" y="204"/>
                </a:lnTo>
                <a:lnTo>
                  <a:pt x="78" y="200"/>
                </a:lnTo>
                <a:lnTo>
                  <a:pt x="84" y="198"/>
                </a:lnTo>
                <a:lnTo>
                  <a:pt x="90" y="196"/>
                </a:lnTo>
                <a:lnTo>
                  <a:pt x="98" y="196"/>
                </a:lnTo>
                <a:lnTo>
                  <a:pt x="98" y="196"/>
                </a:lnTo>
                <a:lnTo>
                  <a:pt x="106" y="196"/>
                </a:lnTo>
                <a:lnTo>
                  <a:pt x="136" y="160"/>
                </a:lnTo>
                <a:lnTo>
                  <a:pt x="136" y="160"/>
                </a:lnTo>
                <a:lnTo>
                  <a:pt x="132" y="150"/>
                </a:lnTo>
                <a:lnTo>
                  <a:pt x="130" y="142"/>
                </a:lnTo>
                <a:lnTo>
                  <a:pt x="130" y="142"/>
                </a:lnTo>
                <a:lnTo>
                  <a:pt x="130" y="134"/>
                </a:lnTo>
                <a:lnTo>
                  <a:pt x="132" y="128"/>
                </a:lnTo>
                <a:lnTo>
                  <a:pt x="136" y="122"/>
                </a:lnTo>
                <a:lnTo>
                  <a:pt x="140" y="118"/>
                </a:lnTo>
                <a:lnTo>
                  <a:pt x="144" y="114"/>
                </a:lnTo>
                <a:lnTo>
                  <a:pt x="150" y="110"/>
                </a:lnTo>
                <a:lnTo>
                  <a:pt x="156" y="110"/>
                </a:lnTo>
                <a:lnTo>
                  <a:pt x="162" y="108"/>
                </a:lnTo>
                <a:lnTo>
                  <a:pt x="162" y="108"/>
                </a:lnTo>
                <a:lnTo>
                  <a:pt x="168" y="110"/>
                </a:lnTo>
                <a:lnTo>
                  <a:pt x="174" y="110"/>
                </a:lnTo>
                <a:lnTo>
                  <a:pt x="180" y="114"/>
                </a:lnTo>
                <a:lnTo>
                  <a:pt x="186" y="118"/>
                </a:lnTo>
                <a:lnTo>
                  <a:pt x="190" y="122"/>
                </a:lnTo>
                <a:lnTo>
                  <a:pt x="192" y="128"/>
                </a:lnTo>
                <a:lnTo>
                  <a:pt x="194" y="134"/>
                </a:lnTo>
                <a:lnTo>
                  <a:pt x="194" y="142"/>
                </a:lnTo>
                <a:lnTo>
                  <a:pt x="194" y="142"/>
                </a:lnTo>
                <a:lnTo>
                  <a:pt x="194" y="150"/>
                </a:lnTo>
                <a:lnTo>
                  <a:pt x="232" y="180"/>
                </a:lnTo>
                <a:lnTo>
                  <a:pt x="232" y="180"/>
                </a:lnTo>
                <a:lnTo>
                  <a:pt x="240" y="176"/>
                </a:lnTo>
                <a:lnTo>
                  <a:pt x="250" y="174"/>
                </a:lnTo>
                <a:lnTo>
                  <a:pt x="250" y="174"/>
                </a:lnTo>
                <a:lnTo>
                  <a:pt x="254" y="174"/>
                </a:lnTo>
                <a:lnTo>
                  <a:pt x="290" y="98"/>
                </a:lnTo>
                <a:lnTo>
                  <a:pt x="290" y="98"/>
                </a:lnTo>
                <a:lnTo>
                  <a:pt x="284" y="88"/>
                </a:lnTo>
                <a:lnTo>
                  <a:pt x="282" y="82"/>
                </a:lnTo>
                <a:lnTo>
                  <a:pt x="282" y="76"/>
                </a:lnTo>
                <a:lnTo>
                  <a:pt x="282" y="76"/>
                </a:lnTo>
                <a:lnTo>
                  <a:pt x="282" y="70"/>
                </a:lnTo>
                <a:lnTo>
                  <a:pt x="284" y="64"/>
                </a:lnTo>
                <a:lnTo>
                  <a:pt x="288" y="58"/>
                </a:lnTo>
                <a:lnTo>
                  <a:pt x="292" y="52"/>
                </a:lnTo>
                <a:lnTo>
                  <a:pt x="296" y="48"/>
                </a:lnTo>
                <a:lnTo>
                  <a:pt x="302" y="46"/>
                </a:lnTo>
                <a:lnTo>
                  <a:pt x="308" y="44"/>
                </a:lnTo>
                <a:lnTo>
                  <a:pt x="314" y="44"/>
                </a:lnTo>
                <a:lnTo>
                  <a:pt x="314" y="44"/>
                </a:lnTo>
                <a:lnTo>
                  <a:pt x="320" y="44"/>
                </a:lnTo>
                <a:lnTo>
                  <a:pt x="328" y="46"/>
                </a:lnTo>
                <a:lnTo>
                  <a:pt x="332" y="48"/>
                </a:lnTo>
                <a:lnTo>
                  <a:pt x="338" y="52"/>
                </a:lnTo>
                <a:lnTo>
                  <a:pt x="342" y="58"/>
                </a:lnTo>
                <a:lnTo>
                  <a:pt x="344" y="64"/>
                </a:lnTo>
                <a:lnTo>
                  <a:pt x="346" y="70"/>
                </a:lnTo>
                <a:lnTo>
                  <a:pt x="346" y="76"/>
                </a:lnTo>
                <a:lnTo>
                  <a:pt x="346" y="76"/>
                </a:lnTo>
                <a:lnTo>
                  <a:pt x="346" y="82"/>
                </a:lnTo>
                <a:lnTo>
                  <a:pt x="344" y="88"/>
                </a:lnTo>
                <a:lnTo>
                  <a:pt x="342" y="94"/>
                </a:lnTo>
                <a:lnTo>
                  <a:pt x="338" y="98"/>
                </a:lnTo>
                <a:lnTo>
                  <a:pt x="332" y="102"/>
                </a:lnTo>
                <a:lnTo>
                  <a:pt x="328" y="106"/>
                </a:lnTo>
                <a:lnTo>
                  <a:pt x="320" y="108"/>
                </a:lnTo>
                <a:lnTo>
                  <a:pt x="314" y="108"/>
                </a:lnTo>
                <a:lnTo>
                  <a:pt x="314" y="108"/>
                </a:lnTo>
                <a:lnTo>
                  <a:pt x="310" y="108"/>
                </a:lnTo>
                <a:lnTo>
                  <a:pt x="272" y="184"/>
                </a:lnTo>
                <a:lnTo>
                  <a:pt x="272" y="184"/>
                </a:lnTo>
                <a:lnTo>
                  <a:pt x="280" y="194"/>
                </a:lnTo>
                <a:lnTo>
                  <a:pt x="282" y="200"/>
                </a:lnTo>
                <a:lnTo>
                  <a:pt x="282" y="206"/>
                </a:lnTo>
                <a:lnTo>
                  <a:pt x="282" y="206"/>
                </a:lnTo>
                <a:lnTo>
                  <a:pt x="282" y="212"/>
                </a:lnTo>
                <a:lnTo>
                  <a:pt x="280" y="218"/>
                </a:lnTo>
                <a:lnTo>
                  <a:pt x="276" y="224"/>
                </a:lnTo>
                <a:lnTo>
                  <a:pt x="272" y="230"/>
                </a:lnTo>
                <a:lnTo>
                  <a:pt x="268" y="234"/>
                </a:lnTo>
                <a:lnTo>
                  <a:pt x="262" y="236"/>
                </a:lnTo>
                <a:lnTo>
                  <a:pt x="256" y="238"/>
                </a:lnTo>
                <a:lnTo>
                  <a:pt x="250" y="238"/>
                </a:lnTo>
                <a:lnTo>
                  <a:pt x="250" y="238"/>
                </a:lnTo>
                <a:lnTo>
                  <a:pt x="242" y="238"/>
                </a:lnTo>
                <a:lnTo>
                  <a:pt x="236" y="236"/>
                </a:lnTo>
                <a:lnTo>
                  <a:pt x="230" y="234"/>
                </a:lnTo>
                <a:lnTo>
                  <a:pt x="226" y="230"/>
                </a:lnTo>
                <a:lnTo>
                  <a:pt x="222" y="224"/>
                </a:lnTo>
                <a:lnTo>
                  <a:pt x="220" y="218"/>
                </a:lnTo>
                <a:lnTo>
                  <a:pt x="218" y="212"/>
                </a:lnTo>
                <a:lnTo>
                  <a:pt x="216" y="206"/>
                </a:lnTo>
                <a:lnTo>
                  <a:pt x="216" y="206"/>
                </a:lnTo>
                <a:lnTo>
                  <a:pt x="218" y="196"/>
                </a:lnTo>
                <a:lnTo>
                  <a:pt x="180" y="168"/>
                </a:lnTo>
                <a:lnTo>
                  <a:pt x="180" y="168"/>
                </a:lnTo>
                <a:lnTo>
                  <a:pt x="172" y="172"/>
                </a:lnTo>
                <a:lnTo>
                  <a:pt x="162" y="174"/>
                </a:lnTo>
                <a:lnTo>
                  <a:pt x="162" y="174"/>
                </a:lnTo>
                <a:lnTo>
                  <a:pt x="152" y="172"/>
                </a:lnTo>
                <a:lnTo>
                  <a:pt x="124" y="210"/>
                </a:lnTo>
                <a:lnTo>
                  <a:pt x="124" y="210"/>
                </a:lnTo>
                <a:lnTo>
                  <a:pt x="128" y="218"/>
                </a:lnTo>
                <a:lnTo>
                  <a:pt x="130" y="228"/>
                </a:lnTo>
                <a:lnTo>
                  <a:pt x="130" y="228"/>
                </a:lnTo>
                <a:lnTo>
                  <a:pt x="130" y="234"/>
                </a:lnTo>
                <a:lnTo>
                  <a:pt x="128" y="240"/>
                </a:lnTo>
                <a:lnTo>
                  <a:pt x="124" y="246"/>
                </a:lnTo>
                <a:lnTo>
                  <a:pt x="120" y="250"/>
                </a:lnTo>
                <a:lnTo>
                  <a:pt x="116" y="254"/>
                </a:lnTo>
                <a:lnTo>
                  <a:pt x="110" y="258"/>
                </a:lnTo>
                <a:lnTo>
                  <a:pt x="104" y="260"/>
                </a:lnTo>
                <a:lnTo>
                  <a:pt x="98" y="260"/>
                </a:lnTo>
                <a:lnTo>
                  <a:pt x="98" y="260"/>
                </a:lnTo>
                <a:lnTo>
                  <a:pt x="90" y="260"/>
                </a:lnTo>
                <a:lnTo>
                  <a:pt x="84" y="258"/>
                </a:lnTo>
                <a:lnTo>
                  <a:pt x="78" y="254"/>
                </a:lnTo>
                <a:lnTo>
                  <a:pt x="74" y="250"/>
                </a:lnTo>
                <a:lnTo>
                  <a:pt x="70" y="246"/>
                </a:lnTo>
                <a:lnTo>
                  <a:pt x="68" y="240"/>
                </a:lnTo>
                <a:lnTo>
                  <a:pt x="66" y="234"/>
                </a:lnTo>
                <a:lnTo>
                  <a:pt x="64" y="228"/>
                </a:lnTo>
                <a:lnTo>
                  <a:pt x="64" y="228"/>
                </a:lnTo>
                <a:close/>
                <a:moveTo>
                  <a:pt x="304" y="76"/>
                </a:moveTo>
                <a:lnTo>
                  <a:pt x="304" y="76"/>
                </a:lnTo>
                <a:lnTo>
                  <a:pt x="304" y="80"/>
                </a:lnTo>
                <a:lnTo>
                  <a:pt x="306" y="84"/>
                </a:lnTo>
                <a:lnTo>
                  <a:pt x="310" y="86"/>
                </a:lnTo>
                <a:lnTo>
                  <a:pt x="314" y="86"/>
                </a:lnTo>
                <a:lnTo>
                  <a:pt x="314" y="86"/>
                </a:lnTo>
                <a:lnTo>
                  <a:pt x="318" y="86"/>
                </a:lnTo>
                <a:lnTo>
                  <a:pt x="322" y="84"/>
                </a:lnTo>
                <a:lnTo>
                  <a:pt x="324" y="80"/>
                </a:lnTo>
                <a:lnTo>
                  <a:pt x="326" y="76"/>
                </a:lnTo>
                <a:lnTo>
                  <a:pt x="326" y="76"/>
                </a:lnTo>
                <a:lnTo>
                  <a:pt x="324" y="72"/>
                </a:lnTo>
                <a:lnTo>
                  <a:pt x="322" y="68"/>
                </a:lnTo>
                <a:lnTo>
                  <a:pt x="318" y="66"/>
                </a:lnTo>
                <a:lnTo>
                  <a:pt x="314" y="64"/>
                </a:lnTo>
                <a:lnTo>
                  <a:pt x="314" y="64"/>
                </a:lnTo>
                <a:lnTo>
                  <a:pt x="310" y="66"/>
                </a:lnTo>
                <a:lnTo>
                  <a:pt x="306" y="68"/>
                </a:lnTo>
                <a:lnTo>
                  <a:pt x="304" y="72"/>
                </a:lnTo>
                <a:lnTo>
                  <a:pt x="304" y="76"/>
                </a:lnTo>
                <a:lnTo>
                  <a:pt x="304" y="76"/>
                </a:lnTo>
                <a:close/>
                <a:moveTo>
                  <a:pt x="238" y="206"/>
                </a:moveTo>
                <a:lnTo>
                  <a:pt x="238" y="206"/>
                </a:lnTo>
                <a:lnTo>
                  <a:pt x="240" y="210"/>
                </a:lnTo>
                <a:lnTo>
                  <a:pt x="242" y="214"/>
                </a:lnTo>
                <a:lnTo>
                  <a:pt x="244" y="216"/>
                </a:lnTo>
                <a:lnTo>
                  <a:pt x="250" y="218"/>
                </a:lnTo>
                <a:lnTo>
                  <a:pt x="250" y="218"/>
                </a:lnTo>
                <a:lnTo>
                  <a:pt x="254" y="216"/>
                </a:lnTo>
                <a:lnTo>
                  <a:pt x="256" y="214"/>
                </a:lnTo>
                <a:lnTo>
                  <a:pt x="260" y="210"/>
                </a:lnTo>
                <a:lnTo>
                  <a:pt x="260" y="206"/>
                </a:lnTo>
                <a:lnTo>
                  <a:pt x="260" y="206"/>
                </a:lnTo>
                <a:lnTo>
                  <a:pt x="260" y="202"/>
                </a:lnTo>
                <a:lnTo>
                  <a:pt x="256" y="198"/>
                </a:lnTo>
                <a:lnTo>
                  <a:pt x="254" y="196"/>
                </a:lnTo>
                <a:lnTo>
                  <a:pt x="250" y="196"/>
                </a:lnTo>
                <a:lnTo>
                  <a:pt x="250" y="196"/>
                </a:lnTo>
                <a:lnTo>
                  <a:pt x="244" y="196"/>
                </a:lnTo>
                <a:lnTo>
                  <a:pt x="242" y="198"/>
                </a:lnTo>
                <a:lnTo>
                  <a:pt x="240" y="202"/>
                </a:lnTo>
                <a:lnTo>
                  <a:pt x="238" y="206"/>
                </a:lnTo>
                <a:lnTo>
                  <a:pt x="238" y="206"/>
                </a:lnTo>
                <a:close/>
                <a:moveTo>
                  <a:pt x="152" y="142"/>
                </a:moveTo>
                <a:lnTo>
                  <a:pt x="152" y="142"/>
                </a:lnTo>
                <a:lnTo>
                  <a:pt x="152" y="146"/>
                </a:lnTo>
                <a:lnTo>
                  <a:pt x="154" y="148"/>
                </a:lnTo>
                <a:lnTo>
                  <a:pt x="158" y="152"/>
                </a:lnTo>
                <a:lnTo>
                  <a:pt x="162" y="152"/>
                </a:lnTo>
                <a:lnTo>
                  <a:pt x="162" y="152"/>
                </a:lnTo>
                <a:lnTo>
                  <a:pt x="166" y="152"/>
                </a:lnTo>
                <a:lnTo>
                  <a:pt x="170" y="148"/>
                </a:lnTo>
                <a:lnTo>
                  <a:pt x="172" y="146"/>
                </a:lnTo>
                <a:lnTo>
                  <a:pt x="174" y="142"/>
                </a:lnTo>
                <a:lnTo>
                  <a:pt x="174" y="142"/>
                </a:lnTo>
                <a:lnTo>
                  <a:pt x="172" y="136"/>
                </a:lnTo>
                <a:lnTo>
                  <a:pt x="170" y="134"/>
                </a:lnTo>
                <a:lnTo>
                  <a:pt x="166" y="130"/>
                </a:lnTo>
                <a:lnTo>
                  <a:pt x="162" y="130"/>
                </a:lnTo>
                <a:lnTo>
                  <a:pt x="162" y="130"/>
                </a:lnTo>
                <a:lnTo>
                  <a:pt x="158" y="130"/>
                </a:lnTo>
                <a:lnTo>
                  <a:pt x="154" y="134"/>
                </a:lnTo>
                <a:lnTo>
                  <a:pt x="152" y="136"/>
                </a:lnTo>
                <a:lnTo>
                  <a:pt x="152" y="142"/>
                </a:lnTo>
                <a:lnTo>
                  <a:pt x="152" y="142"/>
                </a:lnTo>
                <a:close/>
                <a:moveTo>
                  <a:pt x="86" y="228"/>
                </a:moveTo>
                <a:lnTo>
                  <a:pt x="86" y="228"/>
                </a:lnTo>
                <a:lnTo>
                  <a:pt x="88" y="232"/>
                </a:lnTo>
                <a:lnTo>
                  <a:pt x="90" y="236"/>
                </a:lnTo>
                <a:lnTo>
                  <a:pt x="92" y="238"/>
                </a:lnTo>
                <a:lnTo>
                  <a:pt x="98" y="238"/>
                </a:lnTo>
                <a:lnTo>
                  <a:pt x="98" y="238"/>
                </a:lnTo>
                <a:lnTo>
                  <a:pt x="102" y="238"/>
                </a:lnTo>
                <a:lnTo>
                  <a:pt x="104" y="236"/>
                </a:lnTo>
                <a:lnTo>
                  <a:pt x="108" y="232"/>
                </a:lnTo>
                <a:lnTo>
                  <a:pt x="108" y="228"/>
                </a:lnTo>
                <a:lnTo>
                  <a:pt x="108" y="228"/>
                </a:lnTo>
                <a:lnTo>
                  <a:pt x="108" y="224"/>
                </a:lnTo>
                <a:lnTo>
                  <a:pt x="104" y="220"/>
                </a:lnTo>
                <a:lnTo>
                  <a:pt x="102" y="218"/>
                </a:lnTo>
                <a:lnTo>
                  <a:pt x="98" y="218"/>
                </a:lnTo>
                <a:lnTo>
                  <a:pt x="98" y="218"/>
                </a:lnTo>
                <a:lnTo>
                  <a:pt x="92" y="218"/>
                </a:lnTo>
                <a:lnTo>
                  <a:pt x="90" y="220"/>
                </a:lnTo>
                <a:lnTo>
                  <a:pt x="88" y="224"/>
                </a:lnTo>
                <a:lnTo>
                  <a:pt x="86" y="228"/>
                </a:lnTo>
                <a:lnTo>
                  <a:pt x="86" y="228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4" name="文本框 7">
            <a:extLst>
              <a:ext uri="{FF2B5EF4-FFF2-40B4-BE49-F238E27FC236}">
                <a16:creationId xmlns:a16="http://schemas.microsoft.com/office/drawing/2014/main" id="{9A41E5BD-702C-429F-BE60-9961BEE7CF4C}"/>
              </a:ext>
            </a:extLst>
          </p:cNvPr>
          <p:cNvSpPr txBox="1"/>
          <p:nvPr/>
        </p:nvSpPr>
        <p:spPr>
          <a:xfrm>
            <a:off x="7172915" y="4759812"/>
            <a:ext cx="441657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zh-CN" sz="2400" dirty="0"/>
              <a:t>In general, Random Forest and Gradient Boosting from H2O </a:t>
            </a:r>
            <a:r>
              <a:rPr lang="en-CA" altLang="zh-CN" sz="2400" dirty="0" err="1"/>
              <a:t>AutoML</a:t>
            </a:r>
            <a:r>
              <a:rPr lang="en-CA" altLang="zh-CN" sz="2400" dirty="0"/>
              <a:t> deliver better performance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25138746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339091" y="522967"/>
            <a:ext cx="4055160" cy="393700"/>
          </a:xfrm>
        </p:spPr>
        <p:txBody>
          <a:bodyPr/>
          <a:lstStyle/>
          <a:p>
            <a:r>
              <a:rPr lang="en" dirty="0"/>
              <a:t>Causal Inference - Charlie 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531179" y="1885950"/>
            <a:ext cx="1828800" cy="1661375"/>
          </a:xfrm>
          <a:custGeom>
            <a:avLst/>
            <a:gdLst>
              <a:gd name="connsiteX0" fmla="*/ 0 w 2590800"/>
              <a:gd name="connsiteY0" fmla="*/ 0 h 1676400"/>
              <a:gd name="connsiteX1" fmla="*/ 2590800 w 2590800"/>
              <a:gd name="connsiteY1" fmla="*/ 0 h 1676400"/>
              <a:gd name="connsiteX2" fmla="*/ 2590800 w 2590800"/>
              <a:gd name="connsiteY2" fmla="*/ 1676400 h 1676400"/>
              <a:gd name="connsiteX3" fmla="*/ 0 w 2590800"/>
              <a:gd name="connsiteY3" fmla="*/ 1676400 h 1676400"/>
              <a:gd name="connsiteX4" fmla="*/ 0 w 2590800"/>
              <a:gd name="connsiteY4" fmla="*/ 0 h 1676400"/>
              <a:gd name="connsiteX0" fmla="*/ 495300 w 2590800"/>
              <a:gd name="connsiteY0" fmla="*/ 0 h 2171700"/>
              <a:gd name="connsiteX1" fmla="*/ 2590800 w 2590800"/>
              <a:gd name="connsiteY1" fmla="*/ 495300 h 2171700"/>
              <a:gd name="connsiteX2" fmla="*/ 2590800 w 2590800"/>
              <a:gd name="connsiteY2" fmla="*/ 2171700 h 2171700"/>
              <a:gd name="connsiteX3" fmla="*/ 0 w 2590800"/>
              <a:gd name="connsiteY3" fmla="*/ 2171700 h 2171700"/>
              <a:gd name="connsiteX4" fmla="*/ 495300 w 2590800"/>
              <a:gd name="connsiteY4" fmla="*/ 0 h 2171700"/>
              <a:gd name="connsiteX0" fmla="*/ 438150 w 2533650"/>
              <a:gd name="connsiteY0" fmla="*/ 0 h 2457450"/>
              <a:gd name="connsiteX1" fmla="*/ 2533650 w 2533650"/>
              <a:gd name="connsiteY1" fmla="*/ 495300 h 2457450"/>
              <a:gd name="connsiteX2" fmla="*/ 2533650 w 2533650"/>
              <a:gd name="connsiteY2" fmla="*/ 2171700 h 2457450"/>
              <a:gd name="connsiteX3" fmla="*/ 0 w 2533650"/>
              <a:gd name="connsiteY3" fmla="*/ 2457450 h 2457450"/>
              <a:gd name="connsiteX4" fmla="*/ 438150 w 2533650"/>
              <a:gd name="connsiteY4" fmla="*/ 0 h 2457450"/>
              <a:gd name="connsiteX0" fmla="*/ 438150 w 2705100"/>
              <a:gd name="connsiteY0" fmla="*/ 0 h 2457450"/>
              <a:gd name="connsiteX1" fmla="*/ 2533650 w 2705100"/>
              <a:gd name="connsiteY1" fmla="*/ 495300 h 2457450"/>
              <a:gd name="connsiteX2" fmla="*/ 2705100 w 2705100"/>
              <a:gd name="connsiteY2" fmla="*/ 2266950 h 2457450"/>
              <a:gd name="connsiteX3" fmla="*/ 0 w 2705100"/>
              <a:gd name="connsiteY3" fmla="*/ 2457450 h 2457450"/>
              <a:gd name="connsiteX4" fmla="*/ 438150 w 2705100"/>
              <a:gd name="connsiteY4" fmla="*/ 0 h 2457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05100" h="2457450">
                <a:moveTo>
                  <a:pt x="438150" y="0"/>
                </a:moveTo>
                <a:lnTo>
                  <a:pt x="2533650" y="495300"/>
                </a:lnTo>
                <a:lnTo>
                  <a:pt x="2705100" y="2266950"/>
                </a:lnTo>
                <a:lnTo>
                  <a:pt x="0" y="2457450"/>
                </a:lnTo>
                <a:lnTo>
                  <a:pt x="438150" y="0"/>
                </a:ln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2"/>
          <p:cNvSpPr/>
          <p:nvPr/>
        </p:nvSpPr>
        <p:spPr>
          <a:xfrm>
            <a:off x="4821238" y="1885950"/>
            <a:ext cx="1828800" cy="1661375"/>
          </a:xfrm>
          <a:custGeom>
            <a:avLst/>
            <a:gdLst>
              <a:gd name="connsiteX0" fmla="*/ 0 w 2590800"/>
              <a:gd name="connsiteY0" fmla="*/ 0 h 1676400"/>
              <a:gd name="connsiteX1" fmla="*/ 2590800 w 2590800"/>
              <a:gd name="connsiteY1" fmla="*/ 0 h 1676400"/>
              <a:gd name="connsiteX2" fmla="*/ 2590800 w 2590800"/>
              <a:gd name="connsiteY2" fmla="*/ 1676400 h 1676400"/>
              <a:gd name="connsiteX3" fmla="*/ 0 w 2590800"/>
              <a:gd name="connsiteY3" fmla="*/ 1676400 h 1676400"/>
              <a:gd name="connsiteX4" fmla="*/ 0 w 2590800"/>
              <a:gd name="connsiteY4" fmla="*/ 0 h 1676400"/>
              <a:gd name="connsiteX0" fmla="*/ 495300 w 2590800"/>
              <a:gd name="connsiteY0" fmla="*/ 0 h 2171700"/>
              <a:gd name="connsiteX1" fmla="*/ 2590800 w 2590800"/>
              <a:gd name="connsiteY1" fmla="*/ 495300 h 2171700"/>
              <a:gd name="connsiteX2" fmla="*/ 2590800 w 2590800"/>
              <a:gd name="connsiteY2" fmla="*/ 2171700 h 2171700"/>
              <a:gd name="connsiteX3" fmla="*/ 0 w 2590800"/>
              <a:gd name="connsiteY3" fmla="*/ 2171700 h 2171700"/>
              <a:gd name="connsiteX4" fmla="*/ 495300 w 2590800"/>
              <a:gd name="connsiteY4" fmla="*/ 0 h 2171700"/>
              <a:gd name="connsiteX0" fmla="*/ 438150 w 2533650"/>
              <a:gd name="connsiteY0" fmla="*/ 0 h 2457450"/>
              <a:gd name="connsiteX1" fmla="*/ 2533650 w 2533650"/>
              <a:gd name="connsiteY1" fmla="*/ 495300 h 2457450"/>
              <a:gd name="connsiteX2" fmla="*/ 2533650 w 2533650"/>
              <a:gd name="connsiteY2" fmla="*/ 2171700 h 2457450"/>
              <a:gd name="connsiteX3" fmla="*/ 0 w 2533650"/>
              <a:gd name="connsiteY3" fmla="*/ 2457450 h 2457450"/>
              <a:gd name="connsiteX4" fmla="*/ 438150 w 2533650"/>
              <a:gd name="connsiteY4" fmla="*/ 0 h 2457450"/>
              <a:gd name="connsiteX0" fmla="*/ 438150 w 2705100"/>
              <a:gd name="connsiteY0" fmla="*/ 0 h 2457450"/>
              <a:gd name="connsiteX1" fmla="*/ 2533650 w 2705100"/>
              <a:gd name="connsiteY1" fmla="*/ 495300 h 2457450"/>
              <a:gd name="connsiteX2" fmla="*/ 2705100 w 2705100"/>
              <a:gd name="connsiteY2" fmla="*/ 2266950 h 2457450"/>
              <a:gd name="connsiteX3" fmla="*/ 0 w 2705100"/>
              <a:gd name="connsiteY3" fmla="*/ 2457450 h 2457450"/>
              <a:gd name="connsiteX4" fmla="*/ 438150 w 2705100"/>
              <a:gd name="connsiteY4" fmla="*/ 0 h 2457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05100" h="2457450">
                <a:moveTo>
                  <a:pt x="438150" y="0"/>
                </a:moveTo>
                <a:lnTo>
                  <a:pt x="2533650" y="495300"/>
                </a:lnTo>
                <a:lnTo>
                  <a:pt x="2705100" y="2266950"/>
                </a:lnTo>
                <a:lnTo>
                  <a:pt x="0" y="2457450"/>
                </a:lnTo>
                <a:lnTo>
                  <a:pt x="438150" y="0"/>
                </a:ln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2"/>
          <p:cNvSpPr/>
          <p:nvPr/>
        </p:nvSpPr>
        <p:spPr>
          <a:xfrm>
            <a:off x="8159412" y="1885950"/>
            <a:ext cx="1828800" cy="1661375"/>
          </a:xfrm>
          <a:custGeom>
            <a:avLst/>
            <a:gdLst>
              <a:gd name="connsiteX0" fmla="*/ 0 w 2590800"/>
              <a:gd name="connsiteY0" fmla="*/ 0 h 1676400"/>
              <a:gd name="connsiteX1" fmla="*/ 2590800 w 2590800"/>
              <a:gd name="connsiteY1" fmla="*/ 0 h 1676400"/>
              <a:gd name="connsiteX2" fmla="*/ 2590800 w 2590800"/>
              <a:gd name="connsiteY2" fmla="*/ 1676400 h 1676400"/>
              <a:gd name="connsiteX3" fmla="*/ 0 w 2590800"/>
              <a:gd name="connsiteY3" fmla="*/ 1676400 h 1676400"/>
              <a:gd name="connsiteX4" fmla="*/ 0 w 2590800"/>
              <a:gd name="connsiteY4" fmla="*/ 0 h 1676400"/>
              <a:gd name="connsiteX0" fmla="*/ 495300 w 2590800"/>
              <a:gd name="connsiteY0" fmla="*/ 0 h 2171700"/>
              <a:gd name="connsiteX1" fmla="*/ 2590800 w 2590800"/>
              <a:gd name="connsiteY1" fmla="*/ 495300 h 2171700"/>
              <a:gd name="connsiteX2" fmla="*/ 2590800 w 2590800"/>
              <a:gd name="connsiteY2" fmla="*/ 2171700 h 2171700"/>
              <a:gd name="connsiteX3" fmla="*/ 0 w 2590800"/>
              <a:gd name="connsiteY3" fmla="*/ 2171700 h 2171700"/>
              <a:gd name="connsiteX4" fmla="*/ 495300 w 2590800"/>
              <a:gd name="connsiteY4" fmla="*/ 0 h 2171700"/>
              <a:gd name="connsiteX0" fmla="*/ 438150 w 2533650"/>
              <a:gd name="connsiteY0" fmla="*/ 0 h 2457450"/>
              <a:gd name="connsiteX1" fmla="*/ 2533650 w 2533650"/>
              <a:gd name="connsiteY1" fmla="*/ 495300 h 2457450"/>
              <a:gd name="connsiteX2" fmla="*/ 2533650 w 2533650"/>
              <a:gd name="connsiteY2" fmla="*/ 2171700 h 2457450"/>
              <a:gd name="connsiteX3" fmla="*/ 0 w 2533650"/>
              <a:gd name="connsiteY3" fmla="*/ 2457450 h 2457450"/>
              <a:gd name="connsiteX4" fmla="*/ 438150 w 2533650"/>
              <a:gd name="connsiteY4" fmla="*/ 0 h 2457450"/>
              <a:gd name="connsiteX0" fmla="*/ 438150 w 2705100"/>
              <a:gd name="connsiteY0" fmla="*/ 0 h 2457450"/>
              <a:gd name="connsiteX1" fmla="*/ 2533650 w 2705100"/>
              <a:gd name="connsiteY1" fmla="*/ 495300 h 2457450"/>
              <a:gd name="connsiteX2" fmla="*/ 2705100 w 2705100"/>
              <a:gd name="connsiteY2" fmla="*/ 2266950 h 2457450"/>
              <a:gd name="connsiteX3" fmla="*/ 0 w 2705100"/>
              <a:gd name="connsiteY3" fmla="*/ 2457450 h 2457450"/>
              <a:gd name="connsiteX4" fmla="*/ 438150 w 2705100"/>
              <a:gd name="connsiteY4" fmla="*/ 0 h 2457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05100" h="2457450">
                <a:moveTo>
                  <a:pt x="438150" y="0"/>
                </a:moveTo>
                <a:lnTo>
                  <a:pt x="2533650" y="495300"/>
                </a:lnTo>
                <a:lnTo>
                  <a:pt x="2705100" y="2266950"/>
                </a:lnTo>
                <a:lnTo>
                  <a:pt x="0" y="2457450"/>
                </a:lnTo>
                <a:lnTo>
                  <a:pt x="438150" y="0"/>
                </a:ln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2"/>
          <p:cNvSpPr/>
          <p:nvPr/>
        </p:nvSpPr>
        <p:spPr>
          <a:xfrm>
            <a:off x="1531179" y="1916001"/>
            <a:ext cx="1932636" cy="1631324"/>
          </a:xfrm>
          <a:custGeom>
            <a:avLst/>
            <a:gdLst>
              <a:gd name="connsiteX0" fmla="*/ 0 w 2590800"/>
              <a:gd name="connsiteY0" fmla="*/ 0 h 1676400"/>
              <a:gd name="connsiteX1" fmla="*/ 2590800 w 2590800"/>
              <a:gd name="connsiteY1" fmla="*/ 0 h 1676400"/>
              <a:gd name="connsiteX2" fmla="*/ 2590800 w 2590800"/>
              <a:gd name="connsiteY2" fmla="*/ 1676400 h 1676400"/>
              <a:gd name="connsiteX3" fmla="*/ 0 w 2590800"/>
              <a:gd name="connsiteY3" fmla="*/ 1676400 h 1676400"/>
              <a:gd name="connsiteX4" fmla="*/ 0 w 2590800"/>
              <a:gd name="connsiteY4" fmla="*/ 0 h 1676400"/>
              <a:gd name="connsiteX0" fmla="*/ 495300 w 2590800"/>
              <a:gd name="connsiteY0" fmla="*/ 0 h 2171700"/>
              <a:gd name="connsiteX1" fmla="*/ 2590800 w 2590800"/>
              <a:gd name="connsiteY1" fmla="*/ 495300 h 2171700"/>
              <a:gd name="connsiteX2" fmla="*/ 2590800 w 2590800"/>
              <a:gd name="connsiteY2" fmla="*/ 2171700 h 2171700"/>
              <a:gd name="connsiteX3" fmla="*/ 0 w 2590800"/>
              <a:gd name="connsiteY3" fmla="*/ 2171700 h 2171700"/>
              <a:gd name="connsiteX4" fmla="*/ 495300 w 2590800"/>
              <a:gd name="connsiteY4" fmla="*/ 0 h 2171700"/>
              <a:gd name="connsiteX0" fmla="*/ 438150 w 2533650"/>
              <a:gd name="connsiteY0" fmla="*/ 0 h 2457450"/>
              <a:gd name="connsiteX1" fmla="*/ 2533650 w 2533650"/>
              <a:gd name="connsiteY1" fmla="*/ 495300 h 2457450"/>
              <a:gd name="connsiteX2" fmla="*/ 2533650 w 2533650"/>
              <a:gd name="connsiteY2" fmla="*/ 2171700 h 2457450"/>
              <a:gd name="connsiteX3" fmla="*/ 0 w 2533650"/>
              <a:gd name="connsiteY3" fmla="*/ 2457450 h 2457450"/>
              <a:gd name="connsiteX4" fmla="*/ 438150 w 2533650"/>
              <a:gd name="connsiteY4" fmla="*/ 0 h 2457450"/>
              <a:gd name="connsiteX0" fmla="*/ 438150 w 2705100"/>
              <a:gd name="connsiteY0" fmla="*/ 0 h 2457450"/>
              <a:gd name="connsiteX1" fmla="*/ 2533650 w 2705100"/>
              <a:gd name="connsiteY1" fmla="*/ 495300 h 2457450"/>
              <a:gd name="connsiteX2" fmla="*/ 2705100 w 2705100"/>
              <a:gd name="connsiteY2" fmla="*/ 2266950 h 2457450"/>
              <a:gd name="connsiteX3" fmla="*/ 0 w 2705100"/>
              <a:gd name="connsiteY3" fmla="*/ 2457450 h 2457450"/>
              <a:gd name="connsiteX4" fmla="*/ 438150 w 2705100"/>
              <a:gd name="connsiteY4" fmla="*/ 0 h 2457450"/>
              <a:gd name="connsiteX0" fmla="*/ 0 w 2999581"/>
              <a:gd name="connsiteY0" fmla="*/ 0 h 2232025"/>
              <a:gd name="connsiteX1" fmla="*/ 2828131 w 2999581"/>
              <a:gd name="connsiteY1" fmla="*/ 269875 h 2232025"/>
              <a:gd name="connsiteX2" fmla="*/ 2999581 w 2999581"/>
              <a:gd name="connsiteY2" fmla="*/ 2041525 h 2232025"/>
              <a:gd name="connsiteX3" fmla="*/ 294481 w 2999581"/>
              <a:gd name="connsiteY3" fmla="*/ 2232025 h 2232025"/>
              <a:gd name="connsiteX4" fmla="*/ 0 w 2999581"/>
              <a:gd name="connsiteY4" fmla="*/ 0 h 2232025"/>
              <a:gd name="connsiteX0" fmla="*/ 0 w 2999581"/>
              <a:gd name="connsiteY0" fmla="*/ 180975 h 2413000"/>
              <a:gd name="connsiteX1" fmla="*/ 1954609 w 2999581"/>
              <a:gd name="connsiteY1" fmla="*/ 0 h 2413000"/>
              <a:gd name="connsiteX2" fmla="*/ 2999581 w 2999581"/>
              <a:gd name="connsiteY2" fmla="*/ 2222500 h 2413000"/>
              <a:gd name="connsiteX3" fmla="*/ 294481 w 2999581"/>
              <a:gd name="connsiteY3" fmla="*/ 2413000 h 2413000"/>
              <a:gd name="connsiteX4" fmla="*/ 0 w 2999581"/>
              <a:gd name="connsiteY4" fmla="*/ 180975 h 2413000"/>
              <a:gd name="connsiteX0" fmla="*/ 0 w 2858690"/>
              <a:gd name="connsiteY0" fmla="*/ 180975 h 2413000"/>
              <a:gd name="connsiteX1" fmla="*/ 1954609 w 2858690"/>
              <a:gd name="connsiteY1" fmla="*/ 0 h 2413000"/>
              <a:gd name="connsiteX2" fmla="*/ 2858690 w 2858690"/>
              <a:gd name="connsiteY2" fmla="*/ 1828006 h 2413000"/>
              <a:gd name="connsiteX3" fmla="*/ 294481 w 2858690"/>
              <a:gd name="connsiteY3" fmla="*/ 2413000 h 2413000"/>
              <a:gd name="connsiteX4" fmla="*/ 0 w 2858690"/>
              <a:gd name="connsiteY4" fmla="*/ 180975 h 241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8690" h="2413000">
                <a:moveTo>
                  <a:pt x="0" y="180975"/>
                </a:moveTo>
                <a:lnTo>
                  <a:pt x="1954609" y="0"/>
                </a:lnTo>
                <a:lnTo>
                  <a:pt x="2858690" y="1828006"/>
                </a:lnTo>
                <a:lnTo>
                  <a:pt x="294481" y="2413000"/>
                </a:lnTo>
                <a:lnTo>
                  <a:pt x="0" y="180975"/>
                </a:lnTo>
                <a:close/>
              </a:path>
            </a:pathLst>
          </a:custGeom>
          <a:blipFill>
            <a:blip r:embed="rId2"/>
            <a:stretch>
              <a:fillRect l="-43449" t="-22264" r="2" b="-23149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2"/>
          <p:cNvSpPr/>
          <p:nvPr/>
        </p:nvSpPr>
        <p:spPr>
          <a:xfrm>
            <a:off x="4925074" y="1916001"/>
            <a:ext cx="1932636" cy="1631324"/>
          </a:xfrm>
          <a:custGeom>
            <a:avLst/>
            <a:gdLst>
              <a:gd name="connsiteX0" fmla="*/ 0 w 2590800"/>
              <a:gd name="connsiteY0" fmla="*/ 0 h 1676400"/>
              <a:gd name="connsiteX1" fmla="*/ 2590800 w 2590800"/>
              <a:gd name="connsiteY1" fmla="*/ 0 h 1676400"/>
              <a:gd name="connsiteX2" fmla="*/ 2590800 w 2590800"/>
              <a:gd name="connsiteY2" fmla="*/ 1676400 h 1676400"/>
              <a:gd name="connsiteX3" fmla="*/ 0 w 2590800"/>
              <a:gd name="connsiteY3" fmla="*/ 1676400 h 1676400"/>
              <a:gd name="connsiteX4" fmla="*/ 0 w 2590800"/>
              <a:gd name="connsiteY4" fmla="*/ 0 h 1676400"/>
              <a:gd name="connsiteX0" fmla="*/ 495300 w 2590800"/>
              <a:gd name="connsiteY0" fmla="*/ 0 h 2171700"/>
              <a:gd name="connsiteX1" fmla="*/ 2590800 w 2590800"/>
              <a:gd name="connsiteY1" fmla="*/ 495300 h 2171700"/>
              <a:gd name="connsiteX2" fmla="*/ 2590800 w 2590800"/>
              <a:gd name="connsiteY2" fmla="*/ 2171700 h 2171700"/>
              <a:gd name="connsiteX3" fmla="*/ 0 w 2590800"/>
              <a:gd name="connsiteY3" fmla="*/ 2171700 h 2171700"/>
              <a:gd name="connsiteX4" fmla="*/ 495300 w 2590800"/>
              <a:gd name="connsiteY4" fmla="*/ 0 h 2171700"/>
              <a:gd name="connsiteX0" fmla="*/ 438150 w 2533650"/>
              <a:gd name="connsiteY0" fmla="*/ 0 h 2457450"/>
              <a:gd name="connsiteX1" fmla="*/ 2533650 w 2533650"/>
              <a:gd name="connsiteY1" fmla="*/ 495300 h 2457450"/>
              <a:gd name="connsiteX2" fmla="*/ 2533650 w 2533650"/>
              <a:gd name="connsiteY2" fmla="*/ 2171700 h 2457450"/>
              <a:gd name="connsiteX3" fmla="*/ 0 w 2533650"/>
              <a:gd name="connsiteY3" fmla="*/ 2457450 h 2457450"/>
              <a:gd name="connsiteX4" fmla="*/ 438150 w 2533650"/>
              <a:gd name="connsiteY4" fmla="*/ 0 h 2457450"/>
              <a:gd name="connsiteX0" fmla="*/ 438150 w 2705100"/>
              <a:gd name="connsiteY0" fmla="*/ 0 h 2457450"/>
              <a:gd name="connsiteX1" fmla="*/ 2533650 w 2705100"/>
              <a:gd name="connsiteY1" fmla="*/ 495300 h 2457450"/>
              <a:gd name="connsiteX2" fmla="*/ 2705100 w 2705100"/>
              <a:gd name="connsiteY2" fmla="*/ 2266950 h 2457450"/>
              <a:gd name="connsiteX3" fmla="*/ 0 w 2705100"/>
              <a:gd name="connsiteY3" fmla="*/ 2457450 h 2457450"/>
              <a:gd name="connsiteX4" fmla="*/ 438150 w 2705100"/>
              <a:gd name="connsiteY4" fmla="*/ 0 h 2457450"/>
              <a:gd name="connsiteX0" fmla="*/ 0 w 2999581"/>
              <a:gd name="connsiteY0" fmla="*/ 0 h 2232025"/>
              <a:gd name="connsiteX1" fmla="*/ 2828131 w 2999581"/>
              <a:gd name="connsiteY1" fmla="*/ 269875 h 2232025"/>
              <a:gd name="connsiteX2" fmla="*/ 2999581 w 2999581"/>
              <a:gd name="connsiteY2" fmla="*/ 2041525 h 2232025"/>
              <a:gd name="connsiteX3" fmla="*/ 294481 w 2999581"/>
              <a:gd name="connsiteY3" fmla="*/ 2232025 h 2232025"/>
              <a:gd name="connsiteX4" fmla="*/ 0 w 2999581"/>
              <a:gd name="connsiteY4" fmla="*/ 0 h 2232025"/>
              <a:gd name="connsiteX0" fmla="*/ 0 w 2999581"/>
              <a:gd name="connsiteY0" fmla="*/ 180975 h 2413000"/>
              <a:gd name="connsiteX1" fmla="*/ 1954609 w 2999581"/>
              <a:gd name="connsiteY1" fmla="*/ 0 h 2413000"/>
              <a:gd name="connsiteX2" fmla="*/ 2999581 w 2999581"/>
              <a:gd name="connsiteY2" fmla="*/ 2222500 h 2413000"/>
              <a:gd name="connsiteX3" fmla="*/ 294481 w 2999581"/>
              <a:gd name="connsiteY3" fmla="*/ 2413000 h 2413000"/>
              <a:gd name="connsiteX4" fmla="*/ 0 w 2999581"/>
              <a:gd name="connsiteY4" fmla="*/ 180975 h 2413000"/>
              <a:gd name="connsiteX0" fmla="*/ 0 w 2858690"/>
              <a:gd name="connsiteY0" fmla="*/ 180975 h 2413000"/>
              <a:gd name="connsiteX1" fmla="*/ 1954609 w 2858690"/>
              <a:gd name="connsiteY1" fmla="*/ 0 h 2413000"/>
              <a:gd name="connsiteX2" fmla="*/ 2858690 w 2858690"/>
              <a:gd name="connsiteY2" fmla="*/ 1828006 h 2413000"/>
              <a:gd name="connsiteX3" fmla="*/ 294481 w 2858690"/>
              <a:gd name="connsiteY3" fmla="*/ 2413000 h 2413000"/>
              <a:gd name="connsiteX4" fmla="*/ 0 w 2858690"/>
              <a:gd name="connsiteY4" fmla="*/ 180975 h 241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8690" h="2413000">
                <a:moveTo>
                  <a:pt x="0" y="180975"/>
                </a:moveTo>
                <a:lnTo>
                  <a:pt x="1954609" y="0"/>
                </a:lnTo>
                <a:lnTo>
                  <a:pt x="2858690" y="1828006"/>
                </a:lnTo>
                <a:lnTo>
                  <a:pt x="294481" y="2413000"/>
                </a:lnTo>
                <a:lnTo>
                  <a:pt x="0" y="180975"/>
                </a:lnTo>
                <a:close/>
              </a:path>
            </a:pathLst>
          </a:custGeom>
          <a:blipFill>
            <a:blip r:embed="rId3"/>
            <a:stretch>
              <a:fillRect l="-43449" t="-22264" r="2" b="-23149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2"/>
          <p:cNvSpPr/>
          <p:nvPr/>
        </p:nvSpPr>
        <p:spPr>
          <a:xfrm>
            <a:off x="8367084" y="1916001"/>
            <a:ext cx="1932636" cy="1631324"/>
          </a:xfrm>
          <a:custGeom>
            <a:avLst/>
            <a:gdLst>
              <a:gd name="connsiteX0" fmla="*/ 0 w 2590800"/>
              <a:gd name="connsiteY0" fmla="*/ 0 h 1676400"/>
              <a:gd name="connsiteX1" fmla="*/ 2590800 w 2590800"/>
              <a:gd name="connsiteY1" fmla="*/ 0 h 1676400"/>
              <a:gd name="connsiteX2" fmla="*/ 2590800 w 2590800"/>
              <a:gd name="connsiteY2" fmla="*/ 1676400 h 1676400"/>
              <a:gd name="connsiteX3" fmla="*/ 0 w 2590800"/>
              <a:gd name="connsiteY3" fmla="*/ 1676400 h 1676400"/>
              <a:gd name="connsiteX4" fmla="*/ 0 w 2590800"/>
              <a:gd name="connsiteY4" fmla="*/ 0 h 1676400"/>
              <a:gd name="connsiteX0" fmla="*/ 495300 w 2590800"/>
              <a:gd name="connsiteY0" fmla="*/ 0 h 2171700"/>
              <a:gd name="connsiteX1" fmla="*/ 2590800 w 2590800"/>
              <a:gd name="connsiteY1" fmla="*/ 495300 h 2171700"/>
              <a:gd name="connsiteX2" fmla="*/ 2590800 w 2590800"/>
              <a:gd name="connsiteY2" fmla="*/ 2171700 h 2171700"/>
              <a:gd name="connsiteX3" fmla="*/ 0 w 2590800"/>
              <a:gd name="connsiteY3" fmla="*/ 2171700 h 2171700"/>
              <a:gd name="connsiteX4" fmla="*/ 495300 w 2590800"/>
              <a:gd name="connsiteY4" fmla="*/ 0 h 2171700"/>
              <a:gd name="connsiteX0" fmla="*/ 438150 w 2533650"/>
              <a:gd name="connsiteY0" fmla="*/ 0 h 2457450"/>
              <a:gd name="connsiteX1" fmla="*/ 2533650 w 2533650"/>
              <a:gd name="connsiteY1" fmla="*/ 495300 h 2457450"/>
              <a:gd name="connsiteX2" fmla="*/ 2533650 w 2533650"/>
              <a:gd name="connsiteY2" fmla="*/ 2171700 h 2457450"/>
              <a:gd name="connsiteX3" fmla="*/ 0 w 2533650"/>
              <a:gd name="connsiteY3" fmla="*/ 2457450 h 2457450"/>
              <a:gd name="connsiteX4" fmla="*/ 438150 w 2533650"/>
              <a:gd name="connsiteY4" fmla="*/ 0 h 2457450"/>
              <a:gd name="connsiteX0" fmla="*/ 438150 w 2705100"/>
              <a:gd name="connsiteY0" fmla="*/ 0 h 2457450"/>
              <a:gd name="connsiteX1" fmla="*/ 2533650 w 2705100"/>
              <a:gd name="connsiteY1" fmla="*/ 495300 h 2457450"/>
              <a:gd name="connsiteX2" fmla="*/ 2705100 w 2705100"/>
              <a:gd name="connsiteY2" fmla="*/ 2266950 h 2457450"/>
              <a:gd name="connsiteX3" fmla="*/ 0 w 2705100"/>
              <a:gd name="connsiteY3" fmla="*/ 2457450 h 2457450"/>
              <a:gd name="connsiteX4" fmla="*/ 438150 w 2705100"/>
              <a:gd name="connsiteY4" fmla="*/ 0 h 2457450"/>
              <a:gd name="connsiteX0" fmla="*/ 0 w 2999581"/>
              <a:gd name="connsiteY0" fmla="*/ 0 h 2232025"/>
              <a:gd name="connsiteX1" fmla="*/ 2828131 w 2999581"/>
              <a:gd name="connsiteY1" fmla="*/ 269875 h 2232025"/>
              <a:gd name="connsiteX2" fmla="*/ 2999581 w 2999581"/>
              <a:gd name="connsiteY2" fmla="*/ 2041525 h 2232025"/>
              <a:gd name="connsiteX3" fmla="*/ 294481 w 2999581"/>
              <a:gd name="connsiteY3" fmla="*/ 2232025 h 2232025"/>
              <a:gd name="connsiteX4" fmla="*/ 0 w 2999581"/>
              <a:gd name="connsiteY4" fmla="*/ 0 h 2232025"/>
              <a:gd name="connsiteX0" fmla="*/ 0 w 2999581"/>
              <a:gd name="connsiteY0" fmla="*/ 180975 h 2413000"/>
              <a:gd name="connsiteX1" fmla="*/ 1954609 w 2999581"/>
              <a:gd name="connsiteY1" fmla="*/ 0 h 2413000"/>
              <a:gd name="connsiteX2" fmla="*/ 2999581 w 2999581"/>
              <a:gd name="connsiteY2" fmla="*/ 2222500 h 2413000"/>
              <a:gd name="connsiteX3" fmla="*/ 294481 w 2999581"/>
              <a:gd name="connsiteY3" fmla="*/ 2413000 h 2413000"/>
              <a:gd name="connsiteX4" fmla="*/ 0 w 2999581"/>
              <a:gd name="connsiteY4" fmla="*/ 180975 h 2413000"/>
              <a:gd name="connsiteX0" fmla="*/ 0 w 2858690"/>
              <a:gd name="connsiteY0" fmla="*/ 180975 h 2413000"/>
              <a:gd name="connsiteX1" fmla="*/ 1954609 w 2858690"/>
              <a:gd name="connsiteY1" fmla="*/ 0 h 2413000"/>
              <a:gd name="connsiteX2" fmla="*/ 2858690 w 2858690"/>
              <a:gd name="connsiteY2" fmla="*/ 1828006 h 2413000"/>
              <a:gd name="connsiteX3" fmla="*/ 294481 w 2858690"/>
              <a:gd name="connsiteY3" fmla="*/ 2413000 h 2413000"/>
              <a:gd name="connsiteX4" fmla="*/ 0 w 2858690"/>
              <a:gd name="connsiteY4" fmla="*/ 180975 h 241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8690" h="2413000">
                <a:moveTo>
                  <a:pt x="0" y="180975"/>
                </a:moveTo>
                <a:lnTo>
                  <a:pt x="1954609" y="0"/>
                </a:lnTo>
                <a:lnTo>
                  <a:pt x="2858690" y="1828006"/>
                </a:lnTo>
                <a:lnTo>
                  <a:pt x="294481" y="2413000"/>
                </a:lnTo>
                <a:lnTo>
                  <a:pt x="0" y="180975"/>
                </a:lnTo>
                <a:close/>
              </a:path>
            </a:pathLst>
          </a:custGeom>
          <a:blipFill>
            <a:blip r:embed="rId4"/>
            <a:stretch>
              <a:fillRect l="-43449" t="-22264" r="2" b="-23149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343250" y="3787775"/>
            <a:ext cx="23084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ADD YOUR TITLE</a:t>
            </a:r>
            <a:endParaRPr lang="zh-CN" altLang="en-US" sz="2400" b="1" dirty="0"/>
          </a:p>
        </p:txBody>
      </p:sp>
      <p:sp>
        <p:nvSpPr>
          <p:cNvPr id="12" name="文本框 11"/>
          <p:cNvSpPr txBox="1"/>
          <p:nvPr/>
        </p:nvSpPr>
        <p:spPr>
          <a:xfrm>
            <a:off x="4549216" y="3787775"/>
            <a:ext cx="23084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ADD YOUR TITLE</a:t>
            </a:r>
            <a:endParaRPr lang="zh-CN" altLang="en-US" sz="2400" b="1" dirty="0"/>
          </a:p>
        </p:txBody>
      </p:sp>
      <p:sp>
        <p:nvSpPr>
          <p:cNvPr id="14" name="文本框 13"/>
          <p:cNvSpPr txBox="1"/>
          <p:nvPr/>
        </p:nvSpPr>
        <p:spPr>
          <a:xfrm>
            <a:off x="7991226" y="3787775"/>
            <a:ext cx="23084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ADD YOUR TITLE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788164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339091" y="522967"/>
            <a:ext cx="5990286" cy="393700"/>
          </a:xfrm>
        </p:spPr>
        <p:txBody>
          <a:bodyPr/>
          <a:lstStyle/>
          <a:p>
            <a:r>
              <a:rPr lang="en" dirty="0"/>
              <a:t>Model Interpretability and Explainability</a:t>
            </a:r>
            <a:endParaRPr lang="zh-CN" altLang="en-US" dirty="0"/>
          </a:p>
        </p:txBody>
      </p:sp>
      <p:pic>
        <p:nvPicPr>
          <p:cNvPr id="20" name="Google Shape;95;p19">
            <a:extLst>
              <a:ext uri="{FF2B5EF4-FFF2-40B4-BE49-F238E27FC236}">
                <a16:creationId xmlns:a16="http://schemas.microsoft.com/office/drawing/2014/main" id="{4CFF1D98-98F0-4921-9596-8EAEA23EB72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87589" y="1213695"/>
            <a:ext cx="6391853" cy="531558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96;p19">
            <a:extLst>
              <a:ext uri="{FF2B5EF4-FFF2-40B4-BE49-F238E27FC236}">
                <a16:creationId xmlns:a16="http://schemas.microsoft.com/office/drawing/2014/main" id="{2AD29E77-455C-4783-B038-8008EAE3E9B7}"/>
              </a:ext>
            </a:extLst>
          </p:cNvPr>
          <p:cNvSpPr/>
          <p:nvPr/>
        </p:nvSpPr>
        <p:spPr>
          <a:xfrm>
            <a:off x="2787609" y="1349002"/>
            <a:ext cx="5705667" cy="774260"/>
          </a:xfrm>
          <a:prstGeom prst="rect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97;p19">
            <a:extLst>
              <a:ext uri="{FF2B5EF4-FFF2-40B4-BE49-F238E27FC236}">
                <a16:creationId xmlns:a16="http://schemas.microsoft.com/office/drawing/2014/main" id="{3BCF155B-8395-4E8E-A439-729138F0C579}"/>
              </a:ext>
            </a:extLst>
          </p:cNvPr>
          <p:cNvSpPr/>
          <p:nvPr/>
        </p:nvSpPr>
        <p:spPr>
          <a:xfrm>
            <a:off x="2787653" y="2556645"/>
            <a:ext cx="5705667" cy="325071"/>
          </a:xfrm>
          <a:prstGeom prst="rect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98;p19">
            <a:extLst>
              <a:ext uri="{FF2B5EF4-FFF2-40B4-BE49-F238E27FC236}">
                <a16:creationId xmlns:a16="http://schemas.microsoft.com/office/drawing/2014/main" id="{8C9F183E-C670-4DE6-9966-FADBE5000FD3}"/>
              </a:ext>
            </a:extLst>
          </p:cNvPr>
          <p:cNvSpPr/>
          <p:nvPr/>
        </p:nvSpPr>
        <p:spPr>
          <a:xfrm>
            <a:off x="2787609" y="4145597"/>
            <a:ext cx="5705667" cy="325071"/>
          </a:xfrm>
          <a:prstGeom prst="rect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99;p19">
            <a:extLst>
              <a:ext uri="{FF2B5EF4-FFF2-40B4-BE49-F238E27FC236}">
                <a16:creationId xmlns:a16="http://schemas.microsoft.com/office/drawing/2014/main" id="{58228830-86E2-4122-956D-1009370B7041}"/>
              </a:ext>
            </a:extLst>
          </p:cNvPr>
          <p:cNvSpPr/>
          <p:nvPr/>
        </p:nvSpPr>
        <p:spPr>
          <a:xfrm>
            <a:off x="2787653" y="5037885"/>
            <a:ext cx="5705667" cy="325071"/>
          </a:xfrm>
          <a:prstGeom prst="rect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80325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339091" y="497388"/>
            <a:ext cx="32900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2800" dirty="0">
                <a:solidFill>
                  <a:schemeClr val="bg1"/>
                </a:solidFill>
              </a:rPr>
              <a:t>Conclusion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3" name="椭圆 2"/>
          <p:cNvSpPr/>
          <p:nvPr/>
        </p:nvSpPr>
        <p:spPr>
          <a:xfrm>
            <a:off x="1082745" y="3124200"/>
            <a:ext cx="781050" cy="7810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/>
              <a:t>1</a:t>
            </a:r>
            <a:endParaRPr lang="zh-CN" altLang="en-US" sz="2800" b="1" dirty="0"/>
          </a:p>
        </p:txBody>
      </p:sp>
      <p:sp>
        <p:nvSpPr>
          <p:cNvPr id="9" name="文本框 8"/>
          <p:cNvSpPr txBox="1"/>
          <p:nvPr/>
        </p:nvSpPr>
        <p:spPr>
          <a:xfrm>
            <a:off x="218765" y="4053185"/>
            <a:ext cx="3290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Model Bias Report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2F8D66-EE53-4184-8063-E76540664F42}"/>
              </a:ext>
            </a:extLst>
          </p:cNvPr>
          <p:cNvSpPr/>
          <p:nvPr/>
        </p:nvSpPr>
        <p:spPr>
          <a:xfrm>
            <a:off x="579609" y="4514850"/>
            <a:ext cx="277319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200" dirty="0"/>
              <a:t>Gender,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200" dirty="0"/>
              <a:t>Senior citizen (</a:t>
            </a:r>
            <a:r>
              <a:rPr lang="en-CA" sz="1200" dirty="0" err="1"/>
              <a:t>i.E.</a:t>
            </a:r>
            <a:r>
              <a:rPr lang="en-CA" sz="1200" dirty="0"/>
              <a:t>, Whether the customer is a senior citizen or not),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200" dirty="0"/>
              <a:t>Partner (</a:t>
            </a:r>
            <a:r>
              <a:rPr lang="en-CA" sz="1200" dirty="0" err="1"/>
              <a:t>i.E.</a:t>
            </a:r>
            <a:r>
              <a:rPr lang="en-CA" sz="1200" dirty="0"/>
              <a:t>, Whether the customer has a partner or not)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200" dirty="0"/>
              <a:t>Dependents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114C351-541F-496C-B801-626E9BDB9F91}"/>
              </a:ext>
            </a:extLst>
          </p:cNvPr>
          <p:cNvGrpSpPr/>
          <p:nvPr/>
        </p:nvGrpSpPr>
        <p:grpSpPr>
          <a:xfrm>
            <a:off x="5057385" y="2730133"/>
            <a:ext cx="3290059" cy="1785640"/>
            <a:chOff x="5603186" y="2581275"/>
            <a:chExt cx="3290059" cy="1785640"/>
          </a:xfrm>
        </p:grpSpPr>
        <p:sp>
          <p:nvSpPr>
            <p:cNvPr id="4" name="椭圆 3"/>
            <p:cNvSpPr/>
            <p:nvPr/>
          </p:nvSpPr>
          <p:spPr>
            <a:xfrm>
              <a:off x="5826195" y="2581275"/>
              <a:ext cx="781050" cy="78105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/>
                <a:t>2</a:t>
              </a:r>
              <a:endParaRPr lang="zh-CN" altLang="en-US" sz="2800" b="1" dirty="0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5603186" y="3443585"/>
              <a:ext cx="32900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Action Recommended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4F4A64E-0E2F-4B93-9DA6-61578E044DCA}"/>
                </a:ext>
              </a:extLst>
            </p:cNvPr>
            <p:cNvSpPr/>
            <p:nvPr/>
          </p:nvSpPr>
          <p:spPr>
            <a:xfrm>
              <a:off x="5603186" y="3905250"/>
              <a:ext cx="321474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CA" sz="1200" b="1" dirty="0"/>
                <a:t>Drop: Gender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CA" sz="1200" b="1" dirty="0"/>
                <a:t>Keep: </a:t>
              </a:r>
              <a:r>
                <a:rPr lang="en-CA" sz="1200" dirty="0"/>
                <a:t>partner, dependents, senior citizen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88AAEC1-331F-4320-A1C2-BF7A80DF625E}"/>
              </a:ext>
            </a:extLst>
          </p:cNvPr>
          <p:cNvGrpSpPr/>
          <p:nvPr/>
        </p:nvGrpSpPr>
        <p:grpSpPr>
          <a:xfrm>
            <a:off x="9271425" y="2531659"/>
            <a:ext cx="3290059" cy="2154972"/>
            <a:chOff x="5755586" y="2733675"/>
            <a:chExt cx="3290059" cy="2154972"/>
          </a:xfrm>
        </p:grpSpPr>
        <p:sp>
          <p:nvSpPr>
            <p:cNvPr id="16" name="椭圆 3">
              <a:extLst>
                <a:ext uri="{FF2B5EF4-FFF2-40B4-BE49-F238E27FC236}">
                  <a16:creationId xmlns:a16="http://schemas.microsoft.com/office/drawing/2014/main" id="{3D9E7A8E-ECFC-4AA4-BABE-41A14F4F20AD}"/>
                </a:ext>
              </a:extLst>
            </p:cNvPr>
            <p:cNvSpPr/>
            <p:nvPr/>
          </p:nvSpPr>
          <p:spPr>
            <a:xfrm>
              <a:off x="5978595" y="2733675"/>
              <a:ext cx="781050" cy="78105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/>
                <a:t>3</a:t>
              </a:r>
              <a:endParaRPr lang="zh-CN" altLang="en-US" sz="2800" b="1" dirty="0"/>
            </a:p>
          </p:txBody>
        </p:sp>
        <p:sp>
          <p:nvSpPr>
            <p:cNvPr id="17" name="文本框 6">
              <a:extLst>
                <a:ext uri="{FF2B5EF4-FFF2-40B4-BE49-F238E27FC236}">
                  <a16:creationId xmlns:a16="http://schemas.microsoft.com/office/drawing/2014/main" id="{B36F3D43-A8C4-4FBF-A0A3-9559B9BFCF74}"/>
                </a:ext>
              </a:extLst>
            </p:cNvPr>
            <p:cNvSpPr txBox="1"/>
            <p:nvPr/>
          </p:nvSpPr>
          <p:spPr>
            <a:xfrm>
              <a:off x="5755586" y="3595985"/>
              <a:ext cx="32900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Next Step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2EBF535-274F-4979-8EF2-A1B31327DDF8}"/>
                </a:ext>
              </a:extLst>
            </p:cNvPr>
            <p:cNvSpPr/>
            <p:nvPr/>
          </p:nvSpPr>
          <p:spPr>
            <a:xfrm>
              <a:off x="5755587" y="4057650"/>
              <a:ext cx="292057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/>
                <a:t>Marketing campaign and offers based on model interpretability report and causal inference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/>
                <a:t>Find the unobserved variables </a:t>
              </a:r>
              <a:endParaRPr lang="en-CA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18611026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95299" y="3974247"/>
            <a:ext cx="2819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accent1"/>
                </a:solidFill>
              </a:rPr>
              <a:t>THANK YOU</a:t>
            </a:r>
            <a:endParaRPr lang="zh-CN" altLang="en-US" sz="3600" b="1" dirty="0">
              <a:solidFill>
                <a:schemeClr val="accent1"/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590550" y="4677728"/>
            <a:ext cx="3238500" cy="0"/>
          </a:xfrm>
          <a:prstGeom prst="line">
            <a:avLst/>
          </a:prstGeom>
          <a:ln w="412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reeform 184"/>
          <p:cNvSpPr>
            <a:spLocks noEditPoints="1"/>
          </p:cNvSpPr>
          <p:nvPr/>
        </p:nvSpPr>
        <p:spPr bwMode="auto">
          <a:xfrm>
            <a:off x="552450" y="1973639"/>
            <a:ext cx="930275" cy="1046559"/>
          </a:xfrm>
          <a:custGeom>
            <a:avLst/>
            <a:gdLst/>
            <a:ahLst/>
            <a:cxnLst>
              <a:cxn ang="0">
                <a:pos x="338" y="16"/>
              </a:cxn>
              <a:cxn ang="0">
                <a:pos x="328" y="2"/>
              </a:cxn>
              <a:cxn ang="0">
                <a:pos x="50" y="0"/>
              </a:cxn>
              <a:cxn ang="0">
                <a:pos x="36" y="10"/>
              </a:cxn>
              <a:cxn ang="0">
                <a:pos x="12" y="56"/>
              </a:cxn>
              <a:cxn ang="0">
                <a:pos x="2" y="64"/>
              </a:cxn>
              <a:cxn ang="0">
                <a:pos x="4" y="76"/>
              </a:cxn>
              <a:cxn ang="0">
                <a:pos x="36" y="138"/>
              </a:cxn>
              <a:cxn ang="0">
                <a:pos x="4" y="140"/>
              </a:cxn>
              <a:cxn ang="0">
                <a:pos x="2" y="154"/>
              </a:cxn>
              <a:cxn ang="0">
                <a:pos x="36" y="160"/>
              </a:cxn>
              <a:cxn ang="0">
                <a:pos x="8" y="218"/>
              </a:cxn>
              <a:cxn ang="0">
                <a:pos x="0" y="230"/>
              </a:cxn>
              <a:cxn ang="0">
                <a:pos x="12" y="240"/>
              </a:cxn>
              <a:cxn ang="0">
                <a:pos x="12" y="298"/>
              </a:cxn>
              <a:cxn ang="0">
                <a:pos x="0" y="310"/>
              </a:cxn>
              <a:cxn ang="0">
                <a:pos x="8" y="320"/>
              </a:cxn>
              <a:cxn ang="0">
                <a:pos x="36" y="370"/>
              </a:cxn>
              <a:cxn ang="0">
                <a:pos x="46" y="384"/>
              </a:cxn>
              <a:cxn ang="0">
                <a:pos x="82" y="416"/>
              </a:cxn>
              <a:cxn ang="0">
                <a:pos x="92" y="430"/>
              </a:cxn>
              <a:cxn ang="0">
                <a:pos x="376" y="430"/>
              </a:cxn>
              <a:cxn ang="0">
                <a:pos x="384" y="62"/>
              </a:cxn>
              <a:cxn ang="0">
                <a:pos x="376" y="48"/>
              </a:cxn>
              <a:cxn ang="0">
                <a:pos x="50" y="320"/>
              </a:cxn>
              <a:cxn ang="0">
                <a:pos x="68" y="330"/>
              </a:cxn>
              <a:cxn ang="0">
                <a:pos x="90" y="332"/>
              </a:cxn>
              <a:cxn ang="0">
                <a:pos x="104" y="310"/>
              </a:cxn>
              <a:cxn ang="0">
                <a:pos x="80" y="286"/>
              </a:cxn>
              <a:cxn ang="0">
                <a:pos x="64" y="294"/>
              </a:cxn>
              <a:cxn ang="0">
                <a:pos x="60" y="240"/>
              </a:cxn>
              <a:cxn ang="0">
                <a:pos x="74" y="252"/>
              </a:cxn>
              <a:cxn ang="0">
                <a:pos x="96" y="246"/>
              </a:cxn>
              <a:cxn ang="0">
                <a:pos x="102" y="220"/>
              </a:cxn>
              <a:cxn ang="0">
                <a:pos x="80" y="206"/>
              </a:cxn>
              <a:cxn ang="0">
                <a:pos x="60" y="218"/>
              </a:cxn>
              <a:cxn ang="0">
                <a:pos x="60" y="160"/>
              </a:cxn>
              <a:cxn ang="0">
                <a:pos x="80" y="172"/>
              </a:cxn>
              <a:cxn ang="0">
                <a:pos x="102" y="158"/>
              </a:cxn>
              <a:cxn ang="0">
                <a:pos x="96" y="132"/>
              </a:cxn>
              <a:cxn ang="0">
                <a:pos x="74" y="126"/>
              </a:cxn>
              <a:cxn ang="0">
                <a:pos x="50" y="138"/>
              </a:cxn>
              <a:cxn ang="0">
                <a:pos x="64" y="84"/>
              </a:cxn>
              <a:cxn ang="0">
                <a:pos x="80" y="92"/>
              </a:cxn>
              <a:cxn ang="0">
                <a:pos x="104" y="68"/>
              </a:cxn>
              <a:cxn ang="0">
                <a:pos x="90" y="46"/>
              </a:cxn>
              <a:cxn ang="0">
                <a:pos x="68" y="48"/>
              </a:cxn>
              <a:cxn ang="0">
                <a:pos x="50" y="16"/>
              </a:cxn>
              <a:cxn ang="0">
                <a:pos x="98" y="410"/>
              </a:cxn>
              <a:cxn ang="0">
                <a:pos x="328" y="384"/>
              </a:cxn>
              <a:cxn ang="0">
                <a:pos x="338" y="62"/>
              </a:cxn>
            </a:cxnLst>
            <a:rect l="0" t="0" r="r" b="b"/>
            <a:pathLst>
              <a:path w="384" h="432">
                <a:moveTo>
                  <a:pt x="370" y="48"/>
                </a:moveTo>
                <a:lnTo>
                  <a:pt x="362" y="48"/>
                </a:lnTo>
                <a:lnTo>
                  <a:pt x="338" y="48"/>
                </a:lnTo>
                <a:lnTo>
                  <a:pt x="338" y="16"/>
                </a:lnTo>
                <a:lnTo>
                  <a:pt x="338" y="16"/>
                </a:lnTo>
                <a:lnTo>
                  <a:pt x="336" y="10"/>
                </a:lnTo>
                <a:lnTo>
                  <a:pt x="334" y="4"/>
                </a:lnTo>
                <a:lnTo>
                  <a:pt x="328" y="2"/>
                </a:lnTo>
                <a:lnTo>
                  <a:pt x="322" y="0"/>
                </a:lnTo>
                <a:lnTo>
                  <a:pt x="316" y="0"/>
                </a:lnTo>
                <a:lnTo>
                  <a:pt x="50" y="0"/>
                </a:lnTo>
                <a:lnTo>
                  <a:pt x="50" y="0"/>
                </a:lnTo>
                <a:lnTo>
                  <a:pt x="50" y="0"/>
                </a:lnTo>
                <a:lnTo>
                  <a:pt x="44" y="2"/>
                </a:lnTo>
                <a:lnTo>
                  <a:pt x="40" y="4"/>
                </a:lnTo>
                <a:lnTo>
                  <a:pt x="36" y="10"/>
                </a:lnTo>
                <a:lnTo>
                  <a:pt x="36" y="16"/>
                </a:lnTo>
                <a:lnTo>
                  <a:pt x="36" y="16"/>
                </a:lnTo>
                <a:lnTo>
                  <a:pt x="36" y="56"/>
                </a:lnTo>
                <a:lnTo>
                  <a:pt x="12" y="56"/>
                </a:lnTo>
                <a:lnTo>
                  <a:pt x="12" y="56"/>
                </a:lnTo>
                <a:lnTo>
                  <a:pt x="8" y="58"/>
                </a:lnTo>
                <a:lnTo>
                  <a:pt x="4" y="60"/>
                </a:lnTo>
                <a:lnTo>
                  <a:pt x="2" y="64"/>
                </a:lnTo>
                <a:lnTo>
                  <a:pt x="0" y="68"/>
                </a:lnTo>
                <a:lnTo>
                  <a:pt x="0" y="68"/>
                </a:lnTo>
                <a:lnTo>
                  <a:pt x="2" y="72"/>
                </a:lnTo>
                <a:lnTo>
                  <a:pt x="4" y="76"/>
                </a:lnTo>
                <a:lnTo>
                  <a:pt x="8" y="78"/>
                </a:lnTo>
                <a:lnTo>
                  <a:pt x="12" y="80"/>
                </a:lnTo>
                <a:lnTo>
                  <a:pt x="36" y="80"/>
                </a:lnTo>
                <a:lnTo>
                  <a:pt x="36" y="138"/>
                </a:lnTo>
                <a:lnTo>
                  <a:pt x="12" y="138"/>
                </a:lnTo>
                <a:lnTo>
                  <a:pt x="12" y="138"/>
                </a:lnTo>
                <a:lnTo>
                  <a:pt x="8" y="138"/>
                </a:lnTo>
                <a:lnTo>
                  <a:pt x="4" y="140"/>
                </a:lnTo>
                <a:lnTo>
                  <a:pt x="2" y="144"/>
                </a:lnTo>
                <a:lnTo>
                  <a:pt x="0" y="148"/>
                </a:lnTo>
                <a:lnTo>
                  <a:pt x="0" y="148"/>
                </a:lnTo>
                <a:lnTo>
                  <a:pt x="2" y="154"/>
                </a:lnTo>
                <a:lnTo>
                  <a:pt x="4" y="156"/>
                </a:lnTo>
                <a:lnTo>
                  <a:pt x="8" y="160"/>
                </a:lnTo>
                <a:lnTo>
                  <a:pt x="12" y="160"/>
                </a:lnTo>
                <a:lnTo>
                  <a:pt x="36" y="160"/>
                </a:lnTo>
                <a:lnTo>
                  <a:pt x="36" y="218"/>
                </a:lnTo>
                <a:lnTo>
                  <a:pt x="12" y="218"/>
                </a:lnTo>
                <a:lnTo>
                  <a:pt x="12" y="218"/>
                </a:lnTo>
                <a:lnTo>
                  <a:pt x="8" y="218"/>
                </a:lnTo>
                <a:lnTo>
                  <a:pt x="4" y="222"/>
                </a:lnTo>
                <a:lnTo>
                  <a:pt x="2" y="224"/>
                </a:lnTo>
                <a:lnTo>
                  <a:pt x="0" y="230"/>
                </a:lnTo>
                <a:lnTo>
                  <a:pt x="0" y="230"/>
                </a:lnTo>
                <a:lnTo>
                  <a:pt x="2" y="234"/>
                </a:lnTo>
                <a:lnTo>
                  <a:pt x="4" y="238"/>
                </a:lnTo>
                <a:lnTo>
                  <a:pt x="8" y="240"/>
                </a:lnTo>
                <a:lnTo>
                  <a:pt x="12" y="240"/>
                </a:lnTo>
                <a:lnTo>
                  <a:pt x="36" y="240"/>
                </a:lnTo>
                <a:lnTo>
                  <a:pt x="36" y="298"/>
                </a:lnTo>
                <a:lnTo>
                  <a:pt x="12" y="298"/>
                </a:lnTo>
                <a:lnTo>
                  <a:pt x="12" y="298"/>
                </a:lnTo>
                <a:lnTo>
                  <a:pt x="8" y="300"/>
                </a:lnTo>
                <a:lnTo>
                  <a:pt x="4" y="302"/>
                </a:lnTo>
                <a:lnTo>
                  <a:pt x="2" y="306"/>
                </a:lnTo>
                <a:lnTo>
                  <a:pt x="0" y="310"/>
                </a:lnTo>
                <a:lnTo>
                  <a:pt x="0" y="310"/>
                </a:lnTo>
                <a:lnTo>
                  <a:pt x="2" y="314"/>
                </a:lnTo>
                <a:lnTo>
                  <a:pt x="4" y="318"/>
                </a:lnTo>
                <a:lnTo>
                  <a:pt x="8" y="320"/>
                </a:lnTo>
                <a:lnTo>
                  <a:pt x="12" y="320"/>
                </a:lnTo>
                <a:lnTo>
                  <a:pt x="36" y="320"/>
                </a:lnTo>
                <a:lnTo>
                  <a:pt x="36" y="362"/>
                </a:lnTo>
                <a:lnTo>
                  <a:pt x="36" y="370"/>
                </a:lnTo>
                <a:lnTo>
                  <a:pt x="36" y="370"/>
                </a:lnTo>
                <a:lnTo>
                  <a:pt x="36" y="376"/>
                </a:lnTo>
                <a:lnTo>
                  <a:pt x="40" y="380"/>
                </a:lnTo>
                <a:lnTo>
                  <a:pt x="46" y="384"/>
                </a:lnTo>
                <a:lnTo>
                  <a:pt x="50" y="386"/>
                </a:lnTo>
                <a:lnTo>
                  <a:pt x="82" y="386"/>
                </a:lnTo>
                <a:lnTo>
                  <a:pt x="82" y="410"/>
                </a:lnTo>
                <a:lnTo>
                  <a:pt x="82" y="416"/>
                </a:lnTo>
                <a:lnTo>
                  <a:pt x="82" y="416"/>
                </a:lnTo>
                <a:lnTo>
                  <a:pt x="84" y="422"/>
                </a:lnTo>
                <a:lnTo>
                  <a:pt x="86" y="428"/>
                </a:lnTo>
                <a:lnTo>
                  <a:pt x="92" y="430"/>
                </a:lnTo>
                <a:lnTo>
                  <a:pt x="98" y="432"/>
                </a:lnTo>
                <a:lnTo>
                  <a:pt x="370" y="432"/>
                </a:lnTo>
                <a:lnTo>
                  <a:pt x="370" y="432"/>
                </a:lnTo>
                <a:lnTo>
                  <a:pt x="376" y="430"/>
                </a:lnTo>
                <a:lnTo>
                  <a:pt x="380" y="428"/>
                </a:lnTo>
                <a:lnTo>
                  <a:pt x="384" y="422"/>
                </a:lnTo>
                <a:lnTo>
                  <a:pt x="384" y="416"/>
                </a:lnTo>
                <a:lnTo>
                  <a:pt x="384" y="62"/>
                </a:lnTo>
                <a:lnTo>
                  <a:pt x="384" y="62"/>
                </a:lnTo>
                <a:lnTo>
                  <a:pt x="384" y="56"/>
                </a:lnTo>
                <a:lnTo>
                  <a:pt x="380" y="52"/>
                </a:lnTo>
                <a:lnTo>
                  <a:pt x="376" y="48"/>
                </a:lnTo>
                <a:lnTo>
                  <a:pt x="370" y="48"/>
                </a:lnTo>
                <a:lnTo>
                  <a:pt x="370" y="48"/>
                </a:lnTo>
                <a:close/>
                <a:moveTo>
                  <a:pt x="50" y="362"/>
                </a:moveTo>
                <a:lnTo>
                  <a:pt x="50" y="320"/>
                </a:lnTo>
                <a:lnTo>
                  <a:pt x="60" y="320"/>
                </a:lnTo>
                <a:lnTo>
                  <a:pt x="60" y="320"/>
                </a:lnTo>
                <a:lnTo>
                  <a:pt x="64" y="326"/>
                </a:lnTo>
                <a:lnTo>
                  <a:pt x="68" y="330"/>
                </a:lnTo>
                <a:lnTo>
                  <a:pt x="74" y="332"/>
                </a:lnTo>
                <a:lnTo>
                  <a:pt x="80" y="334"/>
                </a:lnTo>
                <a:lnTo>
                  <a:pt x="80" y="334"/>
                </a:lnTo>
                <a:lnTo>
                  <a:pt x="90" y="332"/>
                </a:lnTo>
                <a:lnTo>
                  <a:pt x="96" y="326"/>
                </a:lnTo>
                <a:lnTo>
                  <a:pt x="102" y="318"/>
                </a:lnTo>
                <a:lnTo>
                  <a:pt x="104" y="310"/>
                </a:lnTo>
                <a:lnTo>
                  <a:pt x="104" y="310"/>
                </a:lnTo>
                <a:lnTo>
                  <a:pt x="102" y="300"/>
                </a:lnTo>
                <a:lnTo>
                  <a:pt x="96" y="292"/>
                </a:lnTo>
                <a:lnTo>
                  <a:pt x="90" y="288"/>
                </a:lnTo>
                <a:lnTo>
                  <a:pt x="80" y="286"/>
                </a:lnTo>
                <a:lnTo>
                  <a:pt x="80" y="286"/>
                </a:lnTo>
                <a:lnTo>
                  <a:pt x="74" y="286"/>
                </a:lnTo>
                <a:lnTo>
                  <a:pt x="68" y="290"/>
                </a:lnTo>
                <a:lnTo>
                  <a:pt x="64" y="294"/>
                </a:lnTo>
                <a:lnTo>
                  <a:pt x="60" y="298"/>
                </a:lnTo>
                <a:lnTo>
                  <a:pt x="50" y="298"/>
                </a:lnTo>
                <a:lnTo>
                  <a:pt x="50" y="240"/>
                </a:lnTo>
                <a:lnTo>
                  <a:pt x="60" y="240"/>
                </a:lnTo>
                <a:lnTo>
                  <a:pt x="60" y="240"/>
                </a:lnTo>
                <a:lnTo>
                  <a:pt x="64" y="246"/>
                </a:lnTo>
                <a:lnTo>
                  <a:pt x="68" y="250"/>
                </a:lnTo>
                <a:lnTo>
                  <a:pt x="74" y="252"/>
                </a:lnTo>
                <a:lnTo>
                  <a:pt x="80" y="252"/>
                </a:lnTo>
                <a:lnTo>
                  <a:pt x="80" y="252"/>
                </a:lnTo>
                <a:lnTo>
                  <a:pt x="90" y="250"/>
                </a:lnTo>
                <a:lnTo>
                  <a:pt x="96" y="246"/>
                </a:lnTo>
                <a:lnTo>
                  <a:pt x="102" y="238"/>
                </a:lnTo>
                <a:lnTo>
                  <a:pt x="104" y="230"/>
                </a:lnTo>
                <a:lnTo>
                  <a:pt x="104" y="230"/>
                </a:lnTo>
                <a:lnTo>
                  <a:pt x="102" y="220"/>
                </a:lnTo>
                <a:lnTo>
                  <a:pt x="96" y="212"/>
                </a:lnTo>
                <a:lnTo>
                  <a:pt x="90" y="208"/>
                </a:lnTo>
                <a:lnTo>
                  <a:pt x="80" y="206"/>
                </a:lnTo>
                <a:lnTo>
                  <a:pt x="80" y="206"/>
                </a:lnTo>
                <a:lnTo>
                  <a:pt x="74" y="206"/>
                </a:lnTo>
                <a:lnTo>
                  <a:pt x="68" y="210"/>
                </a:lnTo>
                <a:lnTo>
                  <a:pt x="64" y="212"/>
                </a:lnTo>
                <a:lnTo>
                  <a:pt x="60" y="218"/>
                </a:lnTo>
                <a:lnTo>
                  <a:pt x="50" y="218"/>
                </a:lnTo>
                <a:lnTo>
                  <a:pt x="50" y="160"/>
                </a:lnTo>
                <a:lnTo>
                  <a:pt x="60" y="160"/>
                </a:lnTo>
                <a:lnTo>
                  <a:pt x="60" y="160"/>
                </a:lnTo>
                <a:lnTo>
                  <a:pt x="64" y="166"/>
                </a:lnTo>
                <a:lnTo>
                  <a:pt x="68" y="168"/>
                </a:lnTo>
                <a:lnTo>
                  <a:pt x="74" y="172"/>
                </a:lnTo>
                <a:lnTo>
                  <a:pt x="80" y="172"/>
                </a:lnTo>
                <a:lnTo>
                  <a:pt x="80" y="172"/>
                </a:lnTo>
                <a:lnTo>
                  <a:pt x="90" y="170"/>
                </a:lnTo>
                <a:lnTo>
                  <a:pt x="96" y="166"/>
                </a:lnTo>
                <a:lnTo>
                  <a:pt x="102" y="158"/>
                </a:lnTo>
                <a:lnTo>
                  <a:pt x="104" y="148"/>
                </a:lnTo>
                <a:lnTo>
                  <a:pt x="104" y="148"/>
                </a:lnTo>
                <a:lnTo>
                  <a:pt x="102" y="140"/>
                </a:lnTo>
                <a:lnTo>
                  <a:pt x="96" y="132"/>
                </a:lnTo>
                <a:lnTo>
                  <a:pt x="90" y="128"/>
                </a:lnTo>
                <a:lnTo>
                  <a:pt x="80" y="126"/>
                </a:lnTo>
                <a:lnTo>
                  <a:pt x="80" y="126"/>
                </a:lnTo>
                <a:lnTo>
                  <a:pt x="74" y="126"/>
                </a:lnTo>
                <a:lnTo>
                  <a:pt x="68" y="128"/>
                </a:lnTo>
                <a:lnTo>
                  <a:pt x="64" y="132"/>
                </a:lnTo>
                <a:lnTo>
                  <a:pt x="60" y="138"/>
                </a:lnTo>
                <a:lnTo>
                  <a:pt x="50" y="138"/>
                </a:lnTo>
                <a:lnTo>
                  <a:pt x="50" y="80"/>
                </a:lnTo>
                <a:lnTo>
                  <a:pt x="60" y="80"/>
                </a:lnTo>
                <a:lnTo>
                  <a:pt x="60" y="80"/>
                </a:lnTo>
                <a:lnTo>
                  <a:pt x="64" y="84"/>
                </a:lnTo>
                <a:lnTo>
                  <a:pt x="68" y="88"/>
                </a:lnTo>
                <a:lnTo>
                  <a:pt x="74" y="90"/>
                </a:lnTo>
                <a:lnTo>
                  <a:pt x="80" y="92"/>
                </a:lnTo>
                <a:lnTo>
                  <a:pt x="80" y="92"/>
                </a:lnTo>
                <a:lnTo>
                  <a:pt x="90" y="90"/>
                </a:lnTo>
                <a:lnTo>
                  <a:pt x="96" y="84"/>
                </a:lnTo>
                <a:lnTo>
                  <a:pt x="102" y="78"/>
                </a:lnTo>
                <a:lnTo>
                  <a:pt x="104" y="68"/>
                </a:lnTo>
                <a:lnTo>
                  <a:pt x="104" y="68"/>
                </a:lnTo>
                <a:lnTo>
                  <a:pt x="102" y="60"/>
                </a:lnTo>
                <a:lnTo>
                  <a:pt x="96" y="52"/>
                </a:lnTo>
                <a:lnTo>
                  <a:pt x="90" y="46"/>
                </a:lnTo>
                <a:lnTo>
                  <a:pt x="80" y="44"/>
                </a:lnTo>
                <a:lnTo>
                  <a:pt x="80" y="44"/>
                </a:lnTo>
                <a:lnTo>
                  <a:pt x="74" y="46"/>
                </a:lnTo>
                <a:lnTo>
                  <a:pt x="68" y="48"/>
                </a:lnTo>
                <a:lnTo>
                  <a:pt x="64" y="52"/>
                </a:lnTo>
                <a:lnTo>
                  <a:pt x="60" y="56"/>
                </a:lnTo>
                <a:lnTo>
                  <a:pt x="50" y="56"/>
                </a:lnTo>
                <a:lnTo>
                  <a:pt x="50" y="16"/>
                </a:lnTo>
                <a:lnTo>
                  <a:pt x="316" y="16"/>
                </a:lnTo>
                <a:lnTo>
                  <a:pt x="316" y="362"/>
                </a:lnTo>
                <a:lnTo>
                  <a:pt x="50" y="362"/>
                </a:lnTo>
                <a:close/>
                <a:moveTo>
                  <a:pt x="98" y="410"/>
                </a:moveTo>
                <a:lnTo>
                  <a:pt x="98" y="386"/>
                </a:lnTo>
                <a:lnTo>
                  <a:pt x="322" y="386"/>
                </a:lnTo>
                <a:lnTo>
                  <a:pt x="322" y="386"/>
                </a:lnTo>
                <a:lnTo>
                  <a:pt x="328" y="384"/>
                </a:lnTo>
                <a:lnTo>
                  <a:pt x="334" y="380"/>
                </a:lnTo>
                <a:lnTo>
                  <a:pt x="336" y="376"/>
                </a:lnTo>
                <a:lnTo>
                  <a:pt x="338" y="370"/>
                </a:lnTo>
                <a:lnTo>
                  <a:pt x="338" y="62"/>
                </a:lnTo>
                <a:lnTo>
                  <a:pt x="362" y="62"/>
                </a:lnTo>
                <a:lnTo>
                  <a:pt x="362" y="410"/>
                </a:lnTo>
                <a:lnTo>
                  <a:pt x="98" y="41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5386953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主题">
  <a:themeElements>
    <a:clrScheme name="自定义 178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64823"/>
      </a:accent1>
      <a:accent2>
        <a:srgbClr val="F8931D"/>
      </a:accent2>
      <a:accent3>
        <a:srgbClr val="CE8D3E"/>
      </a:accent3>
      <a:accent4>
        <a:srgbClr val="EC7016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Calibri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</TotalTime>
  <Words>510</Words>
  <Application>Microsoft Office PowerPoint</Application>
  <PresentationFormat>Widescreen</PresentationFormat>
  <Paragraphs>131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-apple-system</vt:lpstr>
      <vt:lpstr>Calibri </vt:lpstr>
      <vt:lpstr>Arial</vt:lpstr>
      <vt:lpstr>Calibri</vt:lpstr>
      <vt:lpstr>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Asus</dc:creator>
  <cp:lastModifiedBy>Evelyn Sun</cp:lastModifiedBy>
  <cp:revision>21</cp:revision>
  <dcterms:created xsi:type="dcterms:W3CDTF">2015-10-15T09:49:35Z</dcterms:created>
  <dcterms:modified xsi:type="dcterms:W3CDTF">2020-02-17T15:50:41Z</dcterms:modified>
</cp:coreProperties>
</file>