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Montserrat"/>
      <p:regular r:id="rId52"/>
      <p:bold r:id="rId53"/>
      <p:italic r:id="rId54"/>
      <p:boldItalic r:id="rId55"/>
    </p:embeddedFont>
    <p:embeddedFont>
      <p:font typeface="Anaheim"/>
      <p:regular r:id="rId56"/>
    </p:embeddedFont>
    <p:embeddedFont>
      <p:font typeface="Bebas Neue"/>
      <p:regular r:id="rId57"/>
    </p:embeddedFont>
    <p:embeddedFont>
      <p:font typeface="Maven Pro"/>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575817-5ED3-4B51-A89F-E04EF56AF8C1}">
  <a:tblStyle styleId="{A7575817-5ED3-4B51-A89F-E04EF56AF8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3BD75CF-9372-4EC7-B000-F6AC4A98D27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6.xml"/><Relationship Id="rId55" Type="http://schemas.openxmlformats.org/officeDocument/2006/relationships/font" Target="fonts/Montserrat-boldItalic.fntdata"/><Relationship Id="rId10" Type="http://schemas.openxmlformats.org/officeDocument/2006/relationships/slide" Target="slides/slide5.xml"/><Relationship Id="rId54" Type="http://schemas.openxmlformats.org/officeDocument/2006/relationships/font" Target="fonts/Montserrat-italic.fntdata"/><Relationship Id="rId13" Type="http://schemas.openxmlformats.org/officeDocument/2006/relationships/slide" Target="slides/slide8.xml"/><Relationship Id="rId57" Type="http://schemas.openxmlformats.org/officeDocument/2006/relationships/font" Target="fonts/BebasNeue-regular.fntdata"/><Relationship Id="rId12" Type="http://schemas.openxmlformats.org/officeDocument/2006/relationships/slide" Target="slides/slide7.xml"/><Relationship Id="rId56" Type="http://schemas.openxmlformats.org/officeDocument/2006/relationships/font" Target="fonts/Anaheim-regular.fntdata"/><Relationship Id="rId15" Type="http://schemas.openxmlformats.org/officeDocument/2006/relationships/slide" Target="slides/slide10.xml"/><Relationship Id="rId59" Type="http://schemas.openxmlformats.org/officeDocument/2006/relationships/font" Target="fonts/MavenPro-bold.fntdata"/><Relationship Id="rId14" Type="http://schemas.openxmlformats.org/officeDocument/2006/relationships/slide" Target="slides/slide9.xml"/><Relationship Id="rId58"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20a455cc9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20a455cc9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g2bbc112e91b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2" name="Google Shape;1442;g2bbc112e91b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g2ba9da294c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6" name="Google Shape;1466;g2ba9da294c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2ba9da294c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2ba9da294c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2ba9da294c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2ba9da294c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2ba9da294c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2ba9da294c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1f20786de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1f20786de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1f20786de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1f20786de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g1f20786dee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1f20786dee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1f214c8e5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1f214c8e5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1f214c8e50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1f214c8e50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g1f214c8e50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8" name="Google Shape;1538;g1f214c8e50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1f214c8e50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1f214c8e50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1f214c8e5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1f214c8e5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2bbc112e91b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7" name="Google Shape;1567;g2bbc112e91b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2bbc112e91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2bbc112e91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2bbdb25ae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2bbdb25ae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g2bbc112e91b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7" name="Google Shape;1607;g2bbc112e91b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2bbdb25ae0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2bbdb25ae0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3" name="Shape 1633"/>
        <p:cNvGrpSpPr/>
        <p:nvPr/>
      </p:nvGrpSpPr>
      <p:grpSpPr>
        <a:xfrm>
          <a:off x="0" y="0"/>
          <a:ext cx="0" cy="0"/>
          <a:chOff x="0" y="0"/>
          <a:chExt cx="0" cy="0"/>
        </a:xfrm>
      </p:grpSpPr>
      <p:sp>
        <p:nvSpPr>
          <p:cNvPr id="1634" name="Google Shape;1634;g2bbdb25ae0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5" name="Google Shape;1635;g2bbdb25ae0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2bbc112e91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2bbc112e91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24b864936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24b864936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g2bbc112e91b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6" name="Google Shape;1666;g2bbc112e91b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g2bbc112e91b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9" name="Google Shape;1689;g2bbc112e91b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2bbc112e91b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2bbc112e91b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Only accuracy is shown as a comparative but in the case of unbalanced data, recall and F1 score were the best metrics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Recall (TPR)  is the number of true positive predictions divided by the total number of actual positive instances (true positives + false negatives).</a:t>
            </a:r>
            <a:endParaRPr/>
          </a:p>
          <a:p>
            <a:pPr indent="0" lvl="0" marL="457200" rtl="0" algn="l">
              <a:spcBef>
                <a:spcPts val="0"/>
              </a:spcBef>
              <a:spcAft>
                <a:spcPts val="0"/>
              </a:spcAft>
              <a:buNone/>
            </a:pPr>
            <a:r>
              <a:rPr lang="en"/>
              <a:t>It measures the ability of the model to capture all positive instances.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g2698c36d1c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7" name="Google Shape;1707;g2698c36d1c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2bbc112e91b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2bbc112e91b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overall measure of a model's ability to discriminate between classes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model above the diagonal line indicates better-than-random performance.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higher AUC indicates better discrimination between classes. A perfect classifier has an AUC of 1, while a random classifier has an AUC of 0.5.</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2bbc112e91b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2bbc112e91b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nr.employed: number of employees</a:t>
            </a:r>
            <a:endParaRPr/>
          </a:p>
          <a:p>
            <a:pPr indent="-298450" lvl="0" marL="457200" rtl="0" algn="l">
              <a:spcBef>
                <a:spcPts val="0"/>
              </a:spcBef>
              <a:spcAft>
                <a:spcPts val="0"/>
              </a:spcAft>
              <a:buSzPts val="1100"/>
              <a:buChar char="-"/>
            </a:pPr>
            <a:r>
              <a:rPr lang="en"/>
              <a:t>c</a:t>
            </a:r>
            <a:r>
              <a:rPr lang="en"/>
              <a:t>ontact: 1=telephone, 0=cellular</a:t>
            </a:r>
            <a:endParaRPr/>
          </a:p>
          <a:p>
            <a:pPr indent="-298450" lvl="0" marL="457200" rtl="0" algn="l">
              <a:spcBef>
                <a:spcPts val="0"/>
              </a:spcBef>
              <a:spcAft>
                <a:spcPts val="0"/>
              </a:spcAft>
              <a:buSzPts val="1100"/>
              <a:buChar char="-"/>
            </a:pPr>
            <a:r>
              <a:rPr lang="en"/>
              <a:t>Month_may (could be patterns related to tax seasons, or bonuses bc lots of holidays in May in Portugal)</a:t>
            </a:r>
            <a:endParaRPr/>
          </a:p>
          <a:p>
            <a:pPr indent="-298450" lvl="0" marL="457200" rtl="0" algn="l">
              <a:spcBef>
                <a:spcPts val="0"/>
              </a:spcBef>
              <a:spcAft>
                <a:spcPts val="0"/>
              </a:spcAft>
              <a:buSzPts val="1100"/>
              <a:buChar char="-"/>
            </a:pPr>
            <a:r>
              <a:rPr lang="en"/>
              <a:t>c</a:t>
            </a:r>
            <a:r>
              <a:rPr lang="en"/>
              <a:t>ampaign: number of contacts performed during this campaign and for this client</a:t>
            </a:r>
            <a:endParaRPr/>
          </a:p>
          <a:p>
            <a:pPr indent="-298450" lvl="1" marL="914400" rtl="0" algn="l">
              <a:spcBef>
                <a:spcPts val="0"/>
              </a:spcBef>
              <a:spcAft>
                <a:spcPts val="0"/>
              </a:spcAft>
              <a:buSzPts val="1100"/>
              <a:buChar char="-"/>
            </a:pPr>
            <a:r>
              <a:rPr lang="en"/>
              <a:t>From SHAP plot: lower nb of contacts = more likely to subscribe to a term deposit</a:t>
            </a:r>
            <a:endParaRPr/>
          </a:p>
          <a:p>
            <a:pPr indent="-298450" lvl="1" marL="914400" rtl="0" algn="l">
              <a:spcBef>
                <a:spcPts val="0"/>
              </a:spcBef>
              <a:spcAft>
                <a:spcPts val="0"/>
              </a:spcAft>
              <a:buSzPts val="1100"/>
              <a:buChar char="-"/>
            </a:pPr>
            <a:r>
              <a:rPr lang="en">
                <a:solidFill>
                  <a:schemeClr val="dk1"/>
                </a:solidFill>
              </a:rPr>
              <a:t>Higher </a:t>
            </a:r>
            <a:r>
              <a:rPr lang="en">
                <a:solidFill>
                  <a:schemeClr val="dk1"/>
                </a:solidFill>
              </a:rPr>
              <a:t>nb of contacts = lesslikely to subscribe to a term deposit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Housing_no: has no housing loan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future :</a:t>
            </a:r>
            <a:r>
              <a:rPr lang="en"/>
              <a:t>Partial Dependence Plots (PDP):</a:t>
            </a:r>
            <a:endParaRPr/>
          </a:p>
          <a:p>
            <a:pPr indent="0" lvl="0" marL="0" rtl="0" algn="l">
              <a:spcBef>
                <a:spcPts val="0"/>
              </a:spcBef>
              <a:spcAft>
                <a:spcPts val="0"/>
              </a:spcAft>
              <a:buNone/>
            </a:pPr>
            <a:r>
              <a:rPr lang="en"/>
              <a:t>Create PDPs to visualize the effect of a single feature on the predicted outcome while keeping other features constant.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2698c36d1c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8" name="Google Shape;1738;g2698c36d1c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g2bbc112e91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2bbc112e91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2bbc112e91b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2bbc112e91b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context of your data analytics project focusing on the banking environment, several threats to validity could impact the outcomes of both your classification and clustering models. Considering the business context and the hypotheses for your models, here are potential threats to validity: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Threats to Internal Validity:</a:t>
            </a:r>
            <a:endParaRPr/>
          </a:p>
          <a:p>
            <a:pPr indent="0" lvl="0" marL="0" rtl="0" algn="l">
              <a:spcBef>
                <a:spcPts val="0"/>
              </a:spcBef>
              <a:spcAft>
                <a:spcPts val="0"/>
              </a:spcAft>
              <a:buNone/>
            </a:pPr>
            <a:r>
              <a:rPr lang="en"/>
              <a:t>- **Overfitting in Classification Models**: If the classification model is overly complex, it might perform exceptionally well on training data but fail to generalize to unseen data, which is crucial for predicting customer behavior accurately.</a:t>
            </a:r>
            <a:endParaRPr/>
          </a:p>
          <a:p>
            <a:pPr indent="0" lvl="0" marL="0" rtl="0" algn="l">
              <a:spcBef>
                <a:spcPts val="0"/>
              </a:spcBef>
              <a:spcAft>
                <a:spcPts val="0"/>
              </a:spcAft>
              <a:buNone/>
            </a:pPr>
            <a:r>
              <a:rPr lang="en"/>
              <a:t>- **Feature Selection Bias**: Choosing features based on existing assumptions rather than letting the data guide the selection process can introduce bias, impacting the model's ability to identify true predictive relationships.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Threats to External Validity:</a:t>
            </a:r>
            <a:endParaRPr/>
          </a:p>
          <a:p>
            <a:pPr indent="0" lvl="0" marL="0" rtl="0" algn="l">
              <a:spcBef>
                <a:spcPts val="0"/>
              </a:spcBef>
              <a:spcAft>
                <a:spcPts val="0"/>
              </a:spcAft>
              <a:buNone/>
            </a:pPr>
            <a:r>
              <a:rPr lang="en"/>
              <a:t>- **Population Validity**: The data used to train the models may not be representative of the entire customer base or potential customer base. For example, if the data is skewed towards a particular demographic, the findings might not generalize well to other segments.</a:t>
            </a:r>
            <a:endParaRPr/>
          </a:p>
          <a:p>
            <a:pPr indent="0" lvl="0" marL="0" rtl="0" algn="l">
              <a:spcBef>
                <a:spcPts val="0"/>
              </a:spcBef>
              <a:spcAft>
                <a:spcPts val="0"/>
              </a:spcAft>
              <a:buNone/>
            </a:pPr>
            <a:r>
              <a:rPr lang="en"/>
              <a:t>- **Temporal Validity**: Customer behavior and responsiveness to marketing strategies can evolve over time. A model trained on historical data might not accurately predict future behaviors if it doesn't account for these changes.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Threats to Construct Validity:</a:t>
            </a:r>
            <a:endParaRPr/>
          </a:p>
          <a:p>
            <a:pPr indent="0" lvl="0" marL="0" rtl="0" algn="l">
              <a:spcBef>
                <a:spcPts val="0"/>
              </a:spcBef>
              <a:spcAft>
                <a:spcPts val="0"/>
              </a:spcAft>
              <a:buNone/>
            </a:pPr>
            <a:r>
              <a:rPr lang="en"/>
              <a:t>- **Inadequate Operationalization of Constructs**: The way in which customer engagement or the propensity to subscribe to a term deposit is defined and measured may not fully capture the constructs' complexities. This can lead to misinterpretation of the model's outputs.</a:t>
            </a:r>
            <a:endParaRPr/>
          </a:p>
          <a:p>
            <a:pPr indent="0" lvl="0" marL="0" rtl="0" algn="l">
              <a:spcBef>
                <a:spcPts val="0"/>
              </a:spcBef>
              <a:spcAft>
                <a:spcPts val="0"/>
              </a:spcAft>
              <a:buNone/>
            </a:pPr>
            <a:r>
              <a:rPr lang="en"/>
              <a:t>- **Lack of Construct Diversity**: Relying on a limited set of variables to represent complex behaviors and preferences can oversimplify the reality, potentially missing out on critical insights that could inform more effective marketing strategies.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Threats to Conclusion Validity:</a:t>
            </a:r>
            <a:endParaRPr/>
          </a:p>
          <a:p>
            <a:pPr indent="0" lvl="0" marL="0" rtl="0" algn="l">
              <a:spcBef>
                <a:spcPts val="0"/>
              </a:spcBef>
              <a:spcAft>
                <a:spcPts val="0"/>
              </a:spcAft>
              <a:buNone/>
            </a:pPr>
            <a:r>
              <a:rPr lang="en"/>
              <a:t>- **Insufficient Sample Size**: If the dataset is too small or not diverse enough, there may be insufficient power to detect significant differences or patterns, leading to incorrect conclusions about the effectiveness of marketing strategies.</a:t>
            </a:r>
            <a:endParaRPr/>
          </a:p>
          <a:p>
            <a:pPr indent="0" lvl="0" marL="0" rtl="0" algn="l">
              <a:spcBef>
                <a:spcPts val="0"/>
              </a:spcBef>
              <a:spcAft>
                <a:spcPts val="0"/>
              </a:spcAft>
              <a:buNone/>
            </a:pPr>
            <a:r>
              <a:rPr lang="en"/>
              <a:t>- **Model Assumptions**: Both classification and clustering models come with underlying assumptions (e.g., independence of features, distribution of data points). Violation of these assumptions can lead to inaccurate predictions and clustering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Mitigation Strategies:</a:t>
            </a:r>
            <a:endParaRPr/>
          </a:p>
          <a:p>
            <a:pPr indent="0" lvl="0" marL="0" rtl="0" algn="l">
              <a:spcBef>
                <a:spcPts val="0"/>
              </a:spcBef>
              <a:spcAft>
                <a:spcPts val="0"/>
              </a:spcAft>
              <a:buNone/>
            </a:pPr>
            <a:r>
              <a:rPr lang="en"/>
              <a:t>- **Cross-Validation and Regularization**: Implement cross-validation techniques to assess the model's generalizability and use regularization to prevent overfitting.</a:t>
            </a:r>
            <a:endParaRPr/>
          </a:p>
          <a:p>
            <a:pPr indent="0" lvl="0" marL="0" rtl="0" algn="l">
              <a:spcBef>
                <a:spcPts val="0"/>
              </a:spcBef>
              <a:spcAft>
                <a:spcPts val="0"/>
              </a:spcAft>
              <a:buNone/>
            </a:pPr>
            <a:r>
              <a:rPr lang="en"/>
              <a:t>- **Diverse Data Collection**: Ensure the dataset includes a wide range of customer interactions and profiles to improve representativeness.</a:t>
            </a:r>
            <a:endParaRPr/>
          </a:p>
          <a:p>
            <a:pPr indent="0" lvl="0" marL="0" rtl="0" algn="l">
              <a:spcBef>
                <a:spcPts val="0"/>
              </a:spcBef>
              <a:spcAft>
                <a:spcPts val="0"/>
              </a:spcAft>
              <a:buNone/>
            </a:pPr>
            <a:r>
              <a:rPr lang="en"/>
              <a:t>- **Continuous Model Evaluation**: Regularly update and re-evaluate the models with new data to account for changing customer behaviors and market conditions.</a:t>
            </a:r>
            <a:endParaRPr/>
          </a:p>
          <a:p>
            <a:pPr indent="0" lvl="0" marL="0" rtl="0" algn="l">
              <a:spcBef>
                <a:spcPts val="0"/>
              </a:spcBef>
              <a:spcAft>
                <a:spcPts val="0"/>
              </a:spcAft>
              <a:buNone/>
            </a:pPr>
            <a:r>
              <a:rPr lang="en"/>
              <a:t>- **Multi-Model Approach**: Utilize a variety of models to cross-validate findings and uncover different aspects of customer behavior and segmentation.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acknowledging and addressing these threats to validity, you can enhance the reliability and applicability of your models to achieve more effective, data-driven marketing strategies in the banking sector.</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g2698c36d1c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6" name="Google Shape;1766;g2698c36d1c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2ba9da294c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2ba9da294c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2bbc112e91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2bbc112e91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5" name="Shape 1805"/>
        <p:cNvGrpSpPr/>
        <p:nvPr/>
      </p:nvGrpSpPr>
      <p:grpSpPr>
        <a:xfrm>
          <a:off x="0" y="0"/>
          <a:ext cx="0" cy="0"/>
          <a:chOff x="0" y="0"/>
          <a:chExt cx="0" cy="0"/>
        </a:xfrm>
      </p:grpSpPr>
      <p:sp>
        <p:nvSpPr>
          <p:cNvPr id="1806" name="Google Shape;1806;g1f2ab8f82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7" name="Google Shape;1807;g1f2ab8f82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g24b8649360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9" name="Google Shape;1819;g24b8649360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1f20786de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1f20786de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2bbdb25ae0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2bbdb25ae0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2bbdb25ae0a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2bbdb25ae0a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2bbc112e91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2bbc112e91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2bbc112e9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2bbc112e9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2bbc112e9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2bbc112e9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1f20786dee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1f20786dee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2698c36d1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2698c36d1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21817" y="354020"/>
            <a:ext cx="1013699" cy="886245"/>
            <a:chOff x="895150" y="3894725"/>
            <a:chExt cx="332775" cy="290925"/>
          </a:xfrm>
        </p:grpSpPr>
        <p:sp>
          <p:nvSpPr>
            <p:cNvPr id="10" name="Google Shape;10;p2"/>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348640" y="4428400"/>
            <a:ext cx="1207215" cy="1092048"/>
            <a:chOff x="431250" y="4269675"/>
            <a:chExt cx="623175" cy="563725"/>
          </a:xfrm>
        </p:grpSpPr>
        <p:sp>
          <p:nvSpPr>
            <p:cNvPr id="15" name="Google Shape;15;p2"/>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4572003" y="3794252"/>
            <a:ext cx="4570263" cy="2675285"/>
            <a:chOff x="2256275" y="1054425"/>
            <a:chExt cx="1212400" cy="709700"/>
          </a:xfrm>
        </p:grpSpPr>
        <p:sp>
          <p:nvSpPr>
            <p:cNvPr id="20" name="Google Shape;20;p2"/>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2637649" y="-11"/>
            <a:ext cx="4570262" cy="2674788"/>
            <a:chOff x="2256275" y="1054425"/>
            <a:chExt cx="1212625" cy="709700"/>
          </a:xfrm>
        </p:grpSpPr>
        <p:sp>
          <p:nvSpPr>
            <p:cNvPr id="23" name="Google Shape;23;p2"/>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2"/>
          <p:cNvGrpSpPr/>
          <p:nvPr/>
        </p:nvGrpSpPr>
        <p:grpSpPr>
          <a:xfrm>
            <a:off x="1846563" y="182687"/>
            <a:ext cx="4570289" cy="4570198"/>
            <a:chOff x="1846563" y="182687"/>
            <a:chExt cx="4570289" cy="4570198"/>
          </a:xfrm>
        </p:grpSpPr>
        <p:grpSp>
          <p:nvGrpSpPr>
            <p:cNvPr id="69" name="Google Shape;69;p2"/>
            <p:cNvGrpSpPr/>
            <p:nvPr/>
          </p:nvGrpSpPr>
          <p:grpSpPr>
            <a:xfrm>
              <a:off x="1846563" y="182687"/>
              <a:ext cx="4570289" cy="4570198"/>
              <a:chOff x="878425" y="-785450"/>
              <a:chExt cx="6506675" cy="6506546"/>
            </a:xfrm>
          </p:grpSpPr>
          <p:sp>
            <p:nvSpPr>
              <p:cNvPr id="70" name="Google Shape;70;p2"/>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2"/>
            <p:cNvGrpSpPr/>
            <p:nvPr/>
          </p:nvGrpSpPr>
          <p:grpSpPr>
            <a:xfrm>
              <a:off x="3185908" y="718741"/>
              <a:ext cx="3124599" cy="2544437"/>
              <a:chOff x="4104846" y="2798475"/>
              <a:chExt cx="895480" cy="729211"/>
            </a:xfrm>
          </p:grpSpPr>
          <p:sp>
            <p:nvSpPr>
              <p:cNvPr id="74" name="Google Shape;74;p2"/>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 name="Google Shape;78;p2"/>
          <p:cNvGrpSpPr/>
          <p:nvPr/>
        </p:nvGrpSpPr>
        <p:grpSpPr>
          <a:xfrm>
            <a:off x="5998903" y="222970"/>
            <a:ext cx="547707" cy="495785"/>
            <a:chOff x="470050" y="3731100"/>
            <a:chExt cx="179800" cy="162750"/>
          </a:xfrm>
        </p:grpSpPr>
        <p:sp>
          <p:nvSpPr>
            <p:cNvPr id="79" name="Google Shape;79;p2"/>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2"/>
          <p:cNvSpPr txBox="1"/>
          <p:nvPr>
            <p:ph type="ctrTitle"/>
          </p:nvPr>
        </p:nvSpPr>
        <p:spPr>
          <a:xfrm>
            <a:off x="713300" y="1141975"/>
            <a:ext cx="5439600" cy="23838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84" name="Google Shape;84;p2"/>
          <p:cNvSpPr txBox="1"/>
          <p:nvPr>
            <p:ph idx="1" type="subTitle"/>
          </p:nvPr>
        </p:nvSpPr>
        <p:spPr>
          <a:xfrm>
            <a:off x="713221" y="3525725"/>
            <a:ext cx="3858900" cy="475800"/>
          </a:xfrm>
          <a:prstGeom prst="rect">
            <a:avLst/>
          </a:prstGeom>
          <a:solidFill>
            <a:schemeClr val="lt2"/>
          </a:solid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2" name="Shape 482"/>
        <p:cNvGrpSpPr/>
        <p:nvPr/>
      </p:nvGrpSpPr>
      <p:grpSpPr>
        <a:xfrm>
          <a:off x="0" y="0"/>
          <a:ext cx="0" cy="0"/>
          <a:chOff x="0" y="0"/>
          <a:chExt cx="0" cy="0"/>
        </a:xfrm>
      </p:grpSpPr>
      <p:grpSp>
        <p:nvGrpSpPr>
          <p:cNvPr id="483" name="Google Shape;483;p11"/>
          <p:cNvGrpSpPr/>
          <p:nvPr/>
        </p:nvGrpSpPr>
        <p:grpSpPr>
          <a:xfrm>
            <a:off x="1874988" y="1106787"/>
            <a:ext cx="4570289" cy="4570198"/>
            <a:chOff x="1846563" y="182687"/>
            <a:chExt cx="4570289" cy="4570198"/>
          </a:xfrm>
        </p:grpSpPr>
        <p:grpSp>
          <p:nvGrpSpPr>
            <p:cNvPr id="484" name="Google Shape;484;p11"/>
            <p:cNvGrpSpPr/>
            <p:nvPr/>
          </p:nvGrpSpPr>
          <p:grpSpPr>
            <a:xfrm>
              <a:off x="1846563" y="182687"/>
              <a:ext cx="4570289" cy="4570198"/>
              <a:chOff x="878425" y="-785450"/>
              <a:chExt cx="6506675" cy="6506546"/>
            </a:xfrm>
          </p:grpSpPr>
          <p:sp>
            <p:nvSpPr>
              <p:cNvPr id="485" name="Google Shape;485;p11"/>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11"/>
            <p:cNvGrpSpPr/>
            <p:nvPr/>
          </p:nvGrpSpPr>
          <p:grpSpPr>
            <a:xfrm>
              <a:off x="3185908" y="718741"/>
              <a:ext cx="3124599" cy="2544437"/>
              <a:chOff x="4104846" y="2798475"/>
              <a:chExt cx="895480" cy="729211"/>
            </a:xfrm>
          </p:grpSpPr>
          <p:sp>
            <p:nvSpPr>
              <p:cNvPr id="489" name="Google Shape;489;p11"/>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3" name="Google Shape;493;p11"/>
          <p:cNvGrpSpPr/>
          <p:nvPr/>
        </p:nvGrpSpPr>
        <p:grpSpPr>
          <a:xfrm flipH="1">
            <a:off x="5998903" y="222970"/>
            <a:ext cx="547707" cy="495785"/>
            <a:chOff x="470050" y="3731100"/>
            <a:chExt cx="179800" cy="162750"/>
          </a:xfrm>
        </p:grpSpPr>
        <p:sp>
          <p:nvSpPr>
            <p:cNvPr id="494" name="Google Shape;494;p11"/>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1"/>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1"/>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11"/>
          <p:cNvGrpSpPr/>
          <p:nvPr/>
        </p:nvGrpSpPr>
        <p:grpSpPr>
          <a:xfrm>
            <a:off x="7648792" y="368220"/>
            <a:ext cx="1013699" cy="886245"/>
            <a:chOff x="895150" y="3894725"/>
            <a:chExt cx="332775" cy="290925"/>
          </a:xfrm>
        </p:grpSpPr>
        <p:sp>
          <p:nvSpPr>
            <p:cNvPr id="499" name="Google Shape;499;p11"/>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11"/>
          <p:cNvGrpSpPr/>
          <p:nvPr/>
        </p:nvGrpSpPr>
        <p:grpSpPr>
          <a:xfrm>
            <a:off x="4572003" y="3794252"/>
            <a:ext cx="4570263" cy="2675285"/>
            <a:chOff x="2256275" y="1054425"/>
            <a:chExt cx="1212400" cy="709700"/>
          </a:xfrm>
        </p:grpSpPr>
        <p:sp>
          <p:nvSpPr>
            <p:cNvPr id="504" name="Google Shape;504;p11"/>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11"/>
          <p:cNvGrpSpPr/>
          <p:nvPr/>
        </p:nvGrpSpPr>
        <p:grpSpPr>
          <a:xfrm>
            <a:off x="-1287099" y="-11"/>
            <a:ext cx="4570262" cy="2674788"/>
            <a:chOff x="2256275" y="1054425"/>
            <a:chExt cx="1212625" cy="709700"/>
          </a:xfrm>
        </p:grpSpPr>
        <p:sp>
          <p:nvSpPr>
            <p:cNvPr id="507" name="Google Shape;507;p11"/>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1"/>
          <p:cNvGrpSpPr/>
          <p:nvPr/>
        </p:nvGrpSpPr>
        <p:grpSpPr>
          <a:xfrm flipH="1">
            <a:off x="-288358" y="3693625"/>
            <a:ext cx="3106059" cy="2956030"/>
            <a:chOff x="6037942" y="4208000"/>
            <a:chExt cx="3106059" cy="2956030"/>
          </a:xfrm>
        </p:grpSpPr>
        <p:sp>
          <p:nvSpPr>
            <p:cNvPr id="553" name="Google Shape;553;p11"/>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11"/>
          <p:cNvSpPr txBox="1"/>
          <p:nvPr>
            <p:ph hasCustomPrompt="1" type="title"/>
          </p:nvPr>
        </p:nvSpPr>
        <p:spPr>
          <a:xfrm>
            <a:off x="1284000" y="1710750"/>
            <a:ext cx="6576000" cy="1224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6" name="Google Shape;576;p11"/>
          <p:cNvSpPr txBox="1"/>
          <p:nvPr>
            <p:ph idx="1" type="subTitle"/>
          </p:nvPr>
        </p:nvSpPr>
        <p:spPr>
          <a:xfrm>
            <a:off x="1284000" y="2935650"/>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7" name="Shape 5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78" name="Shape 578"/>
        <p:cNvGrpSpPr/>
        <p:nvPr/>
      </p:nvGrpSpPr>
      <p:grpSpPr>
        <a:xfrm>
          <a:off x="0" y="0"/>
          <a:ext cx="0" cy="0"/>
          <a:chOff x="0" y="0"/>
          <a:chExt cx="0" cy="0"/>
        </a:xfrm>
      </p:grpSpPr>
      <p:grpSp>
        <p:nvGrpSpPr>
          <p:cNvPr id="579" name="Google Shape;579;p13"/>
          <p:cNvGrpSpPr/>
          <p:nvPr/>
        </p:nvGrpSpPr>
        <p:grpSpPr>
          <a:xfrm>
            <a:off x="346038" y="-1252588"/>
            <a:ext cx="4570289" cy="4570198"/>
            <a:chOff x="1846563" y="182687"/>
            <a:chExt cx="4570289" cy="4570198"/>
          </a:xfrm>
        </p:grpSpPr>
        <p:grpSp>
          <p:nvGrpSpPr>
            <p:cNvPr id="580" name="Google Shape;580;p13"/>
            <p:cNvGrpSpPr/>
            <p:nvPr/>
          </p:nvGrpSpPr>
          <p:grpSpPr>
            <a:xfrm>
              <a:off x="1846563" y="182687"/>
              <a:ext cx="4570289" cy="4570198"/>
              <a:chOff x="878425" y="-785450"/>
              <a:chExt cx="6506675" cy="6506546"/>
            </a:xfrm>
          </p:grpSpPr>
          <p:sp>
            <p:nvSpPr>
              <p:cNvPr id="581" name="Google Shape;581;p13"/>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3"/>
            <p:cNvGrpSpPr/>
            <p:nvPr/>
          </p:nvGrpSpPr>
          <p:grpSpPr>
            <a:xfrm>
              <a:off x="3185908" y="718741"/>
              <a:ext cx="3124599" cy="2544437"/>
              <a:chOff x="4104846" y="2798475"/>
              <a:chExt cx="895480" cy="729211"/>
            </a:xfrm>
          </p:grpSpPr>
          <p:sp>
            <p:nvSpPr>
              <p:cNvPr id="585" name="Google Shape;585;p13"/>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9" name="Google Shape;589;p13"/>
          <p:cNvGrpSpPr/>
          <p:nvPr/>
        </p:nvGrpSpPr>
        <p:grpSpPr>
          <a:xfrm>
            <a:off x="4572003" y="3402827"/>
            <a:ext cx="4570263" cy="2675285"/>
            <a:chOff x="2256275" y="1054425"/>
            <a:chExt cx="1212400" cy="709700"/>
          </a:xfrm>
        </p:grpSpPr>
        <p:sp>
          <p:nvSpPr>
            <p:cNvPr id="590" name="Google Shape;590;p13"/>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3"/>
          <p:cNvGrpSpPr/>
          <p:nvPr/>
        </p:nvGrpSpPr>
        <p:grpSpPr>
          <a:xfrm>
            <a:off x="7483235" y="-381025"/>
            <a:ext cx="1207215" cy="1092048"/>
            <a:chOff x="431250" y="4269675"/>
            <a:chExt cx="623175" cy="563725"/>
          </a:xfrm>
        </p:grpSpPr>
        <p:sp>
          <p:nvSpPr>
            <p:cNvPr id="593" name="Google Shape;593;p13"/>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3"/>
          <p:cNvGrpSpPr/>
          <p:nvPr/>
        </p:nvGrpSpPr>
        <p:grpSpPr>
          <a:xfrm>
            <a:off x="8430778" y="1327920"/>
            <a:ext cx="547707" cy="495785"/>
            <a:chOff x="470050" y="3731100"/>
            <a:chExt cx="179800" cy="162750"/>
          </a:xfrm>
        </p:grpSpPr>
        <p:sp>
          <p:nvSpPr>
            <p:cNvPr id="598" name="Google Shape;598;p13"/>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13"/>
          <p:cNvGrpSpPr/>
          <p:nvPr/>
        </p:nvGrpSpPr>
        <p:grpSpPr>
          <a:xfrm rot="10800000">
            <a:off x="-1199051" y="3864168"/>
            <a:ext cx="2520972" cy="3082298"/>
            <a:chOff x="0" y="4208000"/>
            <a:chExt cx="2238079" cy="2736415"/>
          </a:xfrm>
        </p:grpSpPr>
        <p:sp>
          <p:nvSpPr>
            <p:cNvPr id="603" name="Google Shape;603;p13"/>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0" name="Google Shape;620;p13"/>
          <p:cNvSpPr txBox="1"/>
          <p:nvPr>
            <p:ph hasCustomPrompt="1" idx="2" type="title"/>
          </p:nvPr>
        </p:nvSpPr>
        <p:spPr>
          <a:xfrm>
            <a:off x="720000" y="1707000"/>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1" name="Google Shape;621;p13"/>
          <p:cNvSpPr txBox="1"/>
          <p:nvPr>
            <p:ph hasCustomPrompt="1" idx="3" type="title"/>
          </p:nvPr>
        </p:nvSpPr>
        <p:spPr>
          <a:xfrm>
            <a:off x="720000" y="3123063"/>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2" name="Google Shape;622;p13"/>
          <p:cNvSpPr txBox="1"/>
          <p:nvPr>
            <p:ph hasCustomPrompt="1" idx="4" type="title"/>
          </p:nvPr>
        </p:nvSpPr>
        <p:spPr>
          <a:xfrm>
            <a:off x="3311550" y="1707000"/>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3" name="Google Shape;623;p13"/>
          <p:cNvSpPr txBox="1"/>
          <p:nvPr>
            <p:ph hasCustomPrompt="1" idx="5" type="title"/>
          </p:nvPr>
        </p:nvSpPr>
        <p:spPr>
          <a:xfrm>
            <a:off x="3311550" y="3123063"/>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4" name="Google Shape;624;p13"/>
          <p:cNvSpPr txBox="1"/>
          <p:nvPr>
            <p:ph hasCustomPrompt="1" idx="6" type="title"/>
          </p:nvPr>
        </p:nvSpPr>
        <p:spPr>
          <a:xfrm>
            <a:off x="5903099" y="1707000"/>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5" name="Google Shape;625;p13"/>
          <p:cNvSpPr txBox="1"/>
          <p:nvPr>
            <p:ph hasCustomPrompt="1" idx="7" type="title"/>
          </p:nvPr>
        </p:nvSpPr>
        <p:spPr>
          <a:xfrm>
            <a:off x="5903099" y="3123063"/>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6" name="Google Shape;626;p13"/>
          <p:cNvSpPr txBox="1"/>
          <p:nvPr>
            <p:ph idx="1" type="subTitle"/>
          </p:nvPr>
        </p:nvSpPr>
        <p:spPr>
          <a:xfrm>
            <a:off x="720000" y="215459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7" name="Google Shape;627;p13"/>
          <p:cNvSpPr txBox="1"/>
          <p:nvPr>
            <p:ph idx="8" type="subTitle"/>
          </p:nvPr>
        </p:nvSpPr>
        <p:spPr>
          <a:xfrm>
            <a:off x="3311550" y="215459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8" name="Google Shape;628;p13"/>
          <p:cNvSpPr txBox="1"/>
          <p:nvPr>
            <p:ph idx="9" type="subTitle"/>
          </p:nvPr>
        </p:nvSpPr>
        <p:spPr>
          <a:xfrm>
            <a:off x="5903099" y="215459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9" name="Google Shape;629;p13"/>
          <p:cNvSpPr txBox="1"/>
          <p:nvPr>
            <p:ph idx="13" type="subTitle"/>
          </p:nvPr>
        </p:nvSpPr>
        <p:spPr>
          <a:xfrm>
            <a:off x="720000" y="357067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0" name="Google Shape;630;p13"/>
          <p:cNvSpPr txBox="1"/>
          <p:nvPr>
            <p:ph idx="14" type="subTitle"/>
          </p:nvPr>
        </p:nvSpPr>
        <p:spPr>
          <a:xfrm>
            <a:off x="3311550" y="357067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1" name="Google Shape;631;p13"/>
          <p:cNvSpPr txBox="1"/>
          <p:nvPr>
            <p:ph idx="15" type="subTitle"/>
          </p:nvPr>
        </p:nvSpPr>
        <p:spPr>
          <a:xfrm>
            <a:off x="5903099" y="357067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32" name="Shape 632"/>
        <p:cNvGrpSpPr/>
        <p:nvPr/>
      </p:nvGrpSpPr>
      <p:grpSpPr>
        <a:xfrm>
          <a:off x="0" y="0"/>
          <a:ext cx="0" cy="0"/>
          <a:chOff x="0" y="0"/>
          <a:chExt cx="0" cy="0"/>
        </a:xfrm>
      </p:grpSpPr>
      <p:sp>
        <p:nvSpPr>
          <p:cNvPr id="633" name="Google Shape;633;p14"/>
          <p:cNvSpPr txBox="1"/>
          <p:nvPr>
            <p:ph type="title"/>
          </p:nvPr>
        </p:nvSpPr>
        <p:spPr>
          <a:xfrm>
            <a:off x="708724" y="445025"/>
            <a:ext cx="3008400" cy="574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34" name="Google Shape;634;p14"/>
          <p:cNvGrpSpPr/>
          <p:nvPr/>
        </p:nvGrpSpPr>
        <p:grpSpPr>
          <a:xfrm rot="10800000">
            <a:off x="8669542" y="3474350"/>
            <a:ext cx="3106059" cy="2956030"/>
            <a:chOff x="6037942" y="4208000"/>
            <a:chExt cx="3106059" cy="2956030"/>
          </a:xfrm>
        </p:grpSpPr>
        <p:sp>
          <p:nvSpPr>
            <p:cNvPr id="635" name="Google Shape;635;p14"/>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14"/>
          <p:cNvGrpSpPr/>
          <p:nvPr/>
        </p:nvGrpSpPr>
        <p:grpSpPr>
          <a:xfrm>
            <a:off x="8555789" y="10"/>
            <a:ext cx="937531" cy="848692"/>
            <a:chOff x="470050" y="3731100"/>
            <a:chExt cx="179800" cy="162750"/>
          </a:xfrm>
        </p:grpSpPr>
        <p:sp>
          <p:nvSpPr>
            <p:cNvPr id="658" name="Google Shape;658;p14"/>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14"/>
          <p:cNvGrpSpPr/>
          <p:nvPr/>
        </p:nvGrpSpPr>
        <p:grpSpPr>
          <a:xfrm>
            <a:off x="8669553" y="1249232"/>
            <a:ext cx="547707" cy="495785"/>
            <a:chOff x="470050" y="3731100"/>
            <a:chExt cx="179800" cy="162750"/>
          </a:xfrm>
        </p:grpSpPr>
        <p:sp>
          <p:nvSpPr>
            <p:cNvPr id="663" name="Google Shape;663;p14"/>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14"/>
          <p:cNvGrpSpPr/>
          <p:nvPr/>
        </p:nvGrpSpPr>
        <p:grpSpPr>
          <a:xfrm>
            <a:off x="-3295822" y="-103535"/>
            <a:ext cx="4570263" cy="2675285"/>
            <a:chOff x="2256275" y="1054425"/>
            <a:chExt cx="1212400" cy="709700"/>
          </a:xfrm>
        </p:grpSpPr>
        <p:sp>
          <p:nvSpPr>
            <p:cNvPr id="668" name="Google Shape;668;p14"/>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14"/>
          <p:cNvGrpSpPr/>
          <p:nvPr/>
        </p:nvGrpSpPr>
        <p:grpSpPr>
          <a:xfrm>
            <a:off x="-173072" y="4109307"/>
            <a:ext cx="547707" cy="495785"/>
            <a:chOff x="470050" y="3731100"/>
            <a:chExt cx="179800" cy="162750"/>
          </a:xfrm>
        </p:grpSpPr>
        <p:sp>
          <p:nvSpPr>
            <p:cNvPr id="671" name="Google Shape;671;p14"/>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675" name="Shape 675"/>
        <p:cNvGrpSpPr/>
        <p:nvPr/>
      </p:nvGrpSpPr>
      <p:grpSpPr>
        <a:xfrm>
          <a:off x="0" y="0"/>
          <a:ext cx="0" cy="0"/>
          <a:chOff x="0" y="0"/>
          <a:chExt cx="0" cy="0"/>
        </a:xfrm>
      </p:grpSpPr>
      <p:grpSp>
        <p:nvGrpSpPr>
          <p:cNvPr id="676" name="Google Shape;676;p15"/>
          <p:cNvGrpSpPr/>
          <p:nvPr/>
        </p:nvGrpSpPr>
        <p:grpSpPr>
          <a:xfrm>
            <a:off x="-3850272" y="34202"/>
            <a:ext cx="4570263" cy="2675285"/>
            <a:chOff x="2256275" y="1054425"/>
            <a:chExt cx="1212400" cy="709700"/>
          </a:xfrm>
        </p:grpSpPr>
        <p:sp>
          <p:nvSpPr>
            <p:cNvPr id="677" name="Google Shape;677;p15"/>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5"/>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15"/>
          <p:cNvGrpSpPr/>
          <p:nvPr/>
        </p:nvGrpSpPr>
        <p:grpSpPr>
          <a:xfrm>
            <a:off x="5264000" y="4193025"/>
            <a:ext cx="3880000" cy="2208200"/>
            <a:chOff x="3263250" y="2446775"/>
            <a:chExt cx="3880000" cy="2208200"/>
          </a:xfrm>
        </p:grpSpPr>
        <p:sp>
          <p:nvSpPr>
            <p:cNvPr id="680" name="Google Shape;680;p15"/>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5"/>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5"/>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5"/>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5"/>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5"/>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5"/>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5"/>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15"/>
          <p:cNvGrpSpPr/>
          <p:nvPr/>
        </p:nvGrpSpPr>
        <p:grpSpPr>
          <a:xfrm>
            <a:off x="904563" y="1680262"/>
            <a:ext cx="4570289" cy="4570198"/>
            <a:chOff x="1846563" y="182687"/>
            <a:chExt cx="4570289" cy="4570198"/>
          </a:xfrm>
        </p:grpSpPr>
        <p:grpSp>
          <p:nvGrpSpPr>
            <p:cNvPr id="711" name="Google Shape;711;p15"/>
            <p:cNvGrpSpPr/>
            <p:nvPr/>
          </p:nvGrpSpPr>
          <p:grpSpPr>
            <a:xfrm>
              <a:off x="1846563" y="182687"/>
              <a:ext cx="4570289" cy="4570198"/>
              <a:chOff x="878425" y="-785450"/>
              <a:chExt cx="6506675" cy="6506546"/>
            </a:xfrm>
          </p:grpSpPr>
          <p:sp>
            <p:nvSpPr>
              <p:cNvPr id="712" name="Google Shape;712;p15"/>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15"/>
            <p:cNvGrpSpPr/>
            <p:nvPr/>
          </p:nvGrpSpPr>
          <p:grpSpPr>
            <a:xfrm>
              <a:off x="3185908" y="718741"/>
              <a:ext cx="3124599" cy="2544437"/>
              <a:chOff x="4104846" y="2798475"/>
              <a:chExt cx="895480" cy="729211"/>
            </a:xfrm>
          </p:grpSpPr>
          <p:sp>
            <p:nvSpPr>
              <p:cNvPr id="716" name="Google Shape;716;p15"/>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0" name="Google Shape;720;p15"/>
          <p:cNvGrpSpPr/>
          <p:nvPr/>
        </p:nvGrpSpPr>
        <p:grpSpPr>
          <a:xfrm flipH="1">
            <a:off x="8344628" y="2246320"/>
            <a:ext cx="547707" cy="495785"/>
            <a:chOff x="470050" y="3731100"/>
            <a:chExt cx="179800" cy="162750"/>
          </a:xfrm>
        </p:grpSpPr>
        <p:sp>
          <p:nvSpPr>
            <p:cNvPr id="721" name="Google Shape;721;p15"/>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5"/>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5"/>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15"/>
          <p:cNvGrpSpPr/>
          <p:nvPr/>
        </p:nvGrpSpPr>
        <p:grpSpPr>
          <a:xfrm>
            <a:off x="8418142" y="-5"/>
            <a:ext cx="1013699" cy="886245"/>
            <a:chOff x="895150" y="3894725"/>
            <a:chExt cx="332775" cy="290925"/>
          </a:xfrm>
        </p:grpSpPr>
        <p:sp>
          <p:nvSpPr>
            <p:cNvPr id="726" name="Google Shape;726;p15"/>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15"/>
          <p:cNvGrpSpPr/>
          <p:nvPr/>
        </p:nvGrpSpPr>
        <p:grpSpPr>
          <a:xfrm flipH="1">
            <a:off x="-99922" y="4294607"/>
            <a:ext cx="547707" cy="495785"/>
            <a:chOff x="470050" y="3731100"/>
            <a:chExt cx="179800" cy="162750"/>
          </a:xfrm>
        </p:grpSpPr>
        <p:sp>
          <p:nvSpPr>
            <p:cNvPr id="731" name="Google Shape;731;p15"/>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5"/>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5"/>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736" name="Shape 736"/>
        <p:cNvGrpSpPr/>
        <p:nvPr/>
      </p:nvGrpSpPr>
      <p:grpSpPr>
        <a:xfrm>
          <a:off x="0" y="0"/>
          <a:ext cx="0" cy="0"/>
          <a:chOff x="0" y="0"/>
          <a:chExt cx="0" cy="0"/>
        </a:xfrm>
      </p:grpSpPr>
      <p:grpSp>
        <p:nvGrpSpPr>
          <p:cNvPr id="737" name="Google Shape;737;p16"/>
          <p:cNvGrpSpPr/>
          <p:nvPr/>
        </p:nvGrpSpPr>
        <p:grpSpPr>
          <a:xfrm>
            <a:off x="1" y="-11"/>
            <a:ext cx="4570262" cy="2674788"/>
            <a:chOff x="2256275" y="1054425"/>
            <a:chExt cx="1212625" cy="709700"/>
          </a:xfrm>
        </p:grpSpPr>
        <p:sp>
          <p:nvSpPr>
            <p:cNvPr id="738" name="Google Shape;738;p16"/>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6"/>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6"/>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6"/>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6"/>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6"/>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6"/>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6"/>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6"/>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6"/>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6"/>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16"/>
          <p:cNvGrpSpPr/>
          <p:nvPr/>
        </p:nvGrpSpPr>
        <p:grpSpPr>
          <a:xfrm>
            <a:off x="4198688" y="787287"/>
            <a:ext cx="4570289" cy="4570198"/>
            <a:chOff x="1846563" y="182687"/>
            <a:chExt cx="4570289" cy="4570198"/>
          </a:xfrm>
        </p:grpSpPr>
        <p:grpSp>
          <p:nvGrpSpPr>
            <p:cNvPr id="784" name="Google Shape;784;p16"/>
            <p:cNvGrpSpPr/>
            <p:nvPr/>
          </p:nvGrpSpPr>
          <p:grpSpPr>
            <a:xfrm>
              <a:off x="1846563" y="182687"/>
              <a:ext cx="4570289" cy="4570198"/>
              <a:chOff x="878425" y="-785450"/>
              <a:chExt cx="6506675" cy="6506546"/>
            </a:xfrm>
          </p:grpSpPr>
          <p:sp>
            <p:nvSpPr>
              <p:cNvPr id="785" name="Google Shape;785;p16"/>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16"/>
            <p:cNvGrpSpPr/>
            <p:nvPr/>
          </p:nvGrpSpPr>
          <p:grpSpPr>
            <a:xfrm>
              <a:off x="3185908" y="718741"/>
              <a:ext cx="3124599" cy="2544437"/>
              <a:chOff x="4104846" y="2798475"/>
              <a:chExt cx="895480" cy="729211"/>
            </a:xfrm>
          </p:grpSpPr>
          <p:sp>
            <p:nvSpPr>
              <p:cNvPr id="789" name="Google Shape;789;p16"/>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3" name="Google Shape;793;p16"/>
          <p:cNvSpPr txBox="1"/>
          <p:nvPr>
            <p:ph type="title"/>
          </p:nvPr>
        </p:nvSpPr>
        <p:spPr>
          <a:xfrm>
            <a:off x="713225" y="3268250"/>
            <a:ext cx="4598400" cy="7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4" name="Google Shape;794;p16"/>
          <p:cNvSpPr txBox="1"/>
          <p:nvPr>
            <p:ph idx="1" type="subTitle"/>
          </p:nvPr>
        </p:nvSpPr>
        <p:spPr>
          <a:xfrm>
            <a:off x="713225" y="3975200"/>
            <a:ext cx="459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795" name="Google Shape;795;p16"/>
          <p:cNvSpPr/>
          <p:nvPr>
            <p:ph idx="2" type="pic"/>
          </p:nvPr>
        </p:nvSpPr>
        <p:spPr>
          <a:xfrm>
            <a:off x="5311625" y="-801150"/>
            <a:ext cx="6745800" cy="6745800"/>
          </a:xfrm>
          <a:prstGeom prst="ellipse">
            <a:avLst/>
          </a:prstGeom>
          <a:noFill/>
          <a:ln>
            <a:noFill/>
          </a:ln>
        </p:spPr>
      </p:sp>
      <p:sp>
        <p:nvSpPr>
          <p:cNvPr id="796" name="Google Shape;796;p16"/>
          <p:cNvSpPr/>
          <p:nvPr>
            <p:ph idx="3" type="pic"/>
          </p:nvPr>
        </p:nvSpPr>
        <p:spPr>
          <a:xfrm>
            <a:off x="991025" y="318950"/>
            <a:ext cx="2873100" cy="2873100"/>
          </a:xfrm>
          <a:prstGeom prst="ellipse">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797" name="Shape 797"/>
        <p:cNvGrpSpPr/>
        <p:nvPr/>
      </p:nvGrpSpPr>
      <p:grpSpPr>
        <a:xfrm>
          <a:off x="0" y="0"/>
          <a:ext cx="0" cy="0"/>
          <a:chOff x="0" y="0"/>
          <a:chExt cx="0" cy="0"/>
        </a:xfrm>
      </p:grpSpPr>
      <p:grpSp>
        <p:nvGrpSpPr>
          <p:cNvPr id="798" name="Google Shape;798;p17"/>
          <p:cNvGrpSpPr/>
          <p:nvPr/>
        </p:nvGrpSpPr>
        <p:grpSpPr>
          <a:xfrm>
            <a:off x="1127938" y="539512"/>
            <a:ext cx="4570289" cy="4570198"/>
            <a:chOff x="1846563" y="182687"/>
            <a:chExt cx="4570289" cy="4570198"/>
          </a:xfrm>
        </p:grpSpPr>
        <p:grpSp>
          <p:nvGrpSpPr>
            <p:cNvPr id="799" name="Google Shape;799;p17"/>
            <p:cNvGrpSpPr/>
            <p:nvPr/>
          </p:nvGrpSpPr>
          <p:grpSpPr>
            <a:xfrm>
              <a:off x="1846563" y="182687"/>
              <a:ext cx="4570289" cy="4570198"/>
              <a:chOff x="878425" y="-785450"/>
              <a:chExt cx="6506675" cy="6506546"/>
            </a:xfrm>
          </p:grpSpPr>
          <p:sp>
            <p:nvSpPr>
              <p:cNvPr id="800" name="Google Shape;800;p17"/>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7"/>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17"/>
            <p:cNvGrpSpPr/>
            <p:nvPr/>
          </p:nvGrpSpPr>
          <p:grpSpPr>
            <a:xfrm>
              <a:off x="3185908" y="718741"/>
              <a:ext cx="3124599" cy="2544437"/>
              <a:chOff x="4104846" y="2798475"/>
              <a:chExt cx="895480" cy="729211"/>
            </a:xfrm>
          </p:grpSpPr>
          <p:sp>
            <p:nvSpPr>
              <p:cNvPr id="804" name="Google Shape;804;p17"/>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7"/>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7"/>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8" name="Google Shape;808;p17"/>
          <p:cNvGrpSpPr/>
          <p:nvPr/>
        </p:nvGrpSpPr>
        <p:grpSpPr>
          <a:xfrm rot="10800000">
            <a:off x="6811674" y="-1893482"/>
            <a:ext cx="2520972" cy="3082298"/>
            <a:chOff x="0" y="4208000"/>
            <a:chExt cx="2238079" cy="2736415"/>
          </a:xfrm>
        </p:grpSpPr>
        <p:sp>
          <p:nvSpPr>
            <p:cNvPr id="809" name="Google Shape;809;p17"/>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7"/>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7"/>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7"/>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7"/>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7"/>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17"/>
          <p:cNvGrpSpPr/>
          <p:nvPr/>
        </p:nvGrpSpPr>
        <p:grpSpPr>
          <a:xfrm>
            <a:off x="8695803" y="2576707"/>
            <a:ext cx="547707" cy="495785"/>
            <a:chOff x="470050" y="3731100"/>
            <a:chExt cx="179800" cy="162750"/>
          </a:xfrm>
        </p:grpSpPr>
        <p:sp>
          <p:nvSpPr>
            <p:cNvPr id="826" name="Google Shape;826;p17"/>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17"/>
          <p:cNvSpPr txBox="1"/>
          <p:nvPr>
            <p:ph type="title"/>
          </p:nvPr>
        </p:nvSpPr>
        <p:spPr>
          <a:xfrm>
            <a:off x="5919175" y="539500"/>
            <a:ext cx="25116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1" name="Google Shape;831;p17"/>
          <p:cNvSpPr txBox="1"/>
          <p:nvPr>
            <p:ph idx="1" type="subTitle"/>
          </p:nvPr>
        </p:nvSpPr>
        <p:spPr>
          <a:xfrm>
            <a:off x="5919175" y="1603450"/>
            <a:ext cx="2511600" cy="81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832" name="Google Shape;832;p17"/>
          <p:cNvSpPr/>
          <p:nvPr>
            <p:ph idx="2" type="pic"/>
          </p:nvPr>
        </p:nvSpPr>
        <p:spPr>
          <a:xfrm>
            <a:off x="-2659050" y="-418489"/>
            <a:ext cx="5980500" cy="5980500"/>
          </a:xfrm>
          <a:prstGeom prst="ellipse">
            <a:avLst/>
          </a:prstGeom>
          <a:noFill/>
          <a:ln>
            <a:noFill/>
          </a:ln>
        </p:spPr>
      </p:sp>
      <p:sp>
        <p:nvSpPr>
          <p:cNvPr id="833" name="Google Shape;833;p17"/>
          <p:cNvSpPr/>
          <p:nvPr>
            <p:ph idx="3" type="pic"/>
          </p:nvPr>
        </p:nvSpPr>
        <p:spPr>
          <a:xfrm>
            <a:off x="3073053" y="2908709"/>
            <a:ext cx="6452100" cy="6452100"/>
          </a:xfrm>
          <a:prstGeom prst="ellipse">
            <a:avLst/>
          </a:prstGeom>
          <a:noFill/>
          <a:ln>
            <a:noFill/>
          </a:ln>
        </p:spPr>
      </p:sp>
      <p:sp>
        <p:nvSpPr>
          <p:cNvPr id="834" name="Google Shape;834;p17"/>
          <p:cNvSpPr/>
          <p:nvPr>
            <p:ph idx="4" type="pic"/>
          </p:nvPr>
        </p:nvSpPr>
        <p:spPr>
          <a:xfrm>
            <a:off x="3496338" y="539507"/>
            <a:ext cx="1973100" cy="1973100"/>
          </a:xfrm>
          <a:prstGeom prst="ellipse">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835" name="Shape 835"/>
        <p:cNvGrpSpPr/>
        <p:nvPr/>
      </p:nvGrpSpPr>
      <p:grpSpPr>
        <a:xfrm>
          <a:off x="0" y="0"/>
          <a:ext cx="0" cy="0"/>
          <a:chOff x="0" y="0"/>
          <a:chExt cx="0" cy="0"/>
        </a:xfrm>
      </p:grpSpPr>
      <p:grpSp>
        <p:nvGrpSpPr>
          <p:cNvPr id="836" name="Google Shape;836;p18"/>
          <p:cNvGrpSpPr/>
          <p:nvPr/>
        </p:nvGrpSpPr>
        <p:grpSpPr>
          <a:xfrm>
            <a:off x="1962063" y="-1252588"/>
            <a:ext cx="4570289" cy="4570198"/>
            <a:chOff x="1846563" y="182687"/>
            <a:chExt cx="4570289" cy="4570198"/>
          </a:xfrm>
        </p:grpSpPr>
        <p:grpSp>
          <p:nvGrpSpPr>
            <p:cNvPr id="837" name="Google Shape;837;p18"/>
            <p:cNvGrpSpPr/>
            <p:nvPr/>
          </p:nvGrpSpPr>
          <p:grpSpPr>
            <a:xfrm>
              <a:off x="1846563" y="182687"/>
              <a:ext cx="4570289" cy="4570198"/>
              <a:chOff x="878425" y="-785450"/>
              <a:chExt cx="6506675" cy="6506546"/>
            </a:xfrm>
          </p:grpSpPr>
          <p:sp>
            <p:nvSpPr>
              <p:cNvPr id="838" name="Google Shape;838;p18"/>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8"/>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8"/>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18"/>
            <p:cNvGrpSpPr/>
            <p:nvPr/>
          </p:nvGrpSpPr>
          <p:grpSpPr>
            <a:xfrm>
              <a:off x="3185908" y="718741"/>
              <a:ext cx="3124599" cy="2544437"/>
              <a:chOff x="4104846" y="2798475"/>
              <a:chExt cx="895480" cy="729211"/>
            </a:xfrm>
          </p:grpSpPr>
          <p:sp>
            <p:nvSpPr>
              <p:cNvPr id="842" name="Google Shape;842;p18"/>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6" name="Google Shape;846;p18"/>
          <p:cNvGrpSpPr/>
          <p:nvPr/>
        </p:nvGrpSpPr>
        <p:grpSpPr>
          <a:xfrm flipH="1">
            <a:off x="-8" y="3936225"/>
            <a:ext cx="3106059" cy="2956030"/>
            <a:chOff x="6037942" y="4208000"/>
            <a:chExt cx="3106059" cy="2956030"/>
          </a:xfrm>
        </p:grpSpPr>
        <p:sp>
          <p:nvSpPr>
            <p:cNvPr id="847" name="Google Shape;847;p18"/>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8"/>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8"/>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18"/>
          <p:cNvGrpSpPr/>
          <p:nvPr/>
        </p:nvGrpSpPr>
        <p:grpSpPr>
          <a:xfrm flipH="1">
            <a:off x="-617658" y="430520"/>
            <a:ext cx="1013699" cy="886245"/>
            <a:chOff x="895150" y="3894725"/>
            <a:chExt cx="332775" cy="290925"/>
          </a:xfrm>
        </p:grpSpPr>
        <p:sp>
          <p:nvSpPr>
            <p:cNvPr id="870" name="Google Shape;870;p18"/>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18"/>
          <p:cNvGrpSpPr/>
          <p:nvPr/>
        </p:nvGrpSpPr>
        <p:grpSpPr>
          <a:xfrm>
            <a:off x="8733728" y="1416545"/>
            <a:ext cx="547707" cy="495785"/>
            <a:chOff x="470050" y="3731100"/>
            <a:chExt cx="179800" cy="162750"/>
          </a:xfrm>
        </p:grpSpPr>
        <p:sp>
          <p:nvSpPr>
            <p:cNvPr id="875" name="Google Shape;875;p18"/>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18"/>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0" name="Google Shape;880;p18"/>
          <p:cNvSpPr txBox="1"/>
          <p:nvPr>
            <p:ph idx="1" type="body"/>
          </p:nvPr>
        </p:nvSpPr>
        <p:spPr>
          <a:xfrm>
            <a:off x="713250" y="1257575"/>
            <a:ext cx="7717500" cy="2603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81" name="Shape 881"/>
        <p:cNvGrpSpPr/>
        <p:nvPr/>
      </p:nvGrpSpPr>
      <p:grpSpPr>
        <a:xfrm>
          <a:off x="0" y="0"/>
          <a:ext cx="0" cy="0"/>
          <a:chOff x="0" y="0"/>
          <a:chExt cx="0" cy="0"/>
        </a:xfrm>
      </p:grpSpPr>
      <p:grpSp>
        <p:nvGrpSpPr>
          <p:cNvPr id="882" name="Google Shape;882;p19"/>
          <p:cNvGrpSpPr/>
          <p:nvPr/>
        </p:nvGrpSpPr>
        <p:grpSpPr>
          <a:xfrm>
            <a:off x="2107538" y="-300088"/>
            <a:ext cx="4570289" cy="4570198"/>
            <a:chOff x="1846563" y="182687"/>
            <a:chExt cx="4570289" cy="4570198"/>
          </a:xfrm>
        </p:grpSpPr>
        <p:grpSp>
          <p:nvGrpSpPr>
            <p:cNvPr id="883" name="Google Shape;883;p19"/>
            <p:cNvGrpSpPr/>
            <p:nvPr/>
          </p:nvGrpSpPr>
          <p:grpSpPr>
            <a:xfrm>
              <a:off x="1846563" y="182687"/>
              <a:ext cx="4570289" cy="4570198"/>
              <a:chOff x="878425" y="-785450"/>
              <a:chExt cx="6506675" cy="6506546"/>
            </a:xfrm>
          </p:grpSpPr>
          <p:sp>
            <p:nvSpPr>
              <p:cNvPr id="884" name="Google Shape;884;p19"/>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19"/>
            <p:cNvGrpSpPr/>
            <p:nvPr/>
          </p:nvGrpSpPr>
          <p:grpSpPr>
            <a:xfrm>
              <a:off x="3185908" y="718741"/>
              <a:ext cx="3124599" cy="2544437"/>
              <a:chOff x="4104846" y="2798475"/>
              <a:chExt cx="895480" cy="729211"/>
            </a:xfrm>
          </p:grpSpPr>
          <p:sp>
            <p:nvSpPr>
              <p:cNvPr id="888" name="Google Shape;888;p19"/>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9"/>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9"/>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2" name="Google Shape;892;p19"/>
          <p:cNvGrpSpPr/>
          <p:nvPr/>
        </p:nvGrpSpPr>
        <p:grpSpPr>
          <a:xfrm>
            <a:off x="-3850272" y="34202"/>
            <a:ext cx="4570263" cy="2675285"/>
            <a:chOff x="2256275" y="1054425"/>
            <a:chExt cx="1212400" cy="709700"/>
          </a:xfrm>
        </p:grpSpPr>
        <p:sp>
          <p:nvSpPr>
            <p:cNvPr id="893" name="Google Shape;893;p19"/>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9"/>
          <p:cNvGrpSpPr/>
          <p:nvPr/>
        </p:nvGrpSpPr>
        <p:grpSpPr>
          <a:xfrm flipH="1">
            <a:off x="-159783" y="3936225"/>
            <a:ext cx="3106059" cy="2956030"/>
            <a:chOff x="6037942" y="4208000"/>
            <a:chExt cx="3106059" cy="2956030"/>
          </a:xfrm>
        </p:grpSpPr>
        <p:sp>
          <p:nvSpPr>
            <p:cNvPr id="896" name="Google Shape;896;p19"/>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9"/>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9"/>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9"/>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9"/>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9"/>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9"/>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9"/>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9"/>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9"/>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9"/>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9"/>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19"/>
          <p:cNvGrpSpPr/>
          <p:nvPr/>
        </p:nvGrpSpPr>
        <p:grpSpPr>
          <a:xfrm>
            <a:off x="7995228" y="-195280"/>
            <a:ext cx="547707" cy="495785"/>
            <a:chOff x="470050" y="3731100"/>
            <a:chExt cx="179800" cy="162750"/>
          </a:xfrm>
        </p:grpSpPr>
        <p:sp>
          <p:nvSpPr>
            <p:cNvPr id="919" name="Google Shape;919;p19"/>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9"/>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19"/>
          <p:cNvGrpSpPr/>
          <p:nvPr/>
        </p:nvGrpSpPr>
        <p:grpSpPr>
          <a:xfrm>
            <a:off x="8423992" y="928720"/>
            <a:ext cx="1013699" cy="886245"/>
            <a:chOff x="895150" y="3894725"/>
            <a:chExt cx="332775" cy="290925"/>
          </a:xfrm>
        </p:grpSpPr>
        <p:sp>
          <p:nvSpPr>
            <p:cNvPr id="924" name="Google Shape;924;p19"/>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9"/>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9"/>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19"/>
          <p:cNvGrpSpPr/>
          <p:nvPr/>
        </p:nvGrpSpPr>
        <p:grpSpPr>
          <a:xfrm>
            <a:off x="7877723" y="4141400"/>
            <a:ext cx="1207215" cy="1092048"/>
            <a:chOff x="431250" y="4269675"/>
            <a:chExt cx="623175" cy="563725"/>
          </a:xfrm>
        </p:grpSpPr>
        <p:sp>
          <p:nvSpPr>
            <p:cNvPr id="929" name="Google Shape;929;p19"/>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9"/>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9"/>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3" name="Google Shape;93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4" name="Google Shape;934;p19"/>
          <p:cNvSpPr txBox="1"/>
          <p:nvPr>
            <p:ph idx="1" type="subTitle"/>
          </p:nvPr>
        </p:nvSpPr>
        <p:spPr>
          <a:xfrm>
            <a:off x="851225" y="2633325"/>
            <a:ext cx="2348100" cy="13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35" name="Google Shape;935;p19"/>
          <p:cNvSpPr txBox="1"/>
          <p:nvPr>
            <p:ph idx="2" type="subTitle"/>
          </p:nvPr>
        </p:nvSpPr>
        <p:spPr>
          <a:xfrm>
            <a:off x="3397950" y="2633325"/>
            <a:ext cx="2348100" cy="13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36" name="Google Shape;936;p19"/>
          <p:cNvSpPr txBox="1"/>
          <p:nvPr>
            <p:ph idx="3" type="subTitle"/>
          </p:nvPr>
        </p:nvSpPr>
        <p:spPr>
          <a:xfrm>
            <a:off x="5944675" y="2633326"/>
            <a:ext cx="2348100" cy="13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37" name="Google Shape;937;p19"/>
          <p:cNvSpPr txBox="1"/>
          <p:nvPr>
            <p:ph idx="4" type="subTitle"/>
          </p:nvPr>
        </p:nvSpPr>
        <p:spPr>
          <a:xfrm>
            <a:off x="851225" y="1968175"/>
            <a:ext cx="2348100" cy="74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38" name="Google Shape;938;p19"/>
          <p:cNvSpPr txBox="1"/>
          <p:nvPr>
            <p:ph idx="5" type="subTitle"/>
          </p:nvPr>
        </p:nvSpPr>
        <p:spPr>
          <a:xfrm>
            <a:off x="3397954" y="1968175"/>
            <a:ext cx="2348100" cy="74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39" name="Google Shape;939;p19"/>
          <p:cNvSpPr txBox="1"/>
          <p:nvPr>
            <p:ph idx="6" type="subTitle"/>
          </p:nvPr>
        </p:nvSpPr>
        <p:spPr>
          <a:xfrm>
            <a:off x="5944675" y="1968175"/>
            <a:ext cx="2348100" cy="74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40" name="Shape 940"/>
        <p:cNvGrpSpPr/>
        <p:nvPr/>
      </p:nvGrpSpPr>
      <p:grpSpPr>
        <a:xfrm>
          <a:off x="0" y="0"/>
          <a:ext cx="0" cy="0"/>
          <a:chOff x="0" y="0"/>
          <a:chExt cx="0" cy="0"/>
        </a:xfrm>
      </p:grpSpPr>
      <p:grpSp>
        <p:nvGrpSpPr>
          <p:cNvPr id="941" name="Google Shape;941;p20"/>
          <p:cNvGrpSpPr/>
          <p:nvPr/>
        </p:nvGrpSpPr>
        <p:grpSpPr>
          <a:xfrm>
            <a:off x="2976063" y="1284862"/>
            <a:ext cx="4570289" cy="4570198"/>
            <a:chOff x="1846563" y="182687"/>
            <a:chExt cx="4570289" cy="4570198"/>
          </a:xfrm>
        </p:grpSpPr>
        <p:grpSp>
          <p:nvGrpSpPr>
            <p:cNvPr id="942" name="Google Shape;942;p20"/>
            <p:cNvGrpSpPr/>
            <p:nvPr/>
          </p:nvGrpSpPr>
          <p:grpSpPr>
            <a:xfrm>
              <a:off x="1846563" y="182687"/>
              <a:ext cx="4570289" cy="4570198"/>
              <a:chOff x="878425" y="-785450"/>
              <a:chExt cx="6506675" cy="6506546"/>
            </a:xfrm>
          </p:grpSpPr>
          <p:sp>
            <p:nvSpPr>
              <p:cNvPr id="943" name="Google Shape;943;p20"/>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20"/>
            <p:cNvGrpSpPr/>
            <p:nvPr/>
          </p:nvGrpSpPr>
          <p:grpSpPr>
            <a:xfrm>
              <a:off x="3185908" y="718741"/>
              <a:ext cx="3124599" cy="2544437"/>
              <a:chOff x="4104846" y="2798475"/>
              <a:chExt cx="895480" cy="729211"/>
            </a:xfrm>
          </p:grpSpPr>
          <p:sp>
            <p:nvSpPr>
              <p:cNvPr id="947" name="Google Shape;947;p20"/>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1" name="Google Shape;951;p20"/>
          <p:cNvGrpSpPr/>
          <p:nvPr/>
        </p:nvGrpSpPr>
        <p:grpSpPr>
          <a:xfrm>
            <a:off x="6037942" y="4049950"/>
            <a:ext cx="3106059" cy="2956030"/>
            <a:chOff x="6037942" y="4208000"/>
            <a:chExt cx="3106059" cy="2956030"/>
          </a:xfrm>
        </p:grpSpPr>
        <p:sp>
          <p:nvSpPr>
            <p:cNvPr id="952" name="Google Shape;952;p20"/>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20"/>
          <p:cNvGrpSpPr/>
          <p:nvPr/>
        </p:nvGrpSpPr>
        <p:grpSpPr>
          <a:xfrm>
            <a:off x="-3850272" y="34202"/>
            <a:ext cx="4570263" cy="2675285"/>
            <a:chOff x="2256275" y="1054425"/>
            <a:chExt cx="1212400" cy="709700"/>
          </a:xfrm>
        </p:grpSpPr>
        <p:sp>
          <p:nvSpPr>
            <p:cNvPr id="975" name="Google Shape;975;p20"/>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0"/>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20"/>
          <p:cNvGrpSpPr/>
          <p:nvPr/>
        </p:nvGrpSpPr>
        <p:grpSpPr>
          <a:xfrm>
            <a:off x="8423992" y="96370"/>
            <a:ext cx="1013699" cy="886245"/>
            <a:chOff x="895150" y="3894725"/>
            <a:chExt cx="332775" cy="290925"/>
          </a:xfrm>
        </p:grpSpPr>
        <p:sp>
          <p:nvSpPr>
            <p:cNvPr id="978" name="Google Shape;978;p20"/>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20"/>
          <p:cNvGrpSpPr/>
          <p:nvPr/>
        </p:nvGrpSpPr>
        <p:grpSpPr>
          <a:xfrm>
            <a:off x="8430778" y="2468245"/>
            <a:ext cx="547707" cy="495785"/>
            <a:chOff x="470050" y="3731100"/>
            <a:chExt cx="179800" cy="162750"/>
          </a:xfrm>
        </p:grpSpPr>
        <p:sp>
          <p:nvSpPr>
            <p:cNvPr id="983" name="Google Shape;983;p20"/>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20"/>
          <p:cNvGrpSpPr/>
          <p:nvPr/>
        </p:nvGrpSpPr>
        <p:grpSpPr>
          <a:xfrm flipH="1">
            <a:off x="-397616" y="3966118"/>
            <a:ext cx="819079" cy="741424"/>
            <a:chOff x="470050" y="3731100"/>
            <a:chExt cx="179800" cy="162750"/>
          </a:xfrm>
        </p:grpSpPr>
        <p:sp>
          <p:nvSpPr>
            <p:cNvPr id="988" name="Google Shape;988;p20"/>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93" name="Google Shape;993;p20"/>
          <p:cNvSpPr txBox="1"/>
          <p:nvPr>
            <p:ph idx="1" type="subTitle"/>
          </p:nvPr>
        </p:nvSpPr>
        <p:spPr>
          <a:xfrm>
            <a:off x="974139" y="1781912"/>
            <a:ext cx="32298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94" name="Google Shape;994;p20"/>
          <p:cNvSpPr txBox="1"/>
          <p:nvPr>
            <p:ph idx="2" type="subTitle"/>
          </p:nvPr>
        </p:nvSpPr>
        <p:spPr>
          <a:xfrm>
            <a:off x="4832953" y="1781906"/>
            <a:ext cx="33369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95" name="Google Shape;995;p20"/>
          <p:cNvSpPr txBox="1"/>
          <p:nvPr>
            <p:ph idx="3" type="subTitle"/>
          </p:nvPr>
        </p:nvSpPr>
        <p:spPr>
          <a:xfrm>
            <a:off x="974139" y="3470100"/>
            <a:ext cx="32298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96" name="Google Shape;996;p20"/>
          <p:cNvSpPr txBox="1"/>
          <p:nvPr>
            <p:ph idx="4" type="subTitle"/>
          </p:nvPr>
        </p:nvSpPr>
        <p:spPr>
          <a:xfrm>
            <a:off x="4832951" y="3470100"/>
            <a:ext cx="33369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97" name="Google Shape;997;p20"/>
          <p:cNvSpPr txBox="1"/>
          <p:nvPr>
            <p:ph idx="5" type="subTitle"/>
          </p:nvPr>
        </p:nvSpPr>
        <p:spPr>
          <a:xfrm>
            <a:off x="974138" y="1477354"/>
            <a:ext cx="3229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98" name="Google Shape;998;p20"/>
          <p:cNvSpPr txBox="1"/>
          <p:nvPr>
            <p:ph idx="6" type="subTitle"/>
          </p:nvPr>
        </p:nvSpPr>
        <p:spPr>
          <a:xfrm>
            <a:off x="974138" y="3165617"/>
            <a:ext cx="3229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99" name="Google Shape;999;p20"/>
          <p:cNvSpPr txBox="1"/>
          <p:nvPr>
            <p:ph idx="7" type="subTitle"/>
          </p:nvPr>
        </p:nvSpPr>
        <p:spPr>
          <a:xfrm>
            <a:off x="4832921" y="1477350"/>
            <a:ext cx="3336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0" name="Google Shape;1000;p20"/>
          <p:cNvSpPr txBox="1"/>
          <p:nvPr>
            <p:ph idx="8" type="subTitle"/>
          </p:nvPr>
        </p:nvSpPr>
        <p:spPr>
          <a:xfrm>
            <a:off x="4832922" y="3165617"/>
            <a:ext cx="3336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grpSp>
        <p:nvGrpSpPr>
          <p:cNvPr id="86" name="Google Shape;86;p3"/>
          <p:cNvGrpSpPr/>
          <p:nvPr/>
        </p:nvGrpSpPr>
        <p:grpSpPr>
          <a:xfrm rot="10800000">
            <a:off x="2743024" y="4347518"/>
            <a:ext cx="2520972" cy="3082298"/>
            <a:chOff x="0" y="4208000"/>
            <a:chExt cx="2238079" cy="2736415"/>
          </a:xfrm>
        </p:grpSpPr>
        <p:sp>
          <p:nvSpPr>
            <p:cNvPr id="87" name="Google Shape;87;p3"/>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rot="10800000">
            <a:off x="5745449" y="-1893482"/>
            <a:ext cx="2520972" cy="3082298"/>
            <a:chOff x="0" y="4208000"/>
            <a:chExt cx="2238079" cy="2736415"/>
          </a:xfrm>
        </p:grpSpPr>
        <p:sp>
          <p:nvSpPr>
            <p:cNvPr id="104" name="Google Shape;104;p3"/>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3"/>
          <p:cNvGrpSpPr/>
          <p:nvPr/>
        </p:nvGrpSpPr>
        <p:grpSpPr>
          <a:xfrm>
            <a:off x="2286851" y="286662"/>
            <a:ext cx="4570289" cy="4570198"/>
            <a:chOff x="1846563" y="182687"/>
            <a:chExt cx="4570289" cy="4570198"/>
          </a:xfrm>
        </p:grpSpPr>
        <p:grpSp>
          <p:nvGrpSpPr>
            <p:cNvPr id="121" name="Google Shape;121;p3"/>
            <p:cNvGrpSpPr/>
            <p:nvPr/>
          </p:nvGrpSpPr>
          <p:grpSpPr>
            <a:xfrm>
              <a:off x="1846563" y="182687"/>
              <a:ext cx="4570289" cy="4570198"/>
              <a:chOff x="878425" y="-785450"/>
              <a:chExt cx="6506675" cy="6506546"/>
            </a:xfrm>
          </p:grpSpPr>
          <p:sp>
            <p:nvSpPr>
              <p:cNvPr id="122" name="Google Shape;122;p3"/>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3"/>
            <p:cNvGrpSpPr/>
            <p:nvPr/>
          </p:nvGrpSpPr>
          <p:grpSpPr>
            <a:xfrm>
              <a:off x="3185908" y="718741"/>
              <a:ext cx="3124599" cy="2544437"/>
              <a:chOff x="4104846" y="2798475"/>
              <a:chExt cx="895480" cy="729211"/>
            </a:xfrm>
          </p:grpSpPr>
          <p:sp>
            <p:nvSpPr>
              <p:cNvPr id="126" name="Google Shape;126;p3"/>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0" name="Google Shape;130;p3"/>
          <p:cNvGrpSpPr/>
          <p:nvPr/>
        </p:nvGrpSpPr>
        <p:grpSpPr>
          <a:xfrm>
            <a:off x="1" y="-11"/>
            <a:ext cx="4570262" cy="2674788"/>
            <a:chOff x="2256275" y="1054425"/>
            <a:chExt cx="1212625" cy="709700"/>
          </a:xfrm>
        </p:grpSpPr>
        <p:sp>
          <p:nvSpPr>
            <p:cNvPr id="131" name="Google Shape;131;p3"/>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3"/>
          <p:cNvGrpSpPr/>
          <p:nvPr/>
        </p:nvGrpSpPr>
        <p:grpSpPr>
          <a:xfrm>
            <a:off x="5264000" y="3773500"/>
            <a:ext cx="3880000" cy="2208200"/>
            <a:chOff x="3263250" y="2446775"/>
            <a:chExt cx="3880000" cy="2208200"/>
          </a:xfrm>
        </p:grpSpPr>
        <p:sp>
          <p:nvSpPr>
            <p:cNvPr id="177" name="Google Shape;177;p3"/>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3"/>
          <p:cNvGrpSpPr/>
          <p:nvPr/>
        </p:nvGrpSpPr>
        <p:grpSpPr>
          <a:xfrm>
            <a:off x="471560" y="3589650"/>
            <a:ext cx="1207215" cy="1092048"/>
            <a:chOff x="431250" y="4269675"/>
            <a:chExt cx="623175" cy="563725"/>
          </a:xfrm>
        </p:grpSpPr>
        <p:sp>
          <p:nvSpPr>
            <p:cNvPr id="208" name="Google Shape;208;p3"/>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
          <p:cNvSpPr txBox="1"/>
          <p:nvPr>
            <p:ph type="title"/>
          </p:nvPr>
        </p:nvSpPr>
        <p:spPr>
          <a:xfrm>
            <a:off x="2881200" y="2571750"/>
            <a:ext cx="3381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3" name="Google Shape;213;p3"/>
          <p:cNvSpPr txBox="1"/>
          <p:nvPr>
            <p:ph hasCustomPrompt="1" idx="2" type="title"/>
          </p:nvPr>
        </p:nvSpPr>
        <p:spPr>
          <a:xfrm>
            <a:off x="2881200" y="1729950"/>
            <a:ext cx="12888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01" name="Shape 1001"/>
        <p:cNvGrpSpPr/>
        <p:nvPr/>
      </p:nvGrpSpPr>
      <p:grpSpPr>
        <a:xfrm>
          <a:off x="0" y="0"/>
          <a:ext cx="0" cy="0"/>
          <a:chOff x="0" y="0"/>
          <a:chExt cx="0" cy="0"/>
        </a:xfrm>
      </p:grpSpPr>
      <p:grpSp>
        <p:nvGrpSpPr>
          <p:cNvPr id="1002" name="Google Shape;1002;p21"/>
          <p:cNvGrpSpPr/>
          <p:nvPr/>
        </p:nvGrpSpPr>
        <p:grpSpPr>
          <a:xfrm>
            <a:off x="-222612" y="-819163"/>
            <a:ext cx="4570289" cy="4570198"/>
            <a:chOff x="1846563" y="182687"/>
            <a:chExt cx="4570289" cy="4570198"/>
          </a:xfrm>
        </p:grpSpPr>
        <p:grpSp>
          <p:nvGrpSpPr>
            <p:cNvPr id="1003" name="Google Shape;1003;p21"/>
            <p:cNvGrpSpPr/>
            <p:nvPr/>
          </p:nvGrpSpPr>
          <p:grpSpPr>
            <a:xfrm>
              <a:off x="1846563" y="182687"/>
              <a:ext cx="4570289" cy="4570198"/>
              <a:chOff x="878425" y="-785450"/>
              <a:chExt cx="6506675" cy="6506546"/>
            </a:xfrm>
          </p:grpSpPr>
          <p:sp>
            <p:nvSpPr>
              <p:cNvPr id="1004" name="Google Shape;1004;p21"/>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21"/>
            <p:cNvGrpSpPr/>
            <p:nvPr/>
          </p:nvGrpSpPr>
          <p:grpSpPr>
            <a:xfrm>
              <a:off x="3185908" y="718741"/>
              <a:ext cx="3124599" cy="2544437"/>
              <a:chOff x="4104846" y="2798475"/>
              <a:chExt cx="895480" cy="729211"/>
            </a:xfrm>
          </p:grpSpPr>
          <p:sp>
            <p:nvSpPr>
              <p:cNvPr id="1008" name="Google Shape;1008;p21"/>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1"/>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2" name="Google Shape;1012;p21"/>
          <p:cNvGrpSpPr/>
          <p:nvPr/>
        </p:nvGrpSpPr>
        <p:grpSpPr>
          <a:xfrm rot="10800000">
            <a:off x="6854324" y="-1893482"/>
            <a:ext cx="2520972" cy="3082298"/>
            <a:chOff x="0" y="4208000"/>
            <a:chExt cx="2238079" cy="2736415"/>
          </a:xfrm>
        </p:grpSpPr>
        <p:sp>
          <p:nvSpPr>
            <p:cNvPr id="1013" name="Google Shape;1013;p21"/>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1"/>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1"/>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1"/>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1"/>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21"/>
          <p:cNvGrpSpPr/>
          <p:nvPr/>
        </p:nvGrpSpPr>
        <p:grpSpPr>
          <a:xfrm flipH="1">
            <a:off x="-205966" y="4136693"/>
            <a:ext cx="819079" cy="741424"/>
            <a:chOff x="470050" y="3731100"/>
            <a:chExt cx="179800" cy="162750"/>
          </a:xfrm>
        </p:grpSpPr>
        <p:sp>
          <p:nvSpPr>
            <p:cNvPr id="1030" name="Google Shape;1030;p21"/>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1"/>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1"/>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1"/>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1"/>
          <p:cNvGrpSpPr/>
          <p:nvPr/>
        </p:nvGrpSpPr>
        <p:grpSpPr>
          <a:xfrm flipH="1">
            <a:off x="8530534" y="2201031"/>
            <a:ext cx="819079" cy="741424"/>
            <a:chOff x="470050" y="3731100"/>
            <a:chExt cx="179800" cy="162750"/>
          </a:xfrm>
        </p:grpSpPr>
        <p:sp>
          <p:nvSpPr>
            <p:cNvPr id="1035" name="Google Shape;1035;p21"/>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1"/>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1"/>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1"/>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9" name="Google Shape;103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40" name="Google Shape;1040;p21"/>
          <p:cNvSpPr txBox="1"/>
          <p:nvPr>
            <p:ph idx="1" type="subTitle"/>
          </p:nvPr>
        </p:nvSpPr>
        <p:spPr>
          <a:xfrm>
            <a:off x="712900" y="1867400"/>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1" name="Google Shape;1041;p21"/>
          <p:cNvSpPr txBox="1"/>
          <p:nvPr>
            <p:ph idx="2" type="subTitle"/>
          </p:nvPr>
        </p:nvSpPr>
        <p:spPr>
          <a:xfrm>
            <a:off x="3281976" y="1867410"/>
            <a:ext cx="25797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2" name="Google Shape;1042;p21"/>
          <p:cNvSpPr txBox="1"/>
          <p:nvPr>
            <p:ph idx="3" type="subTitle"/>
          </p:nvPr>
        </p:nvSpPr>
        <p:spPr>
          <a:xfrm>
            <a:off x="712900" y="3544702"/>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3" name="Google Shape;1043;p21"/>
          <p:cNvSpPr txBox="1"/>
          <p:nvPr>
            <p:ph idx="4" type="subTitle"/>
          </p:nvPr>
        </p:nvSpPr>
        <p:spPr>
          <a:xfrm>
            <a:off x="3281985" y="3544703"/>
            <a:ext cx="25797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4" name="Google Shape;1044;p21"/>
          <p:cNvSpPr txBox="1"/>
          <p:nvPr>
            <p:ph idx="5" type="subTitle"/>
          </p:nvPr>
        </p:nvSpPr>
        <p:spPr>
          <a:xfrm>
            <a:off x="5961455" y="1867406"/>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5" name="Google Shape;1045;p21"/>
          <p:cNvSpPr txBox="1"/>
          <p:nvPr>
            <p:ph idx="6" type="subTitle"/>
          </p:nvPr>
        </p:nvSpPr>
        <p:spPr>
          <a:xfrm>
            <a:off x="5961474" y="3544702"/>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6" name="Google Shape;1046;p21"/>
          <p:cNvSpPr txBox="1"/>
          <p:nvPr>
            <p:ph idx="7" type="subTitle"/>
          </p:nvPr>
        </p:nvSpPr>
        <p:spPr>
          <a:xfrm>
            <a:off x="712900" y="1264519"/>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7" name="Google Shape;1047;p21"/>
          <p:cNvSpPr txBox="1"/>
          <p:nvPr>
            <p:ph idx="8" type="subTitle"/>
          </p:nvPr>
        </p:nvSpPr>
        <p:spPr>
          <a:xfrm>
            <a:off x="3281976" y="1264519"/>
            <a:ext cx="2577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8" name="Google Shape;1048;p21"/>
          <p:cNvSpPr txBox="1"/>
          <p:nvPr>
            <p:ph idx="9" type="subTitle"/>
          </p:nvPr>
        </p:nvSpPr>
        <p:spPr>
          <a:xfrm>
            <a:off x="5961455" y="1264519"/>
            <a:ext cx="24669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9" name="Google Shape;1049;p21"/>
          <p:cNvSpPr txBox="1"/>
          <p:nvPr>
            <p:ph idx="13" type="subTitle"/>
          </p:nvPr>
        </p:nvSpPr>
        <p:spPr>
          <a:xfrm>
            <a:off x="712900" y="2944310"/>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0" name="Google Shape;1050;p21"/>
          <p:cNvSpPr txBox="1"/>
          <p:nvPr>
            <p:ph idx="14" type="subTitle"/>
          </p:nvPr>
        </p:nvSpPr>
        <p:spPr>
          <a:xfrm>
            <a:off x="3281976" y="2944306"/>
            <a:ext cx="2577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1" name="Google Shape;1051;p21"/>
          <p:cNvSpPr txBox="1"/>
          <p:nvPr>
            <p:ph idx="15" type="subTitle"/>
          </p:nvPr>
        </p:nvSpPr>
        <p:spPr>
          <a:xfrm>
            <a:off x="5961455" y="2944300"/>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052" name="Shape 1052"/>
        <p:cNvGrpSpPr/>
        <p:nvPr/>
      </p:nvGrpSpPr>
      <p:grpSpPr>
        <a:xfrm>
          <a:off x="0" y="0"/>
          <a:ext cx="0" cy="0"/>
          <a:chOff x="0" y="0"/>
          <a:chExt cx="0" cy="0"/>
        </a:xfrm>
      </p:grpSpPr>
      <p:grpSp>
        <p:nvGrpSpPr>
          <p:cNvPr id="1053" name="Google Shape;1053;p22"/>
          <p:cNvGrpSpPr/>
          <p:nvPr/>
        </p:nvGrpSpPr>
        <p:grpSpPr>
          <a:xfrm>
            <a:off x="1846563" y="182687"/>
            <a:ext cx="4570289" cy="4570198"/>
            <a:chOff x="1846563" y="182687"/>
            <a:chExt cx="4570289" cy="4570198"/>
          </a:xfrm>
        </p:grpSpPr>
        <p:grpSp>
          <p:nvGrpSpPr>
            <p:cNvPr id="1054" name="Google Shape;1054;p22"/>
            <p:cNvGrpSpPr/>
            <p:nvPr/>
          </p:nvGrpSpPr>
          <p:grpSpPr>
            <a:xfrm>
              <a:off x="1846563" y="182687"/>
              <a:ext cx="4570289" cy="4570198"/>
              <a:chOff x="878425" y="-785450"/>
              <a:chExt cx="6506675" cy="6506546"/>
            </a:xfrm>
          </p:grpSpPr>
          <p:sp>
            <p:nvSpPr>
              <p:cNvPr id="1055" name="Google Shape;1055;p22"/>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2"/>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2"/>
            <p:cNvGrpSpPr/>
            <p:nvPr/>
          </p:nvGrpSpPr>
          <p:grpSpPr>
            <a:xfrm>
              <a:off x="3185908" y="718741"/>
              <a:ext cx="3124599" cy="2544437"/>
              <a:chOff x="4104846" y="2798475"/>
              <a:chExt cx="895480" cy="729211"/>
            </a:xfrm>
          </p:grpSpPr>
          <p:sp>
            <p:nvSpPr>
              <p:cNvPr id="1059" name="Google Shape;1059;p22"/>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2"/>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2"/>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2"/>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3" name="Google Shape;1063;p22"/>
          <p:cNvGrpSpPr/>
          <p:nvPr/>
        </p:nvGrpSpPr>
        <p:grpSpPr>
          <a:xfrm>
            <a:off x="274110" y="2333600"/>
            <a:ext cx="1207215" cy="1092048"/>
            <a:chOff x="431250" y="4269675"/>
            <a:chExt cx="623175" cy="563725"/>
          </a:xfrm>
        </p:grpSpPr>
        <p:sp>
          <p:nvSpPr>
            <p:cNvPr id="1064" name="Google Shape;1064;p22"/>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2"/>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2"/>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2"/>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 name="Google Shape;1068;p22"/>
          <p:cNvGrpSpPr/>
          <p:nvPr/>
        </p:nvGrpSpPr>
        <p:grpSpPr>
          <a:xfrm>
            <a:off x="6866103" y="-118230"/>
            <a:ext cx="547707" cy="495785"/>
            <a:chOff x="470050" y="3731100"/>
            <a:chExt cx="179800" cy="162750"/>
          </a:xfrm>
        </p:grpSpPr>
        <p:sp>
          <p:nvSpPr>
            <p:cNvPr id="1069" name="Google Shape;1069;p22"/>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2"/>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2"/>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2"/>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2"/>
          <p:cNvGrpSpPr/>
          <p:nvPr/>
        </p:nvGrpSpPr>
        <p:grpSpPr>
          <a:xfrm>
            <a:off x="7923917" y="1121695"/>
            <a:ext cx="1013699" cy="886245"/>
            <a:chOff x="895150" y="3894725"/>
            <a:chExt cx="332775" cy="290925"/>
          </a:xfrm>
        </p:grpSpPr>
        <p:sp>
          <p:nvSpPr>
            <p:cNvPr id="1074" name="Google Shape;1074;p22"/>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2"/>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2"/>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2"/>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22"/>
          <p:cNvGrpSpPr/>
          <p:nvPr/>
        </p:nvGrpSpPr>
        <p:grpSpPr>
          <a:xfrm>
            <a:off x="-1933449" y="-11"/>
            <a:ext cx="4570262" cy="2674788"/>
            <a:chOff x="2256275" y="1054425"/>
            <a:chExt cx="1212625" cy="709700"/>
          </a:xfrm>
        </p:grpSpPr>
        <p:sp>
          <p:nvSpPr>
            <p:cNvPr id="1079" name="Google Shape;1079;p22"/>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2"/>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2"/>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2"/>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2"/>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2"/>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2"/>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2"/>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2"/>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2"/>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2"/>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2"/>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2"/>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2"/>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2"/>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2"/>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22"/>
          <p:cNvGrpSpPr/>
          <p:nvPr/>
        </p:nvGrpSpPr>
        <p:grpSpPr>
          <a:xfrm>
            <a:off x="4572003" y="3794252"/>
            <a:ext cx="4570263" cy="2675285"/>
            <a:chOff x="2256275" y="1054425"/>
            <a:chExt cx="1212400" cy="709700"/>
          </a:xfrm>
        </p:grpSpPr>
        <p:sp>
          <p:nvSpPr>
            <p:cNvPr id="1125" name="Google Shape;1125;p22"/>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22"/>
          <p:cNvGrpSpPr/>
          <p:nvPr/>
        </p:nvGrpSpPr>
        <p:grpSpPr>
          <a:xfrm flipH="1">
            <a:off x="-288358" y="4020600"/>
            <a:ext cx="3106059" cy="2956030"/>
            <a:chOff x="6037942" y="4208000"/>
            <a:chExt cx="3106059" cy="2956030"/>
          </a:xfrm>
        </p:grpSpPr>
        <p:sp>
          <p:nvSpPr>
            <p:cNvPr id="1128" name="Google Shape;1128;p22"/>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0" name="Google Shape;1150;p22"/>
          <p:cNvSpPr txBox="1"/>
          <p:nvPr>
            <p:ph type="title"/>
          </p:nvPr>
        </p:nvSpPr>
        <p:spPr>
          <a:xfrm>
            <a:off x="2347938" y="75237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1" name="Google Shape;1151;p22"/>
          <p:cNvSpPr txBox="1"/>
          <p:nvPr>
            <p:ph idx="1" type="subTitle"/>
          </p:nvPr>
        </p:nvSpPr>
        <p:spPr>
          <a:xfrm>
            <a:off x="2347900" y="1841450"/>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52" name="Google Shape;1152;p22"/>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2"/>
                </a:solidFill>
                <a:latin typeface="Maven Pro"/>
                <a:ea typeface="Maven Pro"/>
                <a:cs typeface="Maven Pro"/>
                <a:sym typeface="Maven Pro"/>
              </a:rPr>
              <a:t>CREDITS:</a:t>
            </a:r>
            <a:r>
              <a:rPr lang="en" sz="1000">
                <a:solidFill>
                  <a:schemeClr val="dk2"/>
                </a:solidFill>
                <a:latin typeface="Maven Pro"/>
                <a:ea typeface="Maven Pro"/>
                <a:cs typeface="Maven Pro"/>
                <a:sym typeface="Maven Pro"/>
              </a:rPr>
              <a:t> This presentation template was created by </a:t>
            </a:r>
            <a:r>
              <a:rPr b="1" lang="en" sz="1000" u="sng">
                <a:solidFill>
                  <a:schemeClr val="dk2"/>
                </a:solidFill>
                <a:latin typeface="Maven Pro"/>
                <a:ea typeface="Maven Pro"/>
                <a:cs typeface="Maven Pro"/>
                <a:sym typeface="Maven Pro"/>
                <a:hlinkClick r:id="rId2">
                  <a:extLst>
                    <a:ext uri="{A12FA001-AC4F-418D-AE19-62706E023703}">
                      <ahyp:hlinkClr val="tx"/>
                    </a:ext>
                  </a:extLst>
                </a:hlinkClick>
              </a:rPr>
              <a:t>Slidesgo</a:t>
            </a:r>
            <a:r>
              <a:rPr lang="en" sz="1000">
                <a:solidFill>
                  <a:schemeClr val="dk2"/>
                </a:solidFill>
                <a:latin typeface="Maven Pro"/>
                <a:ea typeface="Maven Pro"/>
                <a:cs typeface="Maven Pro"/>
                <a:sym typeface="Maven Pro"/>
              </a:rPr>
              <a:t>, and includes icons by </a:t>
            </a:r>
            <a:r>
              <a:rPr b="1" lang="en" sz="1000" u="sng">
                <a:solidFill>
                  <a:schemeClr val="dk2"/>
                </a:solidFill>
                <a:latin typeface="Maven Pro"/>
                <a:ea typeface="Maven Pro"/>
                <a:cs typeface="Maven Pro"/>
                <a:sym typeface="Maven Pro"/>
                <a:hlinkClick r:id="rId3">
                  <a:extLst>
                    <a:ext uri="{A12FA001-AC4F-418D-AE19-62706E023703}">
                      <ahyp:hlinkClr val="tx"/>
                    </a:ext>
                  </a:extLst>
                </a:hlinkClick>
              </a:rPr>
              <a:t>Flaticon</a:t>
            </a:r>
            <a:r>
              <a:rPr lang="en" sz="1000">
                <a:solidFill>
                  <a:schemeClr val="dk2"/>
                </a:solidFill>
                <a:latin typeface="Maven Pro"/>
                <a:ea typeface="Maven Pro"/>
                <a:cs typeface="Maven Pro"/>
                <a:sym typeface="Maven Pro"/>
              </a:rPr>
              <a:t>, and infographics &amp; images by </a:t>
            </a:r>
            <a:r>
              <a:rPr b="1" lang="en" sz="1000" u="sng">
                <a:solidFill>
                  <a:schemeClr val="dk2"/>
                </a:solidFill>
                <a:latin typeface="Maven Pro"/>
                <a:ea typeface="Maven Pro"/>
                <a:cs typeface="Maven Pro"/>
                <a:sym typeface="Maven Pro"/>
                <a:hlinkClick r:id="rId4">
                  <a:extLst>
                    <a:ext uri="{A12FA001-AC4F-418D-AE19-62706E023703}">
                      <ahyp:hlinkClr val="tx"/>
                    </a:ext>
                  </a:extLst>
                </a:hlinkClick>
              </a:rPr>
              <a:t>Freepik</a:t>
            </a:r>
            <a:r>
              <a:rPr lang="en" sz="1000" u="sng">
                <a:solidFill>
                  <a:schemeClr val="dk2"/>
                </a:solidFill>
                <a:latin typeface="Maven Pro"/>
                <a:ea typeface="Maven Pro"/>
                <a:cs typeface="Maven Pro"/>
                <a:sym typeface="Maven Pro"/>
              </a:rPr>
              <a:t> </a:t>
            </a:r>
            <a:endParaRPr b="1" sz="1000" u="sng">
              <a:solidFill>
                <a:schemeClr val="dk2"/>
              </a:solidFill>
              <a:latin typeface="Maven Pro"/>
              <a:ea typeface="Maven Pro"/>
              <a:cs typeface="Maven Pro"/>
              <a:sym typeface="Maven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153" name="Shape 1153"/>
        <p:cNvGrpSpPr/>
        <p:nvPr/>
      </p:nvGrpSpPr>
      <p:grpSpPr>
        <a:xfrm>
          <a:off x="0" y="0"/>
          <a:ext cx="0" cy="0"/>
          <a:chOff x="0" y="0"/>
          <a:chExt cx="0" cy="0"/>
        </a:xfrm>
      </p:grpSpPr>
      <p:grpSp>
        <p:nvGrpSpPr>
          <p:cNvPr id="1154" name="Google Shape;1154;p23"/>
          <p:cNvGrpSpPr/>
          <p:nvPr/>
        </p:nvGrpSpPr>
        <p:grpSpPr>
          <a:xfrm>
            <a:off x="-3850272" y="34202"/>
            <a:ext cx="4570263" cy="2675285"/>
            <a:chOff x="2256275" y="1054425"/>
            <a:chExt cx="1212400" cy="709700"/>
          </a:xfrm>
        </p:grpSpPr>
        <p:sp>
          <p:nvSpPr>
            <p:cNvPr id="1155" name="Google Shape;1155;p23"/>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3"/>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23"/>
          <p:cNvGrpSpPr/>
          <p:nvPr/>
        </p:nvGrpSpPr>
        <p:grpSpPr>
          <a:xfrm>
            <a:off x="5264000" y="4193025"/>
            <a:ext cx="3880000" cy="2208200"/>
            <a:chOff x="3263250" y="2446775"/>
            <a:chExt cx="3880000" cy="2208200"/>
          </a:xfrm>
        </p:grpSpPr>
        <p:sp>
          <p:nvSpPr>
            <p:cNvPr id="1158" name="Google Shape;1158;p23"/>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3"/>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3"/>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3"/>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3"/>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3"/>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3"/>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3"/>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3"/>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3"/>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3"/>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3"/>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3"/>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3"/>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8" name="Google Shape;1188;p23"/>
          <p:cNvGrpSpPr/>
          <p:nvPr/>
        </p:nvGrpSpPr>
        <p:grpSpPr>
          <a:xfrm>
            <a:off x="904563" y="1680262"/>
            <a:ext cx="4570289" cy="4570198"/>
            <a:chOff x="1846563" y="182687"/>
            <a:chExt cx="4570289" cy="4570198"/>
          </a:xfrm>
        </p:grpSpPr>
        <p:grpSp>
          <p:nvGrpSpPr>
            <p:cNvPr id="1189" name="Google Shape;1189;p23"/>
            <p:cNvGrpSpPr/>
            <p:nvPr/>
          </p:nvGrpSpPr>
          <p:grpSpPr>
            <a:xfrm>
              <a:off x="1846563" y="182687"/>
              <a:ext cx="4570289" cy="4570198"/>
              <a:chOff x="878425" y="-785450"/>
              <a:chExt cx="6506675" cy="6506546"/>
            </a:xfrm>
          </p:grpSpPr>
          <p:sp>
            <p:nvSpPr>
              <p:cNvPr id="1190" name="Google Shape;1190;p23"/>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3"/>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3" name="Google Shape;1193;p23"/>
            <p:cNvGrpSpPr/>
            <p:nvPr/>
          </p:nvGrpSpPr>
          <p:grpSpPr>
            <a:xfrm>
              <a:off x="3185908" y="718741"/>
              <a:ext cx="3124599" cy="2544437"/>
              <a:chOff x="4104846" y="2798475"/>
              <a:chExt cx="895480" cy="729211"/>
            </a:xfrm>
          </p:grpSpPr>
          <p:sp>
            <p:nvSpPr>
              <p:cNvPr id="1194" name="Google Shape;1194;p23"/>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3"/>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3"/>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3"/>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8" name="Google Shape;1198;p23"/>
          <p:cNvGrpSpPr/>
          <p:nvPr/>
        </p:nvGrpSpPr>
        <p:grpSpPr>
          <a:xfrm flipH="1">
            <a:off x="8344628" y="2246320"/>
            <a:ext cx="547707" cy="495785"/>
            <a:chOff x="470050" y="3731100"/>
            <a:chExt cx="179800" cy="162750"/>
          </a:xfrm>
        </p:grpSpPr>
        <p:sp>
          <p:nvSpPr>
            <p:cNvPr id="1199" name="Google Shape;1199;p23"/>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3"/>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3"/>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3"/>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3" name="Google Shape;1203;p23"/>
          <p:cNvGrpSpPr/>
          <p:nvPr/>
        </p:nvGrpSpPr>
        <p:grpSpPr>
          <a:xfrm>
            <a:off x="8418142" y="-5"/>
            <a:ext cx="1013699" cy="886245"/>
            <a:chOff x="895150" y="3894725"/>
            <a:chExt cx="332775" cy="290925"/>
          </a:xfrm>
        </p:grpSpPr>
        <p:sp>
          <p:nvSpPr>
            <p:cNvPr id="1204" name="Google Shape;1204;p23"/>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3"/>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3"/>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3"/>
          <p:cNvGrpSpPr/>
          <p:nvPr/>
        </p:nvGrpSpPr>
        <p:grpSpPr>
          <a:xfrm flipH="1">
            <a:off x="-99922" y="4294607"/>
            <a:ext cx="547707" cy="495785"/>
            <a:chOff x="470050" y="3731100"/>
            <a:chExt cx="179800" cy="162750"/>
          </a:xfrm>
        </p:grpSpPr>
        <p:sp>
          <p:nvSpPr>
            <p:cNvPr id="1209" name="Google Shape;1209;p23"/>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3"/>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3"/>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3"/>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13" name="Shape 1213"/>
        <p:cNvGrpSpPr/>
        <p:nvPr/>
      </p:nvGrpSpPr>
      <p:grpSpPr>
        <a:xfrm>
          <a:off x="0" y="0"/>
          <a:ext cx="0" cy="0"/>
          <a:chOff x="0" y="0"/>
          <a:chExt cx="0" cy="0"/>
        </a:xfrm>
      </p:grpSpPr>
      <p:grpSp>
        <p:nvGrpSpPr>
          <p:cNvPr id="1214" name="Google Shape;1214;p24"/>
          <p:cNvGrpSpPr/>
          <p:nvPr/>
        </p:nvGrpSpPr>
        <p:grpSpPr>
          <a:xfrm>
            <a:off x="1874988" y="1106787"/>
            <a:ext cx="4570289" cy="4570198"/>
            <a:chOff x="1846563" y="182687"/>
            <a:chExt cx="4570289" cy="4570198"/>
          </a:xfrm>
        </p:grpSpPr>
        <p:grpSp>
          <p:nvGrpSpPr>
            <p:cNvPr id="1215" name="Google Shape;1215;p24"/>
            <p:cNvGrpSpPr/>
            <p:nvPr/>
          </p:nvGrpSpPr>
          <p:grpSpPr>
            <a:xfrm>
              <a:off x="1846563" y="182687"/>
              <a:ext cx="4570289" cy="4570198"/>
              <a:chOff x="878425" y="-785450"/>
              <a:chExt cx="6506675" cy="6506546"/>
            </a:xfrm>
          </p:grpSpPr>
          <p:sp>
            <p:nvSpPr>
              <p:cNvPr id="1216" name="Google Shape;1216;p24"/>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4"/>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24"/>
            <p:cNvGrpSpPr/>
            <p:nvPr/>
          </p:nvGrpSpPr>
          <p:grpSpPr>
            <a:xfrm>
              <a:off x="3185908" y="718741"/>
              <a:ext cx="3124599" cy="2544437"/>
              <a:chOff x="4104846" y="2798475"/>
              <a:chExt cx="895480" cy="729211"/>
            </a:xfrm>
          </p:grpSpPr>
          <p:sp>
            <p:nvSpPr>
              <p:cNvPr id="1220" name="Google Shape;1220;p24"/>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4"/>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4"/>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24" name="Google Shape;1224;p24"/>
          <p:cNvGrpSpPr/>
          <p:nvPr/>
        </p:nvGrpSpPr>
        <p:grpSpPr>
          <a:xfrm flipH="1">
            <a:off x="5998903" y="222970"/>
            <a:ext cx="547707" cy="495785"/>
            <a:chOff x="470050" y="3731100"/>
            <a:chExt cx="179800" cy="162750"/>
          </a:xfrm>
        </p:grpSpPr>
        <p:sp>
          <p:nvSpPr>
            <p:cNvPr id="1225" name="Google Shape;1225;p24"/>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4"/>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4"/>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4"/>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9" name="Google Shape;1229;p24"/>
          <p:cNvGrpSpPr/>
          <p:nvPr/>
        </p:nvGrpSpPr>
        <p:grpSpPr>
          <a:xfrm>
            <a:off x="7648792" y="368220"/>
            <a:ext cx="1013699" cy="886245"/>
            <a:chOff x="895150" y="3894725"/>
            <a:chExt cx="332775" cy="290925"/>
          </a:xfrm>
        </p:grpSpPr>
        <p:sp>
          <p:nvSpPr>
            <p:cNvPr id="1230" name="Google Shape;1230;p24"/>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4"/>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4"/>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4"/>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24"/>
          <p:cNvGrpSpPr/>
          <p:nvPr/>
        </p:nvGrpSpPr>
        <p:grpSpPr>
          <a:xfrm>
            <a:off x="4572003" y="3794252"/>
            <a:ext cx="4570263" cy="2675285"/>
            <a:chOff x="2256275" y="1054425"/>
            <a:chExt cx="1212400" cy="709700"/>
          </a:xfrm>
        </p:grpSpPr>
        <p:sp>
          <p:nvSpPr>
            <p:cNvPr id="1235" name="Google Shape;1235;p24"/>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4"/>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24"/>
          <p:cNvGrpSpPr/>
          <p:nvPr/>
        </p:nvGrpSpPr>
        <p:grpSpPr>
          <a:xfrm>
            <a:off x="-1287099" y="-11"/>
            <a:ext cx="4570262" cy="2674788"/>
            <a:chOff x="2256275" y="1054425"/>
            <a:chExt cx="1212625" cy="709700"/>
          </a:xfrm>
        </p:grpSpPr>
        <p:sp>
          <p:nvSpPr>
            <p:cNvPr id="1238" name="Google Shape;1238;p24"/>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4"/>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4"/>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4"/>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4"/>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4"/>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4"/>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4"/>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4"/>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4"/>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4"/>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4"/>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4"/>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4"/>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4"/>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4"/>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4"/>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4"/>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4"/>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4"/>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4"/>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4"/>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4"/>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4"/>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4"/>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4"/>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4"/>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4"/>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4"/>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4"/>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4"/>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4"/>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4"/>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4"/>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4"/>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4"/>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4"/>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4"/>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4"/>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4"/>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4"/>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4"/>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4"/>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4"/>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4"/>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24"/>
          <p:cNvGrpSpPr/>
          <p:nvPr/>
        </p:nvGrpSpPr>
        <p:grpSpPr>
          <a:xfrm flipH="1">
            <a:off x="-288358" y="3693625"/>
            <a:ext cx="3106059" cy="2956030"/>
            <a:chOff x="6037942" y="4208000"/>
            <a:chExt cx="3106059" cy="2956030"/>
          </a:xfrm>
        </p:grpSpPr>
        <p:sp>
          <p:nvSpPr>
            <p:cNvPr id="1284" name="Google Shape;1284;p24"/>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4"/>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4"/>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4"/>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4"/>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4"/>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4"/>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4"/>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4"/>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4"/>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4"/>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4"/>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4"/>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4"/>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4"/>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4"/>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4"/>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4"/>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4"/>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4"/>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4"/>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4"/>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4" name="Shape 214"/>
        <p:cNvGrpSpPr/>
        <p:nvPr/>
      </p:nvGrpSpPr>
      <p:grpSpPr>
        <a:xfrm>
          <a:off x="0" y="0"/>
          <a:ext cx="0" cy="0"/>
          <a:chOff x="0" y="0"/>
          <a:chExt cx="0" cy="0"/>
        </a:xfrm>
      </p:grpSpPr>
      <p:grpSp>
        <p:nvGrpSpPr>
          <p:cNvPr id="215" name="Google Shape;215;p4"/>
          <p:cNvGrpSpPr/>
          <p:nvPr/>
        </p:nvGrpSpPr>
        <p:grpSpPr>
          <a:xfrm>
            <a:off x="-590315" y="-163500"/>
            <a:ext cx="1207215" cy="1092048"/>
            <a:chOff x="431250" y="4269675"/>
            <a:chExt cx="623175" cy="563725"/>
          </a:xfrm>
        </p:grpSpPr>
        <p:sp>
          <p:nvSpPr>
            <p:cNvPr id="216" name="Google Shape;216;p4"/>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4"/>
          <p:cNvGrpSpPr/>
          <p:nvPr/>
        </p:nvGrpSpPr>
        <p:grpSpPr>
          <a:xfrm>
            <a:off x="4572003" y="3794252"/>
            <a:ext cx="4570263" cy="2675285"/>
            <a:chOff x="2256275" y="1054425"/>
            <a:chExt cx="1212400" cy="709700"/>
          </a:xfrm>
        </p:grpSpPr>
        <p:sp>
          <p:nvSpPr>
            <p:cNvPr id="221" name="Google Shape;221;p4"/>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4"/>
          <p:cNvGrpSpPr/>
          <p:nvPr/>
        </p:nvGrpSpPr>
        <p:grpSpPr>
          <a:xfrm>
            <a:off x="1846563" y="182687"/>
            <a:ext cx="4570289" cy="4570198"/>
            <a:chOff x="1846563" y="182687"/>
            <a:chExt cx="4570289" cy="4570198"/>
          </a:xfrm>
        </p:grpSpPr>
        <p:grpSp>
          <p:nvGrpSpPr>
            <p:cNvPr id="224" name="Google Shape;224;p4"/>
            <p:cNvGrpSpPr/>
            <p:nvPr/>
          </p:nvGrpSpPr>
          <p:grpSpPr>
            <a:xfrm>
              <a:off x="1846563" y="182687"/>
              <a:ext cx="4570289" cy="4570198"/>
              <a:chOff x="878425" y="-785450"/>
              <a:chExt cx="6506675" cy="6506546"/>
            </a:xfrm>
          </p:grpSpPr>
          <p:sp>
            <p:nvSpPr>
              <p:cNvPr id="225" name="Google Shape;225;p4"/>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4"/>
            <p:cNvGrpSpPr/>
            <p:nvPr/>
          </p:nvGrpSpPr>
          <p:grpSpPr>
            <a:xfrm>
              <a:off x="3185908" y="718741"/>
              <a:ext cx="3124599" cy="2544437"/>
              <a:chOff x="4104846" y="2798475"/>
              <a:chExt cx="895480" cy="729211"/>
            </a:xfrm>
          </p:grpSpPr>
          <p:sp>
            <p:nvSpPr>
              <p:cNvPr id="229" name="Google Shape;229;p4"/>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3" name="Google Shape;233;p4"/>
          <p:cNvGrpSpPr/>
          <p:nvPr/>
        </p:nvGrpSpPr>
        <p:grpSpPr>
          <a:xfrm rot="10800000">
            <a:off x="-1473313" y="3864168"/>
            <a:ext cx="2520972" cy="3082298"/>
            <a:chOff x="0" y="4208000"/>
            <a:chExt cx="2238079" cy="2736415"/>
          </a:xfrm>
        </p:grpSpPr>
        <p:sp>
          <p:nvSpPr>
            <p:cNvPr id="234" name="Google Shape;234;p4"/>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4"/>
          <p:cNvGrpSpPr/>
          <p:nvPr/>
        </p:nvGrpSpPr>
        <p:grpSpPr>
          <a:xfrm>
            <a:off x="7410292" y="-441230"/>
            <a:ext cx="1013699" cy="886245"/>
            <a:chOff x="895150" y="3894725"/>
            <a:chExt cx="332775" cy="290925"/>
          </a:xfrm>
        </p:grpSpPr>
        <p:sp>
          <p:nvSpPr>
            <p:cNvPr id="251" name="Google Shape;251;p4"/>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6" name="Google Shape;25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7" name="Shape 257"/>
        <p:cNvGrpSpPr/>
        <p:nvPr/>
      </p:nvGrpSpPr>
      <p:grpSpPr>
        <a:xfrm>
          <a:off x="0" y="0"/>
          <a:ext cx="0" cy="0"/>
          <a:chOff x="0" y="0"/>
          <a:chExt cx="0" cy="0"/>
        </a:xfrm>
      </p:grpSpPr>
      <p:grpSp>
        <p:nvGrpSpPr>
          <p:cNvPr id="258" name="Google Shape;258;p5"/>
          <p:cNvGrpSpPr/>
          <p:nvPr/>
        </p:nvGrpSpPr>
        <p:grpSpPr>
          <a:xfrm>
            <a:off x="2748613" y="709262"/>
            <a:ext cx="4570289" cy="4570198"/>
            <a:chOff x="1846563" y="182687"/>
            <a:chExt cx="4570289" cy="4570198"/>
          </a:xfrm>
        </p:grpSpPr>
        <p:grpSp>
          <p:nvGrpSpPr>
            <p:cNvPr id="259" name="Google Shape;259;p5"/>
            <p:cNvGrpSpPr/>
            <p:nvPr/>
          </p:nvGrpSpPr>
          <p:grpSpPr>
            <a:xfrm>
              <a:off x="1846563" y="182687"/>
              <a:ext cx="4570289" cy="4570198"/>
              <a:chOff x="878425" y="-785450"/>
              <a:chExt cx="6506675" cy="6506546"/>
            </a:xfrm>
          </p:grpSpPr>
          <p:sp>
            <p:nvSpPr>
              <p:cNvPr id="260" name="Google Shape;260;p5"/>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5"/>
            <p:cNvGrpSpPr/>
            <p:nvPr/>
          </p:nvGrpSpPr>
          <p:grpSpPr>
            <a:xfrm>
              <a:off x="3185908" y="718741"/>
              <a:ext cx="3124599" cy="2544437"/>
              <a:chOff x="4104846" y="2798475"/>
              <a:chExt cx="895480" cy="729211"/>
            </a:xfrm>
          </p:grpSpPr>
          <p:sp>
            <p:nvSpPr>
              <p:cNvPr id="264" name="Google Shape;264;p5"/>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8" name="Google Shape;268;p5"/>
          <p:cNvGrpSpPr/>
          <p:nvPr/>
        </p:nvGrpSpPr>
        <p:grpSpPr>
          <a:xfrm flipH="1" rot="10800000">
            <a:off x="7511462" y="3864168"/>
            <a:ext cx="2520972" cy="3082298"/>
            <a:chOff x="0" y="4208000"/>
            <a:chExt cx="2238079" cy="2736415"/>
          </a:xfrm>
        </p:grpSpPr>
        <p:sp>
          <p:nvSpPr>
            <p:cNvPr id="269" name="Google Shape;269;p5"/>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5"/>
          <p:cNvGrpSpPr/>
          <p:nvPr/>
        </p:nvGrpSpPr>
        <p:grpSpPr>
          <a:xfrm>
            <a:off x="8423992" y="928720"/>
            <a:ext cx="1013699" cy="886245"/>
            <a:chOff x="895150" y="3894725"/>
            <a:chExt cx="332775" cy="290925"/>
          </a:xfrm>
        </p:grpSpPr>
        <p:sp>
          <p:nvSpPr>
            <p:cNvPr id="286" name="Google Shape;286;p5"/>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5"/>
          <p:cNvGrpSpPr/>
          <p:nvPr/>
        </p:nvGrpSpPr>
        <p:grpSpPr>
          <a:xfrm>
            <a:off x="6783048" y="-552550"/>
            <a:ext cx="1207215" cy="1092048"/>
            <a:chOff x="431250" y="4269675"/>
            <a:chExt cx="623175" cy="563725"/>
          </a:xfrm>
        </p:grpSpPr>
        <p:sp>
          <p:nvSpPr>
            <p:cNvPr id="291" name="Google Shape;291;p5"/>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5"/>
          <p:cNvGrpSpPr/>
          <p:nvPr/>
        </p:nvGrpSpPr>
        <p:grpSpPr>
          <a:xfrm>
            <a:off x="8430778" y="3165170"/>
            <a:ext cx="547707" cy="495785"/>
            <a:chOff x="470050" y="3731100"/>
            <a:chExt cx="179800" cy="162750"/>
          </a:xfrm>
        </p:grpSpPr>
        <p:sp>
          <p:nvSpPr>
            <p:cNvPr id="296" name="Google Shape;296;p5"/>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1" name="Google Shape;301;p5"/>
          <p:cNvSpPr txBox="1"/>
          <p:nvPr>
            <p:ph idx="1" type="subTitle"/>
          </p:nvPr>
        </p:nvSpPr>
        <p:spPr>
          <a:xfrm>
            <a:off x="720000" y="3587149"/>
            <a:ext cx="7076400" cy="76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2" name="Google Shape;302;p5"/>
          <p:cNvSpPr txBox="1"/>
          <p:nvPr>
            <p:ph idx="2" type="subTitle"/>
          </p:nvPr>
        </p:nvSpPr>
        <p:spPr>
          <a:xfrm>
            <a:off x="720000" y="1927201"/>
            <a:ext cx="7076400" cy="76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3" name="Google Shape;303;p5"/>
          <p:cNvSpPr txBox="1"/>
          <p:nvPr>
            <p:ph idx="3" type="subTitle"/>
          </p:nvPr>
        </p:nvSpPr>
        <p:spPr>
          <a:xfrm>
            <a:off x="720000" y="1231800"/>
            <a:ext cx="7076400" cy="76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4" name="Google Shape;304;p5"/>
          <p:cNvSpPr txBox="1"/>
          <p:nvPr>
            <p:ph idx="4" type="subTitle"/>
          </p:nvPr>
        </p:nvSpPr>
        <p:spPr>
          <a:xfrm>
            <a:off x="720000" y="2891750"/>
            <a:ext cx="7076400" cy="76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5" name="Shape 305"/>
        <p:cNvGrpSpPr/>
        <p:nvPr/>
      </p:nvGrpSpPr>
      <p:grpSpPr>
        <a:xfrm>
          <a:off x="0" y="0"/>
          <a:ext cx="0" cy="0"/>
          <a:chOff x="0" y="0"/>
          <a:chExt cx="0" cy="0"/>
        </a:xfrm>
      </p:grpSpPr>
      <p:sp>
        <p:nvSpPr>
          <p:cNvPr id="306" name="Google Shape;30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07" name="Google Shape;307;p6"/>
          <p:cNvGrpSpPr/>
          <p:nvPr/>
        </p:nvGrpSpPr>
        <p:grpSpPr>
          <a:xfrm>
            <a:off x="0" y="4208000"/>
            <a:ext cx="2238079" cy="2736415"/>
            <a:chOff x="0" y="4208000"/>
            <a:chExt cx="2238079" cy="2736415"/>
          </a:xfrm>
        </p:grpSpPr>
        <p:sp>
          <p:nvSpPr>
            <p:cNvPr id="308" name="Google Shape;308;p6"/>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a:off x="6037942" y="4208000"/>
            <a:ext cx="3106059" cy="2956030"/>
            <a:chOff x="6037942" y="4208000"/>
            <a:chExt cx="3106059" cy="2956030"/>
          </a:xfrm>
        </p:grpSpPr>
        <p:sp>
          <p:nvSpPr>
            <p:cNvPr id="325" name="Google Shape;325;p6"/>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6"/>
          <p:cNvGrpSpPr/>
          <p:nvPr/>
        </p:nvGrpSpPr>
        <p:grpSpPr>
          <a:xfrm>
            <a:off x="-567365" y="-139125"/>
            <a:ext cx="1207215" cy="1092048"/>
            <a:chOff x="431250" y="4269675"/>
            <a:chExt cx="623175" cy="563725"/>
          </a:xfrm>
        </p:grpSpPr>
        <p:sp>
          <p:nvSpPr>
            <p:cNvPr id="348" name="Google Shape;348;p6"/>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6"/>
          <p:cNvGrpSpPr/>
          <p:nvPr/>
        </p:nvGrpSpPr>
        <p:grpSpPr>
          <a:xfrm>
            <a:off x="6668303" y="-185655"/>
            <a:ext cx="547707" cy="495785"/>
            <a:chOff x="470050" y="3731100"/>
            <a:chExt cx="179800" cy="162750"/>
          </a:xfrm>
        </p:grpSpPr>
        <p:sp>
          <p:nvSpPr>
            <p:cNvPr id="353" name="Google Shape;353;p6"/>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6"/>
          <p:cNvGrpSpPr/>
          <p:nvPr/>
        </p:nvGrpSpPr>
        <p:grpSpPr>
          <a:xfrm>
            <a:off x="8424005" y="1591520"/>
            <a:ext cx="1013699" cy="886245"/>
            <a:chOff x="895150" y="3894725"/>
            <a:chExt cx="332775" cy="290925"/>
          </a:xfrm>
        </p:grpSpPr>
        <p:sp>
          <p:nvSpPr>
            <p:cNvPr id="358" name="Google Shape;358;p6"/>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2" name="Shape 362"/>
        <p:cNvGrpSpPr/>
        <p:nvPr/>
      </p:nvGrpSpPr>
      <p:grpSpPr>
        <a:xfrm>
          <a:off x="0" y="0"/>
          <a:ext cx="0" cy="0"/>
          <a:chOff x="0" y="0"/>
          <a:chExt cx="0" cy="0"/>
        </a:xfrm>
      </p:grpSpPr>
      <p:grpSp>
        <p:nvGrpSpPr>
          <p:cNvPr id="363" name="Google Shape;363;p7"/>
          <p:cNvGrpSpPr/>
          <p:nvPr/>
        </p:nvGrpSpPr>
        <p:grpSpPr>
          <a:xfrm flipH="1">
            <a:off x="-493990" y="3932575"/>
            <a:ext cx="1207215" cy="1092048"/>
            <a:chOff x="431250" y="4269675"/>
            <a:chExt cx="623175" cy="563725"/>
          </a:xfrm>
        </p:grpSpPr>
        <p:sp>
          <p:nvSpPr>
            <p:cNvPr id="364" name="Google Shape;364;p7"/>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7"/>
          <p:cNvGrpSpPr/>
          <p:nvPr/>
        </p:nvGrpSpPr>
        <p:grpSpPr>
          <a:xfrm>
            <a:off x="5264000" y="3773500"/>
            <a:ext cx="3880000" cy="2208200"/>
            <a:chOff x="3263250" y="2446775"/>
            <a:chExt cx="3880000" cy="2208200"/>
          </a:xfrm>
        </p:grpSpPr>
        <p:sp>
          <p:nvSpPr>
            <p:cNvPr id="369" name="Google Shape;369;p7"/>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7"/>
          <p:cNvGrpSpPr/>
          <p:nvPr/>
        </p:nvGrpSpPr>
        <p:grpSpPr>
          <a:xfrm>
            <a:off x="5113091" y="531956"/>
            <a:ext cx="4079685" cy="4079604"/>
            <a:chOff x="878425" y="-785450"/>
            <a:chExt cx="6506675" cy="6506546"/>
          </a:xfrm>
        </p:grpSpPr>
        <p:sp>
          <p:nvSpPr>
            <p:cNvPr id="400" name="Google Shape;400;p7"/>
            <p:cNvSpPr/>
            <p:nvPr/>
          </p:nvSpPr>
          <p:spPr>
            <a:xfrm>
              <a:off x="1375827" y="-288032"/>
              <a:ext cx="5511781" cy="5511671"/>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7"/>
          <p:cNvGrpSpPr/>
          <p:nvPr/>
        </p:nvGrpSpPr>
        <p:grpSpPr>
          <a:xfrm>
            <a:off x="5448053" y="291607"/>
            <a:ext cx="547707" cy="495785"/>
            <a:chOff x="470050" y="3731100"/>
            <a:chExt cx="179800" cy="162750"/>
          </a:xfrm>
        </p:grpSpPr>
        <p:sp>
          <p:nvSpPr>
            <p:cNvPr id="403" name="Google Shape;403;p7"/>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7"/>
          <p:cNvSpPr txBox="1"/>
          <p:nvPr>
            <p:ph type="title"/>
          </p:nvPr>
        </p:nvSpPr>
        <p:spPr>
          <a:xfrm>
            <a:off x="713225" y="757100"/>
            <a:ext cx="4227000" cy="1008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8" name="Google Shape;408;p7"/>
          <p:cNvSpPr txBox="1"/>
          <p:nvPr>
            <p:ph idx="1" type="subTitle"/>
          </p:nvPr>
        </p:nvSpPr>
        <p:spPr>
          <a:xfrm>
            <a:off x="713225" y="1765000"/>
            <a:ext cx="4227000" cy="262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409" name="Google Shape;409;p7"/>
          <p:cNvSpPr/>
          <p:nvPr>
            <p:ph idx="2" type="pic"/>
          </p:nvPr>
        </p:nvSpPr>
        <p:spPr>
          <a:xfrm>
            <a:off x="5716225" y="1135075"/>
            <a:ext cx="2873100" cy="28731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0" name="Shape 410"/>
        <p:cNvGrpSpPr/>
        <p:nvPr/>
      </p:nvGrpSpPr>
      <p:grpSpPr>
        <a:xfrm>
          <a:off x="0" y="0"/>
          <a:ext cx="0" cy="0"/>
          <a:chOff x="0" y="0"/>
          <a:chExt cx="0" cy="0"/>
        </a:xfrm>
      </p:grpSpPr>
      <p:sp>
        <p:nvSpPr>
          <p:cNvPr id="411" name="Google Shape;411;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2" name="Shape 412"/>
        <p:cNvGrpSpPr/>
        <p:nvPr/>
      </p:nvGrpSpPr>
      <p:grpSpPr>
        <a:xfrm>
          <a:off x="0" y="0"/>
          <a:ext cx="0" cy="0"/>
          <a:chOff x="0" y="0"/>
          <a:chExt cx="0" cy="0"/>
        </a:xfrm>
      </p:grpSpPr>
      <p:sp>
        <p:nvSpPr>
          <p:cNvPr id="413" name="Google Shape;413;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14" name="Google Shape;414;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5" name="Shape 415"/>
        <p:cNvGrpSpPr/>
        <p:nvPr/>
      </p:nvGrpSpPr>
      <p:grpSpPr>
        <a:xfrm>
          <a:off x="0" y="0"/>
          <a:ext cx="0" cy="0"/>
          <a:chOff x="0" y="0"/>
          <a:chExt cx="0" cy="0"/>
        </a:xfrm>
      </p:grpSpPr>
      <p:sp>
        <p:nvSpPr>
          <p:cNvPr id="416" name="Google Shape;416;p10"/>
          <p:cNvSpPr/>
          <p:nvPr>
            <p:ph idx="2" type="pic"/>
          </p:nvPr>
        </p:nvSpPr>
        <p:spPr>
          <a:xfrm>
            <a:off x="0" y="-14875"/>
            <a:ext cx="9144000" cy="5158500"/>
          </a:xfrm>
          <a:prstGeom prst="rect">
            <a:avLst/>
          </a:prstGeom>
          <a:noFill/>
          <a:ln>
            <a:noFill/>
          </a:ln>
        </p:spPr>
      </p:sp>
      <p:sp>
        <p:nvSpPr>
          <p:cNvPr id="417" name="Google Shape;417;p10"/>
          <p:cNvSpPr txBox="1"/>
          <p:nvPr>
            <p:ph type="title"/>
          </p:nvPr>
        </p:nvSpPr>
        <p:spPr>
          <a:xfrm>
            <a:off x="713225" y="3889375"/>
            <a:ext cx="4499100" cy="6978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418" name="Google Shape;418;p10"/>
          <p:cNvGrpSpPr/>
          <p:nvPr/>
        </p:nvGrpSpPr>
        <p:grpSpPr>
          <a:xfrm>
            <a:off x="7923930" y="431170"/>
            <a:ext cx="1013699" cy="886245"/>
            <a:chOff x="895150" y="3894725"/>
            <a:chExt cx="332775" cy="290925"/>
          </a:xfrm>
        </p:grpSpPr>
        <p:sp>
          <p:nvSpPr>
            <p:cNvPr id="419" name="Google Shape;419;p10"/>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10"/>
          <p:cNvGrpSpPr/>
          <p:nvPr/>
        </p:nvGrpSpPr>
        <p:grpSpPr>
          <a:xfrm>
            <a:off x="-629527" y="-205975"/>
            <a:ext cx="1207215" cy="1092048"/>
            <a:chOff x="431250" y="4269675"/>
            <a:chExt cx="623175" cy="563725"/>
          </a:xfrm>
        </p:grpSpPr>
        <p:sp>
          <p:nvSpPr>
            <p:cNvPr id="424" name="Google Shape;424;p10"/>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0"/>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10"/>
          <p:cNvGrpSpPr/>
          <p:nvPr/>
        </p:nvGrpSpPr>
        <p:grpSpPr>
          <a:xfrm>
            <a:off x="5264000" y="3773500"/>
            <a:ext cx="3880000" cy="2208200"/>
            <a:chOff x="3263250" y="2446775"/>
            <a:chExt cx="3880000" cy="2208200"/>
          </a:xfrm>
        </p:grpSpPr>
        <p:sp>
          <p:nvSpPr>
            <p:cNvPr id="429" name="Google Shape;429;p10"/>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10"/>
          <p:cNvGrpSpPr/>
          <p:nvPr/>
        </p:nvGrpSpPr>
        <p:grpSpPr>
          <a:xfrm flipH="1">
            <a:off x="3326617" y="-2268975"/>
            <a:ext cx="3106059" cy="2956030"/>
            <a:chOff x="6037942" y="4208000"/>
            <a:chExt cx="3106059" cy="2956030"/>
          </a:xfrm>
        </p:grpSpPr>
        <p:sp>
          <p:nvSpPr>
            <p:cNvPr id="460" name="Google Shape;460;p10"/>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0"/>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0"/>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0"/>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0"/>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0"/>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9EEF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1pPr>
            <a:lvl2pPr indent="-304800" lvl="1" marL="9144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2pPr>
            <a:lvl3pPr indent="-304800" lvl="2" marL="13716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3pPr>
            <a:lvl4pPr indent="-304800" lvl="3" marL="1828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4pPr>
            <a:lvl5pPr indent="-304800" lvl="4" marL="22860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5pPr>
            <a:lvl6pPr indent="-304800" lvl="5" marL="27432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6pPr>
            <a:lvl7pPr indent="-304800" lvl="6" marL="32004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7pPr>
            <a:lvl8pPr indent="-304800" lvl="7" marL="36576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8pPr>
            <a:lvl9pPr indent="-304800" lvl="8" marL="4114800">
              <a:lnSpc>
                <a:spcPct val="100000"/>
              </a:lnSpc>
              <a:spcBef>
                <a:spcPts val="1600"/>
              </a:spcBef>
              <a:spcAft>
                <a:spcPts val="1600"/>
              </a:spcAft>
              <a:buClr>
                <a:schemeClr val="dk2"/>
              </a:buClr>
              <a:buSzPts val="1200"/>
              <a:buFont typeface="Maven Pro"/>
              <a:buChar char="■"/>
              <a:defRPr sz="1200">
                <a:solidFill>
                  <a:schemeClr val="dk2"/>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McGill-MMA-EnterpriseAnalytics/fourchetteur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31.png"/><Relationship Id="rId7" Type="http://schemas.openxmlformats.org/officeDocument/2006/relationships/image" Target="../media/image30.png"/><Relationship Id="rId8"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29.png"/><Relationship Id="rId5"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25"/>
          <p:cNvSpPr txBox="1"/>
          <p:nvPr>
            <p:ph type="ctrTitle"/>
          </p:nvPr>
        </p:nvSpPr>
        <p:spPr>
          <a:xfrm>
            <a:off x="918400" y="539500"/>
            <a:ext cx="5439600" cy="238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BANK MARKETING</a:t>
            </a:r>
            <a:endParaRPr b="0">
              <a:solidFill>
                <a:schemeClr val="dk2"/>
              </a:solidFill>
            </a:endParaRPr>
          </a:p>
          <a:p>
            <a:pPr indent="0" lvl="0" marL="0" rtl="0" algn="l">
              <a:spcBef>
                <a:spcPts val="0"/>
              </a:spcBef>
              <a:spcAft>
                <a:spcPts val="0"/>
              </a:spcAft>
              <a:buNone/>
            </a:pPr>
            <a:r>
              <a:rPr b="0" lang="en">
                <a:solidFill>
                  <a:schemeClr val="dk2"/>
                </a:solidFill>
              </a:rPr>
              <a:t>ANALYSIS</a:t>
            </a:r>
            <a:endParaRPr b="0">
              <a:solidFill>
                <a:schemeClr val="dk2"/>
              </a:solidFill>
            </a:endParaRPr>
          </a:p>
        </p:txBody>
      </p:sp>
      <p:sp>
        <p:nvSpPr>
          <p:cNvPr id="1311" name="Google Shape;1311;p25"/>
          <p:cNvSpPr txBox="1"/>
          <p:nvPr>
            <p:ph idx="1" type="subTitle"/>
          </p:nvPr>
        </p:nvSpPr>
        <p:spPr>
          <a:xfrm>
            <a:off x="811875" y="3189275"/>
            <a:ext cx="4849800" cy="10968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7E92"/>
                </a:solidFill>
              </a:rPr>
              <a:t>Name</a:t>
            </a:r>
            <a:r>
              <a:rPr lang="en">
                <a:solidFill>
                  <a:srgbClr val="667E92"/>
                </a:solidFill>
              </a:rPr>
              <a:t>				</a:t>
            </a:r>
            <a:r>
              <a:rPr b="1" lang="en">
                <a:solidFill>
                  <a:srgbClr val="667E92"/>
                </a:solidFill>
              </a:rPr>
              <a:t>GitHub ID </a:t>
            </a:r>
            <a:r>
              <a:rPr lang="en">
                <a:solidFill>
                  <a:srgbClr val="667E92"/>
                </a:solidFill>
              </a:rPr>
              <a:t>      </a:t>
            </a:r>
            <a:endParaRPr>
              <a:solidFill>
                <a:srgbClr val="667E92"/>
              </a:solidFill>
            </a:endParaRPr>
          </a:p>
          <a:p>
            <a:pPr indent="0" lvl="0" marL="0" rtl="0" algn="l">
              <a:spcBef>
                <a:spcPts val="0"/>
              </a:spcBef>
              <a:spcAft>
                <a:spcPts val="0"/>
              </a:spcAft>
              <a:buNone/>
            </a:pPr>
            <a:r>
              <a:rPr lang="en">
                <a:solidFill>
                  <a:srgbClr val="667E92"/>
                </a:solidFill>
              </a:rPr>
              <a:t>Dhevin De Silva    -  moover9999</a:t>
            </a:r>
            <a:endParaRPr>
              <a:solidFill>
                <a:srgbClr val="667E92"/>
              </a:solidFill>
            </a:endParaRPr>
          </a:p>
          <a:p>
            <a:pPr indent="0" lvl="0" marL="0" rtl="0" algn="l">
              <a:spcBef>
                <a:spcPts val="0"/>
              </a:spcBef>
              <a:spcAft>
                <a:spcPts val="0"/>
              </a:spcAft>
              <a:buNone/>
            </a:pPr>
            <a:r>
              <a:rPr lang="en">
                <a:solidFill>
                  <a:srgbClr val="667E92"/>
                </a:solidFill>
              </a:rPr>
              <a:t>Keani Schuller  -     keanischuller</a:t>
            </a:r>
            <a:endParaRPr>
              <a:solidFill>
                <a:srgbClr val="667E92"/>
              </a:solidFill>
            </a:endParaRPr>
          </a:p>
          <a:p>
            <a:pPr indent="0" lvl="0" marL="0" rtl="0" algn="l">
              <a:spcBef>
                <a:spcPts val="0"/>
              </a:spcBef>
              <a:spcAft>
                <a:spcPts val="0"/>
              </a:spcAft>
              <a:buNone/>
            </a:pPr>
            <a:r>
              <a:rPr lang="en">
                <a:solidFill>
                  <a:srgbClr val="667E92"/>
                </a:solidFill>
              </a:rPr>
              <a:t>Olivier Larochelle - LarochelleOlivier</a:t>
            </a:r>
            <a:endParaRPr>
              <a:solidFill>
                <a:srgbClr val="667E92"/>
              </a:solidFill>
            </a:endParaRPr>
          </a:p>
          <a:p>
            <a:pPr indent="0" lvl="0" marL="0" rtl="0" algn="l">
              <a:spcBef>
                <a:spcPts val="0"/>
              </a:spcBef>
              <a:spcAft>
                <a:spcPts val="0"/>
              </a:spcAft>
              <a:buNone/>
            </a:pPr>
            <a:r>
              <a:rPr lang="en">
                <a:solidFill>
                  <a:srgbClr val="667E92"/>
                </a:solidFill>
              </a:rPr>
              <a:t>Tiffany Lagarde -    tiffanylagarde</a:t>
            </a:r>
            <a:endParaRPr>
              <a:solidFill>
                <a:srgbClr val="667E92"/>
              </a:solidFill>
            </a:endParaRPr>
          </a:p>
          <a:p>
            <a:pPr indent="0" lvl="0" marL="0" rtl="0" algn="l">
              <a:spcBef>
                <a:spcPts val="0"/>
              </a:spcBef>
              <a:spcAft>
                <a:spcPts val="0"/>
              </a:spcAft>
              <a:buNone/>
            </a:pPr>
            <a:r>
              <a:rPr lang="en">
                <a:solidFill>
                  <a:srgbClr val="667E92"/>
                </a:solidFill>
              </a:rPr>
              <a:t>Valentin Najean -    valnaj</a:t>
            </a:r>
            <a:endParaRPr>
              <a:solidFill>
                <a:srgbClr val="667E92"/>
              </a:solidFill>
            </a:endParaRPr>
          </a:p>
        </p:txBody>
      </p:sp>
      <p:grpSp>
        <p:nvGrpSpPr>
          <p:cNvPr id="1312" name="Google Shape;1312;p25"/>
          <p:cNvGrpSpPr/>
          <p:nvPr/>
        </p:nvGrpSpPr>
        <p:grpSpPr>
          <a:xfrm>
            <a:off x="5950747" y="1118366"/>
            <a:ext cx="1542756" cy="2776142"/>
            <a:chOff x="6546599" y="964440"/>
            <a:chExt cx="1884167" cy="3214615"/>
          </a:xfrm>
        </p:grpSpPr>
        <p:sp>
          <p:nvSpPr>
            <p:cNvPr id="1313" name="Google Shape;1313;p25"/>
            <p:cNvSpPr/>
            <p:nvPr/>
          </p:nvSpPr>
          <p:spPr>
            <a:xfrm>
              <a:off x="6547158" y="964440"/>
              <a:ext cx="1883608" cy="3214615"/>
            </a:xfrm>
            <a:custGeom>
              <a:rect b="b" l="l" r="r" t="t"/>
              <a:pathLst>
                <a:path extrusionOk="0" h="45997" w="26952">
                  <a:moveTo>
                    <a:pt x="22464" y="0"/>
                  </a:moveTo>
                  <a:lnTo>
                    <a:pt x="19850" y="42607"/>
                  </a:lnTo>
                  <a:lnTo>
                    <a:pt x="90" y="42884"/>
                  </a:lnTo>
                  <a:cubicBezTo>
                    <a:pt x="90" y="42884"/>
                    <a:pt x="1" y="45997"/>
                    <a:pt x="3150" y="45997"/>
                  </a:cubicBezTo>
                  <a:lnTo>
                    <a:pt x="20359" y="45997"/>
                  </a:lnTo>
                  <a:cubicBezTo>
                    <a:pt x="21447" y="45997"/>
                    <a:pt x="22464" y="45408"/>
                    <a:pt x="22955" y="44427"/>
                  </a:cubicBezTo>
                  <a:cubicBezTo>
                    <a:pt x="23187" y="43963"/>
                    <a:pt x="23374" y="43347"/>
                    <a:pt x="23437" y="42562"/>
                  </a:cubicBezTo>
                  <a:lnTo>
                    <a:pt x="26639" y="4345"/>
                  </a:lnTo>
                  <a:cubicBezTo>
                    <a:pt x="26951" y="54"/>
                    <a:pt x="25033" y="54"/>
                    <a:pt x="22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5"/>
            <p:cNvSpPr/>
            <p:nvPr/>
          </p:nvSpPr>
          <p:spPr>
            <a:xfrm>
              <a:off x="6546599" y="964440"/>
              <a:ext cx="1747607" cy="3112999"/>
            </a:xfrm>
            <a:custGeom>
              <a:rect b="b" l="l" r="r" t="t"/>
              <a:pathLst>
                <a:path extrusionOk="0" h="44543" w="25006">
                  <a:moveTo>
                    <a:pt x="5522" y="0"/>
                  </a:moveTo>
                  <a:cubicBezTo>
                    <a:pt x="4621" y="0"/>
                    <a:pt x="3809" y="928"/>
                    <a:pt x="3711" y="2070"/>
                  </a:cubicBezTo>
                  <a:lnTo>
                    <a:pt x="98" y="42464"/>
                  </a:lnTo>
                  <a:cubicBezTo>
                    <a:pt x="0" y="43615"/>
                    <a:pt x="642" y="44543"/>
                    <a:pt x="1543" y="44543"/>
                  </a:cubicBezTo>
                  <a:lnTo>
                    <a:pt x="18761" y="44543"/>
                  </a:lnTo>
                  <a:cubicBezTo>
                    <a:pt x="20251" y="44543"/>
                    <a:pt x="21491" y="43383"/>
                    <a:pt x="21589" y="41893"/>
                  </a:cubicBezTo>
                  <a:lnTo>
                    <a:pt x="24934" y="2605"/>
                  </a:lnTo>
                  <a:cubicBezTo>
                    <a:pt x="25006" y="1963"/>
                    <a:pt x="24881" y="1303"/>
                    <a:pt x="24515" y="785"/>
                  </a:cubicBezTo>
                  <a:cubicBezTo>
                    <a:pt x="24176" y="286"/>
                    <a:pt x="23614" y="0"/>
                    <a:pt x="23007" y="0"/>
                  </a:cubicBez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5"/>
            <p:cNvSpPr/>
            <p:nvPr/>
          </p:nvSpPr>
          <p:spPr>
            <a:xfrm>
              <a:off x="6785052" y="1672995"/>
              <a:ext cx="1362946" cy="902807"/>
            </a:xfrm>
            <a:custGeom>
              <a:rect b="b" l="l" r="r" t="t"/>
              <a:pathLst>
                <a:path extrusionOk="0" h="12918" w="19502">
                  <a:moveTo>
                    <a:pt x="1910" y="0"/>
                  </a:moveTo>
                  <a:cubicBezTo>
                    <a:pt x="1597" y="0"/>
                    <a:pt x="1330" y="250"/>
                    <a:pt x="1303" y="562"/>
                  </a:cubicBezTo>
                  <a:lnTo>
                    <a:pt x="27" y="12383"/>
                  </a:lnTo>
                  <a:cubicBezTo>
                    <a:pt x="0" y="12677"/>
                    <a:pt x="232" y="12918"/>
                    <a:pt x="527" y="12918"/>
                  </a:cubicBezTo>
                  <a:lnTo>
                    <a:pt x="17593" y="12918"/>
                  </a:lnTo>
                  <a:cubicBezTo>
                    <a:pt x="17905" y="12918"/>
                    <a:pt x="18173" y="12668"/>
                    <a:pt x="18199" y="12365"/>
                  </a:cubicBezTo>
                  <a:lnTo>
                    <a:pt x="19475" y="536"/>
                  </a:lnTo>
                  <a:cubicBezTo>
                    <a:pt x="19502" y="241"/>
                    <a:pt x="19279" y="0"/>
                    <a:pt x="189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5"/>
            <p:cNvSpPr/>
            <p:nvPr/>
          </p:nvSpPr>
          <p:spPr>
            <a:xfrm>
              <a:off x="7097103" y="3886576"/>
              <a:ext cx="385779" cy="44379"/>
            </a:xfrm>
            <a:custGeom>
              <a:rect b="b" l="l" r="r" t="t"/>
              <a:pathLst>
                <a:path extrusionOk="0" h="635" w="5520">
                  <a:moveTo>
                    <a:pt x="5112" y="1"/>
                  </a:moveTo>
                  <a:cubicBezTo>
                    <a:pt x="5109" y="1"/>
                    <a:pt x="5106" y="1"/>
                    <a:pt x="5103" y="1"/>
                  </a:cubicBezTo>
                  <a:lnTo>
                    <a:pt x="321" y="1"/>
                  </a:lnTo>
                  <a:cubicBezTo>
                    <a:pt x="143" y="1"/>
                    <a:pt x="0" y="144"/>
                    <a:pt x="0" y="313"/>
                  </a:cubicBezTo>
                  <a:cubicBezTo>
                    <a:pt x="0" y="492"/>
                    <a:pt x="143" y="634"/>
                    <a:pt x="321" y="634"/>
                  </a:cubicBezTo>
                  <a:lnTo>
                    <a:pt x="5103" y="634"/>
                  </a:lnTo>
                  <a:cubicBezTo>
                    <a:pt x="5106" y="634"/>
                    <a:pt x="5109" y="635"/>
                    <a:pt x="5112" y="635"/>
                  </a:cubicBezTo>
                  <a:cubicBezTo>
                    <a:pt x="5520" y="635"/>
                    <a:pt x="5520" y="1"/>
                    <a:pt x="51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5"/>
            <p:cNvSpPr/>
            <p:nvPr/>
          </p:nvSpPr>
          <p:spPr>
            <a:xfrm>
              <a:off x="7923313" y="1284315"/>
              <a:ext cx="108605" cy="99729"/>
            </a:xfrm>
            <a:custGeom>
              <a:rect b="b" l="l" r="r" t="t"/>
              <a:pathLst>
                <a:path extrusionOk="0" h="1427" w="1554">
                  <a:moveTo>
                    <a:pt x="866" y="0"/>
                  </a:moveTo>
                  <a:cubicBezTo>
                    <a:pt x="484" y="0"/>
                    <a:pt x="71" y="254"/>
                    <a:pt x="43" y="713"/>
                  </a:cubicBezTo>
                  <a:cubicBezTo>
                    <a:pt x="0" y="1202"/>
                    <a:pt x="330" y="1427"/>
                    <a:pt x="688" y="1427"/>
                  </a:cubicBezTo>
                  <a:cubicBezTo>
                    <a:pt x="1068" y="1427"/>
                    <a:pt x="1479" y="1173"/>
                    <a:pt x="1506" y="713"/>
                  </a:cubicBezTo>
                  <a:cubicBezTo>
                    <a:pt x="1554" y="225"/>
                    <a:pt x="1224" y="0"/>
                    <a:pt x="8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5"/>
            <p:cNvSpPr/>
            <p:nvPr/>
          </p:nvSpPr>
          <p:spPr>
            <a:xfrm>
              <a:off x="7932887" y="1341623"/>
              <a:ext cx="88757" cy="32568"/>
            </a:xfrm>
            <a:custGeom>
              <a:rect b="b" l="l" r="r" t="t"/>
              <a:pathLst>
                <a:path extrusionOk="0" h="466" w="1270">
                  <a:moveTo>
                    <a:pt x="433" y="1"/>
                  </a:moveTo>
                  <a:lnTo>
                    <a:pt x="433" y="1"/>
                  </a:lnTo>
                  <a:cubicBezTo>
                    <a:pt x="1" y="78"/>
                    <a:pt x="213" y="466"/>
                    <a:pt x="551" y="466"/>
                  </a:cubicBezTo>
                  <a:cubicBezTo>
                    <a:pt x="562" y="466"/>
                    <a:pt x="573" y="465"/>
                    <a:pt x="584" y="464"/>
                  </a:cubicBezTo>
                  <a:cubicBezTo>
                    <a:pt x="591" y="465"/>
                    <a:pt x="598" y="465"/>
                    <a:pt x="605" y="465"/>
                  </a:cubicBezTo>
                  <a:cubicBezTo>
                    <a:pt x="865" y="465"/>
                    <a:pt x="1269" y="148"/>
                    <a:pt x="861" y="9"/>
                  </a:cubicBezTo>
                  <a:lnTo>
                    <a:pt x="861" y="9"/>
                  </a:lnTo>
                  <a:cubicBezTo>
                    <a:pt x="770" y="25"/>
                    <a:pt x="685" y="58"/>
                    <a:pt x="601" y="58"/>
                  </a:cubicBezTo>
                  <a:cubicBezTo>
                    <a:pt x="545" y="58"/>
                    <a:pt x="490" y="43"/>
                    <a:pt x="4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5"/>
            <p:cNvSpPr/>
            <p:nvPr/>
          </p:nvSpPr>
          <p:spPr>
            <a:xfrm>
              <a:off x="7954972" y="1303674"/>
              <a:ext cx="49201" cy="36761"/>
            </a:xfrm>
            <a:custGeom>
              <a:rect b="b" l="l" r="r" t="t"/>
              <a:pathLst>
                <a:path extrusionOk="0" h="526" w="704">
                  <a:moveTo>
                    <a:pt x="375" y="0"/>
                  </a:moveTo>
                  <a:cubicBezTo>
                    <a:pt x="318" y="0"/>
                    <a:pt x="252" y="24"/>
                    <a:pt x="179" y="80"/>
                  </a:cubicBezTo>
                  <a:cubicBezTo>
                    <a:pt x="1" y="240"/>
                    <a:pt x="90" y="526"/>
                    <a:pt x="313" y="526"/>
                  </a:cubicBezTo>
                  <a:cubicBezTo>
                    <a:pt x="703" y="518"/>
                    <a:pt x="644" y="0"/>
                    <a:pt x="3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5"/>
            <p:cNvSpPr/>
            <p:nvPr/>
          </p:nvSpPr>
          <p:spPr>
            <a:xfrm>
              <a:off x="8092161" y="1285713"/>
              <a:ext cx="77365" cy="78414"/>
            </a:xfrm>
            <a:custGeom>
              <a:rect b="b" l="l" r="r" t="t"/>
              <a:pathLst>
                <a:path extrusionOk="0" h="1122" w="1107">
                  <a:moveTo>
                    <a:pt x="680" y="1"/>
                  </a:moveTo>
                  <a:cubicBezTo>
                    <a:pt x="631" y="1"/>
                    <a:pt x="575" y="46"/>
                    <a:pt x="643" y="131"/>
                  </a:cubicBezTo>
                  <a:cubicBezTo>
                    <a:pt x="241" y="149"/>
                    <a:pt x="241" y="560"/>
                    <a:pt x="179" y="854"/>
                  </a:cubicBezTo>
                  <a:cubicBezTo>
                    <a:pt x="125" y="952"/>
                    <a:pt x="0" y="1015"/>
                    <a:pt x="9" y="1122"/>
                  </a:cubicBezTo>
                  <a:lnTo>
                    <a:pt x="1080" y="1122"/>
                  </a:lnTo>
                  <a:cubicBezTo>
                    <a:pt x="1106" y="979"/>
                    <a:pt x="937" y="916"/>
                    <a:pt x="964" y="774"/>
                  </a:cubicBezTo>
                  <a:lnTo>
                    <a:pt x="964" y="774"/>
                  </a:lnTo>
                  <a:cubicBezTo>
                    <a:pt x="950" y="776"/>
                    <a:pt x="936" y="777"/>
                    <a:pt x="923" y="777"/>
                  </a:cubicBezTo>
                  <a:cubicBezTo>
                    <a:pt x="745" y="777"/>
                    <a:pt x="600" y="617"/>
                    <a:pt x="625" y="426"/>
                  </a:cubicBezTo>
                  <a:cubicBezTo>
                    <a:pt x="643" y="319"/>
                    <a:pt x="705" y="221"/>
                    <a:pt x="794" y="158"/>
                  </a:cubicBezTo>
                  <a:cubicBezTo>
                    <a:pt x="767" y="140"/>
                    <a:pt x="732" y="131"/>
                    <a:pt x="687" y="131"/>
                  </a:cubicBezTo>
                  <a:cubicBezTo>
                    <a:pt x="771" y="43"/>
                    <a:pt x="728" y="1"/>
                    <a:pt x="6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5"/>
            <p:cNvSpPr/>
            <p:nvPr/>
          </p:nvSpPr>
          <p:spPr>
            <a:xfrm>
              <a:off x="8113686" y="1369089"/>
              <a:ext cx="30261" cy="14047"/>
            </a:xfrm>
            <a:custGeom>
              <a:rect b="b" l="l" r="r" t="t"/>
              <a:pathLst>
                <a:path extrusionOk="0" h="201" w="433">
                  <a:moveTo>
                    <a:pt x="13" y="0"/>
                  </a:moveTo>
                  <a:cubicBezTo>
                    <a:pt x="0" y="134"/>
                    <a:pt x="98" y="201"/>
                    <a:pt x="203" y="201"/>
                  </a:cubicBezTo>
                  <a:cubicBezTo>
                    <a:pt x="308" y="201"/>
                    <a:pt x="419" y="134"/>
                    <a:pt x="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5"/>
            <p:cNvSpPr/>
            <p:nvPr/>
          </p:nvSpPr>
          <p:spPr>
            <a:xfrm>
              <a:off x="8144577" y="1299131"/>
              <a:ext cx="34245" cy="30960"/>
            </a:xfrm>
            <a:custGeom>
              <a:rect b="b" l="l" r="r" t="t"/>
              <a:pathLst>
                <a:path extrusionOk="0" h="443" w="490">
                  <a:moveTo>
                    <a:pt x="278" y="0"/>
                  </a:moveTo>
                  <a:cubicBezTo>
                    <a:pt x="158" y="0"/>
                    <a:pt x="27" y="82"/>
                    <a:pt x="17" y="225"/>
                  </a:cubicBezTo>
                  <a:cubicBezTo>
                    <a:pt x="0" y="375"/>
                    <a:pt x="101" y="443"/>
                    <a:pt x="212" y="443"/>
                  </a:cubicBezTo>
                  <a:cubicBezTo>
                    <a:pt x="331" y="443"/>
                    <a:pt x="463" y="364"/>
                    <a:pt x="472" y="225"/>
                  </a:cubicBezTo>
                  <a:cubicBezTo>
                    <a:pt x="490" y="70"/>
                    <a:pt x="389" y="0"/>
                    <a:pt x="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5"/>
            <p:cNvSpPr/>
            <p:nvPr/>
          </p:nvSpPr>
          <p:spPr>
            <a:xfrm>
              <a:off x="6880731" y="1366573"/>
              <a:ext cx="121045" cy="70"/>
            </a:xfrm>
            <a:custGeom>
              <a:rect b="b" l="l" r="r" t="t"/>
              <a:pathLst>
                <a:path extrusionOk="0" fill="none" h="1" w="1732">
                  <a:moveTo>
                    <a:pt x="1" y="0"/>
                  </a:moveTo>
                  <a:lnTo>
                    <a:pt x="1731" y="0"/>
                  </a:lnTo>
                </a:path>
              </a:pathLst>
            </a:custGeom>
            <a:noFill/>
            <a:ln cap="flat" cmpd="sng" w="11375">
              <a:solidFill>
                <a:schemeClr val="dk2"/>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5"/>
            <p:cNvSpPr/>
            <p:nvPr/>
          </p:nvSpPr>
          <p:spPr>
            <a:xfrm>
              <a:off x="6884505" y="1334774"/>
              <a:ext cx="120346" cy="70"/>
            </a:xfrm>
            <a:custGeom>
              <a:rect b="b" l="l" r="r" t="t"/>
              <a:pathLst>
                <a:path extrusionOk="0" fill="none" h="1" w="1722">
                  <a:moveTo>
                    <a:pt x="0" y="0"/>
                  </a:moveTo>
                  <a:lnTo>
                    <a:pt x="1722" y="0"/>
                  </a:lnTo>
                </a:path>
              </a:pathLst>
            </a:custGeom>
            <a:noFill/>
            <a:ln cap="flat" cmpd="sng" w="11375">
              <a:solidFill>
                <a:schemeClr val="dk2"/>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5"/>
            <p:cNvSpPr/>
            <p:nvPr/>
          </p:nvSpPr>
          <p:spPr>
            <a:xfrm>
              <a:off x="6888209" y="1303604"/>
              <a:ext cx="120416" cy="70"/>
            </a:xfrm>
            <a:custGeom>
              <a:rect b="b" l="l" r="r" t="t"/>
              <a:pathLst>
                <a:path extrusionOk="0" fill="none" h="1" w="1723">
                  <a:moveTo>
                    <a:pt x="1" y="0"/>
                  </a:moveTo>
                  <a:lnTo>
                    <a:pt x="1723" y="0"/>
                  </a:lnTo>
                </a:path>
              </a:pathLst>
            </a:custGeom>
            <a:noFill/>
            <a:ln cap="flat" cmpd="sng" w="11375">
              <a:solidFill>
                <a:schemeClr val="dk2"/>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5"/>
            <p:cNvSpPr/>
            <p:nvPr/>
          </p:nvSpPr>
          <p:spPr>
            <a:xfrm>
              <a:off x="6709297" y="2781679"/>
              <a:ext cx="1303122" cy="472020"/>
            </a:xfrm>
            <a:custGeom>
              <a:rect b="b" l="l" r="r" t="t"/>
              <a:pathLst>
                <a:path extrusionOk="0" h="6754" w="18646">
                  <a:moveTo>
                    <a:pt x="1053" y="0"/>
                  </a:moveTo>
                  <a:cubicBezTo>
                    <a:pt x="750" y="0"/>
                    <a:pt x="473" y="259"/>
                    <a:pt x="455" y="562"/>
                  </a:cubicBezTo>
                  <a:lnTo>
                    <a:pt x="18" y="6218"/>
                  </a:lnTo>
                  <a:cubicBezTo>
                    <a:pt x="0" y="6513"/>
                    <a:pt x="223" y="6754"/>
                    <a:pt x="518" y="6754"/>
                  </a:cubicBezTo>
                  <a:lnTo>
                    <a:pt x="17593" y="6754"/>
                  </a:lnTo>
                  <a:cubicBezTo>
                    <a:pt x="17896" y="6754"/>
                    <a:pt x="18173" y="6504"/>
                    <a:pt x="18190" y="6200"/>
                  </a:cubicBezTo>
                  <a:lnTo>
                    <a:pt x="18628" y="545"/>
                  </a:lnTo>
                  <a:cubicBezTo>
                    <a:pt x="18645" y="250"/>
                    <a:pt x="18422" y="0"/>
                    <a:pt x="181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5"/>
            <p:cNvSpPr/>
            <p:nvPr/>
          </p:nvSpPr>
          <p:spPr>
            <a:xfrm>
              <a:off x="6674982" y="3459564"/>
              <a:ext cx="1285650" cy="239435"/>
            </a:xfrm>
            <a:custGeom>
              <a:rect b="b" l="l" r="r" t="t"/>
              <a:pathLst>
                <a:path extrusionOk="0" h="3426" w="18396">
                  <a:moveTo>
                    <a:pt x="804" y="0"/>
                  </a:moveTo>
                  <a:cubicBezTo>
                    <a:pt x="500" y="0"/>
                    <a:pt x="233" y="259"/>
                    <a:pt x="206" y="562"/>
                  </a:cubicBezTo>
                  <a:lnTo>
                    <a:pt x="28" y="2891"/>
                  </a:lnTo>
                  <a:cubicBezTo>
                    <a:pt x="1" y="3185"/>
                    <a:pt x="224" y="3426"/>
                    <a:pt x="527" y="3426"/>
                  </a:cubicBezTo>
                  <a:lnTo>
                    <a:pt x="17593" y="3426"/>
                  </a:lnTo>
                  <a:cubicBezTo>
                    <a:pt x="17896" y="3426"/>
                    <a:pt x="18173" y="3176"/>
                    <a:pt x="18191" y="2873"/>
                  </a:cubicBezTo>
                  <a:lnTo>
                    <a:pt x="18378" y="544"/>
                  </a:lnTo>
                  <a:cubicBezTo>
                    <a:pt x="18396" y="250"/>
                    <a:pt x="18173" y="0"/>
                    <a:pt x="17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5"/>
            <p:cNvSpPr/>
            <p:nvPr/>
          </p:nvSpPr>
          <p:spPr>
            <a:xfrm>
              <a:off x="7314034" y="2880150"/>
              <a:ext cx="556235" cy="228882"/>
            </a:xfrm>
            <a:custGeom>
              <a:rect b="b" l="l" r="r" t="t"/>
              <a:pathLst>
                <a:path extrusionOk="0" fill="none" h="3275" w="7959">
                  <a:moveTo>
                    <a:pt x="1" y="1"/>
                  </a:moveTo>
                  <a:cubicBezTo>
                    <a:pt x="1321" y="1"/>
                    <a:pt x="1321" y="3275"/>
                    <a:pt x="2650" y="3275"/>
                  </a:cubicBezTo>
                  <a:cubicBezTo>
                    <a:pt x="3980" y="3275"/>
                    <a:pt x="3980" y="1"/>
                    <a:pt x="5309" y="1"/>
                  </a:cubicBezTo>
                  <a:cubicBezTo>
                    <a:pt x="6638" y="1"/>
                    <a:pt x="6638" y="3275"/>
                    <a:pt x="7958" y="3275"/>
                  </a:cubicBezTo>
                </a:path>
              </a:pathLst>
            </a:custGeom>
            <a:noFill/>
            <a:ln cap="flat" cmpd="sng" w="12275">
              <a:solidFill>
                <a:schemeClr val="dk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5"/>
            <p:cNvSpPr/>
            <p:nvPr/>
          </p:nvSpPr>
          <p:spPr>
            <a:xfrm>
              <a:off x="7298519" y="2856458"/>
              <a:ext cx="64227" cy="60173"/>
            </a:xfrm>
            <a:custGeom>
              <a:rect b="b" l="l" r="r" t="t"/>
              <a:pathLst>
                <a:path extrusionOk="0" h="861" w="919">
                  <a:moveTo>
                    <a:pt x="490" y="1"/>
                  </a:moveTo>
                  <a:cubicBezTo>
                    <a:pt x="264" y="1"/>
                    <a:pt x="27" y="148"/>
                    <a:pt x="18" y="429"/>
                  </a:cubicBezTo>
                  <a:cubicBezTo>
                    <a:pt x="0" y="722"/>
                    <a:pt x="208" y="861"/>
                    <a:pt x="426" y="861"/>
                  </a:cubicBezTo>
                  <a:cubicBezTo>
                    <a:pt x="653" y="861"/>
                    <a:pt x="892" y="711"/>
                    <a:pt x="901" y="429"/>
                  </a:cubicBezTo>
                  <a:cubicBezTo>
                    <a:pt x="918" y="139"/>
                    <a:pt x="709" y="1"/>
                    <a:pt x="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5"/>
            <p:cNvSpPr/>
            <p:nvPr/>
          </p:nvSpPr>
          <p:spPr>
            <a:xfrm>
              <a:off x="7454368" y="3079469"/>
              <a:ext cx="64227" cy="60383"/>
            </a:xfrm>
            <a:custGeom>
              <a:rect b="b" l="l" r="r" t="t"/>
              <a:pathLst>
                <a:path extrusionOk="0" h="864" w="919">
                  <a:moveTo>
                    <a:pt x="493" y="0"/>
                  </a:moveTo>
                  <a:cubicBezTo>
                    <a:pt x="266" y="0"/>
                    <a:pt x="27" y="150"/>
                    <a:pt x="18" y="432"/>
                  </a:cubicBezTo>
                  <a:cubicBezTo>
                    <a:pt x="0" y="725"/>
                    <a:pt x="208" y="864"/>
                    <a:pt x="426" y="864"/>
                  </a:cubicBezTo>
                  <a:cubicBezTo>
                    <a:pt x="653" y="864"/>
                    <a:pt x="892" y="714"/>
                    <a:pt x="901" y="432"/>
                  </a:cubicBezTo>
                  <a:cubicBezTo>
                    <a:pt x="919" y="139"/>
                    <a:pt x="71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5"/>
            <p:cNvSpPr/>
            <p:nvPr/>
          </p:nvSpPr>
          <p:spPr>
            <a:xfrm>
              <a:off x="7727418" y="2918169"/>
              <a:ext cx="64296" cy="60243"/>
            </a:xfrm>
            <a:custGeom>
              <a:rect b="b" l="l" r="r" t="t"/>
              <a:pathLst>
                <a:path extrusionOk="0" h="862" w="920">
                  <a:moveTo>
                    <a:pt x="490" y="1"/>
                  </a:moveTo>
                  <a:cubicBezTo>
                    <a:pt x="264" y="1"/>
                    <a:pt x="27" y="148"/>
                    <a:pt x="18" y="429"/>
                  </a:cubicBezTo>
                  <a:cubicBezTo>
                    <a:pt x="1" y="722"/>
                    <a:pt x="209" y="861"/>
                    <a:pt x="427" y="861"/>
                  </a:cubicBezTo>
                  <a:cubicBezTo>
                    <a:pt x="654" y="861"/>
                    <a:pt x="892" y="711"/>
                    <a:pt x="901" y="429"/>
                  </a:cubicBezTo>
                  <a:cubicBezTo>
                    <a:pt x="919" y="140"/>
                    <a:pt x="710" y="1"/>
                    <a:pt x="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5"/>
            <p:cNvSpPr/>
            <p:nvPr/>
          </p:nvSpPr>
          <p:spPr>
            <a:xfrm>
              <a:off x="7839029" y="3077163"/>
              <a:ext cx="64856" cy="60173"/>
            </a:xfrm>
            <a:custGeom>
              <a:rect b="b" l="l" r="r" t="t"/>
              <a:pathLst>
                <a:path extrusionOk="0" h="861" w="928">
                  <a:moveTo>
                    <a:pt x="495" y="1"/>
                  </a:moveTo>
                  <a:cubicBezTo>
                    <a:pt x="266" y="1"/>
                    <a:pt x="27" y="148"/>
                    <a:pt x="18" y="429"/>
                  </a:cubicBezTo>
                  <a:cubicBezTo>
                    <a:pt x="1" y="722"/>
                    <a:pt x="211" y="861"/>
                    <a:pt x="431" y="861"/>
                  </a:cubicBezTo>
                  <a:cubicBezTo>
                    <a:pt x="660" y="861"/>
                    <a:pt x="901" y="711"/>
                    <a:pt x="910" y="429"/>
                  </a:cubicBezTo>
                  <a:cubicBezTo>
                    <a:pt x="928" y="139"/>
                    <a:pt x="716" y="1"/>
                    <a:pt x="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5"/>
            <p:cNvSpPr/>
            <p:nvPr/>
          </p:nvSpPr>
          <p:spPr>
            <a:xfrm>
              <a:off x="6792533" y="2898181"/>
              <a:ext cx="49271" cy="46126"/>
            </a:xfrm>
            <a:custGeom>
              <a:rect b="b" l="l" r="r" t="t"/>
              <a:pathLst>
                <a:path extrusionOk="0" h="660" w="705">
                  <a:moveTo>
                    <a:pt x="377" y="0"/>
                  </a:moveTo>
                  <a:cubicBezTo>
                    <a:pt x="204" y="0"/>
                    <a:pt x="23" y="114"/>
                    <a:pt x="14" y="332"/>
                  </a:cubicBezTo>
                  <a:cubicBezTo>
                    <a:pt x="1" y="555"/>
                    <a:pt x="161" y="660"/>
                    <a:pt x="329" y="660"/>
                  </a:cubicBezTo>
                  <a:cubicBezTo>
                    <a:pt x="504" y="660"/>
                    <a:pt x="687" y="546"/>
                    <a:pt x="692" y="332"/>
                  </a:cubicBezTo>
                  <a:cubicBezTo>
                    <a:pt x="705" y="108"/>
                    <a:pt x="545" y="0"/>
                    <a:pt x="3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5"/>
            <p:cNvSpPr/>
            <p:nvPr/>
          </p:nvSpPr>
          <p:spPr>
            <a:xfrm>
              <a:off x="6867662" y="2909503"/>
              <a:ext cx="324907" cy="23133"/>
            </a:xfrm>
            <a:custGeom>
              <a:rect b="b" l="l" r="r" t="t"/>
              <a:pathLst>
                <a:path extrusionOk="0" h="331" w="4649">
                  <a:moveTo>
                    <a:pt x="0" y="0"/>
                  </a:moveTo>
                  <a:lnTo>
                    <a:pt x="0" y="330"/>
                  </a:lnTo>
                  <a:lnTo>
                    <a:pt x="4648" y="330"/>
                  </a:lnTo>
                  <a:lnTo>
                    <a:pt x="46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5"/>
            <p:cNvSpPr/>
            <p:nvPr/>
          </p:nvSpPr>
          <p:spPr>
            <a:xfrm>
              <a:off x="6785055" y="2994836"/>
              <a:ext cx="49271" cy="46126"/>
            </a:xfrm>
            <a:custGeom>
              <a:rect b="b" l="l" r="r" t="t"/>
              <a:pathLst>
                <a:path extrusionOk="0" h="660" w="705">
                  <a:moveTo>
                    <a:pt x="377" y="0"/>
                  </a:moveTo>
                  <a:cubicBezTo>
                    <a:pt x="204" y="0"/>
                    <a:pt x="23" y="114"/>
                    <a:pt x="14" y="331"/>
                  </a:cubicBezTo>
                  <a:cubicBezTo>
                    <a:pt x="1" y="554"/>
                    <a:pt x="161" y="659"/>
                    <a:pt x="329" y="659"/>
                  </a:cubicBezTo>
                  <a:cubicBezTo>
                    <a:pt x="504" y="659"/>
                    <a:pt x="687" y="545"/>
                    <a:pt x="692" y="331"/>
                  </a:cubicBezTo>
                  <a:cubicBezTo>
                    <a:pt x="705" y="107"/>
                    <a:pt x="545" y="0"/>
                    <a:pt x="3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5"/>
            <p:cNvSpPr/>
            <p:nvPr/>
          </p:nvSpPr>
          <p:spPr>
            <a:xfrm>
              <a:off x="6860184" y="3006088"/>
              <a:ext cx="324907" cy="23203"/>
            </a:xfrm>
            <a:custGeom>
              <a:rect b="b" l="l" r="r" t="t"/>
              <a:pathLst>
                <a:path extrusionOk="0" h="332" w="4649">
                  <a:moveTo>
                    <a:pt x="0" y="1"/>
                  </a:moveTo>
                  <a:lnTo>
                    <a:pt x="0" y="331"/>
                  </a:lnTo>
                  <a:lnTo>
                    <a:pt x="4648" y="331"/>
                  </a:lnTo>
                  <a:lnTo>
                    <a:pt x="46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5"/>
            <p:cNvSpPr/>
            <p:nvPr/>
          </p:nvSpPr>
          <p:spPr>
            <a:xfrm>
              <a:off x="6778206" y="3091700"/>
              <a:ext cx="49271" cy="46126"/>
            </a:xfrm>
            <a:custGeom>
              <a:rect b="b" l="l" r="r" t="t"/>
              <a:pathLst>
                <a:path extrusionOk="0" h="660" w="705">
                  <a:moveTo>
                    <a:pt x="380" y="0"/>
                  </a:moveTo>
                  <a:cubicBezTo>
                    <a:pt x="206" y="0"/>
                    <a:pt x="23" y="114"/>
                    <a:pt x="14" y="328"/>
                  </a:cubicBezTo>
                  <a:cubicBezTo>
                    <a:pt x="0" y="552"/>
                    <a:pt x="162" y="659"/>
                    <a:pt x="331" y="659"/>
                  </a:cubicBezTo>
                  <a:cubicBezTo>
                    <a:pt x="506" y="659"/>
                    <a:pt x="687" y="546"/>
                    <a:pt x="692" y="328"/>
                  </a:cubicBezTo>
                  <a:cubicBezTo>
                    <a:pt x="705" y="105"/>
                    <a:pt x="547" y="0"/>
                    <a:pt x="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5"/>
            <p:cNvSpPr/>
            <p:nvPr/>
          </p:nvSpPr>
          <p:spPr>
            <a:xfrm>
              <a:off x="6853335" y="3103371"/>
              <a:ext cx="324907" cy="22504"/>
            </a:xfrm>
            <a:custGeom>
              <a:rect b="b" l="l" r="r" t="t"/>
              <a:pathLst>
                <a:path extrusionOk="0" h="322" w="4649">
                  <a:moveTo>
                    <a:pt x="0" y="1"/>
                  </a:moveTo>
                  <a:lnTo>
                    <a:pt x="0" y="322"/>
                  </a:lnTo>
                  <a:lnTo>
                    <a:pt x="4648" y="322"/>
                  </a:lnTo>
                  <a:lnTo>
                    <a:pt x="46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5"/>
            <p:cNvSpPr/>
            <p:nvPr/>
          </p:nvSpPr>
          <p:spPr>
            <a:xfrm>
              <a:off x="7228352" y="3509254"/>
              <a:ext cx="114755" cy="107627"/>
            </a:xfrm>
            <a:custGeom>
              <a:rect b="b" l="l" r="r" t="t"/>
              <a:pathLst>
                <a:path extrusionOk="0" h="1540" w="1642">
                  <a:moveTo>
                    <a:pt x="878" y="0"/>
                  </a:moveTo>
                  <a:cubicBezTo>
                    <a:pt x="474" y="0"/>
                    <a:pt x="50" y="266"/>
                    <a:pt x="31" y="770"/>
                  </a:cubicBezTo>
                  <a:cubicBezTo>
                    <a:pt x="1" y="1292"/>
                    <a:pt x="375" y="1540"/>
                    <a:pt x="767" y="1540"/>
                  </a:cubicBezTo>
                  <a:cubicBezTo>
                    <a:pt x="1172" y="1540"/>
                    <a:pt x="1597" y="1274"/>
                    <a:pt x="1610" y="770"/>
                  </a:cubicBezTo>
                  <a:cubicBezTo>
                    <a:pt x="1641" y="248"/>
                    <a:pt x="1269" y="0"/>
                    <a:pt x="8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5"/>
            <p:cNvSpPr/>
            <p:nvPr/>
          </p:nvSpPr>
          <p:spPr>
            <a:xfrm>
              <a:off x="7562554" y="3509254"/>
              <a:ext cx="115035" cy="107627"/>
            </a:xfrm>
            <a:custGeom>
              <a:rect b="b" l="l" r="r" t="t"/>
              <a:pathLst>
                <a:path extrusionOk="0" h="1540" w="1646">
                  <a:moveTo>
                    <a:pt x="882" y="0"/>
                  </a:moveTo>
                  <a:cubicBezTo>
                    <a:pt x="476" y="0"/>
                    <a:pt x="49" y="266"/>
                    <a:pt x="31" y="770"/>
                  </a:cubicBezTo>
                  <a:cubicBezTo>
                    <a:pt x="0" y="1292"/>
                    <a:pt x="375" y="1540"/>
                    <a:pt x="766" y="1540"/>
                  </a:cubicBezTo>
                  <a:cubicBezTo>
                    <a:pt x="1172" y="1540"/>
                    <a:pt x="1596" y="1274"/>
                    <a:pt x="1610" y="770"/>
                  </a:cubicBezTo>
                  <a:cubicBezTo>
                    <a:pt x="1645" y="248"/>
                    <a:pt x="1273" y="0"/>
                    <a:pt x="8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5"/>
            <p:cNvSpPr/>
            <p:nvPr/>
          </p:nvSpPr>
          <p:spPr>
            <a:xfrm>
              <a:off x="6894219" y="3509254"/>
              <a:ext cx="114685" cy="107627"/>
            </a:xfrm>
            <a:custGeom>
              <a:rect b="b" l="l" r="r" t="t"/>
              <a:pathLst>
                <a:path extrusionOk="0" h="1540" w="1641">
                  <a:moveTo>
                    <a:pt x="874" y="0"/>
                  </a:moveTo>
                  <a:cubicBezTo>
                    <a:pt x="469" y="0"/>
                    <a:pt x="44" y="266"/>
                    <a:pt x="31" y="770"/>
                  </a:cubicBezTo>
                  <a:cubicBezTo>
                    <a:pt x="0" y="1292"/>
                    <a:pt x="372" y="1540"/>
                    <a:pt x="763" y="1540"/>
                  </a:cubicBezTo>
                  <a:cubicBezTo>
                    <a:pt x="1167" y="1540"/>
                    <a:pt x="1592" y="1274"/>
                    <a:pt x="1610" y="770"/>
                  </a:cubicBezTo>
                  <a:cubicBezTo>
                    <a:pt x="1640" y="248"/>
                    <a:pt x="1266" y="0"/>
                    <a:pt x="8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5"/>
            <p:cNvSpPr/>
            <p:nvPr/>
          </p:nvSpPr>
          <p:spPr>
            <a:xfrm>
              <a:off x="6786939" y="1934864"/>
              <a:ext cx="1318078" cy="653448"/>
            </a:xfrm>
            <a:custGeom>
              <a:rect b="b" l="l" r="r" t="t"/>
              <a:pathLst>
                <a:path extrusionOk="0" h="9350" w="18860">
                  <a:moveTo>
                    <a:pt x="848" y="0"/>
                  </a:moveTo>
                  <a:lnTo>
                    <a:pt x="0" y="9349"/>
                  </a:lnTo>
                  <a:lnTo>
                    <a:pt x="18155" y="9171"/>
                  </a:lnTo>
                  <a:lnTo>
                    <a:pt x="18859" y="2275"/>
                  </a:lnTo>
                  <a:lnTo>
                    <a:pt x="18859" y="2275"/>
                  </a:lnTo>
                  <a:cubicBezTo>
                    <a:pt x="18689" y="2310"/>
                    <a:pt x="18533" y="2326"/>
                    <a:pt x="18388" y="2326"/>
                  </a:cubicBezTo>
                  <a:cubicBezTo>
                    <a:pt x="16648" y="2326"/>
                    <a:pt x="16591" y="0"/>
                    <a:pt x="14961" y="0"/>
                  </a:cubicBezTo>
                  <a:cubicBezTo>
                    <a:pt x="13194" y="0"/>
                    <a:pt x="13016" y="2471"/>
                    <a:pt x="11250" y="2471"/>
                  </a:cubicBezTo>
                  <a:cubicBezTo>
                    <a:pt x="9492" y="2471"/>
                    <a:pt x="9671" y="0"/>
                    <a:pt x="7904" y="0"/>
                  </a:cubicBezTo>
                  <a:cubicBezTo>
                    <a:pt x="6138" y="0"/>
                    <a:pt x="6138" y="4933"/>
                    <a:pt x="4380" y="4933"/>
                  </a:cubicBezTo>
                  <a:cubicBezTo>
                    <a:pt x="2614" y="4933"/>
                    <a:pt x="2614" y="0"/>
                    <a:pt x="848" y="0"/>
                  </a:cubicBezTo>
                  <a:close/>
                </a:path>
              </a:pathLst>
            </a:custGeom>
            <a:gradFill>
              <a:gsLst>
                <a:gs pos="0">
                  <a:srgbClr val="FFFFFF">
                    <a:alpha val="28627"/>
                  </a:srgbClr>
                </a:gs>
                <a:gs pos="45000">
                  <a:schemeClr val="dk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5"/>
            <p:cNvSpPr/>
            <p:nvPr/>
          </p:nvSpPr>
          <p:spPr>
            <a:xfrm>
              <a:off x="7047549" y="2451472"/>
              <a:ext cx="64227" cy="60383"/>
            </a:xfrm>
            <a:custGeom>
              <a:rect b="b" l="l" r="r" t="t"/>
              <a:pathLst>
                <a:path extrusionOk="0" h="864" w="919">
                  <a:moveTo>
                    <a:pt x="493" y="0"/>
                  </a:moveTo>
                  <a:cubicBezTo>
                    <a:pt x="266" y="0"/>
                    <a:pt x="27" y="150"/>
                    <a:pt x="18" y="432"/>
                  </a:cubicBezTo>
                  <a:cubicBezTo>
                    <a:pt x="1" y="725"/>
                    <a:pt x="208" y="864"/>
                    <a:pt x="427" y="864"/>
                  </a:cubicBezTo>
                  <a:cubicBezTo>
                    <a:pt x="654" y="864"/>
                    <a:pt x="892" y="714"/>
                    <a:pt x="901" y="432"/>
                  </a:cubicBezTo>
                  <a:cubicBezTo>
                    <a:pt x="919" y="139"/>
                    <a:pt x="71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5"/>
            <p:cNvSpPr/>
            <p:nvPr/>
          </p:nvSpPr>
          <p:spPr>
            <a:xfrm>
              <a:off x="7298795" y="2282484"/>
              <a:ext cx="64576" cy="60173"/>
            </a:xfrm>
            <a:custGeom>
              <a:rect b="b" l="l" r="r" t="t"/>
              <a:pathLst>
                <a:path extrusionOk="0" h="861" w="924">
                  <a:moveTo>
                    <a:pt x="496" y="0"/>
                  </a:moveTo>
                  <a:cubicBezTo>
                    <a:pt x="268" y="0"/>
                    <a:pt x="27" y="150"/>
                    <a:pt x="18" y="432"/>
                  </a:cubicBezTo>
                  <a:cubicBezTo>
                    <a:pt x="1" y="722"/>
                    <a:pt x="212" y="861"/>
                    <a:pt x="433" y="861"/>
                  </a:cubicBezTo>
                  <a:cubicBezTo>
                    <a:pt x="660" y="861"/>
                    <a:pt x="897" y="713"/>
                    <a:pt x="901" y="432"/>
                  </a:cubicBezTo>
                  <a:cubicBezTo>
                    <a:pt x="923" y="139"/>
                    <a:pt x="716" y="0"/>
                    <a:pt x="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5"/>
            <p:cNvSpPr/>
            <p:nvPr/>
          </p:nvSpPr>
          <p:spPr>
            <a:xfrm>
              <a:off x="7770186" y="2284371"/>
              <a:ext cx="64506" cy="60383"/>
            </a:xfrm>
            <a:custGeom>
              <a:rect b="b" l="l" r="r" t="t"/>
              <a:pathLst>
                <a:path extrusionOk="0" h="864" w="923">
                  <a:moveTo>
                    <a:pt x="496" y="0"/>
                  </a:moveTo>
                  <a:cubicBezTo>
                    <a:pt x="268" y="0"/>
                    <a:pt x="27" y="150"/>
                    <a:pt x="18" y="432"/>
                  </a:cubicBezTo>
                  <a:cubicBezTo>
                    <a:pt x="0" y="725"/>
                    <a:pt x="208" y="864"/>
                    <a:pt x="426" y="864"/>
                  </a:cubicBezTo>
                  <a:cubicBezTo>
                    <a:pt x="653" y="864"/>
                    <a:pt x="892" y="714"/>
                    <a:pt x="901" y="432"/>
                  </a:cubicBezTo>
                  <a:cubicBezTo>
                    <a:pt x="923" y="139"/>
                    <a:pt x="715" y="0"/>
                    <a:pt x="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5"/>
            <p:cNvSpPr/>
            <p:nvPr/>
          </p:nvSpPr>
          <p:spPr>
            <a:xfrm>
              <a:off x="6846134" y="1934864"/>
              <a:ext cx="1258884" cy="344825"/>
            </a:xfrm>
            <a:custGeom>
              <a:rect b="b" l="l" r="r" t="t"/>
              <a:pathLst>
                <a:path extrusionOk="0" fill="none" h="4934" w="18013">
                  <a:moveTo>
                    <a:pt x="1" y="0"/>
                  </a:moveTo>
                  <a:cubicBezTo>
                    <a:pt x="1767" y="0"/>
                    <a:pt x="1767" y="4933"/>
                    <a:pt x="3533" y="4933"/>
                  </a:cubicBezTo>
                  <a:cubicBezTo>
                    <a:pt x="5291" y="4933"/>
                    <a:pt x="5291" y="0"/>
                    <a:pt x="7057" y="0"/>
                  </a:cubicBezTo>
                  <a:cubicBezTo>
                    <a:pt x="8824" y="0"/>
                    <a:pt x="8645" y="2471"/>
                    <a:pt x="10403" y="2471"/>
                  </a:cubicBezTo>
                  <a:cubicBezTo>
                    <a:pt x="12169" y="2471"/>
                    <a:pt x="12347" y="0"/>
                    <a:pt x="14114" y="0"/>
                  </a:cubicBezTo>
                  <a:cubicBezTo>
                    <a:pt x="15880" y="0"/>
                    <a:pt x="15809" y="2685"/>
                    <a:pt x="18012" y="2230"/>
                  </a:cubicBezTo>
                </a:path>
              </a:pathLst>
            </a:custGeom>
            <a:noFill/>
            <a:ln cap="flat" cmpd="sng" w="14050">
              <a:solidFill>
                <a:schemeClr val="dk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5"/>
            <p:cNvSpPr/>
            <p:nvPr/>
          </p:nvSpPr>
          <p:spPr>
            <a:xfrm>
              <a:off x="7082423" y="2418625"/>
              <a:ext cx="1328" cy="15026"/>
            </a:xfrm>
            <a:custGeom>
              <a:rect b="b" l="l" r="r" t="t"/>
              <a:pathLst>
                <a:path extrusionOk="0" fill="none" h="215" w="19">
                  <a:moveTo>
                    <a:pt x="1" y="215"/>
                  </a:moveTo>
                  <a:lnTo>
                    <a:pt x="19" y="1"/>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5"/>
            <p:cNvSpPr/>
            <p:nvPr/>
          </p:nvSpPr>
          <p:spPr>
            <a:xfrm>
              <a:off x="7085568" y="2306385"/>
              <a:ext cx="8177" cy="87359"/>
            </a:xfrm>
            <a:custGeom>
              <a:rect b="b" l="l" r="r" t="t"/>
              <a:pathLst>
                <a:path extrusionOk="0" fill="none" h="1250" w="117">
                  <a:moveTo>
                    <a:pt x="0" y="1250"/>
                  </a:moveTo>
                  <a:lnTo>
                    <a:pt x="116" y="1"/>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5"/>
            <p:cNvSpPr/>
            <p:nvPr/>
          </p:nvSpPr>
          <p:spPr>
            <a:xfrm>
              <a:off x="7094933" y="2278990"/>
              <a:ext cx="1328" cy="15026"/>
            </a:xfrm>
            <a:custGeom>
              <a:rect b="b" l="l" r="r" t="t"/>
              <a:pathLst>
                <a:path extrusionOk="0" fill="none" h="215" w="19">
                  <a:moveTo>
                    <a:pt x="0" y="215"/>
                  </a:moveTo>
                  <a:lnTo>
                    <a:pt x="18" y="0"/>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5"/>
            <p:cNvSpPr/>
            <p:nvPr/>
          </p:nvSpPr>
          <p:spPr>
            <a:xfrm>
              <a:off x="7331223" y="2237826"/>
              <a:ext cx="1328" cy="15026"/>
            </a:xfrm>
            <a:custGeom>
              <a:rect b="b" l="l" r="r" t="t"/>
              <a:pathLst>
                <a:path extrusionOk="0" fill="none" h="215" w="19">
                  <a:moveTo>
                    <a:pt x="0" y="215"/>
                  </a:moveTo>
                  <a:lnTo>
                    <a:pt x="18" y="1"/>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5"/>
            <p:cNvSpPr/>
            <p:nvPr/>
          </p:nvSpPr>
          <p:spPr>
            <a:xfrm>
              <a:off x="7335556" y="1966033"/>
              <a:ext cx="21316" cy="239435"/>
            </a:xfrm>
            <a:custGeom>
              <a:rect b="b" l="l" r="r" t="t"/>
              <a:pathLst>
                <a:path extrusionOk="0" fill="none" h="3426" w="305">
                  <a:moveTo>
                    <a:pt x="1" y="3426"/>
                  </a:moveTo>
                  <a:lnTo>
                    <a:pt x="304" y="0"/>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5"/>
            <p:cNvSpPr/>
            <p:nvPr/>
          </p:nvSpPr>
          <p:spPr>
            <a:xfrm>
              <a:off x="7357990" y="1934864"/>
              <a:ext cx="1328" cy="15026"/>
            </a:xfrm>
            <a:custGeom>
              <a:rect b="b" l="l" r="r" t="t"/>
              <a:pathLst>
                <a:path extrusionOk="0" fill="none" h="215" w="19">
                  <a:moveTo>
                    <a:pt x="1" y="214"/>
                  </a:moveTo>
                  <a:lnTo>
                    <a:pt x="19" y="0"/>
                  </a:lnTo>
                </a:path>
              </a:pathLst>
            </a:custGeom>
            <a:no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5"/>
            <p:cNvSpPr/>
            <p:nvPr/>
          </p:nvSpPr>
          <p:spPr>
            <a:xfrm>
              <a:off x="7807506" y="2237197"/>
              <a:ext cx="1328" cy="15026"/>
            </a:xfrm>
            <a:custGeom>
              <a:rect b="b" l="l" r="r" t="t"/>
              <a:pathLst>
                <a:path extrusionOk="0" fill="none" h="215" w="19">
                  <a:moveTo>
                    <a:pt x="1" y="215"/>
                  </a:moveTo>
                  <a:lnTo>
                    <a:pt x="19" y="1"/>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5"/>
            <p:cNvSpPr/>
            <p:nvPr/>
          </p:nvSpPr>
          <p:spPr>
            <a:xfrm>
              <a:off x="7811909" y="1965404"/>
              <a:ext cx="21246" cy="240064"/>
            </a:xfrm>
            <a:custGeom>
              <a:rect b="b" l="l" r="r" t="t"/>
              <a:pathLst>
                <a:path extrusionOk="0" fill="none" h="3435" w="304">
                  <a:moveTo>
                    <a:pt x="0" y="3435"/>
                  </a:moveTo>
                  <a:lnTo>
                    <a:pt x="304" y="0"/>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5"/>
            <p:cNvSpPr/>
            <p:nvPr/>
          </p:nvSpPr>
          <p:spPr>
            <a:xfrm>
              <a:off x="7834343" y="1934864"/>
              <a:ext cx="1328" cy="15026"/>
            </a:xfrm>
            <a:custGeom>
              <a:rect b="b" l="l" r="r" t="t"/>
              <a:pathLst>
                <a:path extrusionOk="0" fill="none" h="215" w="19">
                  <a:moveTo>
                    <a:pt x="1" y="214"/>
                  </a:moveTo>
                  <a:lnTo>
                    <a:pt x="18" y="0"/>
                  </a:lnTo>
                </a:path>
              </a:pathLst>
            </a:custGeom>
            <a:no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5"/>
            <p:cNvSpPr/>
            <p:nvPr/>
          </p:nvSpPr>
          <p:spPr>
            <a:xfrm>
              <a:off x="7240089" y="1732190"/>
              <a:ext cx="261799" cy="152844"/>
            </a:xfrm>
            <a:custGeom>
              <a:rect b="b" l="l" r="r" t="t"/>
              <a:pathLst>
                <a:path extrusionOk="0" h="2187" w="3746">
                  <a:moveTo>
                    <a:pt x="3204" y="1"/>
                  </a:moveTo>
                  <a:cubicBezTo>
                    <a:pt x="3201" y="1"/>
                    <a:pt x="3198" y="1"/>
                    <a:pt x="3196" y="1"/>
                  </a:cubicBezTo>
                  <a:lnTo>
                    <a:pt x="653" y="1"/>
                  </a:lnTo>
                  <a:cubicBezTo>
                    <a:pt x="475" y="1"/>
                    <a:pt x="314" y="152"/>
                    <a:pt x="296" y="331"/>
                  </a:cubicBezTo>
                  <a:cubicBezTo>
                    <a:pt x="183" y="1490"/>
                    <a:pt x="0" y="1684"/>
                    <a:pt x="847" y="1684"/>
                  </a:cubicBezTo>
                  <a:cubicBezTo>
                    <a:pt x="1004" y="1684"/>
                    <a:pt x="1195" y="1677"/>
                    <a:pt x="1429" y="1669"/>
                  </a:cubicBezTo>
                  <a:lnTo>
                    <a:pt x="1715" y="2186"/>
                  </a:lnTo>
                  <a:lnTo>
                    <a:pt x="2098" y="1669"/>
                  </a:lnTo>
                  <a:cubicBezTo>
                    <a:pt x="2131" y="1663"/>
                    <a:pt x="2172" y="1661"/>
                    <a:pt x="2219" y="1661"/>
                  </a:cubicBezTo>
                  <a:cubicBezTo>
                    <a:pt x="2366" y="1661"/>
                    <a:pt x="2570" y="1683"/>
                    <a:pt x="2767" y="1683"/>
                  </a:cubicBezTo>
                  <a:cubicBezTo>
                    <a:pt x="3074" y="1683"/>
                    <a:pt x="3363" y="1629"/>
                    <a:pt x="3392" y="1348"/>
                  </a:cubicBezTo>
                  <a:cubicBezTo>
                    <a:pt x="3445" y="877"/>
                    <a:pt x="3746" y="1"/>
                    <a:pt x="3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7" name="Google Shape;1357;p25"/>
          <p:cNvSpPr txBox="1"/>
          <p:nvPr/>
        </p:nvSpPr>
        <p:spPr>
          <a:xfrm>
            <a:off x="5101875" y="4075625"/>
            <a:ext cx="2654100" cy="8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7E92"/>
                </a:solidFill>
                <a:latin typeface="Maven Pro"/>
                <a:ea typeface="Maven Pro"/>
                <a:cs typeface="Maven Pro"/>
                <a:sym typeface="Maven Pro"/>
              </a:rPr>
              <a:t>Team Name : </a:t>
            </a:r>
            <a:r>
              <a:rPr lang="en">
                <a:solidFill>
                  <a:srgbClr val="667E92"/>
                </a:solidFill>
                <a:latin typeface="Maven Pro"/>
                <a:ea typeface="Maven Pro"/>
                <a:cs typeface="Maven Pro"/>
                <a:sym typeface="Maven Pro"/>
              </a:rPr>
              <a:t>fourchetteurs</a:t>
            </a:r>
            <a:endParaRPr>
              <a:solidFill>
                <a:srgbClr val="667E92"/>
              </a:solidFill>
              <a:latin typeface="Maven Pro"/>
              <a:ea typeface="Maven Pro"/>
              <a:cs typeface="Maven Pro"/>
              <a:sym typeface="Maven Pro"/>
            </a:endParaRPr>
          </a:p>
          <a:p>
            <a:pPr indent="0" lvl="0" marL="0" rtl="0" algn="l">
              <a:spcBef>
                <a:spcPts val="0"/>
              </a:spcBef>
              <a:spcAft>
                <a:spcPts val="0"/>
              </a:spcAft>
              <a:buNone/>
            </a:pPr>
            <a:r>
              <a:rPr b="1" lang="en">
                <a:solidFill>
                  <a:srgbClr val="667E92"/>
                </a:solidFill>
                <a:latin typeface="Maven Pro"/>
                <a:ea typeface="Maven Pro"/>
                <a:cs typeface="Maven Pro"/>
                <a:sym typeface="Maven Pro"/>
              </a:rPr>
              <a:t>Repo:</a:t>
            </a:r>
            <a:r>
              <a:rPr lang="en" u="sng">
                <a:solidFill>
                  <a:srgbClr val="667E92"/>
                </a:solidFill>
                <a:latin typeface="Maven Pro"/>
                <a:ea typeface="Maven Pro"/>
                <a:cs typeface="Maven Pro"/>
                <a:sym typeface="Maven Pro"/>
                <a:hlinkClick r:id="rId3">
                  <a:extLst>
                    <a:ext uri="{A12FA001-AC4F-418D-AE19-62706E023703}">
                      <ahyp:hlinkClr val="tx"/>
                    </a:ext>
                  </a:extLst>
                </a:hlinkClick>
              </a:rPr>
              <a:t>McGill-MMA-EnterpriseAnalytics/fourchetteurs</a:t>
            </a:r>
            <a:r>
              <a:rPr b="1" lang="en">
                <a:solidFill>
                  <a:srgbClr val="667E92"/>
                </a:solidFill>
                <a:latin typeface="Maven Pro"/>
                <a:ea typeface="Maven Pro"/>
                <a:cs typeface="Maven Pro"/>
                <a:sym typeface="Maven Pro"/>
              </a:rPr>
              <a:t> </a:t>
            </a:r>
            <a:endParaRPr b="1">
              <a:solidFill>
                <a:srgbClr val="667E92"/>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3" name="Shape 1443"/>
        <p:cNvGrpSpPr/>
        <p:nvPr/>
      </p:nvGrpSpPr>
      <p:grpSpPr>
        <a:xfrm>
          <a:off x="0" y="0"/>
          <a:ext cx="0" cy="0"/>
          <a:chOff x="0" y="0"/>
          <a:chExt cx="0" cy="0"/>
        </a:xfrm>
      </p:grpSpPr>
      <p:sp>
        <p:nvSpPr>
          <p:cNvPr id="1444" name="Google Shape;1444;p34"/>
          <p:cNvSpPr txBox="1"/>
          <p:nvPr/>
        </p:nvSpPr>
        <p:spPr>
          <a:xfrm>
            <a:off x="300975" y="349625"/>
            <a:ext cx="779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2"/>
                </a:solidFill>
                <a:latin typeface="Montserrat"/>
                <a:ea typeface="Montserrat"/>
                <a:cs typeface="Montserrat"/>
                <a:sym typeface="Montserrat"/>
              </a:rPr>
              <a:t>DIRECT MARKETING CAMPAIGNS</a:t>
            </a:r>
            <a:endParaRPr/>
          </a:p>
        </p:txBody>
      </p:sp>
      <p:sp>
        <p:nvSpPr>
          <p:cNvPr id="1445" name="Google Shape;1445;p34"/>
          <p:cNvSpPr txBox="1"/>
          <p:nvPr/>
        </p:nvSpPr>
        <p:spPr>
          <a:xfrm>
            <a:off x="337150" y="1091250"/>
            <a:ext cx="6699300" cy="247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Maven Pro"/>
                <a:ea typeface="Maven Pro"/>
                <a:cs typeface="Maven Pro"/>
                <a:sym typeface="Maven Pro"/>
              </a:rPr>
              <a:t>Overview</a:t>
            </a:r>
            <a:endParaRPr b="1" sz="1200">
              <a:latin typeface="Maven Pro"/>
              <a:ea typeface="Maven Pro"/>
              <a:cs typeface="Maven Pro"/>
              <a:sym typeface="Maven Pro"/>
            </a:endParaRPr>
          </a:p>
          <a:p>
            <a:pPr indent="-304800" lvl="0" marL="457200" rtl="0" algn="l">
              <a:lnSpc>
                <a:spcPct val="115000"/>
              </a:lnSpc>
              <a:spcBef>
                <a:spcPts val="0"/>
              </a:spcBef>
              <a:spcAft>
                <a:spcPts val="0"/>
              </a:spcAft>
              <a:buSzPts val="1200"/>
              <a:buFont typeface="Maven Pro"/>
              <a:buChar char="●"/>
            </a:pPr>
            <a:r>
              <a:rPr lang="en" sz="1200">
                <a:latin typeface="Maven Pro"/>
                <a:ea typeface="Maven Pro"/>
                <a:cs typeface="Maven Pro"/>
                <a:sym typeface="Maven Pro"/>
              </a:rPr>
              <a:t>Dataset from University of California Irvine’s Machine Learning Repository</a:t>
            </a:r>
            <a:endParaRPr sz="1200">
              <a:latin typeface="Maven Pro"/>
              <a:ea typeface="Maven Pro"/>
              <a:cs typeface="Maven Pro"/>
              <a:sym typeface="Maven Pro"/>
            </a:endParaRPr>
          </a:p>
          <a:p>
            <a:pPr indent="-304800" lvl="0" marL="457200" rtl="0" algn="l">
              <a:lnSpc>
                <a:spcPct val="115000"/>
              </a:lnSpc>
              <a:spcBef>
                <a:spcPts val="0"/>
              </a:spcBef>
              <a:spcAft>
                <a:spcPts val="0"/>
              </a:spcAft>
              <a:buSzPts val="1200"/>
              <a:buFont typeface="Maven Pro"/>
              <a:buChar char="●"/>
            </a:pPr>
            <a:r>
              <a:rPr lang="en" sz="1200">
                <a:latin typeface="Maven Pro"/>
                <a:ea typeface="Maven Pro"/>
                <a:cs typeface="Maven Pro"/>
                <a:sym typeface="Maven Pro"/>
              </a:rPr>
              <a:t>45,211 rows and 21 columns</a:t>
            </a:r>
            <a:endParaRPr sz="1200">
              <a:latin typeface="Maven Pro"/>
              <a:ea typeface="Maven Pro"/>
              <a:cs typeface="Maven Pro"/>
              <a:sym typeface="Maven Pro"/>
            </a:endParaRPr>
          </a:p>
          <a:p>
            <a:pPr indent="-304800" lvl="0" marL="457200" rtl="0" algn="l">
              <a:lnSpc>
                <a:spcPct val="115000"/>
              </a:lnSpc>
              <a:spcBef>
                <a:spcPts val="0"/>
              </a:spcBef>
              <a:spcAft>
                <a:spcPts val="0"/>
              </a:spcAft>
              <a:buSzPts val="1200"/>
              <a:buChar char="●"/>
            </a:pPr>
            <a:r>
              <a:rPr b="1" lang="en" sz="1200">
                <a:latin typeface="Maven Pro"/>
                <a:ea typeface="Maven Pro"/>
                <a:cs typeface="Maven Pro"/>
                <a:sym typeface="Maven Pro"/>
              </a:rPr>
              <a:t>Marketing campaigns</a:t>
            </a:r>
            <a:r>
              <a:rPr lang="en" sz="1200">
                <a:latin typeface="Maven Pro"/>
                <a:ea typeface="Maven Pro"/>
                <a:cs typeface="Maven Pro"/>
                <a:sym typeface="Maven Pro"/>
              </a:rPr>
              <a:t> conducted via phone calls by a Portuguese banking institution</a:t>
            </a:r>
            <a:endParaRPr sz="1200">
              <a:latin typeface="Maven Pro"/>
              <a:ea typeface="Maven Pro"/>
              <a:cs typeface="Maven Pro"/>
              <a:sym typeface="Maven Pro"/>
            </a:endParaRPr>
          </a:p>
          <a:p>
            <a:pPr indent="0" lvl="0" marL="0" rtl="0" algn="l">
              <a:lnSpc>
                <a:spcPct val="115000"/>
              </a:lnSpc>
              <a:spcBef>
                <a:spcPts val="0"/>
              </a:spcBef>
              <a:spcAft>
                <a:spcPts val="0"/>
              </a:spcAft>
              <a:buNone/>
            </a:pPr>
            <a:r>
              <a:t/>
            </a:r>
            <a:endParaRPr b="1" sz="1200">
              <a:latin typeface="Maven Pro"/>
              <a:ea typeface="Maven Pro"/>
              <a:cs typeface="Maven Pro"/>
              <a:sym typeface="Maven Pro"/>
            </a:endParaRPr>
          </a:p>
          <a:p>
            <a:pPr indent="0" lvl="0" marL="0" rtl="0" algn="l">
              <a:lnSpc>
                <a:spcPct val="115000"/>
              </a:lnSpc>
              <a:spcBef>
                <a:spcPts val="0"/>
              </a:spcBef>
              <a:spcAft>
                <a:spcPts val="0"/>
              </a:spcAft>
              <a:buNone/>
            </a:pPr>
            <a:r>
              <a:rPr b="1" lang="en" sz="1200">
                <a:latin typeface="Maven Pro"/>
                <a:ea typeface="Maven Pro"/>
                <a:cs typeface="Maven Pro"/>
                <a:sym typeface="Maven Pro"/>
              </a:rPr>
              <a:t>Objectives</a:t>
            </a:r>
            <a:endParaRPr b="1" sz="1200">
              <a:latin typeface="Maven Pro"/>
              <a:ea typeface="Maven Pro"/>
              <a:cs typeface="Maven Pro"/>
              <a:sym typeface="Maven Pro"/>
            </a:endParaRPr>
          </a:p>
          <a:p>
            <a:pPr indent="-304800" lvl="0" marL="457200" rtl="0" algn="l">
              <a:lnSpc>
                <a:spcPct val="115000"/>
              </a:lnSpc>
              <a:spcBef>
                <a:spcPts val="0"/>
              </a:spcBef>
              <a:spcAft>
                <a:spcPts val="0"/>
              </a:spcAft>
              <a:buSzPts val="1200"/>
              <a:buChar char="●"/>
            </a:pPr>
            <a:r>
              <a:rPr lang="en" sz="1200">
                <a:latin typeface="Maven Pro"/>
                <a:ea typeface="Maven Pro"/>
                <a:cs typeface="Maven Pro"/>
                <a:sym typeface="Maven Pro"/>
              </a:rPr>
              <a:t> </a:t>
            </a:r>
            <a:r>
              <a:rPr b="1" lang="en" sz="1200">
                <a:latin typeface="Maven Pro"/>
                <a:ea typeface="Maven Pro"/>
                <a:cs typeface="Maven Pro"/>
                <a:sym typeface="Maven Pro"/>
              </a:rPr>
              <a:t>Predictive classification goal:</a:t>
            </a:r>
            <a:r>
              <a:rPr lang="en" sz="1200">
                <a:latin typeface="Maven Pro"/>
                <a:ea typeface="Maven Pro"/>
                <a:cs typeface="Maven Pro"/>
                <a:sym typeface="Maven Pro"/>
              </a:rPr>
              <a:t> Determine whether clients will subscribe to a term deposit</a:t>
            </a:r>
            <a:endParaRPr sz="1200">
              <a:latin typeface="Maven Pro"/>
              <a:ea typeface="Maven Pro"/>
              <a:cs typeface="Maven Pro"/>
              <a:sym typeface="Maven Pro"/>
            </a:endParaRPr>
          </a:p>
          <a:p>
            <a:pPr indent="-304800" lvl="0" marL="457200" rtl="0" algn="l">
              <a:lnSpc>
                <a:spcPct val="115000"/>
              </a:lnSpc>
              <a:spcBef>
                <a:spcPts val="0"/>
              </a:spcBef>
              <a:spcAft>
                <a:spcPts val="0"/>
              </a:spcAft>
              <a:buSzPts val="1200"/>
              <a:buChar char="●"/>
            </a:pPr>
            <a:r>
              <a:rPr lang="en" sz="1200">
                <a:latin typeface="Maven Pro"/>
                <a:ea typeface="Maven Pro"/>
                <a:cs typeface="Maven Pro"/>
                <a:sym typeface="Maven Pro"/>
              </a:rPr>
              <a:t> </a:t>
            </a:r>
            <a:r>
              <a:rPr b="1" lang="en" sz="1200">
                <a:latin typeface="Maven Pro"/>
                <a:ea typeface="Maven Pro"/>
                <a:cs typeface="Maven Pro"/>
                <a:sym typeface="Maven Pro"/>
              </a:rPr>
              <a:t>Segmentation objective:</a:t>
            </a:r>
            <a:r>
              <a:rPr lang="en" sz="1200">
                <a:latin typeface="Maven Pro"/>
                <a:ea typeface="Maven Pro"/>
                <a:cs typeface="Maven Pro"/>
                <a:sym typeface="Maven Pro"/>
              </a:rPr>
              <a:t> Identify distinct client segments targeted by the marketing campaign</a:t>
            </a:r>
            <a:endParaRPr sz="1200">
              <a:latin typeface="Maven Pro"/>
              <a:ea typeface="Maven Pro"/>
              <a:cs typeface="Maven Pro"/>
              <a:sym typeface="Maven Pro"/>
            </a:endParaRPr>
          </a:p>
          <a:p>
            <a:pPr indent="0" lvl="0" marL="0" rtl="0" algn="l">
              <a:lnSpc>
                <a:spcPct val="115000"/>
              </a:lnSpc>
              <a:spcBef>
                <a:spcPts val="0"/>
              </a:spcBef>
              <a:spcAft>
                <a:spcPts val="0"/>
              </a:spcAft>
              <a:buNone/>
            </a:pPr>
            <a:r>
              <a:t/>
            </a:r>
            <a:endParaRPr sz="1100">
              <a:latin typeface="Maven Pro"/>
              <a:ea typeface="Maven Pro"/>
              <a:cs typeface="Maven Pro"/>
              <a:sym typeface="Maven Pro"/>
            </a:endParaRPr>
          </a:p>
        </p:txBody>
      </p:sp>
      <p:pic>
        <p:nvPicPr>
          <p:cNvPr id="1446" name="Google Shape;1446;p34"/>
          <p:cNvPicPr preferRelativeResize="0"/>
          <p:nvPr/>
        </p:nvPicPr>
        <p:blipFill>
          <a:blip r:embed="rId3">
            <a:alphaModFix/>
          </a:blip>
          <a:stretch>
            <a:fillRect/>
          </a:stretch>
        </p:blipFill>
        <p:spPr>
          <a:xfrm>
            <a:off x="7227925" y="2149725"/>
            <a:ext cx="468000" cy="734775"/>
          </a:xfrm>
          <a:prstGeom prst="rect">
            <a:avLst/>
          </a:prstGeom>
          <a:noFill/>
          <a:ln>
            <a:noFill/>
          </a:ln>
        </p:spPr>
      </p:pic>
      <p:sp>
        <p:nvSpPr>
          <p:cNvPr id="1447" name="Google Shape;1447;p34"/>
          <p:cNvSpPr txBox="1"/>
          <p:nvPr/>
        </p:nvSpPr>
        <p:spPr>
          <a:xfrm>
            <a:off x="7695925" y="1925025"/>
            <a:ext cx="12795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91919"/>
                </a:solidFill>
                <a:latin typeface="Maven Pro"/>
                <a:ea typeface="Maven Pro"/>
                <a:cs typeface="Maven Pro"/>
                <a:sym typeface="Maven Pro"/>
              </a:rPr>
              <a:t>Subscribe to term deposit</a:t>
            </a:r>
            <a:endParaRPr sz="1200">
              <a:solidFill>
                <a:srgbClr val="191919"/>
              </a:solidFill>
              <a:latin typeface="Maven Pro"/>
              <a:ea typeface="Maven Pro"/>
              <a:cs typeface="Maven Pro"/>
              <a:sym typeface="Maven Pro"/>
            </a:endParaRPr>
          </a:p>
        </p:txBody>
      </p:sp>
      <p:sp>
        <p:nvSpPr>
          <p:cNvPr id="1448" name="Google Shape;1448;p34"/>
          <p:cNvSpPr txBox="1"/>
          <p:nvPr/>
        </p:nvSpPr>
        <p:spPr>
          <a:xfrm>
            <a:off x="7695925" y="2659525"/>
            <a:ext cx="1279500" cy="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Maven Pro"/>
                <a:ea typeface="Maven Pro"/>
                <a:cs typeface="Maven Pro"/>
                <a:sym typeface="Maven Pro"/>
              </a:rPr>
              <a:t>Not </a:t>
            </a:r>
            <a:r>
              <a:rPr lang="en" sz="1200">
                <a:solidFill>
                  <a:schemeClr val="dk2"/>
                </a:solidFill>
                <a:latin typeface="Maven Pro"/>
                <a:ea typeface="Maven Pro"/>
                <a:cs typeface="Maven Pro"/>
                <a:sym typeface="Maven Pro"/>
              </a:rPr>
              <a:t>Subscribe</a:t>
            </a:r>
            <a:endParaRPr sz="1200">
              <a:solidFill>
                <a:schemeClr val="dk2"/>
              </a:solidFill>
              <a:latin typeface="Maven Pro"/>
              <a:ea typeface="Maven Pro"/>
              <a:cs typeface="Maven Pro"/>
              <a:sym typeface="Maven Pro"/>
            </a:endParaRPr>
          </a:p>
        </p:txBody>
      </p:sp>
      <p:pic>
        <p:nvPicPr>
          <p:cNvPr id="1449" name="Google Shape;1449;p34"/>
          <p:cNvPicPr preferRelativeResize="0"/>
          <p:nvPr/>
        </p:nvPicPr>
        <p:blipFill>
          <a:blip r:embed="rId4">
            <a:alphaModFix/>
          </a:blip>
          <a:stretch>
            <a:fillRect/>
          </a:stretch>
        </p:blipFill>
        <p:spPr>
          <a:xfrm>
            <a:off x="6982875" y="2440462"/>
            <a:ext cx="190500" cy="219075"/>
          </a:xfrm>
          <a:prstGeom prst="rect">
            <a:avLst/>
          </a:prstGeom>
          <a:noFill/>
          <a:ln>
            <a:noFill/>
          </a:ln>
        </p:spPr>
      </p:pic>
      <p:pic>
        <p:nvPicPr>
          <p:cNvPr id="1450" name="Google Shape;1450;p34"/>
          <p:cNvPicPr preferRelativeResize="0"/>
          <p:nvPr/>
        </p:nvPicPr>
        <p:blipFill>
          <a:blip r:embed="rId5">
            <a:alphaModFix/>
          </a:blip>
          <a:stretch>
            <a:fillRect/>
          </a:stretch>
        </p:blipFill>
        <p:spPr>
          <a:xfrm>
            <a:off x="1612800" y="3075700"/>
            <a:ext cx="247650" cy="247650"/>
          </a:xfrm>
          <a:prstGeom prst="rect">
            <a:avLst/>
          </a:prstGeom>
          <a:noFill/>
          <a:ln>
            <a:noFill/>
          </a:ln>
        </p:spPr>
      </p:pic>
      <p:pic>
        <p:nvPicPr>
          <p:cNvPr id="1451" name="Google Shape;1451;p34"/>
          <p:cNvPicPr preferRelativeResize="0"/>
          <p:nvPr/>
        </p:nvPicPr>
        <p:blipFill>
          <a:blip r:embed="rId6">
            <a:alphaModFix/>
          </a:blip>
          <a:stretch>
            <a:fillRect/>
          </a:stretch>
        </p:blipFill>
        <p:spPr>
          <a:xfrm>
            <a:off x="6954300" y="1753425"/>
            <a:ext cx="247650" cy="266700"/>
          </a:xfrm>
          <a:prstGeom prst="rect">
            <a:avLst/>
          </a:prstGeom>
          <a:noFill/>
          <a:ln>
            <a:noFill/>
          </a:ln>
        </p:spPr>
      </p:pic>
      <p:sp>
        <p:nvSpPr>
          <p:cNvPr id="1452" name="Google Shape;1452;p34"/>
          <p:cNvSpPr txBox="1"/>
          <p:nvPr/>
        </p:nvSpPr>
        <p:spPr>
          <a:xfrm>
            <a:off x="337150" y="3752150"/>
            <a:ext cx="20364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Maven Pro"/>
                <a:ea typeface="Maven Pro"/>
                <a:cs typeface="Maven Pro"/>
                <a:sym typeface="Maven Pro"/>
              </a:rPr>
              <a:t>F</a:t>
            </a:r>
            <a:r>
              <a:rPr b="1" lang="en" sz="1100">
                <a:latin typeface="Maven Pro"/>
                <a:ea typeface="Maven Pro"/>
                <a:cs typeface="Maven Pro"/>
                <a:sym typeface="Maven Pro"/>
              </a:rPr>
              <a:t>actors influencing client subscription </a:t>
            </a:r>
            <a:r>
              <a:rPr lang="en" sz="1100">
                <a:latin typeface="Maven Pro"/>
                <a:ea typeface="Maven Pro"/>
                <a:cs typeface="Maven Pro"/>
                <a:sym typeface="Maven Pro"/>
              </a:rPr>
              <a:t>decisions</a:t>
            </a:r>
            <a:endParaRPr sz="12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
        <p:nvSpPr>
          <p:cNvPr id="1453" name="Google Shape;1453;p34"/>
          <p:cNvSpPr txBox="1"/>
          <p:nvPr/>
        </p:nvSpPr>
        <p:spPr>
          <a:xfrm>
            <a:off x="2980425" y="3736450"/>
            <a:ext cx="2394600" cy="6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Maven Pro"/>
                <a:ea typeface="Maven Pro"/>
                <a:cs typeface="Maven Pro"/>
                <a:sym typeface="Maven Pro"/>
              </a:rPr>
              <a:t>Identification of patterns and trends in </a:t>
            </a:r>
            <a:r>
              <a:rPr b="1" lang="en" sz="1100">
                <a:latin typeface="Maven Pro"/>
                <a:ea typeface="Maven Pro"/>
                <a:cs typeface="Maven Pro"/>
                <a:sym typeface="Maven Pro"/>
              </a:rPr>
              <a:t>client behavior</a:t>
            </a:r>
            <a:endParaRPr sz="1200">
              <a:solidFill>
                <a:schemeClr val="dk2"/>
              </a:solidFill>
              <a:latin typeface="Maven Pro"/>
              <a:ea typeface="Maven Pro"/>
              <a:cs typeface="Maven Pro"/>
              <a:sym typeface="Maven Pro"/>
            </a:endParaRPr>
          </a:p>
        </p:txBody>
      </p:sp>
      <p:sp>
        <p:nvSpPr>
          <p:cNvPr id="1454" name="Google Shape;1454;p34"/>
          <p:cNvSpPr txBox="1"/>
          <p:nvPr/>
        </p:nvSpPr>
        <p:spPr>
          <a:xfrm>
            <a:off x="6100000" y="3713150"/>
            <a:ext cx="2290800" cy="57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Maven Pro"/>
                <a:ea typeface="Maven Pro"/>
                <a:cs typeface="Maven Pro"/>
                <a:sym typeface="Maven Pro"/>
              </a:rPr>
              <a:t>O</a:t>
            </a:r>
            <a:r>
              <a:rPr b="1" lang="en" sz="1100">
                <a:latin typeface="Maven Pro"/>
                <a:ea typeface="Maven Pro"/>
                <a:cs typeface="Maven Pro"/>
                <a:sym typeface="Maven Pro"/>
              </a:rPr>
              <a:t>ptimizing future marketing strategies</a:t>
            </a:r>
            <a:endParaRPr b="1" sz="1200">
              <a:solidFill>
                <a:schemeClr val="dk2"/>
              </a:solidFill>
              <a:latin typeface="Maven Pro"/>
              <a:ea typeface="Maven Pro"/>
              <a:cs typeface="Maven Pro"/>
              <a:sym typeface="Maven Pro"/>
            </a:endParaRPr>
          </a:p>
        </p:txBody>
      </p:sp>
      <p:sp>
        <p:nvSpPr>
          <p:cNvPr id="1455" name="Google Shape;1455;p34"/>
          <p:cNvSpPr txBox="1"/>
          <p:nvPr/>
        </p:nvSpPr>
        <p:spPr>
          <a:xfrm>
            <a:off x="5001975" y="4374650"/>
            <a:ext cx="30000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Maven Pro"/>
                <a:ea typeface="Maven Pro"/>
                <a:cs typeface="Maven Pro"/>
                <a:sym typeface="Maven Pro"/>
              </a:rPr>
              <a:t>Opportunities for </a:t>
            </a:r>
            <a:r>
              <a:rPr b="1" lang="en" sz="1100">
                <a:latin typeface="Maven Pro"/>
                <a:ea typeface="Maven Pro"/>
                <a:cs typeface="Maven Pro"/>
                <a:sym typeface="Maven Pro"/>
              </a:rPr>
              <a:t>targeted</a:t>
            </a:r>
            <a:r>
              <a:rPr lang="en" sz="1100">
                <a:latin typeface="Maven Pro"/>
                <a:ea typeface="Maven Pro"/>
                <a:cs typeface="Maven Pro"/>
                <a:sym typeface="Maven Pro"/>
              </a:rPr>
              <a:t> outreach and </a:t>
            </a:r>
            <a:r>
              <a:rPr b="1" lang="en" sz="1100">
                <a:latin typeface="Maven Pro"/>
                <a:ea typeface="Maven Pro"/>
                <a:cs typeface="Maven Pro"/>
                <a:sym typeface="Maven Pro"/>
              </a:rPr>
              <a:t>personalized</a:t>
            </a:r>
            <a:r>
              <a:rPr lang="en" sz="1100">
                <a:latin typeface="Maven Pro"/>
                <a:ea typeface="Maven Pro"/>
                <a:cs typeface="Maven Pro"/>
                <a:sym typeface="Maven Pro"/>
              </a:rPr>
              <a:t> campaigns</a:t>
            </a:r>
            <a:endParaRPr>
              <a:latin typeface="Maven Pro"/>
              <a:ea typeface="Maven Pro"/>
              <a:cs typeface="Maven Pro"/>
              <a:sym typeface="Maven Pro"/>
            </a:endParaRPr>
          </a:p>
        </p:txBody>
      </p:sp>
      <p:sp>
        <p:nvSpPr>
          <p:cNvPr id="1456" name="Google Shape;1456;p34"/>
          <p:cNvSpPr txBox="1"/>
          <p:nvPr/>
        </p:nvSpPr>
        <p:spPr>
          <a:xfrm>
            <a:off x="976850" y="4445350"/>
            <a:ext cx="30000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Maven Pro"/>
                <a:ea typeface="Maven Pro"/>
                <a:cs typeface="Maven Pro"/>
                <a:sym typeface="Maven Pro"/>
              </a:rPr>
              <a:t> Potential for improving </a:t>
            </a:r>
            <a:r>
              <a:rPr b="1" lang="en" sz="1100">
                <a:latin typeface="Maven Pro"/>
                <a:ea typeface="Maven Pro"/>
                <a:cs typeface="Maven Pro"/>
                <a:sym typeface="Maven Pro"/>
              </a:rPr>
              <a:t>client engagement and subscription rates</a:t>
            </a:r>
            <a:endParaRPr>
              <a:latin typeface="Maven Pro"/>
              <a:ea typeface="Maven Pro"/>
              <a:cs typeface="Maven Pro"/>
              <a:sym typeface="Maven Pro"/>
            </a:endParaRPr>
          </a:p>
        </p:txBody>
      </p:sp>
      <p:sp>
        <p:nvSpPr>
          <p:cNvPr id="1457" name="Google Shape;1457;p34"/>
          <p:cNvSpPr txBox="1"/>
          <p:nvPr/>
        </p:nvSpPr>
        <p:spPr>
          <a:xfrm>
            <a:off x="2188125" y="3383350"/>
            <a:ext cx="45471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rgbClr val="191919"/>
                </a:solidFill>
                <a:latin typeface="Maven Pro"/>
                <a:ea typeface="Maven Pro"/>
                <a:cs typeface="Maven Pro"/>
                <a:sym typeface="Maven Pro"/>
              </a:rPr>
              <a:t>Business Goals we want to </a:t>
            </a:r>
            <a:r>
              <a:rPr b="1" lang="en" sz="1200" u="sng">
                <a:solidFill>
                  <a:srgbClr val="191919"/>
                </a:solidFill>
                <a:latin typeface="Maven Pro"/>
                <a:ea typeface="Maven Pro"/>
                <a:cs typeface="Maven Pro"/>
                <a:sym typeface="Maven Pro"/>
              </a:rPr>
              <a:t>archive</a:t>
            </a:r>
            <a:r>
              <a:rPr b="1" lang="en" sz="1200" u="sng">
                <a:solidFill>
                  <a:srgbClr val="191919"/>
                </a:solidFill>
                <a:latin typeface="Maven Pro"/>
                <a:ea typeface="Maven Pro"/>
                <a:cs typeface="Maven Pro"/>
                <a:sym typeface="Maven Pro"/>
              </a:rPr>
              <a:t> with this data</a:t>
            </a:r>
            <a:endParaRPr b="1" sz="1200" u="sng">
              <a:solidFill>
                <a:srgbClr val="191919"/>
              </a:solidFill>
              <a:latin typeface="Maven Pro"/>
              <a:ea typeface="Maven Pro"/>
              <a:cs typeface="Maven Pro"/>
              <a:sym typeface="Maven Pro"/>
            </a:endParaRPr>
          </a:p>
        </p:txBody>
      </p:sp>
      <p:pic>
        <p:nvPicPr>
          <p:cNvPr id="1458" name="Google Shape;1458;p34"/>
          <p:cNvPicPr preferRelativeResize="0"/>
          <p:nvPr/>
        </p:nvPicPr>
        <p:blipFill>
          <a:blip r:embed="rId7">
            <a:alphaModFix/>
          </a:blip>
          <a:stretch>
            <a:fillRect/>
          </a:stretch>
        </p:blipFill>
        <p:spPr>
          <a:xfrm>
            <a:off x="1997625" y="3459550"/>
            <a:ext cx="190500" cy="190500"/>
          </a:xfrm>
          <a:prstGeom prst="rect">
            <a:avLst/>
          </a:prstGeom>
          <a:noFill/>
          <a:ln>
            <a:noFill/>
          </a:ln>
        </p:spPr>
      </p:pic>
      <p:pic>
        <p:nvPicPr>
          <p:cNvPr id="1459" name="Google Shape;1459;p34"/>
          <p:cNvPicPr preferRelativeResize="0"/>
          <p:nvPr/>
        </p:nvPicPr>
        <p:blipFill>
          <a:blip r:embed="rId7">
            <a:alphaModFix/>
          </a:blip>
          <a:stretch>
            <a:fillRect/>
          </a:stretch>
        </p:blipFill>
        <p:spPr>
          <a:xfrm>
            <a:off x="5944975" y="3459550"/>
            <a:ext cx="190500" cy="190500"/>
          </a:xfrm>
          <a:prstGeom prst="rect">
            <a:avLst/>
          </a:prstGeom>
          <a:noFill/>
          <a:ln>
            <a:noFill/>
          </a:ln>
        </p:spPr>
      </p:pic>
      <p:sp>
        <p:nvSpPr>
          <p:cNvPr id="1460" name="Google Shape;1460;p34"/>
          <p:cNvSpPr/>
          <p:nvPr/>
        </p:nvSpPr>
        <p:spPr>
          <a:xfrm rot="-9567204">
            <a:off x="555153" y="4286595"/>
            <a:ext cx="638518" cy="423209"/>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461" name="Google Shape;1461;p34"/>
          <p:cNvSpPr/>
          <p:nvPr/>
        </p:nvSpPr>
        <p:spPr>
          <a:xfrm rot="-9566637">
            <a:off x="4480441" y="4290834"/>
            <a:ext cx="720260" cy="403932"/>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462" name="Google Shape;1462;p34"/>
          <p:cNvSpPr/>
          <p:nvPr/>
        </p:nvSpPr>
        <p:spPr>
          <a:xfrm rot="6059903">
            <a:off x="2897558" y="4072619"/>
            <a:ext cx="454447" cy="347189"/>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463" name="Google Shape;1463;p34"/>
          <p:cNvSpPr/>
          <p:nvPr/>
        </p:nvSpPr>
        <p:spPr>
          <a:xfrm rot="4127751">
            <a:off x="7511239" y="4012318"/>
            <a:ext cx="518397" cy="395776"/>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SUBSCRIPTION DISTRIBUTION</a:t>
            </a:r>
            <a:endParaRPr/>
          </a:p>
        </p:txBody>
      </p:sp>
      <p:sp>
        <p:nvSpPr>
          <p:cNvPr id="1469" name="Google Shape;1469;p35"/>
          <p:cNvSpPr txBox="1"/>
          <p:nvPr>
            <p:ph idx="4294967295" type="subTitle"/>
          </p:nvPr>
        </p:nvSpPr>
        <p:spPr>
          <a:xfrm>
            <a:off x="468450" y="1357575"/>
            <a:ext cx="3814500" cy="30786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“Subscribed” is a binary variable indicated whether or not a client subscribed to a term deposit through the marketing campaign</a:t>
            </a:r>
            <a:endParaRPr sz="1300"/>
          </a:p>
          <a:p>
            <a:pPr indent="-311150" lvl="0" marL="457200" rtl="0" algn="l">
              <a:lnSpc>
                <a:spcPct val="115000"/>
              </a:lnSpc>
              <a:spcBef>
                <a:spcPts val="1000"/>
              </a:spcBef>
              <a:spcAft>
                <a:spcPts val="0"/>
              </a:spcAft>
              <a:buSzPts val="1300"/>
              <a:buChar char="●"/>
            </a:pPr>
            <a:r>
              <a:rPr lang="en" sz="1300"/>
              <a:t>The subscription status is our target variable for our classification model</a:t>
            </a:r>
            <a:endParaRPr sz="1300"/>
          </a:p>
          <a:p>
            <a:pPr indent="-311150" lvl="0" marL="457200" rtl="0" algn="l">
              <a:lnSpc>
                <a:spcPct val="115000"/>
              </a:lnSpc>
              <a:spcBef>
                <a:spcPts val="1000"/>
              </a:spcBef>
              <a:spcAft>
                <a:spcPts val="0"/>
              </a:spcAft>
              <a:buSzPts val="1300"/>
              <a:buChar char="●"/>
            </a:pPr>
            <a:r>
              <a:rPr lang="en" sz="1300"/>
              <a:t>The majority of customers didn’t subscribe to the term deposit</a:t>
            </a:r>
            <a:endParaRPr sz="1300"/>
          </a:p>
          <a:p>
            <a:pPr indent="-311150" lvl="0" marL="457200" rtl="0" algn="l">
              <a:lnSpc>
                <a:spcPct val="115000"/>
              </a:lnSpc>
              <a:spcBef>
                <a:spcPts val="1000"/>
              </a:spcBef>
              <a:spcAft>
                <a:spcPts val="0"/>
              </a:spcAft>
              <a:buSzPts val="1300"/>
              <a:buChar char="●"/>
            </a:pPr>
            <a:r>
              <a:rPr lang="en" sz="1300"/>
              <a:t>Over 35,000 chose not to</a:t>
            </a:r>
            <a:endParaRPr sz="1300"/>
          </a:p>
          <a:p>
            <a:pPr indent="-311150" lvl="0" marL="457200" rtl="0" algn="l">
              <a:lnSpc>
                <a:spcPct val="115000"/>
              </a:lnSpc>
              <a:spcBef>
                <a:spcPts val="1000"/>
              </a:spcBef>
              <a:spcAft>
                <a:spcPts val="1000"/>
              </a:spcAft>
              <a:buSzPts val="1300"/>
              <a:buChar char="●"/>
            </a:pPr>
            <a:r>
              <a:rPr lang="en" sz="1300"/>
              <a:t>Only a little less than 5,000 did</a:t>
            </a:r>
            <a:endParaRPr sz="1300"/>
          </a:p>
        </p:txBody>
      </p:sp>
      <p:pic>
        <p:nvPicPr>
          <p:cNvPr id="1470" name="Google Shape;1470;p35"/>
          <p:cNvPicPr preferRelativeResize="0"/>
          <p:nvPr/>
        </p:nvPicPr>
        <p:blipFill>
          <a:blip r:embed="rId3">
            <a:alphaModFix/>
          </a:blip>
          <a:stretch>
            <a:fillRect/>
          </a:stretch>
        </p:blipFill>
        <p:spPr>
          <a:xfrm>
            <a:off x="4572000" y="1441050"/>
            <a:ext cx="4361400" cy="281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a:t>
            </a:r>
            <a:endParaRPr/>
          </a:p>
        </p:txBody>
      </p:sp>
      <p:sp>
        <p:nvSpPr>
          <p:cNvPr id="1476" name="Google Shape;1476;p36"/>
          <p:cNvSpPr txBox="1"/>
          <p:nvPr>
            <p:ph idx="4294967295" type="subTitle"/>
          </p:nvPr>
        </p:nvSpPr>
        <p:spPr>
          <a:xfrm>
            <a:off x="497425" y="1328900"/>
            <a:ext cx="4092000" cy="34503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Correlation matrix between all the numerical predictors in the dataset</a:t>
            </a:r>
            <a:endParaRPr sz="1300"/>
          </a:p>
          <a:p>
            <a:pPr indent="-311150" lvl="0" marL="457200" rtl="0" algn="l">
              <a:lnSpc>
                <a:spcPct val="115000"/>
              </a:lnSpc>
              <a:spcBef>
                <a:spcPts val="1000"/>
              </a:spcBef>
              <a:spcAft>
                <a:spcPts val="0"/>
              </a:spcAft>
              <a:buSzPts val="1300"/>
              <a:buChar char="●"/>
            </a:pPr>
            <a:r>
              <a:rPr lang="en" sz="1300"/>
              <a:t>Overall, the majority of predictors have very low correlations</a:t>
            </a:r>
            <a:endParaRPr sz="1300"/>
          </a:p>
          <a:p>
            <a:pPr indent="-311150" lvl="0" marL="457200" rtl="0" algn="l">
              <a:lnSpc>
                <a:spcPct val="115000"/>
              </a:lnSpc>
              <a:spcBef>
                <a:spcPts val="1000"/>
              </a:spcBef>
              <a:spcAft>
                <a:spcPts val="0"/>
              </a:spcAft>
              <a:buSzPts val="1300"/>
              <a:buChar char="●"/>
            </a:pPr>
            <a:r>
              <a:rPr lang="en" sz="1300"/>
              <a:t>The highest correlation is between the  Euro Interbank Offered Rate 3 month rate and the Employment Variation Rate, at 97%</a:t>
            </a:r>
            <a:endParaRPr sz="1300"/>
          </a:p>
          <a:p>
            <a:pPr indent="-311150" lvl="0" marL="457200" rtl="0" algn="l">
              <a:lnSpc>
                <a:spcPct val="115000"/>
              </a:lnSpc>
              <a:spcBef>
                <a:spcPts val="1000"/>
              </a:spcBef>
              <a:spcAft>
                <a:spcPts val="1000"/>
              </a:spcAft>
              <a:buSzPts val="1300"/>
              <a:buChar char="●"/>
            </a:pPr>
            <a:r>
              <a:rPr lang="en" sz="1300"/>
              <a:t>The other variables with strong correlations between them are the </a:t>
            </a:r>
            <a:r>
              <a:rPr lang="en" sz="1300"/>
              <a:t>Employment Variation Rate, the Consumer Price Index, the Euro Interbank Offered Rate, and the Number of Employees</a:t>
            </a:r>
            <a:endParaRPr sz="1300"/>
          </a:p>
        </p:txBody>
      </p:sp>
      <p:sp>
        <p:nvSpPr>
          <p:cNvPr id="1477" name="Google Shape;1477;p36"/>
          <p:cNvSpPr/>
          <p:nvPr/>
        </p:nvSpPr>
        <p:spPr>
          <a:xfrm>
            <a:off x="6768775" y="4158775"/>
            <a:ext cx="2455500" cy="12333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pic>
        <p:nvPicPr>
          <p:cNvPr id="1478" name="Google Shape;1478;p36"/>
          <p:cNvPicPr preferRelativeResize="0"/>
          <p:nvPr/>
        </p:nvPicPr>
        <p:blipFill>
          <a:blip r:embed="rId3">
            <a:alphaModFix/>
          </a:blip>
          <a:stretch>
            <a:fillRect/>
          </a:stretch>
        </p:blipFill>
        <p:spPr>
          <a:xfrm>
            <a:off x="4923150" y="1133463"/>
            <a:ext cx="3963275" cy="36455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DISTRIBUTION</a:t>
            </a:r>
            <a:endParaRPr/>
          </a:p>
        </p:txBody>
      </p:sp>
      <p:sp>
        <p:nvSpPr>
          <p:cNvPr id="1484" name="Google Shape;1484;p37"/>
          <p:cNvSpPr txBox="1"/>
          <p:nvPr>
            <p:ph idx="1" type="subTitle"/>
          </p:nvPr>
        </p:nvSpPr>
        <p:spPr>
          <a:xfrm>
            <a:off x="449350" y="1369900"/>
            <a:ext cx="3939000" cy="30660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The age distribution of those targeted by bank marketing is mainly those in their 30s</a:t>
            </a:r>
            <a:endParaRPr sz="1300"/>
          </a:p>
          <a:p>
            <a:pPr indent="-311150" lvl="0" marL="457200" rtl="0" algn="l">
              <a:lnSpc>
                <a:spcPct val="115000"/>
              </a:lnSpc>
              <a:spcBef>
                <a:spcPts val="1000"/>
              </a:spcBef>
              <a:spcAft>
                <a:spcPts val="0"/>
              </a:spcAft>
              <a:buSzPts val="1300"/>
              <a:buChar char="●"/>
            </a:pPr>
            <a:r>
              <a:rPr lang="en" sz="1300"/>
              <a:t>There is also a high frequency of customers in their 40s and 50s</a:t>
            </a:r>
            <a:endParaRPr sz="1300"/>
          </a:p>
          <a:p>
            <a:pPr indent="-311150" lvl="0" marL="457200" rtl="0" algn="l">
              <a:lnSpc>
                <a:spcPct val="115000"/>
              </a:lnSpc>
              <a:spcBef>
                <a:spcPts val="1000"/>
              </a:spcBef>
              <a:spcAft>
                <a:spcPts val="0"/>
              </a:spcAft>
              <a:buSzPts val="1300"/>
              <a:buChar char="●"/>
            </a:pPr>
            <a:r>
              <a:rPr lang="en" sz="1300"/>
              <a:t>Those in their 20s or </a:t>
            </a:r>
            <a:r>
              <a:rPr lang="en" sz="1300"/>
              <a:t>before</a:t>
            </a:r>
            <a:r>
              <a:rPr lang="en" sz="1300"/>
              <a:t>, and 60s or more are less targeted by the marketing campaigns</a:t>
            </a:r>
            <a:endParaRPr sz="1300"/>
          </a:p>
          <a:p>
            <a:pPr indent="-311150" lvl="0" marL="457200" rtl="0" algn="l">
              <a:lnSpc>
                <a:spcPct val="115000"/>
              </a:lnSpc>
              <a:spcBef>
                <a:spcPts val="1000"/>
              </a:spcBef>
              <a:spcAft>
                <a:spcPts val="1000"/>
              </a:spcAft>
              <a:buSzPts val="1300"/>
              <a:buChar char="●"/>
            </a:pPr>
            <a:r>
              <a:rPr lang="en" sz="1300"/>
              <a:t>This makes sense, since people in their 20s-50s are part of the active working population</a:t>
            </a:r>
            <a:endParaRPr sz="1300"/>
          </a:p>
        </p:txBody>
      </p:sp>
      <p:sp>
        <p:nvSpPr>
          <p:cNvPr id="1485" name="Google Shape;1485;p37"/>
          <p:cNvSpPr/>
          <p:nvPr/>
        </p:nvSpPr>
        <p:spPr>
          <a:xfrm>
            <a:off x="8317550" y="870000"/>
            <a:ext cx="826500" cy="10515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pic>
        <p:nvPicPr>
          <p:cNvPr id="1486" name="Google Shape;1486;p37"/>
          <p:cNvPicPr preferRelativeResize="0"/>
          <p:nvPr/>
        </p:nvPicPr>
        <p:blipFill>
          <a:blip r:embed="rId3">
            <a:alphaModFix/>
          </a:blip>
          <a:stretch>
            <a:fillRect/>
          </a:stretch>
        </p:blipFill>
        <p:spPr>
          <a:xfrm>
            <a:off x="4503050" y="1369901"/>
            <a:ext cx="4304576" cy="2741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LOAN DISTRIBUTION</a:t>
            </a:r>
            <a:endParaRPr/>
          </a:p>
        </p:txBody>
      </p:sp>
      <p:sp>
        <p:nvSpPr>
          <p:cNvPr id="1492" name="Google Shape;1492;p38"/>
          <p:cNvSpPr txBox="1"/>
          <p:nvPr>
            <p:ph idx="4294967295" type="subTitle"/>
          </p:nvPr>
        </p:nvSpPr>
        <p:spPr>
          <a:xfrm>
            <a:off x="430225" y="1481875"/>
            <a:ext cx="3814500" cy="2954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The large majority of customers don’t have loans with the bank</a:t>
            </a:r>
            <a:endParaRPr sz="1300"/>
          </a:p>
          <a:p>
            <a:pPr indent="-311150" lvl="0" marL="457200" rtl="0" algn="l">
              <a:lnSpc>
                <a:spcPct val="115000"/>
              </a:lnSpc>
              <a:spcBef>
                <a:spcPts val="1000"/>
              </a:spcBef>
              <a:spcAft>
                <a:spcPts val="0"/>
              </a:spcAft>
              <a:buSzPts val="1300"/>
              <a:buChar char="●"/>
            </a:pPr>
            <a:r>
              <a:rPr lang="en" sz="1300"/>
              <a:t>Around 34,000 of customers don’t have loans</a:t>
            </a:r>
            <a:endParaRPr sz="1300"/>
          </a:p>
          <a:p>
            <a:pPr indent="-311150" lvl="0" marL="457200" rtl="0" algn="l">
              <a:lnSpc>
                <a:spcPct val="115000"/>
              </a:lnSpc>
              <a:spcBef>
                <a:spcPts val="1000"/>
              </a:spcBef>
              <a:spcAft>
                <a:spcPts val="0"/>
              </a:spcAft>
              <a:buSzPts val="1300"/>
              <a:buChar char="●"/>
            </a:pPr>
            <a:r>
              <a:rPr lang="en" sz="1300"/>
              <a:t>There’s many less that do have loans or that are unknown</a:t>
            </a:r>
            <a:endParaRPr sz="1300"/>
          </a:p>
          <a:p>
            <a:pPr indent="-311150" lvl="0" marL="457200" rtl="0" algn="l">
              <a:lnSpc>
                <a:spcPct val="115000"/>
              </a:lnSpc>
              <a:spcBef>
                <a:spcPts val="1000"/>
              </a:spcBef>
              <a:spcAft>
                <a:spcPts val="0"/>
              </a:spcAft>
              <a:buSzPts val="1300"/>
              <a:buChar char="●"/>
            </a:pPr>
            <a:r>
              <a:rPr lang="en" sz="1300"/>
              <a:t>Only around 6,500 have loans</a:t>
            </a:r>
            <a:endParaRPr sz="1300"/>
          </a:p>
          <a:p>
            <a:pPr indent="-311150" lvl="0" marL="457200" rtl="0" algn="l">
              <a:lnSpc>
                <a:spcPct val="115000"/>
              </a:lnSpc>
              <a:spcBef>
                <a:spcPts val="1000"/>
              </a:spcBef>
              <a:spcAft>
                <a:spcPts val="1000"/>
              </a:spcAft>
              <a:buSzPts val="1300"/>
              <a:buChar char="●"/>
            </a:pPr>
            <a:r>
              <a:rPr lang="en" sz="1300"/>
              <a:t>Around 1,500 are unknown whether or not they have a loan or not</a:t>
            </a:r>
            <a:endParaRPr sz="1300"/>
          </a:p>
        </p:txBody>
      </p:sp>
      <p:pic>
        <p:nvPicPr>
          <p:cNvPr id="1493" name="Google Shape;1493;p38"/>
          <p:cNvPicPr preferRelativeResize="0"/>
          <p:nvPr/>
        </p:nvPicPr>
        <p:blipFill>
          <a:blip r:embed="rId3">
            <a:alphaModFix/>
          </a:blip>
          <a:stretch>
            <a:fillRect/>
          </a:stretch>
        </p:blipFill>
        <p:spPr>
          <a:xfrm>
            <a:off x="4407325" y="1432546"/>
            <a:ext cx="4522750" cy="27641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 DISTRIBUTION</a:t>
            </a:r>
            <a:endParaRPr/>
          </a:p>
        </p:txBody>
      </p:sp>
      <p:sp>
        <p:nvSpPr>
          <p:cNvPr id="1499" name="Google Shape;1499;p39"/>
          <p:cNvSpPr txBox="1"/>
          <p:nvPr>
            <p:ph idx="4294967295" type="subTitle"/>
          </p:nvPr>
        </p:nvSpPr>
        <p:spPr>
          <a:xfrm>
            <a:off x="325050" y="1443625"/>
            <a:ext cx="3939000" cy="33354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Histogram showing </a:t>
            </a:r>
            <a:r>
              <a:rPr lang="en" sz="1300"/>
              <a:t>the</a:t>
            </a:r>
            <a:r>
              <a:rPr lang="en" sz="1300"/>
              <a:t> number of clients within each type of job</a:t>
            </a:r>
            <a:endParaRPr sz="1300"/>
          </a:p>
          <a:p>
            <a:pPr indent="-311150" lvl="0" marL="457200" rtl="0" algn="l">
              <a:lnSpc>
                <a:spcPct val="115000"/>
              </a:lnSpc>
              <a:spcBef>
                <a:spcPts val="1000"/>
              </a:spcBef>
              <a:spcAft>
                <a:spcPts val="0"/>
              </a:spcAft>
              <a:buSzPts val="1300"/>
              <a:buChar char="●"/>
            </a:pPr>
            <a:r>
              <a:rPr lang="en" sz="1300"/>
              <a:t>Admin in the most common job out of all the clients targeted</a:t>
            </a:r>
            <a:endParaRPr sz="1300"/>
          </a:p>
          <a:p>
            <a:pPr indent="-311150" lvl="0" marL="457200" rtl="0" algn="l">
              <a:lnSpc>
                <a:spcPct val="115000"/>
              </a:lnSpc>
              <a:spcBef>
                <a:spcPts val="1000"/>
              </a:spcBef>
              <a:spcAft>
                <a:spcPts val="0"/>
              </a:spcAft>
              <a:buSzPts val="1300"/>
              <a:buChar char="●"/>
            </a:pPr>
            <a:r>
              <a:rPr lang="en" sz="1300"/>
              <a:t>This is followed by blue collar workers and technicians</a:t>
            </a:r>
            <a:endParaRPr sz="1300"/>
          </a:p>
          <a:p>
            <a:pPr indent="-311150" lvl="0" marL="457200" rtl="0" algn="l">
              <a:lnSpc>
                <a:spcPct val="115000"/>
              </a:lnSpc>
              <a:spcBef>
                <a:spcPts val="1000"/>
              </a:spcBef>
              <a:spcAft>
                <a:spcPts val="1000"/>
              </a:spcAft>
              <a:buSzPts val="1300"/>
              <a:buChar char="●"/>
            </a:pPr>
            <a:r>
              <a:rPr lang="en" sz="1300"/>
              <a:t>Very few of the clients targeted are students, which makes sense since they would have much less likely to need term deposits</a:t>
            </a:r>
            <a:endParaRPr sz="1300"/>
          </a:p>
        </p:txBody>
      </p:sp>
      <p:sp>
        <p:nvSpPr>
          <p:cNvPr id="1500" name="Google Shape;1500;p39"/>
          <p:cNvSpPr/>
          <p:nvPr/>
        </p:nvSpPr>
        <p:spPr>
          <a:xfrm>
            <a:off x="6768775" y="4158775"/>
            <a:ext cx="2455500" cy="12333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pic>
        <p:nvPicPr>
          <p:cNvPr id="1501" name="Google Shape;1501;p39"/>
          <p:cNvPicPr preferRelativeResize="0"/>
          <p:nvPr/>
        </p:nvPicPr>
        <p:blipFill>
          <a:blip r:embed="rId3">
            <a:alphaModFix/>
          </a:blip>
          <a:stretch>
            <a:fillRect/>
          </a:stretch>
        </p:blipFill>
        <p:spPr>
          <a:xfrm>
            <a:off x="4437025" y="1504150"/>
            <a:ext cx="4558651" cy="27074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MARITAL STATUS</a:t>
            </a:r>
            <a:r>
              <a:rPr lang="en"/>
              <a:t> DISTRIBUTION</a:t>
            </a:r>
            <a:endParaRPr/>
          </a:p>
        </p:txBody>
      </p:sp>
      <p:sp>
        <p:nvSpPr>
          <p:cNvPr id="1507" name="Google Shape;1507;p40"/>
          <p:cNvSpPr txBox="1"/>
          <p:nvPr>
            <p:ph idx="4294967295" type="subTitle"/>
          </p:nvPr>
        </p:nvSpPr>
        <p:spPr>
          <a:xfrm>
            <a:off x="420650" y="1328900"/>
            <a:ext cx="3852900" cy="34503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Looking at the frequency of marital statuses among the clients</a:t>
            </a:r>
            <a:endParaRPr sz="1300"/>
          </a:p>
          <a:p>
            <a:pPr indent="-311150" lvl="0" marL="457200" rtl="0" algn="l">
              <a:lnSpc>
                <a:spcPct val="115000"/>
              </a:lnSpc>
              <a:spcBef>
                <a:spcPts val="1000"/>
              </a:spcBef>
              <a:spcAft>
                <a:spcPts val="0"/>
              </a:spcAft>
              <a:buSzPts val="1300"/>
              <a:buChar char="●"/>
            </a:pPr>
            <a:r>
              <a:rPr lang="en" sz="1300"/>
              <a:t>Overall, the majority of clients targeted are married</a:t>
            </a:r>
            <a:endParaRPr sz="1300"/>
          </a:p>
          <a:p>
            <a:pPr indent="-311150" lvl="0" marL="457200" rtl="0" algn="l">
              <a:lnSpc>
                <a:spcPct val="115000"/>
              </a:lnSpc>
              <a:spcBef>
                <a:spcPts val="1000"/>
              </a:spcBef>
              <a:spcAft>
                <a:spcPts val="0"/>
              </a:spcAft>
              <a:buSzPts val="1300"/>
              <a:buChar char="●"/>
            </a:pPr>
            <a:r>
              <a:rPr lang="en" sz="1300"/>
              <a:t>There are some that are single or divorced, but much less in comparison</a:t>
            </a:r>
            <a:endParaRPr sz="1300"/>
          </a:p>
          <a:p>
            <a:pPr indent="-311150" lvl="0" marL="457200" rtl="0" algn="l">
              <a:lnSpc>
                <a:spcPct val="115000"/>
              </a:lnSpc>
              <a:spcBef>
                <a:spcPts val="1000"/>
              </a:spcBef>
              <a:spcAft>
                <a:spcPts val="0"/>
              </a:spcAft>
              <a:buSzPts val="1300"/>
              <a:buChar char="●"/>
            </a:pPr>
            <a:r>
              <a:rPr lang="en" sz="1300"/>
              <a:t>This makes sense since based on the age distribution, most clients were </a:t>
            </a:r>
            <a:r>
              <a:rPr lang="en" sz="1300"/>
              <a:t>between</a:t>
            </a:r>
            <a:r>
              <a:rPr lang="en" sz="1300"/>
              <a:t> 30-50 years old</a:t>
            </a:r>
            <a:endParaRPr sz="1300"/>
          </a:p>
          <a:p>
            <a:pPr indent="-311150" lvl="0" marL="457200" rtl="0" algn="l">
              <a:lnSpc>
                <a:spcPct val="115000"/>
              </a:lnSpc>
              <a:spcBef>
                <a:spcPts val="1000"/>
              </a:spcBef>
              <a:spcAft>
                <a:spcPts val="1000"/>
              </a:spcAft>
              <a:buSzPts val="1300"/>
              <a:buChar char="●"/>
            </a:pPr>
            <a:r>
              <a:rPr lang="en" sz="1300"/>
              <a:t>People in this age group are more likely to be married</a:t>
            </a:r>
            <a:endParaRPr sz="1300"/>
          </a:p>
        </p:txBody>
      </p:sp>
      <p:sp>
        <p:nvSpPr>
          <p:cNvPr id="1508" name="Google Shape;1508;p40"/>
          <p:cNvSpPr/>
          <p:nvPr/>
        </p:nvSpPr>
        <p:spPr>
          <a:xfrm>
            <a:off x="6768775" y="4158775"/>
            <a:ext cx="2455500" cy="12333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pic>
        <p:nvPicPr>
          <p:cNvPr id="1509" name="Google Shape;1509;p40"/>
          <p:cNvPicPr preferRelativeResize="0"/>
          <p:nvPr/>
        </p:nvPicPr>
        <p:blipFill>
          <a:blip r:embed="rId3">
            <a:alphaModFix/>
          </a:blip>
          <a:stretch>
            <a:fillRect/>
          </a:stretch>
        </p:blipFill>
        <p:spPr>
          <a:xfrm>
            <a:off x="4572000" y="1522725"/>
            <a:ext cx="4352975" cy="26844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EDUCATION</a:t>
            </a:r>
            <a:r>
              <a:rPr lang="en"/>
              <a:t> DISTRIBUTION</a:t>
            </a:r>
            <a:endParaRPr/>
          </a:p>
        </p:txBody>
      </p:sp>
      <p:sp>
        <p:nvSpPr>
          <p:cNvPr id="1515" name="Google Shape;1515;p41"/>
          <p:cNvSpPr txBox="1"/>
          <p:nvPr>
            <p:ph idx="4294967295" type="subTitle"/>
          </p:nvPr>
        </p:nvSpPr>
        <p:spPr>
          <a:xfrm>
            <a:off x="420650" y="1328900"/>
            <a:ext cx="3996300" cy="34503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Looking at the number of clients within each type of education level they received</a:t>
            </a:r>
            <a:endParaRPr sz="1300"/>
          </a:p>
          <a:p>
            <a:pPr indent="-311150" lvl="0" marL="457200" rtl="0" algn="l">
              <a:lnSpc>
                <a:spcPct val="115000"/>
              </a:lnSpc>
              <a:spcBef>
                <a:spcPts val="1000"/>
              </a:spcBef>
              <a:spcAft>
                <a:spcPts val="0"/>
              </a:spcAft>
              <a:buSzPts val="1300"/>
              <a:buChar char="●"/>
            </a:pPr>
            <a:r>
              <a:rPr lang="en" sz="1300"/>
              <a:t>The highest number of clients targeted have a university degree</a:t>
            </a:r>
            <a:endParaRPr sz="1300"/>
          </a:p>
          <a:p>
            <a:pPr indent="-311150" lvl="0" marL="457200" rtl="0" algn="l">
              <a:lnSpc>
                <a:spcPct val="115000"/>
              </a:lnSpc>
              <a:spcBef>
                <a:spcPts val="1000"/>
              </a:spcBef>
              <a:spcAft>
                <a:spcPts val="0"/>
              </a:spcAft>
              <a:buSzPts val="1300"/>
              <a:buChar char="●"/>
            </a:pPr>
            <a:r>
              <a:rPr lang="en" sz="1300"/>
              <a:t>The disparity between the education levels are not very large</a:t>
            </a:r>
            <a:endParaRPr sz="1300"/>
          </a:p>
          <a:p>
            <a:pPr indent="-311150" lvl="0" marL="457200" rtl="0" algn="l">
              <a:lnSpc>
                <a:spcPct val="115000"/>
              </a:lnSpc>
              <a:spcBef>
                <a:spcPts val="1000"/>
              </a:spcBef>
              <a:spcAft>
                <a:spcPts val="0"/>
              </a:spcAft>
              <a:buSzPts val="1300"/>
              <a:buChar char="●"/>
            </a:pPr>
            <a:r>
              <a:rPr lang="en" sz="1300"/>
              <a:t>The second highest number of clients are those with high school degrees</a:t>
            </a:r>
            <a:endParaRPr sz="1300"/>
          </a:p>
          <a:p>
            <a:pPr indent="-311150" lvl="0" marL="457200" rtl="0" algn="l">
              <a:lnSpc>
                <a:spcPct val="115000"/>
              </a:lnSpc>
              <a:spcBef>
                <a:spcPts val="1000"/>
              </a:spcBef>
              <a:spcAft>
                <a:spcPts val="1000"/>
              </a:spcAft>
              <a:buSzPts val="1300"/>
              <a:buChar char="●"/>
            </a:pPr>
            <a:r>
              <a:rPr lang="en" sz="1300"/>
              <a:t>There are no clients that are </a:t>
            </a:r>
            <a:r>
              <a:rPr lang="en" sz="1300"/>
              <a:t>illiterate</a:t>
            </a:r>
            <a:r>
              <a:rPr lang="en" sz="1300"/>
              <a:t>,which makes sense since public education in Portugal is free</a:t>
            </a:r>
            <a:endParaRPr sz="1300"/>
          </a:p>
        </p:txBody>
      </p:sp>
      <p:sp>
        <p:nvSpPr>
          <p:cNvPr id="1516" name="Google Shape;1516;p41"/>
          <p:cNvSpPr/>
          <p:nvPr/>
        </p:nvSpPr>
        <p:spPr>
          <a:xfrm>
            <a:off x="6768775" y="4158775"/>
            <a:ext cx="2455500" cy="12333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pic>
        <p:nvPicPr>
          <p:cNvPr id="1517" name="Google Shape;1517;p41"/>
          <p:cNvPicPr preferRelativeResize="0"/>
          <p:nvPr/>
        </p:nvPicPr>
        <p:blipFill>
          <a:blip r:embed="rId3">
            <a:alphaModFix/>
          </a:blip>
          <a:stretch>
            <a:fillRect/>
          </a:stretch>
        </p:blipFill>
        <p:spPr>
          <a:xfrm>
            <a:off x="4636800" y="1606475"/>
            <a:ext cx="4345224" cy="2478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NUMERICAL</a:t>
            </a:r>
            <a:r>
              <a:rPr lang="en"/>
              <a:t> DISTRIBUTIONS</a:t>
            </a:r>
            <a:endParaRPr/>
          </a:p>
        </p:txBody>
      </p:sp>
      <p:sp>
        <p:nvSpPr>
          <p:cNvPr id="1523" name="Google Shape;1523;p42"/>
          <p:cNvSpPr/>
          <p:nvPr/>
        </p:nvSpPr>
        <p:spPr>
          <a:xfrm>
            <a:off x="6768775" y="4158775"/>
            <a:ext cx="2455500" cy="12333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pic>
        <p:nvPicPr>
          <p:cNvPr id="1524" name="Google Shape;1524;p42"/>
          <p:cNvPicPr preferRelativeResize="0"/>
          <p:nvPr/>
        </p:nvPicPr>
        <p:blipFill>
          <a:blip r:embed="rId3">
            <a:alphaModFix/>
          </a:blip>
          <a:stretch>
            <a:fillRect/>
          </a:stretch>
        </p:blipFill>
        <p:spPr>
          <a:xfrm>
            <a:off x="659100" y="2210525"/>
            <a:ext cx="3432450" cy="2711400"/>
          </a:xfrm>
          <a:prstGeom prst="rect">
            <a:avLst/>
          </a:prstGeom>
          <a:noFill/>
          <a:ln>
            <a:noFill/>
          </a:ln>
        </p:spPr>
      </p:pic>
      <p:pic>
        <p:nvPicPr>
          <p:cNvPr id="1525" name="Google Shape;1525;p42"/>
          <p:cNvPicPr preferRelativeResize="0"/>
          <p:nvPr/>
        </p:nvPicPr>
        <p:blipFill>
          <a:blip r:embed="rId4">
            <a:alphaModFix/>
          </a:blip>
          <a:stretch>
            <a:fillRect/>
          </a:stretch>
        </p:blipFill>
        <p:spPr>
          <a:xfrm>
            <a:off x="4572000" y="2210525"/>
            <a:ext cx="3378818" cy="2711400"/>
          </a:xfrm>
          <a:prstGeom prst="rect">
            <a:avLst/>
          </a:prstGeom>
          <a:noFill/>
          <a:ln>
            <a:noFill/>
          </a:ln>
        </p:spPr>
      </p:pic>
      <p:sp>
        <p:nvSpPr>
          <p:cNvPr id="1526" name="Google Shape;1526;p42"/>
          <p:cNvSpPr txBox="1"/>
          <p:nvPr>
            <p:ph idx="4294967295" type="subTitle"/>
          </p:nvPr>
        </p:nvSpPr>
        <p:spPr>
          <a:xfrm>
            <a:off x="420650" y="1252700"/>
            <a:ext cx="8505600" cy="773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There is a higher density of employees overall</a:t>
            </a:r>
            <a:endParaRPr sz="1300"/>
          </a:p>
          <a:p>
            <a:pPr indent="-311150" lvl="0" marL="457200" rtl="0" algn="l">
              <a:lnSpc>
                <a:spcPct val="115000"/>
              </a:lnSpc>
              <a:spcBef>
                <a:spcPts val="1000"/>
              </a:spcBef>
              <a:spcAft>
                <a:spcPts val="1000"/>
              </a:spcAft>
              <a:buSzPts val="1300"/>
              <a:buChar char="●"/>
            </a:pPr>
            <a:r>
              <a:rPr lang="en" sz="1300"/>
              <a:t>The are most likely 0 to 10 marketing campaigns, making the </a:t>
            </a:r>
            <a:r>
              <a:rPr lang="en" sz="1300"/>
              <a:t>distribution</a:t>
            </a:r>
            <a:r>
              <a:rPr lang="en" sz="1300"/>
              <a:t> right-skewed</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NUMERICAL DISTRIBUTIONS</a:t>
            </a:r>
            <a:endParaRPr/>
          </a:p>
        </p:txBody>
      </p:sp>
      <p:sp>
        <p:nvSpPr>
          <p:cNvPr id="1532" name="Google Shape;1532;p43"/>
          <p:cNvSpPr/>
          <p:nvPr/>
        </p:nvSpPr>
        <p:spPr>
          <a:xfrm>
            <a:off x="6768775" y="4158775"/>
            <a:ext cx="2455500" cy="12333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pic>
        <p:nvPicPr>
          <p:cNvPr id="1533" name="Google Shape;1533;p43"/>
          <p:cNvPicPr preferRelativeResize="0"/>
          <p:nvPr/>
        </p:nvPicPr>
        <p:blipFill>
          <a:blip r:embed="rId3">
            <a:alphaModFix/>
          </a:blip>
          <a:stretch>
            <a:fillRect/>
          </a:stretch>
        </p:blipFill>
        <p:spPr>
          <a:xfrm>
            <a:off x="630425" y="2145788"/>
            <a:ext cx="3534399" cy="2791937"/>
          </a:xfrm>
          <a:prstGeom prst="rect">
            <a:avLst/>
          </a:prstGeom>
          <a:noFill/>
          <a:ln>
            <a:noFill/>
          </a:ln>
        </p:spPr>
      </p:pic>
      <p:pic>
        <p:nvPicPr>
          <p:cNvPr id="1534" name="Google Shape;1534;p43"/>
          <p:cNvPicPr preferRelativeResize="0"/>
          <p:nvPr/>
        </p:nvPicPr>
        <p:blipFill>
          <a:blip r:embed="rId4">
            <a:alphaModFix/>
          </a:blip>
          <a:stretch>
            <a:fillRect/>
          </a:stretch>
        </p:blipFill>
        <p:spPr>
          <a:xfrm>
            <a:off x="4712828" y="2123625"/>
            <a:ext cx="3534404" cy="2836250"/>
          </a:xfrm>
          <a:prstGeom prst="rect">
            <a:avLst/>
          </a:prstGeom>
          <a:noFill/>
          <a:ln>
            <a:noFill/>
          </a:ln>
        </p:spPr>
      </p:pic>
      <p:sp>
        <p:nvSpPr>
          <p:cNvPr id="1535" name="Google Shape;1535;p43"/>
          <p:cNvSpPr txBox="1"/>
          <p:nvPr>
            <p:ph idx="4294967295" type="subTitle"/>
          </p:nvPr>
        </p:nvSpPr>
        <p:spPr>
          <a:xfrm>
            <a:off x="420650" y="1252700"/>
            <a:ext cx="8505600" cy="773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The employment variation rate is usually between 1 and 2</a:t>
            </a:r>
            <a:endParaRPr sz="1300"/>
          </a:p>
          <a:p>
            <a:pPr indent="-311150" lvl="0" marL="457200" rtl="0" algn="l">
              <a:lnSpc>
                <a:spcPct val="115000"/>
              </a:lnSpc>
              <a:spcBef>
                <a:spcPts val="1000"/>
              </a:spcBef>
              <a:spcAft>
                <a:spcPts val="1000"/>
              </a:spcAft>
              <a:buSzPts val="1300"/>
              <a:buChar char="●"/>
            </a:pPr>
            <a:r>
              <a:rPr lang="en" sz="1300"/>
              <a:t>The consumer price index in the dataset ranges from around 92 to 95, </a:t>
            </a:r>
            <a:r>
              <a:rPr lang="en" sz="1300"/>
              <a:t>concentrated</a:t>
            </a:r>
            <a:r>
              <a:rPr lang="en" sz="1300"/>
              <a:t> around 93 to 94</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363" name="Google Shape;1363;p26"/>
          <p:cNvSpPr txBox="1"/>
          <p:nvPr>
            <p:ph idx="2" type="title"/>
          </p:nvPr>
        </p:nvSpPr>
        <p:spPr>
          <a:xfrm>
            <a:off x="567600" y="1402200"/>
            <a:ext cx="803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364" name="Google Shape;1364;p26"/>
          <p:cNvSpPr txBox="1"/>
          <p:nvPr>
            <p:ph idx="3" type="title"/>
          </p:nvPr>
        </p:nvSpPr>
        <p:spPr>
          <a:xfrm>
            <a:off x="567600" y="2894463"/>
            <a:ext cx="803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365" name="Google Shape;1365;p26"/>
          <p:cNvSpPr txBox="1"/>
          <p:nvPr>
            <p:ph idx="4" type="title"/>
          </p:nvPr>
        </p:nvSpPr>
        <p:spPr>
          <a:xfrm>
            <a:off x="3445675" y="1402200"/>
            <a:ext cx="803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366" name="Google Shape;1366;p26"/>
          <p:cNvSpPr txBox="1"/>
          <p:nvPr>
            <p:ph idx="5" type="title"/>
          </p:nvPr>
        </p:nvSpPr>
        <p:spPr>
          <a:xfrm>
            <a:off x="3445675" y="2894463"/>
            <a:ext cx="803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367" name="Google Shape;1367;p26"/>
          <p:cNvSpPr txBox="1"/>
          <p:nvPr>
            <p:ph idx="6" type="title"/>
          </p:nvPr>
        </p:nvSpPr>
        <p:spPr>
          <a:xfrm>
            <a:off x="6323749" y="1402200"/>
            <a:ext cx="803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368" name="Google Shape;1368;p26"/>
          <p:cNvSpPr txBox="1"/>
          <p:nvPr>
            <p:ph idx="7" type="title"/>
          </p:nvPr>
        </p:nvSpPr>
        <p:spPr>
          <a:xfrm>
            <a:off x="6323749" y="2894463"/>
            <a:ext cx="803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1369" name="Google Shape;1369;p26"/>
          <p:cNvSpPr txBox="1"/>
          <p:nvPr>
            <p:ph idx="1" type="subTitle"/>
          </p:nvPr>
        </p:nvSpPr>
        <p:spPr>
          <a:xfrm>
            <a:off x="567600" y="1849793"/>
            <a:ext cx="252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&amp; HYPOTHESIS</a:t>
            </a:r>
            <a:endParaRPr/>
          </a:p>
        </p:txBody>
      </p:sp>
      <p:sp>
        <p:nvSpPr>
          <p:cNvPr id="1370" name="Google Shape;1370;p26"/>
          <p:cNvSpPr txBox="1"/>
          <p:nvPr>
            <p:ph idx="8" type="subTitle"/>
          </p:nvPr>
        </p:nvSpPr>
        <p:spPr>
          <a:xfrm>
            <a:off x="3445675" y="1849793"/>
            <a:ext cx="252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t>
            </a:r>
            <a:r>
              <a:rPr lang="en"/>
              <a:t>EDA</a:t>
            </a:r>
            <a:endParaRPr/>
          </a:p>
          <a:p>
            <a:pPr indent="0" lvl="0" marL="0" rtl="0" algn="l">
              <a:spcBef>
                <a:spcPts val="0"/>
              </a:spcBef>
              <a:spcAft>
                <a:spcPts val="0"/>
              </a:spcAft>
              <a:buNone/>
            </a:pPr>
            <a:r>
              <a:rPr lang="en"/>
              <a:t>&amp; GOALS</a:t>
            </a:r>
            <a:endParaRPr/>
          </a:p>
        </p:txBody>
      </p:sp>
      <p:sp>
        <p:nvSpPr>
          <p:cNvPr id="1371" name="Google Shape;1371;p26"/>
          <p:cNvSpPr txBox="1"/>
          <p:nvPr>
            <p:ph idx="9" type="subTitle"/>
          </p:nvPr>
        </p:nvSpPr>
        <p:spPr>
          <a:xfrm>
            <a:off x="6323749" y="1849793"/>
            <a:ext cx="252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t>
            </a:r>
            <a:endParaRPr/>
          </a:p>
          <a:p>
            <a:pPr indent="0" lvl="0" marL="0" rtl="0" algn="l">
              <a:spcBef>
                <a:spcPts val="0"/>
              </a:spcBef>
              <a:spcAft>
                <a:spcPts val="0"/>
              </a:spcAft>
              <a:buNone/>
            </a:pPr>
            <a:r>
              <a:rPr lang="en"/>
              <a:t>BUILDING</a:t>
            </a:r>
            <a:endParaRPr/>
          </a:p>
        </p:txBody>
      </p:sp>
      <p:sp>
        <p:nvSpPr>
          <p:cNvPr id="1372" name="Google Shape;1372;p26"/>
          <p:cNvSpPr txBox="1"/>
          <p:nvPr>
            <p:ph idx="13" type="subTitle"/>
          </p:nvPr>
        </p:nvSpPr>
        <p:spPr>
          <a:xfrm>
            <a:off x="567600" y="3342075"/>
            <a:ext cx="25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INTERPRETATION</a:t>
            </a:r>
            <a:endParaRPr/>
          </a:p>
        </p:txBody>
      </p:sp>
      <p:sp>
        <p:nvSpPr>
          <p:cNvPr id="1373" name="Google Shape;1373;p26"/>
          <p:cNvSpPr txBox="1"/>
          <p:nvPr>
            <p:ph idx="14" type="subTitle"/>
          </p:nvPr>
        </p:nvSpPr>
        <p:spPr>
          <a:xfrm>
            <a:off x="3445675" y="3342073"/>
            <a:ext cx="252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THREATS TO VALIDITY</a:t>
            </a:r>
            <a:endParaRPr/>
          </a:p>
        </p:txBody>
      </p:sp>
      <p:sp>
        <p:nvSpPr>
          <p:cNvPr id="1374" name="Google Shape;1374;p26"/>
          <p:cNvSpPr txBox="1"/>
          <p:nvPr>
            <p:ph idx="15" type="subTitle"/>
          </p:nvPr>
        </p:nvSpPr>
        <p:spPr>
          <a:xfrm>
            <a:off x="6323749" y="3342073"/>
            <a:ext cx="252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NEXT STEPS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sp>
        <p:nvSpPr>
          <p:cNvPr id="1540" name="Google Shape;1540;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NUMERICAL DISTRIBUTIONS</a:t>
            </a:r>
            <a:endParaRPr/>
          </a:p>
        </p:txBody>
      </p:sp>
      <p:sp>
        <p:nvSpPr>
          <p:cNvPr id="1541" name="Google Shape;1541;p44"/>
          <p:cNvSpPr/>
          <p:nvPr/>
        </p:nvSpPr>
        <p:spPr>
          <a:xfrm>
            <a:off x="6768775" y="4158775"/>
            <a:ext cx="2455500" cy="12333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pic>
        <p:nvPicPr>
          <p:cNvPr id="1542" name="Google Shape;1542;p44"/>
          <p:cNvPicPr preferRelativeResize="0"/>
          <p:nvPr/>
        </p:nvPicPr>
        <p:blipFill>
          <a:blip r:embed="rId3">
            <a:alphaModFix/>
          </a:blip>
          <a:stretch>
            <a:fillRect/>
          </a:stretch>
        </p:blipFill>
        <p:spPr>
          <a:xfrm>
            <a:off x="495525" y="2151725"/>
            <a:ext cx="3708207" cy="2845250"/>
          </a:xfrm>
          <a:prstGeom prst="rect">
            <a:avLst/>
          </a:prstGeom>
          <a:noFill/>
          <a:ln>
            <a:noFill/>
          </a:ln>
        </p:spPr>
      </p:pic>
      <p:pic>
        <p:nvPicPr>
          <p:cNvPr id="1543" name="Google Shape;1543;p44"/>
          <p:cNvPicPr preferRelativeResize="0"/>
          <p:nvPr/>
        </p:nvPicPr>
        <p:blipFill>
          <a:blip r:embed="rId4">
            <a:alphaModFix/>
          </a:blip>
          <a:stretch>
            <a:fillRect/>
          </a:stretch>
        </p:blipFill>
        <p:spPr>
          <a:xfrm>
            <a:off x="4661000" y="2151725"/>
            <a:ext cx="3545627" cy="2845250"/>
          </a:xfrm>
          <a:prstGeom prst="rect">
            <a:avLst/>
          </a:prstGeom>
          <a:noFill/>
          <a:ln>
            <a:noFill/>
          </a:ln>
        </p:spPr>
      </p:pic>
      <p:sp>
        <p:nvSpPr>
          <p:cNvPr id="1544" name="Google Shape;1544;p44"/>
          <p:cNvSpPr txBox="1"/>
          <p:nvPr>
            <p:ph idx="4294967295" type="subTitle"/>
          </p:nvPr>
        </p:nvSpPr>
        <p:spPr>
          <a:xfrm>
            <a:off x="420650" y="1252700"/>
            <a:ext cx="8505600" cy="773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The contact duration distribution is right-skewed between 0 and 1000 seconds</a:t>
            </a:r>
            <a:endParaRPr sz="1300"/>
          </a:p>
          <a:p>
            <a:pPr indent="-311150" lvl="0" marL="457200" rtl="0" algn="l">
              <a:lnSpc>
                <a:spcPct val="115000"/>
              </a:lnSpc>
              <a:spcBef>
                <a:spcPts val="1000"/>
              </a:spcBef>
              <a:spcAft>
                <a:spcPts val="1000"/>
              </a:spcAft>
              <a:buSzPts val="1300"/>
              <a:buChar char="●"/>
            </a:pPr>
            <a:r>
              <a:rPr lang="en" sz="1300"/>
              <a:t>The distribution of the euribor 3 month rate is concentration around 5</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45"/>
          <p:cNvSpPr/>
          <p:nvPr/>
        </p:nvSpPr>
        <p:spPr>
          <a:xfrm>
            <a:off x="0" y="4158775"/>
            <a:ext cx="650100" cy="9846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550" name="Google Shape;1550;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DURATION SKEWNESS</a:t>
            </a:r>
            <a:endParaRPr/>
          </a:p>
        </p:txBody>
      </p:sp>
      <p:sp>
        <p:nvSpPr>
          <p:cNvPr id="1551" name="Google Shape;1551;p45"/>
          <p:cNvSpPr/>
          <p:nvPr/>
        </p:nvSpPr>
        <p:spPr>
          <a:xfrm>
            <a:off x="6768775" y="4158775"/>
            <a:ext cx="2375100" cy="9846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552" name="Google Shape;1552;p45"/>
          <p:cNvSpPr/>
          <p:nvPr/>
        </p:nvSpPr>
        <p:spPr>
          <a:xfrm>
            <a:off x="7758475" y="2102725"/>
            <a:ext cx="1344600" cy="12333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pic>
        <p:nvPicPr>
          <p:cNvPr id="1553" name="Google Shape;1553;p45"/>
          <p:cNvPicPr preferRelativeResize="0"/>
          <p:nvPr/>
        </p:nvPicPr>
        <p:blipFill>
          <a:blip r:embed="rId3">
            <a:alphaModFix/>
          </a:blip>
          <a:stretch>
            <a:fillRect/>
          </a:stretch>
        </p:blipFill>
        <p:spPr>
          <a:xfrm>
            <a:off x="378600" y="2370225"/>
            <a:ext cx="8505550" cy="2074525"/>
          </a:xfrm>
          <a:prstGeom prst="rect">
            <a:avLst/>
          </a:prstGeom>
          <a:noFill/>
          <a:ln>
            <a:noFill/>
          </a:ln>
        </p:spPr>
      </p:pic>
      <p:sp>
        <p:nvSpPr>
          <p:cNvPr id="1554" name="Google Shape;1554;p45"/>
          <p:cNvSpPr txBox="1"/>
          <p:nvPr>
            <p:ph idx="4294967295" type="subTitle"/>
          </p:nvPr>
        </p:nvSpPr>
        <p:spPr>
          <a:xfrm>
            <a:off x="420650" y="1328900"/>
            <a:ext cx="8505600" cy="773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The durations variable when looking at its frequency in the dataset is quite skewed</a:t>
            </a:r>
            <a:endParaRPr sz="1300"/>
          </a:p>
          <a:p>
            <a:pPr indent="-311150" lvl="0" marL="457200" rtl="0" algn="l">
              <a:lnSpc>
                <a:spcPct val="115000"/>
              </a:lnSpc>
              <a:spcBef>
                <a:spcPts val="1000"/>
              </a:spcBef>
              <a:spcAft>
                <a:spcPts val="1000"/>
              </a:spcAft>
              <a:buSzPts val="1300"/>
              <a:buChar char="●"/>
            </a:pPr>
            <a:r>
              <a:rPr lang="en" sz="1300"/>
              <a:t>When taking the log of duration, the distribution is much more normal</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CAMPAIGN</a:t>
            </a:r>
            <a:r>
              <a:rPr lang="en"/>
              <a:t> SKEWNESS</a:t>
            </a:r>
            <a:endParaRPr/>
          </a:p>
        </p:txBody>
      </p:sp>
      <p:sp>
        <p:nvSpPr>
          <p:cNvPr id="1560" name="Google Shape;1560;p46"/>
          <p:cNvSpPr/>
          <p:nvPr/>
        </p:nvSpPr>
        <p:spPr>
          <a:xfrm>
            <a:off x="6768775" y="4158775"/>
            <a:ext cx="2375100" cy="9846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561" name="Google Shape;1561;p46"/>
          <p:cNvSpPr/>
          <p:nvPr/>
        </p:nvSpPr>
        <p:spPr>
          <a:xfrm>
            <a:off x="7758475" y="2102725"/>
            <a:ext cx="1344600" cy="12333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562" name="Google Shape;1562;p46"/>
          <p:cNvSpPr/>
          <p:nvPr/>
        </p:nvSpPr>
        <p:spPr>
          <a:xfrm>
            <a:off x="0" y="4158775"/>
            <a:ext cx="535500" cy="9846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pic>
        <p:nvPicPr>
          <p:cNvPr id="1563" name="Google Shape;1563;p46"/>
          <p:cNvPicPr preferRelativeResize="0"/>
          <p:nvPr/>
        </p:nvPicPr>
        <p:blipFill>
          <a:blip r:embed="rId3">
            <a:alphaModFix/>
          </a:blip>
          <a:stretch>
            <a:fillRect/>
          </a:stretch>
        </p:blipFill>
        <p:spPr>
          <a:xfrm>
            <a:off x="389688" y="2408075"/>
            <a:ext cx="8460225" cy="2063475"/>
          </a:xfrm>
          <a:prstGeom prst="rect">
            <a:avLst/>
          </a:prstGeom>
          <a:noFill/>
          <a:ln>
            <a:noFill/>
          </a:ln>
        </p:spPr>
      </p:pic>
      <p:sp>
        <p:nvSpPr>
          <p:cNvPr id="1564" name="Google Shape;1564;p46"/>
          <p:cNvSpPr txBox="1"/>
          <p:nvPr>
            <p:ph idx="4294967295" type="subTitle"/>
          </p:nvPr>
        </p:nvSpPr>
        <p:spPr>
          <a:xfrm>
            <a:off x="420650" y="1328900"/>
            <a:ext cx="8505600" cy="773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The campaign variable when looking at its frequency in the dataset is also quite skewed</a:t>
            </a:r>
            <a:endParaRPr sz="1300"/>
          </a:p>
          <a:p>
            <a:pPr indent="-311150" lvl="0" marL="457200" rtl="0" algn="l">
              <a:lnSpc>
                <a:spcPct val="115000"/>
              </a:lnSpc>
              <a:spcBef>
                <a:spcPts val="1000"/>
              </a:spcBef>
              <a:spcAft>
                <a:spcPts val="1000"/>
              </a:spcAft>
              <a:buSzPts val="1300"/>
              <a:buChar char="●"/>
            </a:pPr>
            <a:r>
              <a:rPr lang="en" sz="1300"/>
              <a:t>When taking the log of campaign however, the distribution is still right-skewed</a:t>
            </a:r>
            <a:endParaRPr sz="1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47"/>
          <p:cNvSpPr txBox="1"/>
          <p:nvPr>
            <p:ph type="title"/>
          </p:nvPr>
        </p:nvSpPr>
        <p:spPr>
          <a:xfrm>
            <a:off x="1819300" y="2400150"/>
            <a:ext cx="4158900" cy="156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t>MODELS BUILDING</a:t>
            </a:r>
            <a:endParaRPr sz="4600"/>
          </a:p>
        </p:txBody>
      </p:sp>
      <p:sp>
        <p:nvSpPr>
          <p:cNvPr id="1570" name="Google Shape;1570;p47"/>
          <p:cNvSpPr txBox="1"/>
          <p:nvPr>
            <p:ph idx="2" type="title"/>
          </p:nvPr>
        </p:nvSpPr>
        <p:spPr>
          <a:xfrm>
            <a:off x="1819300" y="1558350"/>
            <a:ext cx="1588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1571" name="Google Shape;1571;p47"/>
          <p:cNvGrpSpPr/>
          <p:nvPr/>
        </p:nvGrpSpPr>
        <p:grpSpPr>
          <a:xfrm>
            <a:off x="7527178" y="539493"/>
            <a:ext cx="903604" cy="817401"/>
            <a:chOff x="431250" y="4269675"/>
            <a:chExt cx="623175" cy="563725"/>
          </a:xfrm>
        </p:grpSpPr>
        <p:sp>
          <p:nvSpPr>
            <p:cNvPr id="1572" name="Google Shape;1572;p47"/>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7"/>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7"/>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7"/>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6" name="Google Shape;1576;p47"/>
          <p:cNvGrpSpPr/>
          <p:nvPr/>
        </p:nvGrpSpPr>
        <p:grpSpPr>
          <a:xfrm>
            <a:off x="7296178" y="2978507"/>
            <a:ext cx="547707" cy="495785"/>
            <a:chOff x="470050" y="3731100"/>
            <a:chExt cx="179800" cy="162750"/>
          </a:xfrm>
        </p:grpSpPr>
        <p:sp>
          <p:nvSpPr>
            <p:cNvPr id="1577" name="Google Shape;1577;p47"/>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7"/>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7"/>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7"/>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48"/>
          <p:cNvSpPr txBox="1"/>
          <p:nvPr>
            <p:ph type="title"/>
          </p:nvPr>
        </p:nvSpPr>
        <p:spPr>
          <a:xfrm>
            <a:off x="1044950" y="1695700"/>
            <a:ext cx="6611400" cy="228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CLUSTERING MODEL: </a:t>
            </a:r>
            <a:endParaRPr sz="4000"/>
          </a:p>
          <a:p>
            <a:pPr indent="0" lvl="0" marL="0" rtl="0" algn="ctr">
              <a:spcBef>
                <a:spcPts val="0"/>
              </a:spcBef>
              <a:spcAft>
                <a:spcPts val="0"/>
              </a:spcAft>
              <a:buNone/>
            </a:pPr>
            <a:r>
              <a:rPr lang="en" sz="2500"/>
              <a:t>Customers segmentation</a:t>
            </a:r>
            <a:endParaRPr sz="2500"/>
          </a:p>
        </p:txBody>
      </p:sp>
      <p:grpSp>
        <p:nvGrpSpPr>
          <p:cNvPr id="1586" name="Google Shape;1586;p48"/>
          <p:cNvGrpSpPr/>
          <p:nvPr/>
        </p:nvGrpSpPr>
        <p:grpSpPr>
          <a:xfrm>
            <a:off x="7527178" y="539493"/>
            <a:ext cx="903604" cy="817401"/>
            <a:chOff x="431250" y="4269675"/>
            <a:chExt cx="623175" cy="563725"/>
          </a:xfrm>
        </p:grpSpPr>
        <p:sp>
          <p:nvSpPr>
            <p:cNvPr id="1587" name="Google Shape;1587;p48"/>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8"/>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8"/>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8"/>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1" name="Google Shape;1591;p48"/>
          <p:cNvGrpSpPr/>
          <p:nvPr/>
        </p:nvGrpSpPr>
        <p:grpSpPr>
          <a:xfrm>
            <a:off x="7296178" y="2978507"/>
            <a:ext cx="547707" cy="495785"/>
            <a:chOff x="470050" y="3731100"/>
            <a:chExt cx="179800" cy="162750"/>
          </a:xfrm>
        </p:grpSpPr>
        <p:sp>
          <p:nvSpPr>
            <p:cNvPr id="1592" name="Google Shape;1592;p48"/>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8"/>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8"/>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8"/>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49"/>
          <p:cNvSpPr/>
          <p:nvPr/>
        </p:nvSpPr>
        <p:spPr>
          <a:xfrm>
            <a:off x="6027000" y="3840725"/>
            <a:ext cx="3117000" cy="13029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601" name="Google Shape;1601;p49"/>
          <p:cNvSpPr/>
          <p:nvPr/>
        </p:nvSpPr>
        <p:spPr>
          <a:xfrm>
            <a:off x="0" y="3840725"/>
            <a:ext cx="3117000" cy="13029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602" name="Google Shape;1602;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MODEL APPROACH</a:t>
            </a:r>
            <a:endParaRPr/>
          </a:p>
        </p:txBody>
      </p:sp>
      <p:sp>
        <p:nvSpPr>
          <p:cNvPr id="1603" name="Google Shape;1603;p49"/>
          <p:cNvSpPr txBox="1"/>
          <p:nvPr>
            <p:ph idx="1" type="subTitle"/>
          </p:nvPr>
        </p:nvSpPr>
        <p:spPr>
          <a:xfrm>
            <a:off x="463450" y="1290425"/>
            <a:ext cx="8052900" cy="697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1000"/>
              </a:spcAft>
              <a:buSzPts val="1300"/>
              <a:buChar char="●"/>
            </a:pPr>
            <a:r>
              <a:rPr lang="en" sz="1300"/>
              <a:t>Testing 5 different clustering models with and without categorical variables. Incorporating those variable </a:t>
            </a:r>
            <a:r>
              <a:rPr lang="en" sz="1300"/>
              <a:t>worsened</a:t>
            </a:r>
            <a:r>
              <a:rPr lang="en" sz="1300"/>
              <a:t> our clustering so we only used numerical variables</a:t>
            </a:r>
            <a:endParaRPr sz="1300"/>
          </a:p>
        </p:txBody>
      </p:sp>
      <p:graphicFrame>
        <p:nvGraphicFramePr>
          <p:cNvPr id="1604" name="Google Shape;1604;p49"/>
          <p:cNvGraphicFramePr/>
          <p:nvPr/>
        </p:nvGraphicFramePr>
        <p:xfrm>
          <a:off x="720000" y="1918375"/>
          <a:ext cx="3000000" cy="3000000"/>
        </p:xfrm>
        <a:graphic>
          <a:graphicData uri="http://schemas.openxmlformats.org/drawingml/2006/table">
            <a:tbl>
              <a:tblPr>
                <a:noFill/>
                <a:tableStyleId>{A7575817-5ED3-4B51-A89F-E04EF56AF8C1}</a:tableStyleId>
              </a:tblPr>
              <a:tblGrid>
                <a:gridCol w="1284000"/>
                <a:gridCol w="1284000"/>
                <a:gridCol w="1284000"/>
                <a:gridCol w="1284000"/>
                <a:gridCol w="1284000"/>
                <a:gridCol w="1284000"/>
              </a:tblGrid>
              <a:tr h="381000">
                <a:tc>
                  <a:txBody>
                    <a:bodyPr/>
                    <a:lstStyle/>
                    <a:p>
                      <a:pPr indent="0" lvl="0" marL="0" rtl="0" algn="l">
                        <a:spcBef>
                          <a:spcPts val="0"/>
                        </a:spcBef>
                        <a:spcAft>
                          <a:spcPts val="0"/>
                        </a:spcAft>
                        <a:buNone/>
                      </a:pPr>
                      <a:r>
                        <a:rPr b="1" lang="en"/>
                        <a:t>Best </a:t>
                      </a:r>
                      <a:r>
                        <a:rPr b="1" lang="en"/>
                        <a:t>Mode</a:t>
                      </a:r>
                      <a:r>
                        <a:rPr b="1" lang="en"/>
                        <a:t>l</a:t>
                      </a:r>
                      <a:endParaRPr b="1"/>
                    </a:p>
                  </a:txBody>
                  <a:tcPr marT="91425" marB="91425" marR="91425" marL="91425"/>
                </a:tc>
                <a:tc>
                  <a:txBody>
                    <a:bodyPr/>
                    <a:lstStyle/>
                    <a:p>
                      <a:pPr indent="0" lvl="0" marL="0" rtl="0" algn="l">
                        <a:spcBef>
                          <a:spcPts val="0"/>
                        </a:spcBef>
                        <a:spcAft>
                          <a:spcPts val="0"/>
                        </a:spcAft>
                        <a:buNone/>
                      </a:pPr>
                      <a:r>
                        <a:rPr b="1" lang="en"/>
                        <a:t>K-Means</a:t>
                      </a:r>
                      <a:endParaRPr b="1"/>
                    </a:p>
                  </a:txBody>
                  <a:tcPr marT="91425" marB="91425" marR="91425" marL="91425">
                    <a:solidFill>
                      <a:srgbClr val="9E9E9E"/>
                    </a:solidFill>
                  </a:tcPr>
                </a:tc>
                <a:tc>
                  <a:txBody>
                    <a:bodyPr/>
                    <a:lstStyle/>
                    <a:p>
                      <a:pPr indent="0" lvl="0" marL="0" rtl="0" algn="l">
                        <a:spcBef>
                          <a:spcPts val="0"/>
                        </a:spcBef>
                        <a:spcAft>
                          <a:spcPts val="0"/>
                        </a:spcAft>
                        <a:buNone/>
                      </a:pPr>
                      <a:r>
                        <a:rPr b="1" lang="en"/>
                        <a:t>Hierarchical</a:t>
                      </a:r>
                      <a:endParaRPr b="1"/>
                    </a:p>
                  </a:txBody>
                  <a:tcPr marT="91425" marB="91425" marR="91425" marL="91425"/>
                </a:tc>
                <a:tc>
                  <a:txBody>
                    <a:bodyPr/>
                    <a:lstStyle/>
                    <a:p>
                      <a:pPr indent="0" lvl="0" marL="0" rtl="0" algn="l">
                        <a:spcBef>
                          <a:spcPts val="0"/>
                        </a:spcBef>
                        <a:spcAft>
                          <a:spcPts val="0"/>
                        </a:spcAft>
                        <a:buNone/>
                      </a:pPr>
                      <a:r>
                        <a:rPr b="1" lang="en"/>
                        <a:t>DBSCAN</a:t>
                      </a:r>
                      <a:endParaRPr b="1"/>
                    </a:p>
                  </a:txBody>
                  <a:tcPr marT="91425" marB="91425" marR="91425" marL="91425"/>
                </a:tc>
                <a:tc>
                  <a:txBody>
                    <a:bodyPr/>
                    <a:lstStyle/>
                    <a:p>
                      <a:pPr indent="0" lvl="0" marL="0" rtl="0" algn="l">
                        <a:spcBef>
                          <a:spcPts val="0"/>
                        </a:spcBef>
                        <a:spcAft>
                          <a:spcPts val="0"/>
                        </a:spcAft>
                        <a:buNone/>
                      </a:pPr>
                      <a:r>
                        <a:rPr b="1" lang="en"/>
                        <a:t>GMM</a:t>
                      </a:r>
                      <a:endParaRPr b="1"/>
                    </a:p>
                  </a:txBody>
                  <a:tcPr marT="91425" marB="91425" marR="91425" marL="91425">
                    <a:solidFill>
                      <a:srgbClr val="9E9E9E"/>
                    </a:solidFill>
                  </a:tcPr>
                </a:tc>
                <a:tc>
                  <a:txBody>
                    <a:bodyPr/>
                    <a:lstStyle/>
                    <a:p>
                      <a:pPr indent="0" lvl="0" marL="0" rtl="0" algn="l">
                        <a:spcBef>
                          <a:spcPts val="0"/>
                        </a:spcBef>
                        <a:spcAft>
                          <a:spcPts val="0"/>
                        </a:spcAft>
                        <a:buNone/>
                      </a:pPr>
                      <a:r>
                        <a:rPr b="1" lang="en"/>
                        <a:t>Mean Shift</a:t>
                      </a:r>
                      <a:endParaRPr b="1"/>
                    </a:p>
                  </a:txBody>
                  <a:tcPr marT="91425" marB="91425" marR="91425" marL="91425">
                    <a:solidFill>
                      <a:srgbClr val="9E9E9E"/>
                    </a:solidFill>
                  </a:tcPr>
                </a:tc>
              </a:tr>
              <a:tr h="381000">
                <a:tc>
                  <a:txBody>
                    <a:bodyPr/>
                    <a:lstStyle/>
                    <a:p>
                      <a:pPr indent="0" lvl="0" marL="0" rtl="0" algn="l">
                        <a:spcBef>
                          <a:spcPts val="0"/>
                        </a:spcBef>
                        <a:spcAft>
                          <a:spcPts val="0"/>
                        </a:spcAft>
                        <a:buNone/>
                      </a:pPr>
                      <a:r>
                        <a:rPr b="1" lang="en"/>
                        <a:t># of clusters</a:t>
                      </a:r>
                      <a:endParaRPr b="1"/>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21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tc>
              </a:tr>
              <a:tr h="381000">
                <a:tc>
                  <a:txBody>
                    <a:bodyPr/>
                    <a:lstStyle/>
                    <a:p>
                      <a:pPr indent="0" lvl="0" marL="0" rtl="0" algn="l">
                        <a:spcBef>
                          <a:spcPts val="0"/>
                        </a:spcBef>
                        <a:spcAft>
                          <a:spcPts val="0"/>
                        </a:spcAft>
                        <a:buNone/>
                      </a:pPr>
                      <a:r>
                        <a:rPr b="1" lang="en"/>
                        <a:t>Silhouette Score</a:t>
                      </a:r>
                      <a:endParaRPr b="1"/>
                    </a:p>
                  </a:txBody>
                  <a:tcPr marT="91425" marB="91425" marR="91425" marL="91425"/>
                </a:tc>
                <a:tc>
                  <a:txBody>
                    <a:bodyPr/>
                    <a:lstStyle/>
                    <a:p>
                      <a:pPr indent="0" lvl="0" marL="0" rtl="0" algn="l">
                        <a:spcBef>
                          <a:spcPts val="0"/>
                        </a:spcBef>
                        <a:spcAft>
                          <a:spcPts val="0"/>
                        </a:spcAft>
                        <a:buNone/>
                      </a:pPr>
                      <a:r>
                        <a:rPr lang="en"/>
                        <a:t>0.35491</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0.33557</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0.21273</a:t>
                      </a:r>
                      <a:endParaRPr/>
                    </a:p>
                  </a:txBody>
                  <a:tcPr marT="91425" marB="91425" marR="91425" marL="91425">
                    <a:lnR cap="flat" cmpd="sng" w="9525">
                      <a:solidFill>
                        <a:srgbClr val="9E9E9E"/>
                      </a:solidFill>
                      <a:prstDash val="solid"/>
                      <a:round/>
                      <a:headEnd len="sm" w="sm" type="none"/>
                      <a:tailEnd len="sm" w="sm" type="none"/>
                    </a:lnR>
                    <a:solidFill>
                      <a:srgbClr val="FF0000"/>
                    </a:solidFill>
                  </a:tcPr>
                </a:tc>
                <a:tc>
                  <a:txBody>
                    <a:bodyPr/>
                    <a:lstStyle/>
                    <a:p>
                      <a:pPr indent="0" lvl="0" marL="0" rtl="0" algn="l">
                        <a:spcBef>
                          <a:spcPts val="0"/>
                        </a:spcBef>
                        <a:spcAft>
                          <a:spcPts val="0"/>
                        </a:spcAft>
                        <a:buNone/>
                      </a:pPr>
                      <a:r>
                        <a:rPr lang="en"/>
                        <a:t>0.36028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0.52538</a:t>
                      </a:r>
                      <a:endParaRPr/>
                    </a:p>
                  </a:txBody>
                  <a:tcPr marT="91425" marB="91425" marR="91425" marL="91425">
                    <a:lnL cap="flat" cmpd="sng" w="9525">
                      <a:solidFill>
                        <a:srgbClr val="9E9E9E"/>
                      </a:solidFill>
                      <a:prstDash val="solid"/>
                      <a:round/>
                      <a:headEnd len="sm" w="sm" type="none"/>
                      <a:tailEnd len="sm" w="sm" type="none"/>
                    </a:lnL>
                    <a:solidFill>
                      <a:srgbClr val="00FF00"/>
                    </a:solidFill>
                  </a:tcPr>
                </a:tc>
              </a:tr>
              <a:tr h="381000">
                <a:tc>
                  <a:txBody>
                    <a:bodyPr/>
                    <a:lstStyle/>
                    <a:p>
                      <a:pPr indent="0" lvl="0" marL="0" rtl="0" algn="l">
                        <a:spcBef>
                          <a:spcPts val="0"/>
                        </a:spcBef>
                        <a:spcAft>
                          <a:spcPts val="0"/>
                        </a:spcAft>
                        <a:buNone/>
                      </a:pPr>
                      <a:r>
                        <a:rPr b="1" lang="en"/>
                        <a:t>Calinski Harabasz Score</a:t>
                      </a:r>
                      <a:endParaRPr b="1"/>
                    </a:p>
                  </a:txBody>
                  <a:tcPr marT="91425" marB="91425" marR="91425" marL="91425"/>
                </a:tc>
                <a:tc>
                  <a:txBody>
                    <a:bodyPr/>
                    <a:lstStyle/>
                    <a:p>
                      <a:pPr indent="0" lvl="0" marL="0" rtl="0" algn="l">
                        <a:spcBef>
                          <a:spcPts val="0"/>
                        </a:spcBef>
                        <a:spcAft>
                          <a:spcPts val="0"/>
                        </a:spcAft>
                        <a:buNone/>
                      </a:pPr>
                      <a:r>
                        <a:rPr lang="en"/>
                        <a:t>10622.31</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9243.99</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1135.64</a:t>
                      </a:r>
                      <a:endParaRPr/>
                    </a:p>
                  </a:txBody>
                  <a:tcPr marT="91425" marB="91425" marR="91425" marL="91425">
                    <a:lnR cap="flat" cmpd="sng" w="9525">
                      <a:solidFill>
                        <a:srgbClr val="9E9E9E"/>
                      </a:solidFill>
                      <a:prstDash val="solid"/>
                      <a:round/>
                      <a:headEnd len="sm" w="sm" type="none"/>
                      <a:tailEnd len="sm" w="sm" type="none"/>
                    </a:lnR>
                    <a:solidFill>
                      <a:srgbClr val="FF0000"/>
                    </a:solidFill>
                  </a:tcPr>
                </a:tc>
                <a:tc>
                  <a:txBody>
                    <a:bodyPr/>
                    <a:lstStyle/>
                    <a:p>
                      <a:pPr indent="0" lvl="0" marL="0" rtl="0" algn="l">
                        <a:spcBef>
                          <a:spcPts val="0"/>
                        </a:spcBef>
                        <a:spcAft>
                          <a:spcPts val="0"/>
                        </a:spcAft>
                        <a:buNone/>
                      </a:pPr>
                      <a:r>
                        <a:rPr lang="en"/>
                        <a:t>8465.60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a:t>2190.69</a:t>
                      </a:r>
                      <a:endParaRPr/>
                    </a:p>
                  </a:txBody>
                  <a:tcPr marT="91425" marB="91425" marR="91425" marL="91425">
                    <a:lnL cap="flat" cmpd="sng" w="9525">
                      <a:solidFill>
                        <a:srgbClr val="9E9E9E"/>
                      </a:solidFill>
                      <a:prstDash val="solid"/>
                      <a:round/>
                      <a:headEnd len="sm" w="sm" type="none"/>
                      <a:tailEnd len="sm" w="sm" type="none"/>
                    </a:lnL>
                    <a:solidFill>
                      <a:srgbClr val="FFFF00"/>
                    </a:solidFill>
                  </a:tcPr>
                </a:tc>
              </a:tr>
              <a:tr h="381000">
                <a:tc>
                  <a:txBody>
                    <a:bodyPr/>
                    <a:lstStyle/>
                    <a:p>
                      <a:pPr indent="0" lvl="0" marL="0" rtl="0" algn="l">
                        <a:spcBef>
                          <a:spcPts val="0"/>
                        </a:spcBef>
                        <a:spcAft>
                          <a:spcPts val="0"/>
                        </a:spcAft>
                        <a:buNone/>
                      </a:pPr>
                      <a:r>
                        <a:rPr b="1" lang="en"/>
                        <a:t>Davies Bouldin Score</a:t>
                      </a:r>
                      <a:endParaRPr b="1"/>
                    </a:p>
                  </a:txBody>
                  <a:tcPr marT="91425" marB="91425" marR="91425" marL="91425"/>
                </a:tc>
                <a:tc>
                  <a:txBody>
                    <a:bodyPr/>
                    <a:lstStyle/>
                    <a:p>
                      <a:pPr indent="0" lvl="0" marL="0" rtl="0" algn="l">
                        <a:spcBef>
                          <a:spcPts val="0"/>
                        </a:spcBef>
                        <a:spcAft>
                          <a:spcPts val="0"/>
                        </a:spcAft>
                        <a:buNone/>
                      </a:pPr>
                      <a:r>
                        <a:rPr lang="en"/>
                        <a:t>1.1374</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1.1622</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1.8218</a:t>
                      </a:r>
                      <a:endParaRPr/>
                    </a:p>
                  </a:txBody>
                  <a:tcPr marT="91425" marB="91425" marR="91425" marL="91425">
                    <a:lnR cap="flat" cmpd="sng" w="9525">
                      <a:solidFill>
                        <a:srgbClr val="9E9E9E"/>
                      </a:solidFill>
                      <a:prstDash val="solid"/>
                      <a:round/>
                      <a:headEnd len="sm" w="sm" type="none"/>
                      <a:tailEnd len="sm" w="sm" type="none"/>
                    </a:lnR>
                    <a:solidFill>
                      <a:srgbClr val="FF0000"/>
                    </a:solidFill>
                  </a:tcPr>
                </a:tc>
                <a:tc>
                  <a:txBody>
                    <a:bodyPr/>
                    <a:lstStyle/>
                    <a:p>
                      <a:pPr indent="0" lvl="0" marL="0" rtl="0" algn="l">
                        <a:spcBef>
                          <a:spcPts val="0"/>
                        </a:spcBef>
                        <a:spcAft>
                          <a:spcPts val="0"/>
                        </a:spcAft>
                        <a:buNone/>
                      </a:pPr>
                      <a:r>
                        <a:rPr lang="en"/>
                        <a:t>1.6198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1.5098</a:t>
                      </a:r>
                      <a:endParaRPr/>
                    </a:p>
                  </a:txBody>
                  <a:tcPr marT="91425" marB="91425" marR="91425" marL="91425">
                    <a:lnL cap="flat" cmpd="sng" w="9525">
                      <a:solidFill>
                        <a:srgbClr val="9E9E9E"/>
                      </a:solidFill>
                      <a:prstDash val="solid"/>
                      <a:round/>
                      <a:headEnd len="sm" w="sm" type="none"/>
                      <a:tailEnd len="sm" w="sm" type="none"/>
                    </a:lnL>
                    <a:solidFill>
                      <a:srgbClr val="FFFF00"/>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50"/>
          <p:cNvSpPr txBox="1"/>
          <p:nvPr>
            <p:ph type="title"/>
          </p:nvPr>
        </p:nvSpPr>
        <p:spPr>
          <a:xfrm>
            <a:off x="1819300" y="2400150"/>
            <a:ext cx="5793600" cy="156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t>RESULTS &amp; INTERPRETATION</a:t>
            </a:r>
            <a:endParaRPr sz="4600"/>
          </a:p>
        </p:txBody>
      </p:sp>
      <p:sp>
        <p:nvSpPr>
          <p:cNvPr id="1610" name="Google Shape;1610;p50"/>
          <p:cNvSpPr txBox="1"/>
          <p:nvPr>
            <p:ph idx="2" type="title"/>
          </p:nvPr>
        </p:nvSpPr>
        <p:spPr>
          <a:xfrm>
            <a:off x="1819300" y="1558350"/>
            <a:ext cx="1588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1611" name="Google Shape;1611;p50"/>
          <p:cNvGrpSpPr/>
          <p:nvPr/>
        </p:nvGrpSpPr>
        <p:grpSpPr>
          <a:xfrm>
            <a:off x="7527178" y="539493"/>
            <a:ext cx="903604" cy="817401"/>
            <a:chOff x="431250" y="4269675"/>
            <a:chExt cx="623175" cy="563725"/>
          </a:xfrm>
        </p:grpSpPr>
        <p:sp>
          <p:nvSpPr>
            <p:cNvPr id="1612" name="Google Shape;1612;p50"/>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0"/>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0"/>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0"/>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6" name="Google Shape;1616;p50"/>
          <p:cNvGrpSpPr/>
          <p:nvPr/>
        </p:nvGrpSpPr>
        <p:grpSpPr>
          <a:xfrm>
            <a:off x="7296178" y="2978507"/>
            <a:ext cx="547707" cy="495785"/>
            <a:chOff x="470050" y="3731100"/>
            <a:chExt cx="179800" cy="162750"/>
          </a:xfrm>
        </p:grpSpPr>
        <p:sp>
          <p:nvSpPr>
            <p:cNvPr id="1617" name="Google Shape;1617;p50"/>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0"/>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0"/>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0"/>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51"/>
          <p:cNvSpPr/>
          <p:nvPr/>
        </p:nvSpPr>
        <p:spPr>
          <a:xfrm>
            <a:off x="0" y="3840600"/>
            <a:ext cx="3117000" cy="13029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626" name="Google Shape;1626;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BEST MODELS</a:t>
            </a:r>
            <a:endParaRPr/>
          </a:p>
        </p:txBody>
      </p:sp>
      <p:sp>
        <p:nvSpPr>
          <p:cNvPr id="1627" name="Google Shape;1627;p51"/>
          <p:cNvSpPr txBox="1"/>
          <p:nvPr>
            <p:ph idx="1" type="subTitle"/>
          </p:nvPr>
        </p:nvSpPr>
        <p:spPr>
          <a:xfrm>
            <a:off x="332975" y="1640700"/>
            <a:ext cx="2348100" cy="13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Cluster 1 (3.4%): High engagement and success</a:t>
            </a:r>
            <a:endParaRPr b="1"/>
          </a:p>
          <a:p>
            <a:pPr indent="0" lvl="0" marL="0" rtl="0" algn="l">
              <a:spcBef>
                <a:spcPts val="0"/>
              </a:spcBef>
              <a:spcAft>
                <a:spcPts val="0"/>
              </a:spcAft>
              <a:buNone/>
            </a:pPr>
            <a:r>
              <a:rPr lang="en"/>
              <a:t>-</a:t>
            </a:r>
            <a:r>
              <a:rPr lang="en"/>
              <a:t>Higher Subscription Rates</a:t>
            </a:r>
            <a:endParaRPr/>
          </a:p>
          <a:p>
            <a:pPr indent="0" lvl="0" marL="0" rtl="0" algn="l">
              <a:spcBef>
                <a:spcPts val="0"/>
              </a:spcBef>
              <a:spcAft>
                <a:spcPts val="0"/>
              </a:spcAft>
              <a:buNone/>
            </a:pPr>
            <a:r>
              <a:rPr lang="en"/>
              <a:t>-Active and Prior Contact</a:t>
            </a:r>
            <a:endParaRPr/>
          </a:p>
          <a:p>
            <a:pPr indent="0" lvl="0" marL="0" rtl="0" algn="l">
              <a:spcBef>
                <a:spcPts val="0"/>
              </a:spcBef>
              <a:spcAft>
                <a:spcPts val="0"/>
              </a:spcAft>
              <a:buNone/>
            </a:pPr>
            <a:r>
              <a:rPr lang="en"/>
              <a:t>-Predominance of Cellular Communication</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Cluster 0 (96%): Untapped potential</a:t>
            </a:r>
            <a:br>
              <a:rPr lang="en"/>
            </a:br>
            <a:r>
              <a:rPr lang="en"/>
              <a:t>-Untouched demographic (no prior contact)</a:t>
            </a:r>
            <a:br>
              <a:rPr lang="en"/>
            </a:br>
            <a:r>
              <a:rPr lang="en"/>
              <a:t>-Lower </a:t>
            </a:r>
            <a:r>
              <a:rPr lang="en"/>
              <a:t>subscription</a:t>
            </a:r>
            <a:r>
              <a:rPr lang="en"/>
              <a:t> rate and </a:t>
            </a:r>
            <a:r>
              <a:rPr lang="en"/>
              <a:t>engagement</a:t>
            </a:r>
            <a:endParaRPr/>
          </a:p>
          <a:p>
            <a:pPr indent="0" lvl="0" marL="0" rtl="0" algn="l">
              <a:spcBef>
                <a:spcPts val="0"/>
              </a:spcBef>
              <a:spcAft>
                <a:spcPts val="0"/>
              </a:spcAft>
              <a:buNone/>
            </a:pPr>
            <a:r>
              <a:rPr lang="en"/>
              <a:t>-Diversified demographic, less </a:t>
            </a:r>
            <a:r>
              <a:rPr lang="en"/>
              <a:t>campaign</a:t>
            </a:r>
            <a:r>
              <a:rPr lang="en"/>
              <a:t> contact</a:t>
            </a:r>
            <a:endParaRPr/>
          </a:p>
          <a:p>
            <a:pPr indent="0" lvl="0" marL="0" rtl="0" algn="l">
              <a:spcBef>
                <a:spcPts val="0"/>
              </a:spcBef>
              <a:spcAft>
                <a:spcPts val="0"/>
              </a:spcAft>
              <a:buNone/>
            </a:pPr>
            <a:r>
              <a:rPr lang="en"/>
              <a:t>- Lower </a:t>
            </a:r>
            <a:r>
              <a:rPr lang="en"/>
              <a:t>Interest</a:t>
            </a:r>
            <a:r>
              <a:rPr lang="en"/>
              <a:t> rates</a:t>
            </a:r>
            <a:br>
              <a:rPr lang="en"/>
            </a:br>
            <a:br>
              <a:rPr lang="en"/>
            </a:br>
            <a:endParaRPr/>
          </a:p>
        </p:txBody>
      </p:sp>
      <p:sp>
        <p:nvSpPr>
          <p:cNvPr id="1628" name="Google Shape;1628;p51"/>
          <p:cNvSpPr txBox="1"/>
          <p:nvPr>
            <p:ph idx="2" type="subTitle"/>
          </p:nvPr>
        </p:nvSpPr>
        <p:spPr>
          <a:xfrm>
            <a:off x="3013625" y="1640700"/>
            <a:ext cx="2348100" cy="25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Cluster 1 (86%): Uncontacted</a:t>
            </a:r>
            <a:endParaRPr b="1"/>
          </a:p>
          <a:p>
            <a:pPr indent="0" lvl="0" marL="0" rtl="0" algn="l">
              <a:spcBef>
                <a:spcPts val="0"/>
              </a:spcBef>
              <a:spcAft>
                <a:spcPts val="0"/>
              </a:spcAft>
              <a:buNone/>
            </a:pPr>
            <a:r>
              <a:rPr lang="en"/>
              <a:t>-No prior contact</a:t>
            </a:r>
            <a:endParaRPr/>
          </a:p>
          <a:p>
            <a:pPr indent="0" lvl="0" marL="0" rtl="0" algn="l">
              <a:spcBef>
                <a:spcPts val="0"/>
              </a:spcBef>
              <a:spcAft>
                <a:spcPts val="0"/>
              </a:spcAft>
              <a:buNone/>
            </a:pPr>
            <a:r>
              <a:rPr lang="en"/>
              <a:t>-Higher </a:t>
            </a:r>
            <a:r>
              <a:rPr lang="en"/>
              <a:t>interest rates</a:t>
            </a:r>
            <a:br>
              <a:rPr lang="en"/>
            </a:br>
            <a:r>
              <a:rPr lang="en"/>
              <a:t>-Less cellular contact</a:t>
            </a:r>
            <a:br>
              <a:rPr lang="en"/>
            </a:br>
            <a:br>
              <a:rPr lang="en"/>
            </a:br>
            <a:r>
              <a:rPr b="1" lang="en"/>
              <a:t>Cluster 0 (14%): </a:t>
            </a:r>
            <a:r>
              <a:rPr b="1" lang="en"/>
              <a:t>Previously Engaged</a:t>
            </a:r>
            <a:endParaRPr b="1"/>
          </a:p>
          <a:p>
            <a:pPr indent="0" lvl="0" marL="0" rtl="0" algn="l">
              <a:spcBef>
                <a:spcPts val="0"/>
              </a:spcBef>
              <a:spcAft>
                <a:spcPts val="0"/>
              </a:spcAft>
              <a:buNone/>
            </a:pPr>
            <a:r>
              <a:rPr lang="en"/>
              <a:t>-Lower interest rate</a:t>
            </a:r>
            <a:endParaRPr/>
          </a:p>
          <a:p>
            <a:pPr indent="0" lvl="0" marL="0" rtl="0" algn="l">
              <a:spcBef>
                <a:spcPts val="0"/>
              </a:spcBef>
              <a:spcAft>
                <a:spcPts val="0"/>
              </a:spcAft>
              <a:buNone/>
            </a:pPr>
            <a:r>
              <a:rPr lang="en"/>
              <a:t>-Previously contacted or engaged</a:t>
            </a:r>
            <a:endParaRPr/>
          </a:p>
          <a:p>
            <a:pPr indent="0" lvl="0" marL="0" rtl="0" algn="l">
              <a:spcBef>
                <a:spcPts val="0"/>
              </a:spcBef>
              <a:spcAft>
                <a:spcPts val="0"/>
              </a:spcAft>
              <a:buNone/>
            </a:pPr>
            <a:r>
              <a:rPr lang="en"/>
              <a:t>-More subscribed but still a minority</a:t>
            </a:r>
            <a:endParaRPr/>
          </a:p>
        </p:txBody>
      </p:sp>
      <p:sp>
        <p:nvSpPr>
          <p:cNvPr id="1629" name="Google Shape;1629;p51"/>
          <p:cNvSpPr txBox="1"/>
          <p:nvPr>
            <p:ph idx="4" type="subTitle"/>
          </p:nvPr>
        </p:nvSpPr>
        <p:spPr>
          <a:xfrm>
            <a:off x="332975" y="1168200"/>
            <a:ext cx="2348100" cy="47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Mean Shift</a:t>
            </a:r>
            <a:endParaRPr/>
          </a:p>
        </p:txBody>
      </p:sp>
      <p:sp>
        <p:nvSpPr>
          <p:cNvPr id="1630" name="Google Shape;1630;p51"/>
          <p:cNvSpPr txBox="1"/>
          <p:nvPr>
            <p:ph idx="5" type="subTitle"/>
          </p:nvPr>
        </p:nvSpPr>
        <p:spPr>
          <a:xfrm>
            <a:off x="3138825" y="1141575"/>
            <a:ext cx="2348100" cy="47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GMM</a:t>
            </a:r>
            <a:endParaRPr/>
          </a:p>
        </p:txBody>
      </p:sp>
      <p:sp>
        <p:nvSpPr>
          <p:cNvPr id="1631" name="Google Shape;1631;p51"/>
          <p:cNvSpPr txBox="1"/>
          <p:nvPr>
            <p:ph idx="5" type="subTitle"/>
          </p:nvPr>
        </p:nvSpPr>
        <p:spPr>
          <a:xfrm>
            <a:off x="5944675" y="1141575"/>
            <a:ext cx="2348100" cy="47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K-Means</a:t>
            </a:r>
            <a:endParaRPr/>
          </a:p>
        </p:txBody>
      </p:sp>
      <p:sp>
        <p:nvSpPr>
          <p:cNvPr id="1632" name="Google Shape;1632;p51"/>
          <p:cNvSpPr txBox="1"/>
          <p:nvPr>
            <p:ph idx="2" type="subTitle"/>
          </p:nvPr>
        </p:nvSpPr>
        <p:spPr>
          <a:xfrm>
            <a:off x="5837200" y="1640700"/>
            <a:ext cx="2348100" cy="25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Cluster 0 and 4 (87.4%) </a:t>
            </a:r>
            <a:endParaRPr b="1"/>
          </a:p>
          <a:p>
            <a:pPr indent="0" lvl="0" marL="0" rtl="0" algn="l">
              <a:spcBef>
                <a:spcPts val="0"/>
              </a:spcBef>
              <a:spcAft>
                <a:spcPts val="0"/>
              </a:spcAft>
              <a:buNone/>
            </a:pPr>
            <a:r>
              <a:rPr lang="en"/>
              <a:t>-Most unsubscribed (94%)</a:t>
            </a:r>
            <a:endParaRPr/>
          </a:p>
          <a:p>
            <a:pPr indent="0" lvl="0" marL="0" rtl="0" algn="l">
              <a:spcBef>
                <a:spcPts val="0"/>
              </a:spcBef>
              <a:spcAft>
                <a:spcPts val="0"/>
              </a:spcAft>
              <a:buNone/>
            </a:pPr>
            <a:r>
              <a:rPr lang="en"/>
              <a:t>-Telephone contact</a:t>
            </a:r>
            <a:endParaRPr/>
          </a:p>
          <a:p>
            <a:pPr indent="0" lvl="0" marL="0" rtl="0" algn="l">
              <a:spcBef>
                <a:spcPts val="0"/>
              </a:spcBef>
              <a:spcAft>
                <a:spcPts val="0"/>
              </a:spcAft>
              <a:buNone/>
            </a:pPr>
            <a:r>
              <a:rPr lang="en"/>
              <a:t>-Less contact</a:t>
            </a:r>
            <a:endParaRPr/>
          </a:p>
          <a:p>
            <a:pPr indent="0" lvl="0" marL="0" rtl="0" algn="l">
              <a:spcBef>
                <a:spcPts val="0"/>
              </a:spcBef>
              <a:spcAft>
                <a:spcPts val="0"/>
              </a:spcAft>
              <a:buNone/>
            </a:pPr>
            <a:br>
              <a:rPr lang="en"/>
            </a:br>
            <a:br>
              <a:rPr lang="en"/>
            </a:br>
            <a:r>
              <a:rPr b="1" lang="en"/>
              <a:t>Cluster 1 and 3 (24.8%)</a:t>
            </a:r>
            <a:endParaRPr b="1"/>
          </a:p>
          <a:p>
            <a:pPr indent="0" lvl="0" marL="0" rtl="0" algn="l">
              <a:spcBef>
                <a:spcPts val="0"/>
              </a:spcBef>
              <a:spcAft>
                <a:spcPts val="0"/>
              </a:spcAft>
              <a:buNone/>
            </a:pPr>
            <a:r>
              <a:rPr lang="en"/>
              <a:t>-More successful</a:t>
            </a:r>
            <a:endParaRPr/>
          </a:p>
          <a:p>
            <a:pPr indent="0" lvl="0" marL="0" rtl="0" algn="l">
              <a:spcBef>
                <a:spcPts val="0"/>
              </a:spcBef>
              <a:spcAft>
                <a:spcPts val="0"/>
              </a:spcAft>
              <a:buNone/>
            </a:pPr>
            <a:r>
              <a:rPr lang="en"/>
              <a:t>-More subscribed</a:t>
            </a:r>
            <a:endParaRPr/>
          </a:p>
          <a:p>
            <a:pPr indent="0" lvl="0" marL="0" rtl="0" algn="l">
              <a:spcBef>
                <a:spcPts val="0"/>
              </a:spcBef>
              <a:spcAft>
                <a:spcPts val="0"/>
              </a:spcAft>
              <a:buNone/>
            </a:pPr>
            <a:r>
              <a:rPr lang="en"/>
              <a:t>-More cellular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Clustering results harder to grasp with K-means results</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6" name="Shape 1636"/>
        <p:cNvGrpSpPr/>
        <p:nvPr/>
      </p:nvGrpSpPr>
      <p:grpSpPr>
        <a:xfrm>
          <a:off x="0" y="0"/>
          <a:ext cx="0" cy="0"/>
          <a:chOff x="0" y="0"/>
          <a:chExt cx="0" cy="0"/>
        </a:xfrm>
      </p:grpSpPr>
      <p:sp>
        <p:nvSpPr>
          <p:cNvPr id="1637" name="Google Shape;1637;p52"/>
          <p:cNvSpPr/>
          <p:nvPr/>
        </p:nvSpPr>
        <p:spPr>
          <a:xfrm>
            <a:off x="0" y="3840725"/>
            <a:ext cx="3117000" cy="13029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638" name="Google Shape;1638;p52"/>
          <p:cNvSpPr txBox="1"/>
          <p:nvPr>
            <p:ph type="title"/>
          </p:nvPr>
        </p:nvSpPr>
        <p:spPr>
          <a:xfrm>
            <a:off x="720000" y="3458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BEST MODELS</a:t>
            </a:r>
            <a:endParaRPr/>
          </a:p>
        </p:txBody>
      </p:sp>
      <p:sp>
        <p:nvSpPr>
          <p:cNvPr id="1639" name="Google Shape;1639;p52"/>
          <p:cNvSpPr txBox="1"/>
          <p:nvPr>
            <p:ph idx="4" type="subTitle"/>
          </p:nvPr>
        </p:nvSpPr>
        <p:spPr>
          <a:xfrm>
            <a:off x="596175" y="1100050"/>
            <a:ext cx="2348100" cy="47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Mean Shift</a:t>
            </a:r>
            <a:endParaRPr/>
          </a:p>
        </p:txBody>
      </p:sp>
      <p:sp>
        <p:nvSpPr>
          <p:cNvPr id="1640" name="Google Shape;1640;p52"/>
          <p:cNvSpPr txBox="1"/>
          <p:nvPr>
            <p:ph idx="5" type="subTitle"/>
          </p:nvPr>
        </p:nvSpPr>
        <p:spPr>
          <a:xfrm>
            <a:off x="3707288" y="1017725"/>
            <a:ext cx="2348100" cy="47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GMM</a:t>
            </a:r>
            <a:endParaRPr/>
          </a:p>
        </p:txBody>
      </p:sp>
      <p:pic>
        <p:nvPicPr>
          <p:cNvPr id="1641" name="Google Shape;1641;p52"/>
          <p:cNvPicPr preferRelativeResize="0"/>
          <p:nvPr/>
        </p:nvPicPr>
        <p:blipFill>
          <a:blip r:embed="rId3">
            <a:alphaModFix/>
          </a:blip>
          <a:stretch>
            <a:fillRect/>
          </a:stretch>
        </p:blipFill>
        <p:spPr>
          <a:xfrm>
            <a:off x="228600" y="1572550"/>
            <a:ext cx="2348101" cy="2408361"/>
          </a:xfrm>
          <a:prstGeom prst="rect">
            <a:avLst/>
          </a:prstGeom>
          <a:noFill/>
          <a:ln>
            <a:noFill/>
          </a:ln>
        </p:spPr>
      </p:pic>
      <p:sp>
        <p:nvSpPr>
          <p:cNvPr id="1642" name="Google Shape;1642;p52"/>
          <p:cNvSpPr txBox="1"/>
          <p:nvPr/>
        </p:nvSpPr>
        <p:spPr>
          <a:xfrm>
            <a:off x="555575" y="4044150"/>
            <a:ext cx="7704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Maven Pro"/>
                <a:ea typeface="Maven Pro"/>
                <a:cs typeface="Maven Pro"/>
                <a:sym typeface="Maven Pro"/>
              </a:rPr>
              <a:t>Main takeaways: </a:t>
            </a:r>
            <a:br>
              <a:rPr lang="en" sz="1200">
                <a:solidFill>
                  <a:schemeClr val="dk2"/>
                </a:solidFill>
                <a:latin typeface="Maven Pro"/>
                <a:ea typeface="Maven Pro"/>
                <a:cs typeface="Maven Pro"/>
                <a:sym typeface="Maven Pro"/>
              </a:rPr>
            </a:br>
            <a:r>
              <a:rPr lang="en" sz="1200">
                <a:solidFill>
                  <a:schemeClr val="dk2"/>
                </a:solidFill>
                <a:latin typeface="Maven Pro"/>
                <a:ea typeface="Maven Pro"/>
                <a:cs typeface="Maven Pro"/>
                <a:sym typeface="Maven Pro"/>
              </a:rPr>
              <a:t>Those “successful” clusters still have a number of non-subscribed users that can be a target </a:t>
            </a:r>
            <a:r>
              <a:rPr lang="en" sz="1200">
                <a:solidFill>
                  <a:schemeClr val="dk2"/>
                </a:solidFill>
                <a:latin typeface="Maven Pro"/>
                <a:ea typeface="Maven Pro"/>
                <a:cs typeface="Maven Pro"/>
                <a:sym typeface="Maven Pro"/>
              </a:rPr>
              <a:t>demographic. Shows the importance of the economic situation rather than the demographic (no age, job or education pattern)</a:t>
            </a:r>
            <a:endParaRPr sz="1200">
              <a:solidFill>
                <a:schemeClr val="dk2"/>
              </a:solidFill>
              <a:latin typeface="Maven Pro"/>
              <a:ea typeface="Maven Pro"/>
              <a:cs typeface="Maven Pro"/>
              <a:sym typeface="Maven Pro"/>
            </a:endParaRPr>
          </a:p>
        </p:txBody>
      </p:sp>
      <p:sp>
        <p:nvSpPr>
          <p:cNvPr id="1643" name="Google Shape;1643;p52"/>
          <p:cNvSpPr txBox="1"/>
          <p:nvPr>
            <p:ph idx="5" type="subTitle"/>
          </p:nvPr>
        </p:nvSpPr>
        <p:spPr>
          <a:xfrm>
            <a:off x="6437425" y="947650"/>
            <a:ext cx="2348100" cy="47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K-Means</a:t>
            </a:r>
            <a:endParaRPr/>
          </a:p>
        </p:txBody>
      </p:sp>
      <p:pic>
        <p:nvPicPr>
          <p:cNvPr id="1644" name="Google Shape;1644;p52"/>
          <p:cNvPicPr preferRelativeResize="0"/>
          <p:nvPr/>
        </p:nvPicPr>
        <p:blipFill>
          <a:blip r:embed="rId4">
            <a:alphaModFix/>
          </a:blip>
          <a:stretch>
            <a:fillRect/>
          </a:stretch>
        </p:blipFill>
        <p:spPr>
          <a:xfrm>
            <a:off x="6109825" y="1517325"/>
            <a:ext cx="2314175" cy="2456275"/>
          </a:xfrm>
          <a:prstGeom prst="rect">
            <a:avLst/>
          </a:prstGeom>
          <a:noFill/>
          <a:ln>
            <a:noFill/>
          </a:ln>
        </p:spPr>
      </p:pic>
      <p:pic>
        <p:nvPicPr>
          <p:cNvPr id="1645" name="Google Shape;1645;p52"/>
          <p:cNvPicPr preferRelativeResize="0"/>
          <p:nvPr/>
        </p:nvPicPr>
        <p:blipFill>
          <a:blip r:embed="rId5">
            <a:alphaModFix/>
          </a:blip>
          <a:stretch>
            <a:fillRect/>
          </a:stretch>
        </p:blipFill>
        <p:spPr>
          <a:xfrm>
            <a:off x="3186175" y="1576225"/>
            <a:ext cx="2314176" cy="2381930"/>
          </a:xfrm>
          <a:prstGeom prst="rect">
            <a:avLst/>
          </a:prstGeom>
          <a:noFill/>
          <a:ln>
            <a:noFill/>
          </a:ln>
        </p:spPr>
      </p:pic>
      <p:sp>
        <p:nvSpPr>
          <p:cNvPr id="1646" name="Google Shape;1646;p52"/>
          <p:cNvSpPr/>
          <p:nvPr/>
        </p:nvSpPr>
        <p:spPr>
          <a:xfrm>
            <a:off x="1410750" y="1960825"/>
            <a:ext cx="1062300" cy="101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647" name="Google Shape;1647;p52"/>
          <p:cNvSpPr/>
          <p:nvPr/>
        </p:nvSpPr>
        <p:spPr>
          <a:xfrm>
            <a:off x="4291700" y="1898050"/>
            <a:ext cx="1062300" cy="101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648" name="Google Shape;1648;p52"/>
          <p:cNvSpPr/>
          <p:nvPr/>
        </p:nvSpPr>
        <p:spPr>
          <a:xfrm>
            <a:off x="7197275" y="1898050"/>
            <a:ext cx="1062300" cy="101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2" name="Shape 1652"/>
        <p:cNvGrpSpPr/>
        <p:nvPr/>
      </p:nvGrpSpPr>
      <p:grpSpPr>
        <a:xfrm>
          <a:off x="0" y="0"/>
          <a:ext cx="0" cy="0"/>
          <a:chOff x="0" y="0"/>
          <a:chExt cx="0" cy="0"/>
        </a:xfrm>
      </p:grpSpPr>
      <p:sp>
        <p:nvSpPr>
          <p:cNvPr id="1653" name="Google Shape;1653;p53"/>
          <p:cNvSpPr txBox="1"/>
          <p:nvPr>
            <p:ph type="title"/>
          </p:nvPr>
        </p:nvSpPr>
        <p:spPr>
          <a:xfrm>
            <a:off x="1044950" y="1695700"/>
            <a:ext cx="6611400" cy="228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CLASSIFICATION MODEL: </a:t>
            </a:r>
            <a:endParaRPr sz="4000"/>
          </a:p>
          <a:p>
            <a:pPr indent="0" lvl="0" marL="0" rtl="0" algn="ctr">
              <a:spcBef>
                <a:spcPts val="0"/>
              </a:spcBef>
              <a:spcAft>
                <a:spcPts val="0"/>
              </a:spcAft>
              <a:buNone/>
            </a:pPr>
            <a:r>
              <a:rPr lang="en" sz="4000"/>
              <a:t>Predict Subscription</a:t>
            </a:r>
            <a:endParaRPr sz="4000"/>
          </a:p>
        </p:txBody>
      </p:sp>
      <p:grpSp>
        <p:nvGrpSpPr>
          <p:cNvPr id="1654" name="Google Shape;1654;p53"/>
          <p:cNvGrpSpPr/>
          <p:nvPr/>
        </p:nvGrpSpPr>
        <p:grpSpPr>
          <a:xfrm>
            <a:off x="7527178" y="539493"/>
            <a:ext cx="903604" cy="817401"/>
            <a:chOff x="431250" y="4269675"/>
            <a:chExt cx="623175" cy="563725"/>
          </a:xfrm>
        </p:grpSpPr>
        <p:sp>
          <p:nvSpPr>
            <p:cNvPr id="1655" name="Google Shape;1655;p53"/>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3"/>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3"/>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3"/>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9" name="Google Shape;1659;p53"/>
          <p:cNvGrpSpPr/>
          <p:nvPr/>
        </p:nvGrpSpPr>
        <p:grpSpPr>
          <a:xfrm>
            <a:off x="7296178" y="2978507"/>
            <a:ext cx="547707" cy="495785"/>
            <a:chOff x="470050" y="3731100"/>
            <a:chExt cx="179800" cy="162750"/>
          </a:xfrm>
        </p:grpSpPr>
        <p:sp>
          <p:nvSpPr>
            <p:cNvPr id="1660" name="Google Shape;1660;p53"/>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3"/>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3"/>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3"/>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27"/>
          <p:cNvSpPr txBox="1"/>
          <p:nvPr>
            <p:ph type="title"/>
          </p:nvPr>
        </p:nvSpPr>
        <p:spPr>
          <a:xfrm>
            <a:off x="1819300" y="2400150"/>
            <a:ext cx="4158900" cy="156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t>CONTEXT &amp; HYPOTHESIS</a:t>
            </a:r>
            <a:endParaRPr sz="4600"/>
          </a:p>
        </p:txBody>
      </p:sp>
      <p:sp>
        <p:nvSpPr>
          <p:cNvPr id="1380" name="Google Shape;1380;p27"/>
          <p:cNvSpPr txBox="1"/>
          <p:nvPr>
            <p:ph idx="2" type="title"/>
          </p:nvPr>
        </p:nvSpPr>
        <p:spPr>
          <a:xfrm>
            <a:off x="1819300" y="1558350"/>
            <a:ext cx="1588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1381" name="Google Shape;1381;p27"/>
          <p:cNvGrpSpPr/>
          <p:nvPr/>
        </p:nvGrpSpPr>
        <p:grpSpPr>
          <a:xfrm>
            <a:off x="7527178" y="539493"/>
            <a:ext cx="903604" cy="817401"/>
            <a:chOff x="431250" y="4269675"/>
            <a:chExt cx="623175" cy="563725"/>
          </a:xfrm>
        </p:grpSpPr>
        <p:sp>
          <p:nvSpPr>
            <p:cNvPr id="1382" name="Google Shape;1382;p27"/>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7"/>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6" name="Google Shape;1386;p27"/>
          <p:cNvGrpSpPr/>
          <p:nvPr/>
        </p:nvGrpSpPr>
        <p:grpSpPr>
          <a:xfrm>
            <a:off x="7296178" y="2978507"/>
            <a:ext cx="547707" cy="495785"/>
            <a:chOff x="470050" y="3731100"/>
            <a:chExt cx="179800" cy="162750"/>
          </a:xfrm>
        </p:grpSpPr>
        <p:sp>
          <p:nvSpPr>
            <p:cNvPr id="1387" name="Google Shape;1387;p27"/>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7"/>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7"/>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MODELLING APPROACH</a:t>
            </a:r>
            <a:endParaRPr/>
          </a:p>
        </p:txBody>
      </p:sp>
      <p:sp>
        <p:nvSpPr>
          <p:cNvPr id="1669" name="Google Shape;1669;p54"/>
          <p:cNvSpPr txBox="1"/>
          <p:nvPr>
            <p:ph idx="2" type="subTitle"/>
          </p:nvPr>
        </p:nvSpPr>
        <p:spPr>
          <a:xfrm>
            <a:off x="1058775" y="1706425"/>
            <a:ext cx="30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Classification model to predict whether a customer has subscribed or not.</a:t>
            </a:r>
            <a:endParaRPr sz="1000"/>
          </a:p>
        </p:txBody>
      </p:sp>
      <p:sp>
        <p:nvSpPr>
          <p:cNvPr id="1670" name="Google Shape;1670;p54"/>
          <p:cNvSpPr txBox="1"/>
          <p:nvPr>
            <p:ph idx="3" type="subTitle"/>
          </p:nvPr>
        </p:nvSpPr>
        <p:spPr>
          <a:xfrm>
            <a:off x="1058775" y="1342525"/>
            <a:ext cx="3049200" cy="3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Approach</a:t>
            </a:r>
            <a:endParaRPr sz="1500"/>
          </a:p>
        </p:txBody>
      </p:sp>
      <p:sp>
        <p:nvSpPr>
          <p:cNvPr id="1671" name="Google Shape;1671;p54"/>
          <p:cNvSpPr txBox="1"/>
          <p:nvPr>
            <p:ph idx="2" type="subTitle"/>
          </p:nvPr>
        </p:nvSpPr>
        <p:spPr>
          <a:xfrm>
            <a:off x="1058775" y="2643025"/>
            <a:ext cx="3049200" cy="9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 </a:t>
            </a:r>
            <a:r>
              <a:rPr lang="en" sz="1000"/>
              <a:t>Create target</a:t>
            </a:r>
            <a:endParaRPr sz="1000"/>
          </a:p>
          <a:p>
            <a:pPr indent="0" lvl="0" marL="0" rtl="0" algn="l">
              <a:spcBef>
                <a:spcPts val="0"/>
              </a:spcBef>
              <a:spcAft>
                <a:spcPts val="0"/>
              </a:spcAft>
              <a:buNone/>
            </a:pPr>
            <a:r>
              <a:rPr lang="en" sz="1000"/>
              <a:t>- Drop useless and correlated and variables </a:t>
            </a:r>
            <a:endParaRPr sz="1000"/>
          </a:p>
          <a:p>
            <a:pPr indent="0" lvl="0" marL="0" rtl="0" algn="l">
              <a:spcBef>
                <a:spcPts val="0"/>
              </a:spcBef>
              <a:spcAft>
                <a:spcPts val="0"/>
              </a:spcAft>
              <a:buNone/>
            </a:pPr>
            <a:r>
              <a:rPr lang="en" sz="1000"/>
              <a:t>- Categorical encoding</a:t>
            </a:r>
            <a:endParaRPr sz="1000"/>
          </a:p>
          <a:p>
            <a:pPr indent="0" lvl="0" marL="0" rtl="0" algn="l">
              <a:spcBef>
                <a:spcPts val="0"/>
              </a:spcBef>
              <a:spcAft>
                <a:spcPts val="0"/>
              </a:spcAft>
              <a:buNone/>
            </a:pPr>
            <a:r>
              <a:rPr lang="en" sz="1000"/>
              <a:t>- Standardize data</a:t>
            </a:r>
            <a:endParaRPr sz="1000"/>
          </a:p>
          <a:p>
            <a:pPr indent="0" lvl="0" marL="0" rtl="0" algn="l">
              <a:spcBef>
                <a:spcPts val="0"/>
              </a:spcBef>
              <a:spcAft>
                <a:spcPts val="0"/>
              </a:spcAft>
              <a:buNone/>
            </a:pPr>
            <a:r>
              <a:rPr lang="en" sz="1000"/>
              <a:t>- Balance target variable</a:t>
            </a:r>
            <a:endParaRPr sz="1000"/>
          </a:p>
        </p:txBody>
      </p:sp>
      <p:sp>
        <p:nvSpPr>
          <p:cNvPr id="1672" name="Google Shape;1672;p54"/>
          <p:cNvSpPr txBox="1"/>
          <p:nvPr>
            <p:ph idx="3" type="subTitle"/>
          </p:nvPr>
        </p:nvSpPr>
        <p:spPr>
          <a:xfrm>
            <a:off x="1058775" y="2279125"/>
            <a:ext cx="3049200" cy="3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Preprocessing</a:t>
            </a:r>
            <a:endParaRPr sz="1500"/>
          </a:p>
        </p:txBody>
      </p:sp>
      <p:sp>
        <p:nvSpPr>
          <p:cNvPr id="1673" name="Google Shape;1673;p54"/>
          <p:cNvSpPr txBox="1"/>
          <p:nvPr>
            <p:ph idx="2" type="subTitle"/>
          </p:nvPr>
        </p:nvSpPr>
        <p:spPr>
          <a:xfrm>
            <a:off x="1058775" y="4031300"/>
            <a:ext cx="30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Random Forest to select features with importance above 0.02</a:t>
            </a:r>
            <a:endParaRPr sz="1000"/>
          </a:p>
        </p:txBody>
      </p:sp>
      <p:sp>
        <p:nvSpPr>
          <p:cNvPr id="1674" name="Google Shape;1674;p54"/>
          <p:cNvSpPr txBox="1"/>
          <p:nvPr>
            <p:ph idx="3" type="subTitle"/>
          </p:nvPr>
        </p:nvSpPr>
        <p:spPr>
          <a:xfrm>
            <a:off x="1058775" y="3667400"/>
            <a:ext cx="3049200" cy="3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Feature selection</a:t>
            </a:r>
            <a:endParaRPr sz="1500"/>
          </a:p>
        </p:txBody>
      </p:sp>
      <p:sp>
        <p:nvSpPr>
          <p:cNvPr id="1675" name="Google Shape;1675;p54"/>
          <p:cNvSpPr txBox="1"/>
          <p:nvPr>
            <p:ph idx="2" type="subTitle"/>
          </p:nvPr>
        </p:nvSpPr>
        <p:spPr>
          <a:xfrm>
            <a:off x="5086425" y="1706425"/>
            <a:ext cx="30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Try different models + hyperparameter tuning</a:t>
            </a:r>
            <a:endParaRPr sz="1000"/>
          </a:p>
        </p:txBody>
      </p:sp>
      <p:sp>
        <p:nvSpPr>
          <p:cNvPr id="1676" name="Google Shape;1676;p54"/>
          <p:cNvSpPr txBox="1"/>
          <p:nvPr>
            <p:ph idx="3" type="subTitle"/>
          </p:nvPr>
        </p:nvSpPr>
        <p:spPr>
          <a:xfrm>
            <a:off x="5086425" y="1342525"/>
            <a:ext cx="3049200" cy="3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Model </a:t>
            </a:r>
            <a:r>
              <a:rPr lang="en" sz="1500"/>
              <a:t>selection</a:t>
            </a:r>
            <a:endParaRPr sz="1500"/>
          </a:p>
        </p:txBody>
      </p:sp>
      <p:sp>
        <p:nvSpPr>
          <p:cNvPr id="1677" name="Google Shape;1677;p54"/>
          <p:cNvSpPr txBox="1"/>
          <p:nvPr>
            <p:ph idx="2" type="subTitle"/>
          </p:nvPr>
        </p:nvSpPr>
        <p:spPr>
          <a:xfrm>
            <a:off x="5086425" y="2595650"/>
            <a:ext cx="30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Train-validation-test split</a:t>
            </a:r>
            <a:endParaRPr sz="1000"/>
          </a:p>
        </p:txBody>
      </p:sp>
      <p:sp>
        <p:nvSpPr>
          <p:cNvPr id="1678" name="Google Shape;1678;p54"/>
          <p:cNvSpPr txBox="1"/>
          <p:nvPr>
            <p:ph idx="3" type="subTitle"/>
          </p:nvPr>
        </p:nvSpPr>
        <p:spPr>
          <a:xfrm>
            <a:off x="5086425" y="2231750"/>
            <a:ext cx="3049200" cy="3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Validation strategy</a:t>
            </a:r>
            <a:endParaRPr sz="1500"/>
          </a:p>
        </p:txBody>
      </p:sp>
      <p:sp>
        <p:nvSpPr>
          <p:cNvPr id="1679" name="Google Shape;1679;p54"/>
          <p:cNvSpPr txBox="1"/>
          <p:nvPr>
            <p:ph idx="2" type="subTitle"/>
          </p:nvPr>
        </p:nvSpPr>
        <p:spPr>
          <a:xfrm>
            <a:off x="5086425" y="3458600"/>
            <a:ext cx="30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Accuracy, precision, recall, F1 score, AUC-ROC</a:t>
            </a:r>
            <a:endParaRPr sz="1000"/>
          </a:p>
        </p:txBody>
      </p:sp>
      <p:sp>
        <p:nvSpPr>
          <p:cNvPr id="1680" name="Google Shape;1680;p54"/>
          <p:cNvSpPr txBox="1"/>
          <p:nvPr>
            <p:ph idx="3" type="subTitle"/>
          </p:nvPr>
        </p:nvSpPr>
        <p:spPr>
          <a:xfrm>
            <a:off x="5086425" y="3094700"/>
            <a:ext cx="3049200" cy="3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Evaluation metric</a:t>
            </a:r>
            <a:endParaRPr sz="1500"/>
          </a:p>
        </p:txBody>
      </p:sp>
      <p:pic>
        <p:nvPicPr>
          <p:cNvPr id="1681" name="Google Shape;1681;p54"/>
          <p:cNvPicPr preferRelativeResize="0"/>
          <p:nvPr/>
        </p:nvPicPr>
        <p:blipFill>
          <a:blip r:embed="rId3">
            <a:alphaModFix/>
          </a:blip>
          <a:stretch>
            <a:fillRect/>
          </a:stretch>
        </p:blipFill>
        <p:spPr>
          <a:xfrm>
            <a:off x="4459263" y="3063975"/>
            <a:ext cx="477925" cy="477925"/>
          </a:xfrm>
          <a:prstGeom prst="rect">
            <a:avLst/>
          </a:prstGeom>
          <a:noFill/>
          <a:ln>
            <a:noFill/>
          </a:ln>
        </p:spPr>
      </p:pic>
      <p:pic>
        <p:nvPicPr>
          <p:cNvPr id="1682" name="Google Shape;1682;p54"/>
          <p:cNvPicPr preferRelativeResize="0"/>
          <p:nvPr/>
        </p:nvPicPr>
        <p:blipFill>
          <a:blip r:embed="rId4">
            <a:alphaModFix/>
          </a:blip>
          <a:stretch>
            <a:fillRect/>
          </a:stretch>
        </p:blipFill>
        <p:spPr>
          <a:xfrm>
            <a:off x="368298" y="2279125"/>
            <a:ext cx="477925" cy="477925"/>
          </a:xfrm>
          <a:prstGeom prst="rect">
            <a:avLst/>
          </a:prstGeom>
          <a:noFill/>
          <a:ln>
            <a:noFill/>
          </a:ln>
        </p:spPr>
      </p:pic>
      <p:pic>
        <p:nvPicPr>
          <p:cNvPr id="1683" name="Google Shape;1683;p54"/>
          <p:cNvPicPr preferRelativeResize="0"/>
          <p:nvPr/>
        </p:nvPicPr>
        <p:blipFill>
          <a:blip r:embed="rId5">
            <a:alphaModFix/>
          </a:blip>
          <a:stretch>
            <a:fillRect/>
          </a:stretch>
        </p:blipFill>
        <p:spPr>
          <a:xfrm>
            <a:off x="368298" y="3667400"/>
            <a:ext cx="477925" cy="477925"/>
          </a:xfrm>
          <a:prstGeom prst="rect">
            <a:avLst/>
          </a:prstGeom>
          <a:noFill/>
          <a:ln>
            <a:noFill/>
          </a:ln>
        </p:spPr>
      </p:pic>
      <p:pic>
        <p:nvPicPr>
          <p:cNvPr id="1684" name="Google Shape;1684;p54"/>
          <p:cNvPicPr preferRelativeResize="0"/>
          <p:nvPr/>
        </p:nvPicPr>
        <p:blipFill>
          <a:blip r:embed="rId6">
            <a:alphaModFix/>
          </a:blip>
          <a:stretch>
            <a:fillRect/>
          </a:stretch>
        </p:blipFill>
        <p:spPr>
          <a:xfrm>
            <a:off x="4459263" y="1285513"/>
            <a:ext cx="477925" cy="477925"/>
          </a:xfrm>
          <a:prstGeom prst="rect">
            <a:avLst/>
          </a:prstGeom>
          <a:noFill/>
          <a:ln>
            <a:noFill/>
          </a:ln>
        </p:spPr>
      </p:pic>
      <p:pic>
        <p:nvPicPr>
          <p:cNvPr id="1685" name="Google Shape;1685;p54"/>
          <p:cNvPicPr preferRelativeResize="0"/>
          <p:nvPr/>
        </p:nvPicPr>
        <p:blipFill>
          <a:blip r:embed="rId7">
            <a:alphaModFix/>
          </a:blip>
          <a:stretch>
            <a:fillRect/>
          </a:stretch>
        </p:blipFill>
        <p:spPr>
          <a:xfrm>
            <a:off x="4459263" y="2174738"/>
            <a:ext cx="477925" cy="477925"/>
          </a:xfrm>
          <a:prstGeom prst="rect">
            <a:avLst/>
          </a:prstGeom>
          <a:noFill/>
          <a:ln>
            <a:noFill/>
          </a:ln>
        </p:spPr>
      </p:pic>
      <p:pic>
        <p:nvPicPr>
          <p:cNvPr id="1686" name="Google Shape;1686;p54"/>
          <p:cNvPicPr preferRelativeResize="0"/>
          <p:nvPr/>
        </p:nvPicPr>
        <p:blipFill>
          <a:blip r:embed="rId8">
            <a:alphaModFix/>
          </a:blip>
          <a:stretch>
            <a:fillRect/>
          </a:stretch>
        </p:blipFill>
        <p:spPr>
          <a:xfrm>
            <a:off x="368300" y="1285513"/>
            <a:ext cx="477925" cy="477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pic>
        <p:nvPicPr>
          <p:cNvPr id="1692" name="Google Shape;1692;p55"/>
          <p:cNvPicPr preferRelativeResize="0"/>
          <p:nvPr/>
        </p:nvPicPr>
        <p:blipFill>
          <a:blip r:embed="rId3">
            <a:alphaModFix/>
          </a:blip>
          <a:stretch>
            <a:fillRect/>
          </a:stretch>
        </p:blipFill>
        <p:spPr>
          <a:xfrm>
            <a:off x="278725" y="1291986"/>
            <a:ext cx="4364899" cy="300126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pic>
        <p:nvPicPr>
          <p:cNvPr id="1698" name="Google Shape;1698;p56"/>
          <p:cNvPicPr preferRelativeResize="0"/>
          <p:nvPr/>
        </p:nvPicPr>
        <p:blipFill>
          <a:blip r:embed="rId3">
            <a:alphaModFix/>
          </a:blip>
          <a:stretch>
            <a:fillRect/>
          </a:stretch>
        </p:blipFill>
        <p:spPr>
          <a:xfrm>
            <a:off x="278725" y="1291986"/>
            <a:ext cx="4364899" cy="3001265"/>
          </a:xfrm>
          <a:prstGeom prst="rect">
            <a:avLst/>
          </a:prstGeom>
          <a:noFill/>
          <a:ln>
            <a:noFill/>
          </a:ln>
        </p:spPr>
      </p:pic>
      <p:sp>
        <p:nvSpPr>
          <p:cNvPr id="1699" name="Google Shape;1699;p56"/>
          <p:cNvSpPr/>
          <p:nvPr/>
        </p:nvSpPr>
        <p:spPr>
          <a:xfrm>
            <a:off x="272450" y="3151500"/>
            <a:ext cx="4365000" cy="2109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pic>
        <p:nvPicPr>
          <p:cNvPr id="1700" name="Google Shape;1700;p56"/>
          <p:cNvPicPr preferRelativeResize="0"/>
          <p:nvPr/>
        </p:nvPicPr>
        <p:blipFill>
          <a:blip r:embed="rId4">
            <a:alphaModFix/>
          </a:blip>
          <a:stretch>
            <a:fillRect/>
          </a:stretch>
        </p:blipFill>
        <p:spPr>
          <a:xfrm>
            <a:off x="5867075" y="1203612"/>
            <a:ext cx="2556924" cy="1829225"/>
          </a:xfrm>
          <a:prstGeom prst="rect">
            <a:avLst/>
          </a:prstGeom>
          <a:noFill/>
          <a:ln>
            <a:noFill/>
          </a:ln>
        </p:spPr>
      </p:pic>
      <p:pic>
        <p:nvPicPr>
          <p:cNvPr id="1701" name="Google Shape;1701;p56"/>
          <p:cNvPicPr preferRelativeResize="0"/>
          <p:nvPr/>
        </p:nvPicPr>
        <p:blipFill>
          <a:blip r:embed="rId5">
            <a:alphaModFix/>
          </a:blip>
          <a:stretch>
            <a:fillRect/>
          </a:stretch>
        </p:blipFill>
        <p:spPr>
          <a:xfrm>
            <a:off x="5867074" y="3218699"/>
            <a:ext cx="2075332" cy="1748876"/>
          </a:xfrm>
          <a:prstGeom prst="rect">
            <a:avLst/>
          </a:prstGeom>
          <a:noFill/>
          <a:ln>
            <a:noFill/>
          </a:ln>
        </p:spPr>
      </p:pic>
      <p:sp>
        <p:nvSpPr>
          <p:cNvPr id="1702" name="Google Shape;1702;p56"/>
          <p:cNvSpPr/>
          <p:nvPr/>
        </p:nvSpPr>
        <p:spPr>
          <a:xfrm>
            <a:off x="4870675" y="3156200"/>
            <a:ext cx="564600" cy="2109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703" name="Google Shape;1703;p56"/>
          <p:cNvSpPr txBox="1"/>
          <p:nvPr>
            <p:ph idx="3" type="subTitle"/>
          </p:nvPr>
        </p:nvSpPr>
        <p:spPr>
          <a:xfrm>
            <a:off x="5798225" y="571325"/>
            <a:ext cx="1739100" cy="4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Recall = 0.90</a:t>
            </a:r>
            <a:endParaRPr sz="1000"/>
          </a:p>
          <a:p>
            <a:pPr indent="0" lvl="0" marL="0" rtl="0" algn="l">
              <a:spcBef>
                <a:spcPts val="0"/>
              </a:spcBef>
              <a:spcAft>
                <a:spcPts val="0"/>
              </a:spcAft>
              <a:buNone/>
            </a:pPr>
            <a:r>
              <a:rPr lang="en" sz="1000"/>
              <a:t>F1 score = 0.88</a:t>
            </a:r>
            <a:endParaRPr sz="1000"/>
          </a:p>
        </p:txBody>
      </p:sp>
      <p:sp>
        <p:nvSpPr>
          <p:cNvPr id="1704" name="Google Shape;1704;p56"/>
          <p:cNvSpPr txBox="1"/>
          <p:nvPr/>
        </p:nvSpPr>
        <p:spPr>
          <a:xfrm>
            <a:off x="272450" y="4500825"/>
            <a:ext cx="46095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Maven Pro"/>
                <a:ea typeface="Maven Pro"/>
                <a:cs typeface="Maven Pro"/>
                <a:sym typeface="Maven Pro"/>
              </a:rPr>
              <a:t>'colsample_bytree': 0.8, 'learning_rate': 0.2, 'max_depth': 7, 'n_estimators': 100, 'random_state': 42, 'subsample': 1.0</a:t>
            </a:r>
            <a:endParaRPr sz="900">
              <a:solidFill>
                <a:schemeClr val="dk2"/>
              </a:solidFill>
              <a:latin typeface="Maven Pro"/>
              <a:ea typeface="Maven Pro"/>
              <a:cs typeface="Maven Pro"/>
              <a:sym typeface="Maven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sp>
        <p:nvSpPr>
          <p:cNvPr id="1709" name="Google Shape;1709;p57"/>
          <p:cNvSpPr txBox="1"/>
          <p:nvPr>
            <p:ph type="title"/>
          </p:nvPr>
        </p:nvSpPr>
        <p:spPr>
          <a:xfrm>
            <a:off x="1819300" y="2400150"/>
            <a:ext cx="5793600" cy="156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t>RESULTS &amp; INTERPRETATION</a:t>
            </a:r>
            <a:endParaRPr sz="4600"/>
          </a:p>
        </p:txBody>
      </p:sp>
      <p:sp>
        <p:nvSpPr>
          <p:cNvPr id="1710" name="Google Shape;1710;p57"/>
          <p:cNvSpPr txBox="1"/>
          <p:nvPr>
            <p:ph idx="2" type="title"/>
          </p:nvPr>
        </p:nvSpPr>
        <p:spPr>
          <a:xfrm>
            <a:off x="1819300" y="1558350"/>
            <a:ext cx="1588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1711" name="Google Shape;1711;p57"/>
          <p:cNvGrpSpPr/>
          <p:nvPr/>
        </p:nvGrpSpPr>
        <p:grpSpPr>
          <a:xfrm>
            <a:off x="7527178" y="539493"/>
            <a:ext cx="903604" cy="817401"/>
            <a:chOff x="431250" y="4269675"/>
            <a:chExt cx="623175" cy="563725"/>
          </a:xfrm>
        </p:grpSpPr>
        <p:sp>
          <p:nvSpPr>
            <p:cNvPr id="1712" name="Google Shape;1712;p57"/>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7"/>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7"/>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7"/>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6" name="Google Shape;1716;p57"/>
          <p:cNvGrpSpPr/>
          <p:nvPr/>
        </p:nvGrpSpPr>
        <p:grpSpPr>
          <a:xfrm>
            <a:off x="7296178" y="2978507"/>
            <a:ext cx="547707" cy="495785"/>
            <a:chOff x="470050" y="3731100"/>
            <a:chExt cx="179800" cy="162750"/>
          </a:xfrm>
        </p:grpSpPr>
        <p:sp>
          <p:nvSpPr>
            <p:cNvPr id="1717" name="Google Shape;1717;p57"/>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7"/>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7"/>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7"/>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58"/>
          <p:cNvSpPr txBox="1"/>
          <p:nvPr>
            <p:ph idx="4294967295" type="title"/>
          </p:nvPr>
        </p:nvSpPr>
        <p:spPr>
          <a:xfrm>
            <a:off x="132900" y="1237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ON THE TEST SET</a:t>
            </a:r>
            <a:endParaRPr/>
          </a:p>
        </p:txBody>
      </p:sp>
      <p:sp>
        <p:nvSpPr>
          <p:cNvPr id="1726" name="Google Shape;1726;p58"/>
          <p:cNvSpPr txBox="1"/>
          <p:nvPr>
            <p:ph idx="4294967295" type="subTitle"/>
          </p:nvPr>
        </p:nvSpPr>
        <p:spPr>
          <a:xfrm>
            <a:off x="6120775" y="-50"/>
            <a:ext cx="2310000" cy="45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t>Accuracy = 0.8922</a:t>
            </a:r>
            <a:endParaRPr b="1" sz="1000"/>
          </a:p>
          <a:p>
            <a:pPr indent="0" lvl="0" marL="0" rtl="0" algn="l">
              <a:lnSpc>
                <a:spcPct val="100000"/>
              </a:lnSpc>
              <a:spcBef>
                <a:spcPts val="0"/>
              </a:spcBef>
              <a:spcAft>
                <a:spcPts val="0"/>
              </a:spcAft>
              <a:buNone/>
            </a:pPr>
            <a:r>
              <a:rPr b="1" lang="en" sz="1000"/>
              <a:t>Weighted avg recall= 0.89</a:t>
            </a:r>
            <a:endParaRPr b="1" sz="1000"/>
          </a:p>
        </p:txBody>
      </p:sp>
      <p:pic>
        <p:nvPicPr>
          <p:cNvPr id="1727" name="Google Shape;1727;p58"/>
          <p:cNvPicPr preferRelativeResize="0"/>
          <p:nvPr/>
        </p:nvPicPr>
        <p:blipFill>
          <a:blip r:embed="rId3">
            <a:alphaModFix/>
          </a:blip>
          <a:stretch>
            <a:fillRect/>
          </a:stretch>
        </p:blipFill>
        <p:spPr>
          <a:xfrm>
            <a:off x="5625188" y="2740125"/>
            <a:ext cx="3075325" cy="2274550"/>
          </a:xfrm>
          <a:prstGeom prst="rect">
            <a:avLst/>
          </a:prstGeom>
          <a:noFill/>
          <a:ln>
            <a:noFill/>
          </a:ln>
        </p:spPr>
      </p:pic>
      <p:pic>
        <p:nvPicPr>
          <p:cNvPr id="1728" name="Google Shape;1728;p58"/>
          <p:cNvPicPr preferRelativeResize="0"/>
          <p:nvPr/>
        </p:nvPicPr>
        <p:blipFill>
          <a:blip r:embed="rId4">
            <a:alphaModFix/>
          </a:blip>
          <a:stretch>
            <a:fillRect/>
          </a:stretch>
        </p:blipFill>
        <p:spPr>
          <a:xfrm>
            <a:off x="5894925" y="539512"/>
            <a:ext cx="2535839" cy="2112551"/>
          </a:xfrm>
          <a:prstGeom prst="rect">
            <a:avLst/>
          </a:prstGeom>
          <a:noFill/>
          <a:ln>
            <a:noFill/>
          </a:ln>
        </p:spPr>
      </p:pic>
      <p:pic>
        <p:nvPicPr>
          <p:cNvPr id="1729" name="Google Shape;1729;p58"/>
          <p:cNvPicPr preferRelativeResize="0"/>
          <p:nvPr/>
        </p:nvPicPr>
        <p:blipFill>
          <a:blip r:embed="rId5">
            <a:alphaModFix/>
          </a:blip>
          <a:stretch>
            <a:fillRect/>
          </a:stretch>
        </p:blipFill>
        <p:spPr>
          <a:xfrm>
            <a:off x="282349" y="1179425"/>
            <a:ext cx="4644175" cy="3361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59"/>
          <p:cNvSpPr txBox="1"/>
          <p:nvPr>
            <p:ph idx="4294967295" type="title"/>
          </p:nvPr>
        </p:nvSpPr>
        <p:spPr>
          <a:xfrm>
            <a:off x="-32850" y="104000"/>
            <a:ext cx="896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INTERPRETATION </a:t>
            </a:r>
            <a:r>
              <a:rPr lang="en" sz="2900"/>
              <a:t>-</a:t>
            </a:r>
            <a:r>
              <a:rPr lang="en" sz="2900"/>
              <a:t> FEATURE IMPORTANCE</a:t>
            </a:r>
            <a:endParaRPr sz="2900"/>
          </a:p>
        </p:txBody>
      </p:sp>
      <p:pic>
        <p:nvPicPr>
          <p:cNvPr id="1735" name="Google Shape;1735;p59"/>
          <p:cNvPicPr preferRelativeResize="0"/>
          <p:nvPr/>
        </p:nvPicPr>
        <p:blipFill>
          <a:blip r:embed="rId3">
            <a:alphaModFix/>
          </a:blip>
          <a:stretch>
            <a:fillRect/>
          </a:stretch>
        </p:blipFill>
        <p:spPr>
          <a:xfrm>
            <a:off x="991813" y="723750"/>
            <a:ext cx="7160368" cy="426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sp>
        <p:nvSpPr>
          <p:cNvPr id="1740" name="Google Shape;1740;p60"/>
          <p:cNvSpPr txBox="1"/>
          <p:nvPr>
            <p:ph type="title"/>
          </p:nvPr>
        </p:nvSpPr>
        <p:spPr>
          <a:xfrm>
            <a:off x="1819300" y="2400150"/>
            <a:ext cx="5793600" cy="156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t>THREATS TO</a:t>
            </a:r>
            <a:endParaRPr sz="4600"/>
          </a:p>
          <a:p>
            <a:pPr indent="0" lvl="0" marL="0" rtl="0" algn="l">
              <a:spcBef>
                <a:spcPts val="0"/>
              </a:spcBef>
              <a:spcAft>
                <a:spcPts val="0"/>
              </a:spcAft>
              <a:buNone/>
            </a:pPr>
            <a:r>
              <a:rPr lang="en" sz="4600"/>
              <a:t>VALIDITY</a:t>
            </a:r>
            <a:endParaRPr sz="4600"/>
          </a:p>
        </p:txBody>
      </p:sp>
      <p:sp>
        <p:nvSpPr>
          <p:cNvPr id="1741" name="Google Shape;1741;p60"/>
          <p:cNvSpPr txBox="1"/>
          <p:nvPr>
            <p:ph idx="2" type="title"/>
          </p:nvPr>
        </p:nvSpPr>
        <p:spPr>
          <a:xfrm>
            <a:off x="1819300" y="1558350"/>
            <a:ext cx="1588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1742" name="Google Shape;1742;p60"/>
          <p:cNvGrpSpPr/>
          <p:nvPr/>
        </p:nvGrpSpPr>
        <p:grpSpPr>
          <a:xfrm>
            <a:off x="7527178" y="539493"/>
            <a:ext cx="903604" cy="817401"/>
            <a:chOff x="431250" y="4269675"/>
            <a:chExt cx="623175" cy="563725"/>
          </a:xfrm>
        </p:grpSpPr>
        <p:sp>
          <p:nvSpPr>
            <p:cNvPr id="1743" name="Google Shape;1743;p60"/>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0"/>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0"/>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0"/>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7" name="Google Shape;1747;p60"/>
          <p:cNvGrpSpPr/>
          <p:nvPr/>
        </p:nvGrpSpPr>
        <p:grpSpPr>
          <a:xfrm>
            <a:off x="7296178" y="2978507"/>
            <a:ext cx="547707" cy="495785"/>
            <a:chOff x="470050" y="3731100"/>
            <a:chExt cx="179800" cy="162750"/>
          </a:xfrm>
        </p:grpSpPr>
        <p:sp>
          <p:nvSpPr>
            <p:cNvPr id="1748" name="Google Shape;1748;p60"/>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0"/>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0"/>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0"/>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sp>
        <p:nvSpPr>
          <p:cNvPr id="1756" name="Google Shape;1756;p61"/>
          <p:cNvSpPr txBox="1"/>
          <p:nvPr>
            <p:ph type="title"/>
          </p:nvPr>
        </p:nvSpPr>
        <p:spPr>
          <a:xfrm>
            <a:off x="720000" y="445025"/>
            <a:ext cx="577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THREATS TO VALIDITY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7" name="Google Shape;1757;p61"/>
          <p:cNvSpPr txBox="1"/>
          <p:nvPr>
            <p:ph idx="1" type="subTitle"/>
          </p:nvPr>
        </p:nvSpPr>
        <p:spPr>
          <a:xfrm>
            <a:off x="592875" y="1149925"/>
            <a:ext cx="7837800" cy="371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Internal Validity:</a:t>
            </a:r>
            <a:endParaRPr b="1"/>
          </a:p>
          <a:p>
            <a:pPr indent="-304800" lvl="0" marL="457200" rtl="0" algn="l">
              <a:lnSpc>
                <a:spcPct val="115000"/>
              </a:lnSpc>
              <a:spcBef>
                <a:spcPts val="0"/>
              </a:spcBef>
              <a:spcAft>
                <a:spcPts val="0"/>
              </a:spcAft>
              <a:buSzPts val="1200"/>
              <a:buChar char="●"/>
            </a:pPr>
            <a:r>
              <a:rPr b="1" lang="en"/>
              <a:t>Overfitting in Classification Models:</a:t>
            </a:r>
            <a:r>
              <a:rPr lang="en"/>
              <a:t> Complex models might excel on training data but fail to generalize to new data, affecting predictions</a:t>
            </a:r>
            <a:endParaRPr/>
          </a:p>
          <a:p>
            <a:pPr indent="-304800" lvl="0" marL="457200" rtl="0" algn="l">
              <a:lnSpc>
                <a:spcPct val="115000"/>
              </a:lnSpc>
              <a:spcBef>
                <a:spcPts val="1000"/>
              </a:spcBef>
              <a:spcAft>
                <a:spcPts val="0"/>
              </a:spcAft>
              <a:buSzPts val="1200"/>
              <a:buChar char="●"/>
            </a:pPr>
            <a:r>
              <a:rPr b="1" lang="en"/>
              <a:t>Feature Selection Bias:</a:t>
            </a:r>
            <a:r>
              <a:rPr lang="en"/>
              <a:t> Biased feature selection can hinder the model's ability to identify genuine predictive relationships</a:t>
            </a:r>
            <a:endParaRPr/>
          </a:p>
          <a:p>
            <a:pPr indent="0" lvl="0" marL="0" rtl="0" algn="l">
              <a:lnSpc>
                <a:spcPct val="115000"/>
              </a:lnSpc>
              <a:spcBef>
                <a:spcPts val="1000"/>
              </a:spcBef>
              <a:spcAft>
                <a:spcPts val="0"/>
              </a:spcAft>
              <a:buNone/>
            </a:pPr>
            <a:r>
              <a:rPr b="1" lang="en"/>
              <a:t> External Validity:</a:t>
            </a:r>
            <a:endParaRPr b="1"/>
          </a:p>
          <a:p>
            <a:pPr indent="-304800" lvl="0" marL="457200" rtl="0" algn="l">
              <a:lnSpc>
                <a:spcPct val="115000"/>
              </a:lnSpc>
              <a:spcBef>
                <a:spcPts val="0"/>
              </a:spcBef>
              <a:spcAft>
                <a:spcPts val="0"/>
              </a:spcAft>
              <a:buSzPts val="1200"/>
              <a:buChar char="●"/>
            </a:pPr>
            <a:r>
              <a:rPr b="1" lang="en"/>
              <a:t>Population Validity:</a:t>
            </a:r>
            <a:r>
              <a:rPr lang="en"/>
              <a:t> Data may not represent the entire customer base, impacting generalizability</a:t>
            </a:r>
            <a:endParaRPr/>
          </a:p>
          <a:p>
            <a:pPr indent="-304800" lvl="0" marL="457200" rtl="0" algn="l">
              <a:lnSpc>
                <a:spcPct val="115000"/>
              </a:lnSpc>
              <a:spcBef>
                <a:spcPts val="1000"/>
              </a:spcBef>
              <a:spcAft>
                <a:spcPts val="0"/>
              </a:spcAft>
              <a:buSzPts val="1200"/>
              <a:buChar char="●"/>
            </a:pPr>
            <a:r>
              <a:rPr b="1" lang="en"/>
              <a:t>Temporal Validity</a:t>
            </a:r>
            <a:r>
              <a:rPr lang="en"/>
              <a:t>: Changes in customer behavior over time can affect model accuracy.Temporal features (such as </a:t>
            </a:r>
            <a:r>
              <a:rPr lang="en"/>
              <a:t>interest</a:t>
            </a:r>
            <a:r>
              <a:rPr lang="en"/>
              <a:t> rates) need a time associated to gather more insights. </a:t>
            </a:r>
            <a:endParaRPr/>
          </a:p>
          <a:p>
            <a:pPr indent="0" lvl="0" marL="0" rtl="0" algn="l">
              <a:lnSpc>
                <a:spcPct val="115000"/>
              </a:lnSpc>
              <a:spcBef>
                <a:spcPts val="1000"/>
              </a:spcBef>
              <a:spcAft>
                <a:spcPts val="0"/>
              </a:spcAft>
              <a:buNone/>
            </a:pPr>
            <a:r>
              <a:rPr b="1" lang="en"/>
              <a:t> Construct Validity:</a:t>
            </a:r>
            <a:endParaRPr/>
          </a:p>
          <a:p>
            <a:pPr indent="-304800" lvl="0" marL="457200" rtl="0" algn="l">
              <a:lnSpc>
                <a:spcPct val="115000"/>
              </a:lnSpc>
              <a:spcBef>
                <a:spcPts val="0"/>
              </a:spcBef>
              <a:spcAft>
                <a:spcPts val="0"/>
              </a:spcAft>
              <a:buSzPts val="1200"/>
              <a:buChar char="●"/>
            </a:pPr>
            <a:r>
              <a:rPr b="1" lang="en"/>
              <a:t>Lack of Construct Diversity:</a:t>
            </a:r>
            <a:r>
              <a:rPr lang="en"/>
              <a:t> Limited variables might oversimplify behaviors, missing key insights</a:t>
            </a:r>
            <a:endParaRPr/>
          </a:p>
          <a:p>
            <a:pPr indent="0" lvl="0" marL="0" rtl="0" algn="l">
              <a:lnSpc>
                <a:spcPct val="115000"/>
              </a:lnSpc>
              <a:spcBef>
                <a:spcPts val="1000"/>
              </a:spcBef>
              <a:spcAft>
                <a:spcPts val="0"/>
              </a:spcAft>
              <a:buNone/>
            </a:pPr>
            <a:r>
              <a:rPr b="1" lang="en"/>
              <a:t> Conclusion Validity:</a:t>
            </a:r>
            <a:endParaRPr/>
          </a:p>
          <a:p>
            <a:pPr indent="-304800" lvl="0" marL="457200" rtl="0" algn="l">
              <a:lnSpc>
                <a:spcPct val="115000"/>
              </a:lnSpc>
              <a:spcBef>
                <a:spcPts val="0"/>
              </a:spcBef>
              <a:spcAft>
                <a:spcPts val="0"/>
              </a:spcAft>
              <a:buSzPts val="1200"/>
              <a:buChar char="●"/>
            </a:pPr>
            <a:r>
              <a:rPr b="1" lang="en"/>
              <a:t>Model Assumptions:</a:t>
            </a:r>
            <a:r>
              <a:rPr lang="en"/>
              <a:t> Violating model assumptions can lead to inaccurate predictions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62"/>
          <p:cNvSpPr txBox="1"/>
          <p:nvPr>
            <p:ph type="title"/>
          </p:nvPr>
        </p:nvSpPr>
        <p:spPr>
          <a:xfrm>
            <a:off x="720000" y="445025"/>
            <a:ext cx="577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 STRATEGIES</a:t>
            </a:r>
            <a:endParaRPr/>
          </a:p>
        </p:txBody>
      </p:sp>
      <p:sp>
        <p:nvSpPr>
          <p:cNvPr id="1763" name="Google Shape;1763;p62"/>
          <p:cNvSpPr txBox="1"/>
          <p:nvPr>
            <p:ph idx="1" type="subTitle"/>
          </p:nvPr>
        </p:nvSpPr>
        <p:spPr>
          <a:xfrm>
            <a:off x="327150" y="1281325"/>
            <a:ext cx="8103300" cy="318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Cross-Validation: </a:t>
            </a:r>
            <a:r>
              <a:rPr lang="en" sz="1400"/>
              <a:t>Employ techniques to assess generalizability and improve model robustness when compared to using train,test and split.</a:t>
            </a:r>
            <a:endParaRPr sz="1400"/>
          </a:p>
          <a:p>
            <a:pPr indent="0" lvl="0" marL="457200" rtl="0" algn="l">
              <a:spcBef>
                <a:spcPts val="0"/>
              </a:spcBef>
              <a:spcAft>
                <a:spcPts val="0"/>
              </a:spcAft>
              <a:buNone/>
            </a:pPr>
            <a:r>
              <a:t/>
            </a:r>
            <a:endParaRPr b="1" sz="1400"/>
          </a:p>
          <a:p>
            <a:pPr indent="-317500" lvl="0" marL="457200" rtl="0" algn="l">
              <a:spcBef>
                <a:spcPts val="0"/>
              </a:spcBef>
              <a:spcAft>
                <a:spcPts val="0"/>
              </a:spcAft>
              <a:buSzPts val="1400"/>
              <a:buChar char="●"/>
            </a:pPr>
            <a:r>
              <a:rPr b="1" lang="en" sz="1400"/>
              <a:t>Diverse Data Collection:</a:t>
            </a:r>
            <a:r>
              <a:rPr lang="en" sz="1400"/>
              <a:t> Ensure diverse datasets for better representation.</a:t>
            </a:r>
            <a:endParaRPr sz="1400"/>
          </a:p>
          <a:p>
            <a:pPr indent="0" lvl="0" marL="457200" rtl="0" algn="l">
              <a:spcBef>
                <a:spcPts val="0"/>
              </a:spcBef>
              <a:spcAft>
                <a:spcPts val="0"/>
              </a:spcAft>
              <a:buNone/>
            </a:pPr>
            <a:r>
              <a:t/>
            </a:r>
            <a:endParaRPr b="1" sz="1400"/>
          </a:p>
          <a:p>
            <a:pPr indent="-317500" lvl="0" marL="457200" rtl="0" algn="l">
              <a:spcBef>
                <a:spcPts val="0"/>
              </a:spcBef>
              <a:spcAft>
                <a:spcPts val="0"/>
              </a:spcAft>
              <a:buSzPts val="1400"/>
              <a:buChar char="●"/>
            </a:pPr>
            <a:r>
              <a:rPr b="1" lang="en" sz="1400"/>
              <a:t>Continuous Model Evaluation: </a:t>
            </a:r>
            <a:r>
              <a:rPr lang="en" sz="1400"/>
              <a:t>Regularly update models with new data to reflect changing behaviors.</a:t>
            </a:r>
            <a:endParaRPr sz="1400"/>
          </a:p>
          <a:p>
            <a:pPr indent="0" lvl="0" marL="457200" rtl="0" algn="l">
              <a:spcBef>
                <a:spcPts val="0"/>
              </a:spcBef>
              <a:spcAft>
                <a:spcPts val="0"/>
              </a:spcAft>
              <a:buNone/>
            </a:pPr>
            <a:r>
              <a:t/>
            </a:r>
            <a:endParaRPr b="1" sz="1400"/>
          </a:p>
          <a:p>
            <a:pPr indent="-317500" lvl="0" marL="457200" rtl="0" algn="l">
              <a:spcBef>
                <a:spcPts val="0"/>
              </a:spcBef>
              <a:spcAft>
                <a:spcPts val="0"/>
              </a:spcAft>
              <a:buSzPts val="1400"/>
              <a:buChar char="●"/>
            </a:pPr>
            <a:r>
              <a:rPr b="1" lang="en" sz="1400"/>
              <a:t>Multi-Model Approach: </a:t>
            </a:r>
            <a:r>
              <a:rPr lang="en" sz="1400"/>
              <a:t>Use various models to validate findings and uncover different behaviors.</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63"/>
          <p:cNvSpPr txBox="1"/>
          <p:nvPr>
            <p:ph type="title"/>
          </p:nvPr>
        </p:nvSpPr>
        <p:spPr>
          <a:xfrm>
            <a:off x="1819300" y="2400150"/>
            <a:ext cx="5793600" cy="156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t>CONCLUSION &amp; NEXT STEPS</a:t>
            </a:r>
            <a:endParaRPr sz="4600"/>
          </a:p>
        </p:txBody>
      </p:sp>
      <p:sp>
        <p:nvSpPr>
          <p:cNvPr id="1769" name="Google Shape;1769;p63"/>
          <p:cNvSpPr txBox="1"/>
          <p:nvPr>
            <p:ph idx="2" type="title"/>
          </p:nvPr>
        </p:nvSpPr>
        <p:spPr>
          <a:xfrm>
            <a:off x="1819300" y="1558350"/>
            <a:ext cx="1588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grpSp>
        <p:nvGrpSpPr>
          <p:cNvPr id="1770" name="Google Shape;1770;p63"/>
          <p:cNvGrpSpPr/>
          <p:nvPr/>
        </p:nvGrpSpPr>
        <p:grpSpPr>
          <a:xfrm>
            <a:off x="7527178" y="539493"/>
            <a:ext cx="903604" cy="817401"/>
            <a:chOff x="431250" y="4269675"/>
            <a:chExt cx="623175" cy="563725"/>
          </a:xfrm>
        </p:grpSpPr>
        <p:sp>
          <p:nvSpPr>
            <p:cNvPr id="1771" name="Google Shape;1771;p63"/>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3"/>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3"/>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3"/>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5" name="Google Shape;1775;p63"/>
          <p:cNvGrpSpPr/>
          <p:nvPr/>
        </p:nvGrpSpPr>
        <p:grpSpPr>
          <a:xfrm>
            <a:off x="7296178" y="2978507"/>
            <a:ext cx="547707" cy="495785"/>
            <a:chOff x="470050" y="3731100"/>
            <a:chExt cx="179800" cy="162750"/>
          </a:xfrm>
        </p:grpSpPr>
        <p:sp>
          <p:nvSpPr>
            <p:cNvPr id="1776" name="Google Shape;1776;p63"/>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3"/>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3"/>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3"/>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CONTEXT</a:t>
            </a:r>
            <a:endParaRPr/>
          </a:p>
        </p:txBody>
      </p:sp>
      <p:sp>
        <p:nvSpPr>
          <p:cNvPr id="1396" name="Google Shape;1396;p28"/>
          <p:cNvSpPr txBox="1"/>
          <p:nvPr>
            <p:ph idx="1" type="subTitle"/>
          </p:nvPr>
        </p:nvSpPr>
        <p:spPr>
          <a:xfrm>
            <a:off x="439775" y="1290425"/>
            <a:ext cx="7935000" cy="3145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The banking environment is very competitive, but can be rigid and traditional</a:t>
            </a:r>
            <a:endParaRPr sz="1300"/>
          </a:p>
          <a:p>
            <a:pPr indent="-311150" lvl="0" marL="457200" rtl="0" algn="l">
              <a:lnSpc>
                <a:spcPct val="115000"/>
              </a:lnSpc>
              <a:spcBef>
                <a:spcPts val="1000"/>
              </a:spcBef>
              <a:spcAft>
                <a:spcPts val="0"/>
              </a:spcAft>
              <a:buSzPts val="1300"/>
              <a:buChar char="●"/>
            </a:pPr>
            <a:r>
              <a:rPr lang="en" sz="1300"/>
              <a:t>Banks should look for innovative strategies to attract new clients and retain existing ones</a:t>
            </a:r>
            <a:endParaRPr sz="1300"/>
          </a:p>
          <a:p>
            <a:pPr indent="-311150" lvl="0" marL="457200" rtl="0" algn="l">
              <a:lnSpc>
                <a:spcPct val="115000"/>
              </a:lnSpc>
              <a:spcBef>
                <a:spcPts val="1000"/>
              </a:spcBef>
              <a:spcAft>
                <a:spcPts val="0"/>
              </a:spcAft>
              <a:buSzPts val="1300"/>
              <a:buChar char="●"/>
            </a:pPr>
            <a:r>
              <a:rPr lang="en" sz="1300"/>
              <a:t>The transition from traditional marketing approaches to data-driven strategies means a big shift in how banks engage with potential and existing customers</a:t>
            </a:r>
            <a:endParaRPr sz="1300"/>
          </a:p>
          <a:p>
            <a:pPr indent="-311150" lvl="0" marL="457200" rtl="0" algn="l">
              <a:lnSpc>
                <a:spcPct val="115000"/>
              </a:lnSpc>
              <a:spcBef>
                <a:spcPts val="1000"/>
              </a:spcBef>
              <a:spcAft>
                <a:spcPts val="0"/>
              </a:spcAft>
              <a:buSzPts val="1300"/>
              <a:buChar char="●"/>
            </a:pPr>
            <a:r>
              <a:rPr lang="en" sz="1300"/>
              <a:t>This requires an emphasis on the importance of leveraging customer data to personalize targeted marketing strategies</a:t>
            </a:r>
            <a:endParaRPr sz="1300"/>
          </a:p>
          <a:p>
            <a:pPr indent="-311150" lvl="0" marL="457200" rtl="0" algn="l">
              <a:lnSpc>
                <a:spcPct val="115000"/>
              </a:lnSpc>
              <a:spcBef>
                <a:spcPts val="1000"/>
              </a:spcBef>
              <a:spcAft>
                <a:spcPts val="0"/>
              </a:spcAft>
              <a:buSzPts val="1300"/>
              <a:buChar char="●"/>
            </a:pPr>
            <a:r>
              <a:rPr lang="en" sz="1300"/>
              <a:t>We want to use our bank marketing dataset to enhance the effectiveness of these marketing campaigns</a:t>
            </a:r>
            <a:endParaRPr sz="1300"/>
          </a:p>
          <a:p>
            <a:pPr indent="-311150" lvl="0" marL="457200" rtl="0" algn="l">
              <a:lnSpc>
                <a:spcPct val="115000"/>
              </a:lnSpc>
              <a:spcBef>
                <a:spcPts val="1000"/>
              </a:spcBef>
              <a:spcAft>
                <a:spcPts val="1000"/>
              </a:spcAft>
              <a:buSzPts val="1300"/>
              <a:buChar char="●"/>
            </a:pPr>
            <a:r>
              <a:rPr lang="en" sz="1300"/>
              <a:t>This will allow banks to have more efficient allocation of marketing resources and higher conversion rates, which will ultimately increase their profitability</a:t>
            </a:r>
            <a:endParaRPr sz="13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sp>
        <p:nvSpPr>
          <p:cNvPr id="1784" name="Google Shape;1784;p64"/>
          <p:cNvSpPr txBox="1"/>
          <p:nvPr/>
        </p:nvSpPr>
        <p:spPr>
          <a:xfrm>
            <a:off x="1670650" y="354425"/>
            <a:ext cx="801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2"/>
                </a:solidFill>
                <a:latin typeface="Montserrat"/>
                <a:ea typeface="Montserrat"/>
                <a:cs typeface="Montserrat"/>
                <a:sym typeface="Montserrat"/>
              </a:rPr>
              <a:t>ACHIEVING BUSINESS GOALS </a:t>
            </a:r>
            <a:endParaRPr sz="1200"/>
          </a:p>
        </p:txBody>
      </p:sp>
      <p:sp>
        <p:nvSpPr>
          <p:cNvPr id="1785" name="Google Shape;1785;p64"/>
          <p:cNvSpPr txBox="1"/>
          <p:nvPr>
            <p:ph idx="4294967295" type="subTitle"/>
          </p:nvPr>
        </p:nvSpPr>
        <p:spPr>
          <a:xfrm>
            <a:off x="45725" y="1814175"/>
            <a:ext cx="3551700" cy="2622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XGBoost</a:t>
            </a:r>
            <a:r>
              <a:rPr lang="en" sz="1300"/>
              <a:t> had the highest performance among classification models, indicating its effectiveness in handling the complexity and nuances of the bank marketing dataset</a:t>
            </a:r>
            <a:endParaRPr sz="1300"/>
          </a:p>
          <a:p>
            <a:pPr indent="-311150" lvl="0" marL="457200" rtl="0" algn="l">
              <a:spcBef>
                <a:spcPts val="1000"/>
              </a:spcBef>
              <a:spcAft>
                <a:spcPts val="1000"/>
              </a:spcAft>
              <a:buSzPts val="1300"/>
              <a:buChar char="●"/>
            </a:pPr>
            <a:r>
              <a:rPr b="1" lang="en" sz="1300"/>
              <a:t>A</a:t>
            </a:r>
            <a:r>
              <a:rPr b="1" lang="en" sz="1300"/>
              <a:t>bility to target customers </a:t>
            </a:r>
            <a:r>
              <a:rPr lang="en" sz="1300"/>
              <a:t>according</a:t>
            </a:r>
            <a:r>
              <a:rPr b="1" lang="en" sz="1300"/>
              <a:t> </a:t>
            </a:r>
            <a:r>
              <a:rPr lang="en" sz="1300"/>
              <a:t>to feature importance, the bank can now readily identify which criteria are most crucial for customer subscriptions.</a:t>
            </a:r>
            <a:endParaRPr sz="1300"/>
          </a:p>
        </p:txBody>
      </p:sp>
      <p:sp>
        <p:nvSpPr>
          <p:cNvPr id="1786" name="Google Shape;1786;p64"/>
          <p:cNvSpPr txBox="1"/>
          <p:nvPr/>
        </p:nvSpPr>
        <p:spPr>
          <a:xfrm>
            <a:off x="242025" y="126602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Montserrat"/>
                <a:ea typeface="Montserrat"/>
                <a:cs typeface="Montserrat"/>
                <a:sym typeface="Montserrat"/>
              </a:rPr>
              <a:t>Classification</a:t>
            </a:r>
            <a:endParaRPr/>
          </a:p>
        </p:txBody>
      </p:sp>
      <p:sp>
        <p:nvSpPr>
          <p:cNvPr id="1787" name="Google Shape;1787;p64"/>
          <p:cNvSpPr txBox="1"/>
          <p:nvPr/>
        </p:nvSpPr>
        <p:spPr>
          <a:xfrm>
            <a:off x="5041775" y="126602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Montserrat"/>
                <a:ea typeface="Montserrat"/>
                <a:cs typeface="Montserrat"/>
                <a:sym typeface="Montserrat"/>
              </a:rPr>
              <a:t>Clusters</a:t>
            </a:r>
            <a:endParaRPr/>
          </a:p>
        </p:txBody>
      </p:sp>
      <p:sp>
        <p:nvSpPr>
          <p:cNvPr id="1788" name="Google Shape;1788;p64"/>
          <p:cNvSpPr txBox="1"/>
          <p:nvPr/>
        </p:nvSpPr>
        <p:spPr>
          <a:xfrm>
            <a:off x="4762800" y="1814175"/>
            <a:ext cx="3613200" cy="3006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Maven Pro"/>
              <a:buChar char="●"/>
            </a:pPr>
            <a:r>
              <a:rPr b="1" lang="en" sz="1300">
                <a:solidFill>
                  <a:schemeClr val="dk2"/>
                </a:solidFill>
                <a:latin typeface="Maven Pro"/>
                <a:ea typeface="Maven Pro"/>
                <a:cs typeface="Maven Pro"/>
                <a:sym typeface="Maven Pro"/>
              </a:rPr>
              <a:t>K-Means and Mean Shift </a:t>
            </a:r>
            <a:r>
              <a:rPr lang="en" sz="1300">
                <a:solidFill>
                  <a:schemeClr val="dk2"/>
                </a:solidFill>
                <a:latin typeface="Maven Pro"/>
                <a:ea typeface="Maven Pro"/>
                <a:cs typeface="Maven Pro"/>
                <a:sym typeface="Maven Pro"/>
              </a:rPr>
              <a:t>exhibited the highest silhouette scores, offering </a:t>
            </a:r>
            <a:r>
              <a:rPr lang="en" sz="1300" u="sng">
                <a:solidFill>
                  <a:schemeClr val="dk2"/>
                </a:solidFill>
                <a:latin typeface="Maven Pro"/>
                <a:ea typeface="Maven Pro"/>
                <a:cs typeface="Maven Pro"/>
                <a:sym typeface="Maven Pro"/>
              </a:rPr>
              <a:t>valuable insights into client segmentation</a:t>
            </a:r>
            <a:r>
              <a:rPr lang="en" sz="1300">
                <a:solidFill>
                  <a:schemeClr val="dk2"/>
                </a:solidFill>
                <a:latin typeface="Maven Pro"/>
                <a:ea typeface="Maven Pro"/>
                <a:cs typeface="Maven Pro"/>
                <a:sym typeface="Maven Pro"/>
              </a:rPr>
              <a:t> by revealing distinct groups that can be effectively targeted with customized marketing strategies.</a:t>
            </a:r>
            <a:endParaRPr sz="1300">
              <a:solidFill>
                <a:schemeClr val="dk2"/>
              </a:solidFill>
              <a:latin typeface="Maven Pro"/>
              <a:ea typeface="Maven Pro"/>
              <a:cs typeface="Maven Pro"/>
              <a:sym typeface="Maven Pro"/>
            </a:endParaRPr>
          </a:p>
          <a:p>
            <a:pPr indent="-311150" lvl="0" marL="457200" rtl="0" algn="l">
              <a:spcBef>
                <a:spcPts val="1000"/>
              </a:spcBef>
              <a:spcAft>
                <a:spcPts val="0"/>
              </a:spcAft>
              <a:buClr>
                <a:schemeClr val="dk2"/>
              </a:buClr>
              <a:buSzPts val="1300"/>
              <a:buFont typeface="Maven Pro"/>
              <a:buChar char="●"/>
            </a:pPr>
            <a:r>
              <a:rPr lang="en" sz="1200">
                <a:solidFill>
                  <a:schemeClr val="dk2"/>
                </a:solidFill>
                <a:latin typeface="Maven Pro"/>
                <a:ea typeface="Maven Pro"/>
                <a:cs typeface="Maven Pro"/>
                <a:sym typeface="Maven Pro"/>
              </a:rPr>
              <a:t>We identified that </a:t>
            </a:r>
            <a:r>
              <a:rPr b="1" lang="en" sz="1200">
                <a:solidFill>
                  <a:schemeClr val="dk2"/>
                </a:solidFill>
                <a:latin typeface="Maven Pro"/>
                <a:ea typeface="Maven Pro"/>
                <a:cs typeface="Maven Pro"/>
                <a:sym typeface="Maven Pro"/>
              </a:rPr>
              <a:t>economic circumstances are predominant over demographics</a:t>
            </a:r>
            <a:r>
              <a:rPr lang="en" sz="1200">
                <a:solidFill>
                  <a:schemeClr val="dk2"/>
                </a:solidFill>
                <a:latin typeface="Maven Pro"/>
                <a:ea typeface="Maven Pro"/>
                <a:cs typeface="Maven Pro"/>
                <a:sym typeface="Maven Pro"/>
              </a:rPr>
              <a:t>, as evidenced by the presence of non-subscribed users within "successful" clusters, highlighting the importance of economic factors over demographic variables such as age, occupation, or education.</a:t>
            </a:r>
            <a:endParaRPr sz="1300">
              <a:solidFill>
                <a:schemeClr val="dk2"/>
              </a:solidFill>
              <a:latin typeface="Maven Pro"/>
              <a:ea typeface="Maven Pro"/>
              <a:cs typeface="Maven Pro"/>
              <a:sym typeface="Maven Pro"/>
            </a:endParaRPr>
          </a:p>
        </p:txBody>
      </p:sp>
      <p:pic>
        <p:nvPicPr>
          <p:cNvPr id="1789" name="Google Shape;1789;p64"/>
          <p:cNvPicPr preferRelativeResize="0"/>
          <p:nvPr/>
        </p:nvPicPr>
        <p:blipFill>
          <a:blip r:embed="rId3">
            <a:alphaModFix/>
          </a:blip>
          <a:stretch>
            <a:fillRect/>
          </a:stretch>
        </p:blipFill>
        <p:spPr>
          <a:xfrm>
            <a:off x="1047050" y="4244675"/>
            <a:ext cx="468000" cy="615600"/>
          </a:xfrm>
          <a:prstGeom prst="rect">
            <a:avLst/>
          </a:prstGeom>
          <a:noFill/>
          <a:ln>
            <a:noFill/>
          </a:ln>
        </p:spPr>
      </p:pic>
      <p:pic>
        <p:nvPicPr>
          <p:cNvPr id="1790" name="Google Shape;1790;p64"/>
          <p:cNvPicPr preferRelativeResize="0"/>
          <p:nvPr/>
        </p:nvPicPr>
        <p:blipFill>
          <a:blip r:embed="rId4">
            <a:alphaModFix/>
          </a:blip>
          <a:stretch>
            <a:fillRect/>
          </a:stretch>
        </p:blipFill>
        <p:spPr>
          <a:xfrm>
            <a:off x="765100" y="4442950"/>
            <a:ext cx="190500" cy="219075"/>
          </a:xfrm>
          <a:prstGeom prst="rect">
            <a:avLst/>
          </a:prstGeom>
          <a:noFill/>
          <a:ln>
            <a:noFill/>
          </a:ln>
        </p:spPr>
      </p:pic>
      <p:sp>
        <p:nvSpPr>
          <p:cNvPr id="1791" name="Google Shape;1791;p64"/>
          <p:cNvSpPr txBox="1"/>
          <p:nvPr/>
        </p:nvSpPr>
        <p:spPr>
          <a:xfrm>
            <a:off x="1515050" y="4098075"/>
            <a:ext cx="151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hlink"/>
                </a:solidFill>
              </a:rPr>
              <a:t>Subscribe to term deposit</a:t>
            </a:r>
            <a:endParaRPr sz="1200"/>
          </a:p>
        </p:txBody>
      </p:sp>
      <p:sp>
        <p:nvSpPr>
          <p:cNvPr id="1792" name="Google Shape;1792;p64"/>
          <p:cNvSpPr txBox="1"/>
          <p:nvPr/>
        </p:nvSpPr>
        <p:spPr>
          <a:xfrm>
            <a:off x="1515050" y="465682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Not Subscribe</a:t>
            </a:r>
            <a:endParaRPr sz="1000">
              <a:solidFill>
                <a:schemeClr val="dk2"/>
              </a:solidFill>
            </a:endParaRPr>
          </a:p>
        </p:txBody>
      </p:sp>
      <p:pic>
        <p:nvPicPr>
          <p:cNvPr id="1793" name="Google Shape;1793;p64"/>
          <p:cNvPicPr preferRelativeResize="0"/>
          <p:nvPr/>
        </p:nvPicPr>
        <p:blipFill>
          <a:blip r:embed="rId5">
            <a:alphaModFix/>
          </a:blip>
          <a:stretch>
            <a:fillRect/>
          </a:stretch>
        </p:blipFill>
        <p:spPr>
          <a:xfrm>
            <a:off x="2790350" y="4338163"/>
            <a:ext cx="314325" cy="323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65"/>
          <p:cNvSpPr txBox="1"/>
          <p:nvPr>
            <p:ph type="title"/>
          </p:nvPr>
        </p:nvSpPr>
        <p:spPr>
          <a:xfrm>
            <a:off x="2535375"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799" name="Google Shape;1799;p65"/>
          <p:cNvSpPr txBox="1"/>
          <p:nvPr>
            <p:ph idx="4" type="subTitle"/>
          </p:nvPr>
        </p:nvSpPr>
        <p:spPr>
          <a:xfrm>
            <a:off x="570775" y="1434100"/>
            <a:ext cx="2348100" cy="43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Data Preparation</a:t>
            </a:r>
            <a:endParaRPr sz="1800"/>
          </a:p>
        </p:txBody>
      </p:sp>
      <p:sp>
        <p:nvSpPr>
          <p:cNvPr id="1800" name="Google Shape;1800;p65"/>
          <p:cNvSpPr txBox="1"/>
          <p:nvPr>
            <p:ph idx="5" type="subTitle"/>
          </p:nvPr>
        </p:nvSpPr>
        <p:spPr>
          <a:xfrm>
            <a:off x="3203954" y="1434100"/>
            <a:ext cx="2348100" cy="43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Complexity</a:t>
            </a:r>
            <a:endParaRPr sz="1800"/>
          </a:p>
        </p:txBody>
      </p:sp>
      <p:sp>
        <p:nvSpPr>
          <p:cNvPr id="1801" name="Google Shape;1801;p65"/>
          <p:cNvSpPr txBox="1"/>
          <p:nvPr>
            <p:ph idx="1" type="subTitle"/>
          </p:nvPr>
        </p:nvSpPr>
        <p:spPr>
          <a:xfrm>
            <a:off x="622650" y="1870000"/>
            <a:ext cx="2348100" cy="13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Our project showed the </a:t>
            </a:r>
            <a:r>
              <a:rPr b="1" lang="en" sz="1300"/>
              <a:t>importance of thorough data cleaning</a:t>
            </a:r>
            <a:r>
              <a:rPr lang="en" sz="1300"/>
              <a:t>, preprocessing, and balancing to be able to build effective machine learning models and get the </a:t>
            </a:r>
            <a:r>
              <a:rPr b="1" lang="en" sz="1300"/>
              <a:t>most insights</a:t>
            </a:r>
            <a:endParaRPr b="1" sz="1300"/>
          </a:p>
        </p:txBody>
      </p:sp>
      <p:sp>
        <p:nvSpPr>
          <p:cNvPr id="1802" name="Google Shape;1802;p65"/>
          <p:cNvSpPr txBox="1"/>
          <p:nvPr>
            <p:ph idx="2" type="subTitle"/>
          </p:nvPr>
        </p:nvSpPr>
        <p:spPr>
          <a:xfrm>
            <a:off x="3381138" y="1794000"/>
            <a:ext cx="2348100" cy="13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 incremental performance gains that we get with more </a:t>
            </a:r>
            <a:r>
              <a:rPr b="1" lang="en" sz="1300"/>
              <a:t>complex models versus simpler models</a:t>
            </a:r>
            <a:r>
              <a:rPr lang="en" sz="1300"/>
              <a:t> should always be weighed against </a:t>
            </a:r>
            <a:r>
              <a:rPr b="1" lang="en" sz="1300"/>
              <a:t>interpretability and computational demands</a:t>
            </a:r>
            <a:r>
              <a:rPr lang="en" sz="1300"/>
              <a:t>; some of our models were less interpretable or more computationally intensive, taking very long to run</a:t>
            </a:r>
            <a:endParaRPr sz="1300"/>
          </a:p>
        </p:txBody>
      </p:sp>
      <p:sp>
        <p:nvSpPr>
          <p:cNvPr id="1803" name="Google Shape;1803;p65"/>
          <p:cNvSpPr txBox="1"/>
          <p:nvPr>
            <p:ph idx="3" type="subTitle"/>
          </p:nvPr>
        </p:nvSpPr>
        <p:spPr>
          <a:xfrm>
            <a:off x="6139650" y="1794001"/>
            <a:ext cx="2348100" cy="13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 process of </a:t>
            </a:r>
            <a:r>
              <a:rPr b="1" lang="en" sz="1300"/>
              <a:t>examining a wide range of models and strategies,</a:t>
            </a:r>
            <a:r>
              <a:rPr lang="en" sz="1300"/>
              <a:t> including different techniques for balancing data and clustering algorithms, played a crucial role in identifying the best approach that was specifically tailored to our context.</a:t>
            </a:r>
            <a:endParaRPr sz="1300"/>
          </a:p>
        </p:txBody>
      </p:sp>
      <p:sp>
        <p:nvSpPr>
          <p:cNvPr id="1804" name="Google Shape;1804;p65"/>
          <p:cNvSpPr txBox="1"/>
          <p:nvPr>
            <p:ph idx="6" type="subTitle"/>
          </p:nvPr>
        </p:nvSpPr>
        <p:spPr>
          <a:xfrm>
            <a:off x="5888975" y="1434100"/>
            <a:ext cx="2348100" cy="43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Experiment</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8" name="Shape 1808"/>
        <p:cNvGrpSpPr/>
        <p:nvPr/>
      </p:nvGrpSpPr>
      <p:grpSpPr>
        <a:xfrm>
          <a:off x="0" y="0"/>
          <a:ext cx="0" cy="0"/>
          <a:chOff x="0" y="0"/>
          <a:chExt cx="0" cy="0"/>
        </a:xfrm>
      </p:grpSpPr>
      <p:sp>
        <p:nvSpPr>
          <p:cNvPr id="1809" name="Google Shape;1809;p66"/>
          <p:cNvSpPr txBox="1"/>
          <p:nvPr>
            <p:ph type="title"/>
          </p:nvPr>
        </p:nvSpPr>
        <p:spPr>
          <a:xfrm>
            <a:off x="3009375" y="445025"/>
            <a:ext cx="3335700" cy="5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NEXT STEPS</a:t>
            </a:r>
            <a:endParaRPr sz="3000"/>
          </a:p>
        </p:txBody>
      </p:sp>
      <p:sp>
        <p:nvSpPr>
          <p:cNvPr id="1810" name="Google Shape;1810;p66"/>
          <p:cNvSpPr txBox="1"/>
          <p:nvPr/>
        </p:nvSpPr>
        <p:spPr>
          <a:xfrm>
            <a:off x="834375" y="1489950"/>
            <a:ext cx="2784600" cy="13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300">
                <a:solidFill>
                  <a:schemeClr val="dk2"/>
                </a:solidFill>
                <a:latin typeface="Maven Pro"/>
                <a:ea typeface="Maven Pro"/>
                <a:cs typeface="Maven Pro"/>
                <a:sym typeface="Maven Pro"/>
              </a:rPr>
              <a:t>Delve deeper into the </a:t>
            </a:r>
            <a:r>
              <a:rPr b="1" lang="en" sz="1300">
                <a:solidFill>
                  <a:schemeClr val="dk2"/>
                </a:solidFill>
                <a:latin typeface="Maven Pro"/>
                <a:ea typeface="Maven Pro"/>
                <a:cs typeface="Maven Pro"/>
                <a:sym typeface="Maven Pro"/>
              </a:rPr>
              <a:t>underlying factors influencing subscription</a:t>
            </a:r>
            <a:r>
              <a:rPr lang="en" sz="1300">
                <a:solidFill>
                  <a:schemeClr val="dk2"/>
                </a:solidFill>
                <a:latin typeface="Maven Pro"/>
                <a:ea typeface="Maven Pro"/>
                <a:cs typeface="Maven Pro"/>
                <a:sym typeface="Maven Pro"/>
              </a:rPr>
              <a:t> </a:t>
            </a:r>
            <a:r>
              <a:rPr b="1" lang="en" sz="1300">
                <a:solidFill>
                  <a:schemeClr val="dk2"/>
                </a:solidFill>
                <a:latin typeface="Maven Pro"/>
                <a:ea typeface="Maven Pro"/>
                <a:cs typeface="Maven Pro"/>
                <a:sym typeface="Maven Pro"/>
              </a:rPr>
              <a:t>rates and client engagement</a:t>
            </a:r>
            <a:r>
              <a:rPr lang="en" sz="1300">
                <a:solidFill>
                  <a:schemeClr val="dk2"/>
                </a:solidFill>
                <a:latin typeface="Maven Pro"/>
                <a:ea typeface="Maven Pro"/>
                <a:cs typeface="Maven Pro"/>
                <a:sym typeface="Maven Pro"/>
              </a:rPr>
              <a:t>, requiring further analysis and interpretation.</a:t>
            </a:r>
            <a:endParaRPr sz="1300">
              <a:solidFill>
                <a:schemeClr val="dk2"/>
              </a:solidFill>
              <a:latin typeface="Maven Pro"/>
              <a:ea typeface="Maven Pro"/>
              <a:cs typeface="Maven Pro"/>
              <a:sym typeface="Maven Pro"/>
            </a:endParaRPr>
          </a:p>
        </p:txBody>
      </p:sp>
      <p:sp>
        <p:nvSpPr>
          <p:cNvPr id="1811" name="Google Shape;1811;p66"/>
          <p:cNvSpPr/>
          <p:nvPr/>
        </p:nvSpPr>
        <p:spPr>
          <a:xfrm>
            <a:off x="3688275" y="1817400"/>
            <a:ext cx="804000" cy="19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812" name="Google Shape;1812;p66"/>
          <p:cNvSpPr txBox="1"/>
          <p:nvPr/>
        </p:nvSpPr>
        <p:spPr>
          <a:xfrm>
            <a:off x="4802200" y="1357200"/>
            <a:ext cx="2880000" cy="13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300">
                <a:solidFill>
                  <a:schemeClr val="dk2"/>
                </a:solidFill>
                <a:latin typeface="Maven Pro"/>
                <a:ea typeface="Maven Pro"/>
                <a:cs typeface="Maven Pro"/>
                <a:sym typeface="Maven Pro"/>
              </a:rPr>
              <a:t>C</a:t>
            </a:r>
            <a:r>
              <a:rPr lang="en" sz="1300">
                <a:solidFill>
                  <a:schemeClr val="dk2"/>
                </a:solidFill>
                <a:latin typeface="Maven Pro"/>
                <a:ea typeface="Maven Pro"/>
                <a:cs typeface="Maven Pro"/>
                <a:sym typeface="Maven Pro"/>
              </a:rPr>
              <a:t>ollect </a:t>
            </a:r>
            <a:r>
              <a:rPr b="1" lang="en" sz="1300">
                <a:solidFill>
                  <a:schemeClr val="dk2"/>
                </a:solidFill>
                <a:latin typeface="Maven Pro"/>
                <a:ea typeface="Maven Pro"/>
                <a:cs typeface="Maven Pro"/>
                <a:sym typeface="Maven Pro"/>
              </a:rPr>
              <a:t>additional data</a:t>
            </a:r>
            <a:r>
              <a:rPr lang="en" sz="1300">
                <a:solidFill>
                  <a:schemeClr val="dk2"/>
                </a:solidFill>
                <a:latin typeface="Maven Pro"/>
                <a:ea typeface="Maven Pro"/>
                <a:cs typeface="Maven Pro"/>
                <a:sym typeface="Maven Pro"/>
              </a:rPr>
              <a:t>, especially related to any economic changes or client behavior trends, to refine our models and find new predictive features</a:t>
            </a:r>
            <a:endParaRPr sz="1300">
              <a:solidFill>
                <a:schemeClr val="dk2"/>
              </a:solidFill>
              <a:latin typeface="Maven Pro"/>
              <a:ea typeface="Maven Pro"/>
              <a:cs typeface="Maven Pro"/>
              <a:sym typeface="Maven Pro"/>
            </a:endParaRPr>
          </a:p>
        </p:txBody>
      </p:sp>
      <p:sp>
        <p:nvSpPr>
          <p:cNvPr id="1813" name="Google Shape;1813;p66"/>
          <p:cNvSpPr txBox="1"/>
          <p:nvPr/>
        </p:nvSpPr>
        <p:spPr>
          <a:xfrm>
            <a:off x="5002025" y="3333275"/>
            <a:ext cx="30000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300">
                <a:solidFill>
                  <a:schemeClr val="dk2"/>
                </a:solidFill>
                <a:latin typeface="Maven Pro"/>
                <a:ea typeface="Maven Pro"/>
                <a:cs typeface="Maven Pro"/>
                <a:sym typeface="Maven Pro"/>
              </a:rPr>
              <a:t>I</a:t>
            </a:r>
            <a:r>
              <a:rPr lang="en" sz="1300">
                <a:solidFill>
                  <a:schemeClr val="dk2"/>
                </a:solidFill>
                <a:latin typeface="Maven Pro"/>
                <a:ea typeface="Maven Pro"/>
                <a:cs typeface="Maven Pro"/>
                <a:sym typeface="Maven Pro"/>
              </a:rPr>
              <a:t>mplement some </a:t>
            </a:r>
            <a:r>
              <a:rPr b="1" lang="en" sz="1300">
                <a:solidFill>
                  <a:schemeClr val="dk2"/>
                </a:solidFill>
                <a:latin typeface="Maven Pro"/>
                <a:ea typeface="Maven Pro"/>
                <a:cs typeface="Maven Pro"/>
                <a:sym typeface="Maven Pro"/>
              </a:rPr>
              <a:t>cross-validation techniques</a:t>
            </a:r>
            <a:r>
              <a:rPr lang="en" sz="1300">
                <a:solidFill>
                  <a:schemeClr val="dk2"/>
                </a:solidFill>
                <a:latin typeface="Maven Pro"/>
                <a:ea typeface="Maven Pro"/>
                <a:cs typeface="Maven Pro"/>
                <a:sym typeface="Maven Pro"/>
              </a:rPr>
              <a:t> to assess our models’ stability and performance across different subsets of data</a:t>
            </a:r>
            <a:endParaRPr/>
          </a:p>
        </p:txBody>
      </p:sp>
      <p:sp>
        <p:nvSpPr>
          <p:cNvPr id="1814" name="Google Shape;1814;p66"/>
          <p:cNvSpPr/>
          <p:nvPr/>
        </p:nvSpPr>
        <p:spPr>
          <a:xfrm rot="5400000">
            <a:off x="5790925" y="2802000"/>
            <a:ext cx="658200" cy="19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815" name="Google Shape;1815;p66"/>
          <p:cNvSpPr/>
          <p:nvPr/>
        </p:nvSpPr>
        <p:spPr>
          <a:xfrm rot="10800000">
            <a:off x="3892550" y="3775775"/>
            <a:ext cx="804000" cy="19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816" name="Google Shape;1816;p66"/>
          <p:cNvSpPr txBox="1"/>
          <p:nvPr/>
        </p:nvSpPr>
        <p:spPr>
          <a:xfrm>
            <a:off x="946750" y="3157300"/>
            <a:ext cx="2945700" cy="15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300">
                <a:solidFill>
                  <a:schemeClr val="dk2"/>
                </a:solidFill>
                <a:latin typeface="Maven Pro"/>
                <a:ea typeface="Maven Pro"/>
                <a:cs typeface="Maven Pro"/>
                <a:sym typeface="Maven Pro"/>
              </a:rPr>
              <a:t>L</a:t>
            </a:r>
            <a:r>
              <a:rPr lang="en" sz="1300">
                <a:solidFill>
                  <a:schemeClr val="dk2"/>
                </a:solidFill>
                <a:latin typeface="Maven Pro"/>
                <a:ea typeface="Maven Pro"/>
                <a:cs typeface="Maven Pro"/>
                <a:sym typeface="Maven Pro"/>
              </a:rPr>
              <a:t>ook into </a:t>
            </a:r>
            <a:r>
              <a:rPr b="1" lang="en" sz="1300">
                <a:solidFill>
                  <a:schemeClr val="dk2"/>
                </a:solidFill>
                <a:latin typeface="Maven Pro"/>
                <a:ea typeface="Maven Pro"/>
                <a:cs typeface="Maven Pro"/>
                <a:sym typeface="Maven Pro"/>
              </a:rPr>
              <a:t>testing</a:t>
            </a:r>
            <a:r>
              <a:rPr lang="en" sz="1300">
                <a:solidFill>
                  <a:schemeClr val="dk2"/>
                </a:solidFill>
                <a:latin typeface="Maven Pro"/>
                <a:ea typeface="Maven Pro"/>
                <a:cs typeface="Maven Pro"/>
                <a:sym typeface="Maven Pro"/>
              </a:rPr>
              <a:t> other types of classification or clustering models, e.g. mean shift was a completely new clustering technique we hadn’t learned before, but performed extremely well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sp>
        <p:nvSpPr>
          <p:cNvPr id="1821" name="Google Shape;1821;p67"/>
          <p:cNvSpPr txBox="1"/>
          <p:nvPr>
            <p:ph type="title"/>
          </p:nvPr>
        </p:nvSpPr>
        <p:spPr>
          <a:xfrm>
            <a:off x="2218751" y="1737150"/>
            <a:ext cx="47214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822" name="Google Shape;1822;p67"/>
          <p:cNvSpPr txBox="1"/>
          <p:nvPr>
            <p:ph idx="1" type="subTitle"/>
          </p:nvPr>
        </p:nvSpPr>
        <p:spPr>
          <a:xfrm>
            <a:off x="2355400" y="2872050"/>
            <a:ext cx="4448100" cy="53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Montserrat"/>
                <a:ea typeface="Montserrat"/>
                <a:cs typeface="Montserrat"/>
                <a:sym typeface="Montserrat"/>
              </a:rPr>
              <a:t>Q&amp;A</a:t>
            </a:r>
            <a:endParaRPr sz="2400"/>
          </a:p>
        </p:txBody>
      </p:sp>
      <p:sp>
        <p:nvSpPr>
          <p:cNvPr id="1823" name="Google Shape;1823;p67"/>
          <p:cNvSpPr/>
          <p:nvPr/>
        </p:nvSpPr>
        <p:spPr>
          <a:xfrm>
            <a:off x="2074600" y="3728550"/>
            <a:ext cx="5009700" cy="3825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68"/>
          <p:cNvSpPr txBox="1"/>
          <p:nvPr>
            <p:ph type="title"/>
          </p:nvPr>
        </p:nvSpPr>
        <p:spPr>
          <a:xfrm>
            <a:off x="1692750" y="1940850"/>
            <a:ext cx="5758500" cy="126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APPENDIX</a:t>
            </a:r>
            <a:endParaRPr/>
          </a:p>
        </p:txBody>
      </p:sp>
      <p:sp>
        <p:nvSpPr>
          <p:cNvPr id="1829" name="Google Shape;1829;p68"/>
          <p:cNvSpPr/>
          <p:nvPr/>
        </p:nvSpPr>
        <p:spPr>
          <a:xfrm>
            <a:off x="2074600" y="3728550"/>
            <a:ext cx="5009700" cy="3825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GMM</a:t>
            </a:r>
            <a:endParaRPr/>
          </a:p>
        </p:txBody>
      </p:sp>
      <p:sp>
        <p:nvSpPr>
          <p:cNvPr id="1835" name="Google Shape;1835;p69"/>
          <p:cNvSpPr/>
          <p:nvPr/>
        </p:nvSpPr>
        <p:spPr>
          <a:xfrm>
            <a:off x="6768775" y="4158775"/>
            <a:ext cx="2375100" cy="9846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836" name="Google Shape;1836;p69"/>
          <p:cNvSpPr/>
          <p:nvPr/>
        </p:nvSpPr>
        <p:spPr>
          <a:xfrm>
            <a:off x="7758475" y="2102725"/>
            <a:ext cx="1344600" cy="12333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837" name="Google Shape;1837;p69"/>
          <p:cNvSpPr/>
          <p:nvPr/>
        </p:nvSpPr>
        <p:spPr>
          <a:xfrm>
            <a:off x="0" y="4158775"/>
            <a:ext cx="535500" cy="9846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graphicFrame>
        <p:nvGraphicFramePr>
          <p:cNvPr id="1838" name="Google Shape;1838;p69"/>
          <p:cNvGraphicFramePr/>
          <p:nvPr/>
        </p:nvGraphicFramePr>
        <p:xfrm>
          <a:off x="1081175" y="1120700"/>
          <a:ext cx="3000000" cy="3000000"/>
        </p:xfrm>
        <a:graphic>
          <a:graphicData uri="http://schemas.openxmlformats.org/drawingml/2006/table">
            <a:tbl>
              <a:tblPr>
                <a:noFill/>
                <a:tableStyleId>{23BD75CF-9372-4EC7-B000-F6AC4A98D27E}</a:tableStyleId>
              </a:tblPr>
              <a:tblGrid>
                <a:gridCol w="1824650"/>
                <a:gridCol w="2270200"/>
                <a:gridCol w="3027725"/>
              </a:tblGrid>
              <a:tr h="355750">
                <a:tc>
                  <a:txBody>
                    <a:bodyPr/>
                    <a:lstStyle/>
                    <a:p>
                      <a:pPr indent="0" lvl="0" marL="0" rtl="0" algn="ctr">
                        <a:lnSpc>
                          <a:spcPct val="115000"/>
                        </a:lnSpc>
                        <a:spcBef>
                          <a:spcPts val="0"/>
                        </a:spcBef>
                        <a:spcAft>
                          <a:spcPts val="0"/>
                        </a:spcAft>
                        <a:buNone/>
                      </a:pPr>
                      <a:r>
                        <a:rPr b="1" lang="en" sz="1100">
                          <a:latin typeface="Maven Pro"/>
                          <a:ea typeface="Maven Pro"/>
                          <a:cs typeface="Maven Pro"/>
                          <a:sym typeface="Maven Pro"/>
                        </a:rPr>
                        <a:t>Feature</a:t>
                      </a:r>
                      <a:endParaRPr b="1" sz="1100">
                        <a:latin typeface="Maven Pro"/>
                        <a:ea typeface="Maven Pro"/>
                        <a:cs typeface="Maven Pro"/>
                        <a:sym typeface="Maven Pro"/>
                      </a:endParaRPr>
                    </a:p>
                  </a:txBody>
                  <a:tcPr marT="91425" marB="91425" marR="91425" marL="91425"/>
                </a:tc>
                <a:tc>
                  <a:txBody>
                    <a:bodyPr/>
                    <a:lstStyle/>
                    <a:p>
                      <a:pPr indent="0" lvl="0" marL="0" rtl="0" algn="ctr">
                        <a:lnSpc>
                          <a:spcPct val="115000"/>
                        </a:lnSpc>
                        <a:spcBef>
                          <a:spcPts val="0"/>
                        </a:spcBef>
                        <a:spcAft>
                          <a:spcPts val="0"/>
                        </a:spcAft>
                        <a:buNone/>
                      </a:pPr>
                      <a:r>
                        <a:rPr b="1" lang="en" sz="1100">
                          <a:latin typeface="Maven Pro"/>
                          <a:ea typeface="Maven Pro"/>
                          <a:cs typeface="Maven Pro"/>
                          <a:sym typeface="Maven Pro"/>
                        </a:rPr>
                        <a:t>Cluster 0</a:t>
                      </a:r>
                      <a:endParaRPr b="1" sz="1100">
                        <a:latin typeface="Maven Pro"/>
                        <a:ea typeface="Maven Pro"/>
                        <a:cs typeface="Maven Pro"/>
                        <a:sym typeface="Maven Pro"/>
                      </a:endParaRPr>
                    </a:p>
                  </a:txBody>
                  <a:tcPr marT="91425" marB="91425" marR="91425" marL="91425"/>
                </a:tc>
                <a:tc>
                  <a:txBody>
                    <a:bodyPr/>
                    <a:lstStyle/>
                    <a:p>
                      <a:pPr indent="0" lvl="0" marL="0" rtl="0" algn="ctr">
                        <a:lnSpc>
                          <a:spcPct val="115000"/>
                        </a:lnSpc>
                        <a:spcBef>
                          <a:spcPts val="0"/>
                        </a:spcBef>
                        <a:spcAft>
                          <a:spcPts val="0"/>
                        </a:spcAft>
                        <a:buNone/>
                      </a:pPr>
                      <a:r>
                        <a:rPr b="1" lang="en" sz="1100">
                          <a:latin typeface="Maven Pro"/>
                          <a:ea typeface="Maven Pro"/>
                          <a:cs typeface="Maven Pro"/>
                          <a:sym typeface="Maven Pro"/>
                        </a:rPr>
                        <a:t>Cluster 1</a:t>
                      </a:r>
                      <a:endParaRPr b="1" sz="1100">
                        <a:latin typeface="Maven Pro"/>
                        <a:ea typeface="Maven Pro"/>
                        <a:cs typeface="Maven Pro"/>
                        <a:sym typeface="Maven Pro"/>
                      </a:endParaRPr>
                    </a:p>
                  </a:txBody>
                  <a:tcPr marT="91425" marB="91425" marR="91425" marL="91425"/>
                </a:tc>
              </a:tr>
              <a:tr h="573575">
                <a:tc>
                  <a:txBody>
                    <a:bodyPr/>
                    <a:lstStyle/>
                    <a:p>
                      <a:pPr indent="0" lvl="0" marL="0" rtl="0" algn="l">
                        <a:spcBef>
                          <a:spcPts val="0"/>
                        </a:spcBef>
                        <a:spcAft>
                          <a:spcPts val="0"/>
                        </a:spcAft>
                        <a:buNone/>
                      </a:pPr>
                      <a:r>
                        <a:rPr b="1" lang="en" sz="1100">
                          <a:latin typeface="Maven Pro"/>
                          <a:ea typeface="Maven Pro"/>
                          <a:cs typeface="Maven Pro"/>
                          <a:sym typeface="Maven Pro"/>
                        </a:rPr>
                        <a:t>pdays</a:t>
                      </a:r>
                      <a:endParaRPr b="1" sz="11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Varied, with an average of ~731</a:t>
                      </a:r>
                      <a:endParaRPr>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All have never been contacted (999)</a:t>
                      </a:r>
                      <a:endParaRPr>
                        <a:latin typeface="Maven Pro"/>
                        <a:ea typeface="Maven Pro"/>
                        <a:cs typeface="Maven Pro"/>
                        <a:sym typeface="Maven Pro"/>
                      </a:endParaRPr>
                    </a:p>
                  </a:txBody>
                  <a:tcPr marT="91425" marB="91425" marR="91425" marL="91425"/>
                </a:tc>
              </a:tr>
              <a:tr h="573575">
                <a:tc>
                  <a:txBody>
                    <a:bodyPr/>
                    <a:lstStyle/>
                    <a:p>
                      <a:pPr indent="0" lvl="0" marL="0" rtl="0" algn="l">
                        <a:spcBef>
                          <a:spcPts val="0"/>
                        </a:spcBef>
                        <a:spcAft>
                          <a:spcPts val="0"/>
                        </a:spcAft>
                        <a:buNone/>
                      </a:pPr>
                      <a:r>
                        <a:rPr b="1" lang="en" sz="1100">
                          <a:latin typeface="Maven Pro"/>
                          <a:ea typeface="Maven Pro"/>
                          <a:cs typeface="Maven Pro"/>
                          <a:sym typeface="Maven Pro"/>
                        </a:rPr>
                        <a:t>previous</a:t>
                      </a:r>
                      <a:endParaRPr b="1" sz="11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Higher, mean ~ 1.27</a:t>
                      </a:r>
                      <a:endParaRPr>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Lower, effectively 0</a:t>
                      </a:r>
                      <a:endParaRPr>
                        <a:latin typeface="Maven Pro"/>
                        <a:ea typeface="Maven Pro"/>
                        <a:cs typeface="Maven Pro"/>
                        <a:sym typeface="Maven Pro"/>
                      </a:endParaRPr>
                    </a:p>
                  </a:txBody>
                  <a:tcPr marT="91425" marB="91425" marR="91425" marL="91425"/>
                </a:tc>
              </a:tr>
              <a:tr h="573575">
                <a:tc>
                  <a:txBody>
                    <a:bodyPr/>
                    <a:lstStyle/>
                    <a:p>
                      <a:pPr indent="0" lvl="0" marL="0" rtl="0" algn="l">
                        <a:spcBef>
                          <a:spcPts val="0"/>
                        </a:spcBef>
                        <a:spcAft>
                          <a:spcPts val="0"/>
                        </a:spcAft>
                        <a:buNone/>
                      </a:pPr>
                      <a:r>
                        <a:rPr b="1" lang="en" sz="1100">
                          <a:latin typeface="Maven Pro"/>
                          <a:ea typeface="Maven Pro"/>
                          <a:cs typeface="Maven Pro"/>
                          <a:sym typeface="Maven Pro"/>
                        </a:rPr>
                        <a:t>euribor3m</a:t>
                      </a:r>
                      <a:endParaRPr b="1" sz="11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Lower, mean ~ 1.49</a:t>
                      </a:r>
                      <a:endParaRPr>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Higher, mean ~ 3.96</a:t>
                      </a:r>
                      <a:endParaRPr>
                        <a:latin typeface="Maven Pro"/>
                        <a:ea typeface="Maven Pro"/>
                        <a:cs typeface="Maven Pro"/>
                        <a:sym typeface="Maven Pro"/>
                      </a:endParaRPr>
                    </a:p>
                  </a:txBody>
                  <a:tcPr marT="91425" marB="91425" marR="91425" marL="91425"/>
                </a:tc>
              </a:tr>
              <a:tr h="573575">
                <a:tc>
                  <a:txBody>
                    <a:bodyPr/>
                    <a:lstStyle/>
                    <a:p>
                      <a:pPr indent="0" lvl="0" marL="0" rtl="0" algn="l">
                        <a:spcBef>
                          <a:spcPts val="0"/>
                        </a:spcBef>
                        <a:spcAft>
                          <a:spcPts val="0"/>
                        </a:spcAft>
                        <a:buNone/>
                      </a:pPr>
                      <a:r>
                        <a:rPr b="1" lang="en" sz="1100">
                          <a:latin typeface="Maven Pro"/>
                          <a:ea typeface="Maven Pro"/>
                          <a:cs typeface="Maven Pro"/>
                          <a:sym typeface="Maven Pro"/>
                        </a:rPr>
                        <a:t>Subscribed</a:t>
                      </a:r>
                      <a:endParaRPr b="1" sz="11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Yes: 26.65%, No: 73.35%</a:t>
                      </a:r>
                      <a:endParaRPr>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Yes: 8.83%, No: 91.17%</a:t>
                      </a:r>
                      <a:endParaRPr>
                        <a:latin typeface="Maven Pro"/>
                        <a:ea typeface="Maven Pro"/>
                        <a:cs typeface="Maven Pro"/>
                        <a:sym typeface="Maven Pro"/>
                      </a:endParaRPr>
                    </a:p>
                  </a:txBody>
                  <a:tcPr marT="91425" marB="91425" marR="91425" marL="91425"/>
                </a:tc>
              </a:tr>
              <a:tr h="573575">
                <a:tc>
                  <a:txBody>
                    <a:bodyPr/>
                    <a:lstStyle/>
                    <a:p>
                      <a:pPr indent="0" lvl="0" marL="0" rtl="0" algn="l">
                        <a:spcBef>
                          <a:spcPts val="0"/>
                        </a:spcBef>
                        <a:spcAft>
                          <a:spcPts val="0"/>
                        </a:spcAft>
                        <a:buNone/>
                      </a:pPr>
                      <a:r>
                        <a:rPr b="1" lang="en" sz="1100">
                          <a:latin typeface="Maven Pro"/>
                          <a:ea typeface="Maven Pro"/>
                          <a:cs typeface="Maven Pro"/>
                          <a:sym typeface="Maven Pro"/>
                        </a:rPr>
                        <a:t>poutcome</a:t>
                      </a:r>
                      <a:endParaRPr b="1" sz="11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Failure: 75.59%, Success: 24.41%</a:t>
                      </a:r>
                      <a:endParaRPr>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Nonexistent: 100%</a:t>
                      </a:r>
                      <a:endParaRPr>
                        <a:latin typeface="Maven Pro"/>
                        <a:ea typeface="Maven Pro"/>
                        <a:cs typeface="Maven Pro"/>
                        <a:sym typeface="Maven Pro"/>
                      </a:endParaRPr>
                    </a:p>
                  </a:txBody>
                  <a:tcPr marT="91425" marB="91425" marR="91425" marL="91425"/>
                </a:tc>
              </a:tr>
              <a:tr h="573575">
                <a:tc>
                  <a:txBody>
                    <a:bodyPr/>
                    <a:lstStyle/>
                    <a:p>
                      <a:pPr indent="0" lvl="0" marL="0" rtl="0" algn="l">
                        <a:spcBef>
                          <a:spcPts val="0"/>
                        </a:spcBef>
                        <a:spcAft>
                          <a:spcPts val="0"/>
                        </a:spcAft>
                        <a:buNone/>
                      </a:pPr>
                      <a:r>
                        <a:rPr b="1" lang="en" sz="1100">
                          <a:latin typeface="Maven Pro"/>
                          <a:ea typeface="Maven Pro"/>
                          <a:cs typeface="Maven Pro"/>
                          <a:sym typeface="Maven Pro"/>
                        </a:rPr>
                        <a:t>Contact Type</a:t>
                      </a:r>
                      <a:endParaRPr b="1" sz="11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Cellular: 92.84%, Telephone: 7.17%</a:t>
                      </a:r>
                      <a:endParaRPr>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Cellular: 58.83%, Telephone: 41.17%</a:t>
                      </a:r>
                      <a:endParaRPr>
                        <a:latin typeface="Maven Pro"/>
                        <a:ea typeface="Maven Pro"/>
                        <a:cs typeface="Maven Pro"/>
                        <a:sym typeface="Maven Pro"/>
                      </a:endParaRP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sp>
        <p:nvSpPr>
          <p:cNvPr id="1843" name="Google Shape;1843;p70"/>
          <p:cNvSpPr txBox="1"/>
          <p:nvPr>
            <p:ph type="title"/>
          </p:nvPr>
        </p:nvSpPr>
        <p:spPr>
          <a:xfrm>
            <a:off x="720000" y="1988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SHIFT</a:t>
            </a:r>
            <a:endParaRPr/>
          </a:p>
        </p:txBody>
      </p:sp>
      <p:sp>
        <p:nvSpPr>
          <p:cNvPr id="1844" name="Google Shape;1844;p70"/>
          <p:cNvSpPr/>
          <p:nvPr/>
        </p:nvSpPr>
        <p:spPr>
          <a:xfrm>
            <a:off x="6768775" y="4158775"/>
            <a:ext cx="2375100" cy="9846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845" name="Google Shape;1845;p70"/>
          <p:cNvSpPr/>
          <p:nvPr/>
        </p:nvSpPr>
        <p:spPr>
          <a:xfrm>
            <a:off x="7758475" y="2102725"/>
            <a:ext cx="1344600" cy="12333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1846" name="Google Shape;1846;p70"/>
          <p:cNvSpPr/>
          <p:nvPr/>
        </p:nvSpPr>
        <p:spPr>
          <a:xfrm>
            <a:off x="0" y="4158775"/>
            <a:ext cx="535500" cy="984600"/>
          </a:xfrm>
          <a:prstGeom prst="rect">
            <a:avLst/>
          </a:prstGeom>
          <a:solidFill>
            <a:srgbClr val="E9EE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graphicFrame>
        <p:nvGraphicFramePr>
          <p:cNvPr id="1847" name="Google Shape;1847;p70"/>
          <p:cNvGraphicFramePr/>
          <p:nvPr/>
        </p:nvGraphicFramePr>
        <p:xfrm>
          <a:off x="998788" y="890375"/>
          <a:ext cx="3000000" cy="3000000"/>
        </p:xfrm>
        <a:graphic>
          <a:graphicData uri="http://schemas.openxmlformats.org/drawingml/2006/table">
            <a:tbl>
              <a:tblPr>
                <a:noFill/>
                <a:tableStyleId>{23BD75CF-9372-4EC7-B000-F6AC4A98D27E}</a:tableStyleId>
              </a:tblPr>
              <a:tblGrid>
                <a:gridCol w="1013225"/>
                <a:gridCol w="3319900"/>
                <a:gridCol w="2813300"/>
              </a:tblGrid>
              <a:tr h="383150">
                <a:tc>
                  <a:txBody>
                    <a:bodyPr/>
                    <a:lstStyle/>
                    <a:p>
                      <a:pPr indent="0" lvl="0" marL="0" rtl="0" algn="ctr">
                        <a:lnSpc>
                          <a:spcPct val="115000"/>
                        </a:lnSpc>
                        <a:spcBef>
                          <a:spcPts val="0"/>
                        </a:spcBef>
                        <a:spcAft>
                          <a:spcPts val="0"/>
                        </a:spcAft>
                        <a:buNone/>
                      </a:pPr>
                      <a:r>
                        <a:rPr b="1" lang="en" sz="1100">
                          <a:latin typeface="Maven Pro"/>
                          <a:ea typeface="Maven Pro"/>
                          <a:cs typeface="Maven Pro"/>
                          <a:sym typeface="Maven Pro"/>
                        </a:rPr>
                        <a:t>Feature</a:t>
                      </a:r>
                      <a:endParaRPr b="1" sz="1100">
                        <a:latin typeface="Maven Pro"/>
                        <a:ea typeface="Maven Pro"/>
                        <a:cs typeface="Maven Pro"/>
                        <a:sym typeface="Maven Pro"/>
                      </a:endParaRPr>
                    </a:p>
                  </a:txBody>
                  <a:tcPr marT="91425" marB="91425" marR="91425" marL="91425"/>
                </a:tc>
                <a:tc>
                  <a:txBody>
                    <a:bodyPr/>
                    <a:lstStyle/>
                    <a:p>
                      <a:pPr indent="0" lvl="0" marL="0" rtl="0" algn="ctr">
                        <a:lnSpc>
                          <a:spcPct val="115000"/>
                        </a:lnSpc>
                        <a:spcBef>
                          <a:spcPts val="0"/>
                        </a:spcBef>
                        <a:spcAft>
                          <a:spcPts val="0"/>
                        </a:spcAft>
                        <a:buNone/>
                      </a:pPr>
                      <a:r>
                        <a:rPr b="1" lang="en" sz="1100">
                          <a:latin typeface="Maven Pro"/>
                          <a:ea typeface="Maven Pro"/>
                          <a:cs typeface="Maven Pro"/>
                          <a:sym typeface="Maven Pro"/>
                        </a:rPr>
                        <a:t>Cluster 0</a:t>
                      </a:r>
                      <a:endParaRPr b="1" sz="1100">
                        <a:latin typeface="Maven Pro"/>
                        <a:ea typeface="Maven Pro"/>
                        <a:cs typeface="Maven Pro"/>
                        <a:sym typeface="Maven Pro"/>
                      </a:endParaRPr>
                    </a:p>
                  </a:txBody>
                  <a:tcPr marT="91425" marB="91425" marR="91425" marL="91425"/>
                </a:tc>
                <a:tc>
                  <a:txBody>
                    <a:bodyPr/>
                    <a:lstStyle/>
                    <a:p>
                      <a:pPr indent="0" lvl="0" marL="0" rtl="0" algn="ctr">
                        <a:lnSpc>
                          <a:spcPct val="115000"/>
                        </a:lnSpc>
                        <a:spcBef>
                          <a:spcPts val="0"/>
                        </a:spcBef>
                        <a:spcAft>
                          <a:spcPts val="0"/>
                        </a:spcAft>
                        <a:buNone/>
                      </a:pPr>
                      <a:r>
                        <a:rPr b="1" lang="en" sz="1100">
                          <a:latin typeface="Maven Pro"/>
                          <a:ea typeface="Maven Pro"/>
                          <a:cs typeface="Maven Pro"/>
                          <a:sym typeface="Maven Pro"/>
                        </a:rPr>
                        <a:t>Cluster 1</a:t>
                      </a:r>
                      <a:endParaRPr b="1" sz="1100">
                        <a:latin typeface="Maven Pro"/>
                        <a:ea typeface="Maven Pro"/>
                        <a:cs typeface="Maven Pro"/>
                        <a:sym typeface="Maven Pro"/>
                      </a:endParaRPr>
                    </a:p>
                  </a:txBody>
                  <a:tcPr marT="91425" marB="91425" marR="91425" marL="91425"/>
                </a:tc>
              </a:tr>
              <a:tr h="617750">
                <a:tc>
                  <a:txBody>
                    <a:bodyPr/>
                    <a:lstStyle/>
                    <a:p>
                      <a:pPr indent="0" lvl="0" marL="0" rtl="0" algn="l">
                        <a:spcBef>
                          <a:spcPts val="0"/>
                        </a:spcBef>
                        <a:spcAft>
                          <a:spcPts val="0"/>
                        </a:spcAft>
                        <a:buNone/>
                      </a:pPr>
                      <a:r>
                        <a:rPr b="1" lang="en" sz="1100">
                          <a:latin typeface="Maven Pro"/>
                          <a:ea typeface="Maven Pro"/>
                          <a:cs typeface="Maven Pro"/>
                          <a:sym typeface="Maven Pro"/>
                        </a:rPr>
                        <a:t>pdays</a:t>
                      </a:r>
                      <a:endParaRPr b="1" sz="11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999 (no prior contact)</a:t>
                      </a:r>
                      <a:endParaRPr>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Varied, suggesting some prior contacts</a:t>
                      </a:r>
                      <a:endParaRPr>
                        <a:latin typeface="Maven Pro"/>
                        <a:ea typeface="Maven Pro"/>
                        <a:cs typeface="Maven Pro"/>
                        <a:sym typeface="Maven Pro"/>
                      </a:endParaRPr>
                    </a:p>
                  </a:txBody>
                  <a:tcPr marT="91425" marB="91425" marR="91425" marL="91425"/>
                </a:tc>
              </a:tr>
              <a:tr h="617750">
                <a:tc>
                  <a:txBody>
                    <a:bodyPr/>
                    <a:lstStyle/>
                    <a:p>
                      <a:pPr indent="0" lvl="0" marL="0" rtl="0" algn="l">
                        <a:spcBef>
                          <a:spcPts val="0"/>
                        </a:spcBef>
                        <a:spcAft>
                          <a:spcPts val="0"/>
                        </a:spcAft>
                        <a:buNone/>
                      </a:pPr>
                      <a:r>
                        <a:rPr b="1" lang="en" sz="1100">
                          <a:latin typeface="Maven Pro"/>
                          <a:ea typeface="Maven Pro"/>
                          <a:cs typeface="Maven Pro"/>
                          <a:sym typeface="Maven Pro"/>
                        </a:rPr>
                        <a:t>previous</a:t>
                      </a:r>
                      <a:endParaRPr b="1" sz="11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Lower, indicating fewer or no previous contacts</a:t>
                      </a:r>
                      <a:endParaRPr>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Higher, indicating repeated engagement</a:t>
                      </a:r>
                      <a:endParaRPr>
                        <a:latin typeface="Maven Pro"/>
                        <a:ea typeface="Maven Pro"/>
                        <a:cs typeface="Maven Pro"/>
                        <a:sym typeface="Maven Pro"/>
                      </a:endParaRPr>
                    </a:p>
                  </a:txBody>
                  <a:tcPr marT="91425" marB="91425" marR="91425" marL="91425"/>
                </a:tc>
              </a:tr>
              <a:tr h="617750">
                <a:tc>
                  <a:txBody>
                    <a:bodyPr/>
                    <a:lstStyle/>
                    <a:p>
                      <a:pPr indent="0" lvl="0" marL="0" rtl="0" algn="l">
                        <a:spcBef>
                          <a:spcPts val="0"/>
                        </a:spcBef>
                        <a:spcAft>
                          <a:spcPts val="0"/>
                        </a:spcAft>
                        <a:buNone/>
                      </a:pPr>
                      <a:r>
                        <a:rPr b="1" lang="en" sz="1100">
                          <a:latin typeface="Maven Pro"/>
                          <a:ea typeface="Maven Pro"/>
                          <a:cs typeface="Maven Pro"/>
                          <a:sym typeface="Maven Pro"/>
                        </a:rPr>
                        <a:t>euribor3m</a:t>
                      </a:r>
                      <a:endParaRPr b="1" sz="11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Mixed rates, with cluster-specific means</a:t>
                      </a:r>
                      <a:endParaRPr>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Mixed rates, with cluster-specific means</a:t>
                      </a:r>
                      <a:endParaRPr>
                        <a:latin typeface="Maven Pro"/>
                        <a:ea typeface="Maven Pro"/>
                        <a:cs typeface="Maven Pro"/>
                        <a:sym typeface="Maven Pro"/>
                      </a:endParaRPr>
                    </a:p>
                  </a:txBody>
                  <a:tcPr marT="91425" marB="91425" marR="91425" marL="91425"/>
                </a:tc>
              </a:tr>
              <a:tr h="518475">
                <a:tc>
                  <a:txBody>
                    <a:bodyPr/>
                    <a:lstStyle/>
                    <a:p>
                      <a:pPr indent="0" lvl="0" marL="0" rtl="0" algn="l">
                        <a:spcBef>
                          <a:spcPts val="0"/>
                        </a:spcBef>
                        <a:spcAft>
                          <a:spcPts val="0"/>
                        </a:spcAft>
                        <a:buNone/>
                      </a:pPr>
                      <a:r>
                        <a:rPr b="1" lang="en" sz="1100">
                          <a:latin typeface="Maven Pro"/>
                          <a:ea typeface="Maven Pro"/>
                          <a:cs typeface="Maven Pro"/>
                          <a:sym typeface="Maven Pro"/>
                        </a:rPr>
                        <a:t>Subscribed</a:t>
                      </a:r>
                      <a:endParaRPr b="1" sz="11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Yes: 9.26%, No: 90.74%</a:t>
                      </a:r>
                      <a:endParaRPr>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Yes: 63.78%, No: 36.22%</a:t>
                      </a:r>
                      <a:endParaRPr>
                        <a:latin typeface="Maven Pro"/>
                        <a:ea typeface="Maven Pro"/>
                        <a:cs typeface="Maven Pro"/>
                        <a:sym typeface="Maven Pro"/>
                      </a:endParaRPr>
                    </a:p>
                  </a:txBody>
                  <a:tcPr marT="91425" marB="91425" marR="91425" marL="91425"/>
                </a:tc>
              </a:tr>
              <a:tr h="593625">
                <a:tc>
                  <a:txBody>
                    <a:bodyPr/>
                    <a:lstStyle/>
                    <a:p>
                      <a:pPr indent="0" lvl="0" marL="0" rtl="0" algn="l">
                        <a:spcBef>
                          <a:spcPts val="0"/>
                        </a:spcBef>
                        <a:spcAft>
                          <a:spcPts val="0"/>
                        </a:spcAft>
                        <a:buNone/>
                      </a:pPr>
                      <a:r>
                        <a:rPr b="1" lang="en" sz="1100">
                          <a:latin typeface="Maven Pro"/>
                          <a:ea typeface="Maven Pro"/>
                          <a:cs typeface="Maven Pro"/>
                          <a:sym typeface="Maven Pro"/>
                        </a:rPr>
                        <a:t>poutcome</a:t>
                      </a:r>
                      <a:endParaRPr b="1" sz="11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Nonexistent: 89.70%, Failure: 10.30%</a:t>
                      </a:r>
                      <a:endParaRPr>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Success: 90.35%, Failure: 9.65%</a:t>
                      </a:r>
                      <a:endParaRPr>
                        <a:latin typeface="Maven Pro"/>
                        <a:ea typeface="Maven Pro"/>
                        <a:cs typeface="Maven Pro"/>
                        <a:sym typeface="Maven Pro"/>
                      </a:endParaRPr>
                    </a:p>
                  </a:txBody>
                  <a:tcPr marT="91425" marB="91425" marR="91425" marL="91425"/>
                </a:tc>
              </a:tr>
              <a:tr h="617750">
                <a:tc>
                  <a:txBody>
                    <a:bodyPr/>
                    <a:lstStyle/>
                    <a:p>
                      <a:pPr indent="0" lvl="0" marL="0" rtl="0" algn="l">
                        <a:spcBef>
                          <a:spcPts val="0"/>
                        </a:spcBef>
                        <a:spcAft>
                          <a:spcPts val="0"/>
                        </a:spcAft>
                        <a:buNone/>
                      </a:pPr>
                      <a:r>
                        <a:rPr b="1" lang="en" sz="1100">
                          <a:latin typeface="Maven Pro"/>
                          <a:ea typeface="Maven Pro"/>
                          <a:cs typeface="Maven Pro"/>
                          <a:sym typeface="Maven Pro"/>
                        </a:rPr>
                        <a:t>Contact Type</a:t>
                      </a:r>
                      <a:endParaRPr b="1" sz="11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Cellular: 62.36%, Telephone: 37.64%</a:t>
                      </a:r>
                      <a:endParaRPr>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a:latin typeface="Maven Pro"/>
                          <a:ea typeface="Maven Pro"/>
                          <a:cs typeface="Maven Pro"/>
                          <a:sym typeface="Maven Pro"/>
                        </a:rPr>
                        <a:t>Cellular: 92.78%, Telephone: 7.22%</a:t>
                      </a:r>
                      <a:endParaRPr>
                        <a:latin typeface="Maven Pro"/>
                        <a:ea typeface="Maven Pro"/>
                        <a:cs typeface="Maven Pro"/>
                        <a:sym typeface="Maven Pro"/>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CONTEXT</a:t>
            </a:r>
            <a:endParaRPr/>
          </a:p>
        </p:txBody>
      </p:sp>
      <p:sp>
        <p:nvSpPr>
          <p:cNvPr id="1402" name="Google Shape;1402;p29"/>
          <p:cNvSpPr txBox="1"/>
          <p:nvPr>
            <p:ph idx="1" type="subTitle"/>
          </p:nvPr>
        </p:nvSpPr>
        <p:spPr>
          <a:xfrm>
            <a:off x="439775" y="1290425"/>
            <a:ext cx="7704000" cy="3145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Classification models enable us to predict whether a client is likely to subscribe to a term deposit, which allows banks to focus resources on clients with the highest likelihood to convert</a:t>
            </a:r>
            <a:endParaRPr sz="1300"/>
          </a:p>
          <a:p>
            <a:pPr indent="-311150" lvl="0" marL="457200" rtl="0" algn="l">
              <a:lnSpc>
                <a:spcPct val="115000"/>
              </a:lnSpc>
              <a:spcBef>
                <a:spcPts val="1000"/>
              </a:spcBef>
              <a:spcAft>
                <a:spcPts val="0"/>
              </a:spcAft>
              <a:buSzPts val="1300"/>
              <a:buChar char="●"/>
            </a:pPr>
            <a:r>
              <a:rPr lang="en" sz="1300"/>
              <a:t>Classification</a:t>
            </a:r>
            <a:r>
              <a:rPr lang="en" sz="1300"/>
              <a:t> allows us to identify what make a client more likely to respond positively to a campaign, reduce marketing costs, and give insights into the factors influencing a client's decision to subscribe </a:t>
            </a:r>
            <a:endParaRPr sz="1300"/>
          </a:p>
          <a:p>
            <a:pPr indent="-311150" lvl="0" marL="457200" rtl="0" algn="l">
              <a:lnSpc>
                <a:spcPct val="115000"/>
              </a:lnSpc>
              <a:spcBef>
                <a:spcPts val="1000"/>
              </a:spcBef>
              <a:spcAft>
                <a:spcPts val="0"/>
              </a:spcAft>
              <a:buSzPts val="1300"/>
              <a:buChar char="●"/>
            </a:pPr>
            <a:r>
              <a:rPr lang="en" sz="1300"/>
              <a:t>Clustering allows us to segment the bank's clients based on various characteristics, identifying distinct groups within the client base with similar behaviors, preferences, or needs</a:t>
            </a:r>
            <a:endParaRPr sz="1300"/>
          </a:p>
          <a:p>
            <a:pPr indent="-311150" lvl="0" marL="457200" rtl="0" algn="l">
              <a:lnSpc>
                <a:spcPct val="115000"/>
              </a:lnSpc>
              <a:spcBef>
                <a:spcPts val="1000"/>
              </a:spcBef>
              <a:spcAft>
                <a:spcPts val="1000"/>
              </a:spcAft>
              <a:buSzPts val="1300"/>
              <a:buChar char="●"/>
            </a:pPr>
            <a:r>
              <a:rPr lang="en" sz="1300"/>
              <a:t>Clustering allows the bank's marketing strategies to be tailored to the specific traits or needs of each segment, which can increase the effectiveness of their campaigns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MODEL </a:t>
            </a:r>
            <a:r>
              <a:rPr lang="en"/>
              <a:t>CONTEXT</a:t>
            </a:r>
            <a:endParaRPr/>
          </a:p>
        </p:txBody>
      </p:sp>
      <p:sp>
        <p:nvSpPr>
          <p:cNvPr id="1408" name="Google Shape;1408;p30"/>
          <p:cNvSpPr txBox="1"/>
          <p:nvPr>
            <p:ph idx="1" type="subTitle"/>
          </p:nvPr>
        </p:nvSpPr>
        <p:spPr>
          <a:xfrm>
            <a:off x="439775" y="1290425"/>
            <a:ext cx="7704000" cy="3145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Classification models enable us to predict whether a client is likely to subscribe to a term deposit, which allows banks’ targeted marketing campaigns to focus resources on clients with the highest propensity to convert</a:t>
            </a:r>
            <a:endParaRPr sz="1300"/>
          </a:p>
          <a:p>
            <a:pPr indent="-311150" lvl="0" marL="457200" rtl="0" algn="l">
              <a:lnSpc>
                <a:spcPct val="115000"/>
              </a:lnSpc>
              <a:spcBef>
                <a:spcPts val="1000"/>
              </a:spcBef>
              <a:spcAft>
                <a:spcPts val="0"/>
              </a:spcAft>
              <a:buSzPts val="1300"/>
              <a:buChar char="●"/>
            </a:pPr>
            <a:r>
              <a:rPr lang="en" sz="1300"/>
              <a:t>It allows us to identify characteristics that make a client more likely to respond positively to a campaign, letting banks personalize their outreach efforts</a:t>
            </a:r>
            <a:endParaRPr sz="1300"/>
          </a:p>
          <a:p>
            <a:pPr indent="-311150" lvl="0" marL="457200" rtl="0" algn="l">
              <a:lnSpc>
                <a:spcPct val="115000"/>
              </a:lnSpc>
              <a:spcBef>
                <a:spcPts val="1000"/>
              </a:spcBef>
              <a:spcAft>
                <a:spcPts val="0"/>
              </a:spcAft>
              <a:buSzPts val="1300"/>
              <a:buChar char="●"/>
            </a:pPr>
            <a:r>
              <a:rPr lang="en" sz="1300"/>
              <a:t>Focusing marketing efforts on individuals predicted to be interested in the product can reduce marketing costs by avoiding expenditure on unlikely prospects</a:t>
            </a:r>
            <a:endParaRPr sz="1300"/>
          </a:p>
          <a:p>
            <a:pPr indent="-311150" lvl="0" marL="457200" rtl="0" algn="l">
              <a:lnSpc>
                <a:spcPct val="115000"/>
              </a:lnSpc>
              <a:spcBef>
                <a:spcPts val="1000"/>
              </a:spcBef>
              <a:spcAft>
                <a:spcPts val="1000"/>
              </a:spcAft>
              <a:buSzPts val="1300"/>
              <a:buChar char="●"/>
            </a:pPr>
            <a:r>
              <a:rPr lang="en" sz="1300"/>
              <a:t>Classification models’ predictive power gives insights into the factors influencing a client's decision to subscribe to a term deposit</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a:t>
            </a:r>
            <a:r>
              <a:rPr lang="en"/>
              <a:t>MODEL CONTEXT</a:t>
            </a:r>
            <a:endParaRPr/>
          </a:p>
        </p:txBody>
      </p:sp>
      <p:sp>
        <p:nvSpPr>
          <p:cNvPr id="1414" name="Google Shape;1414;p31"/>
          <p:cNvSpPr txBox="1"/>
          <p:nvPr>
            <p:ph idx="1" type="subTitle"/>
          </p:nvPr>
        </p:nvSpPr>
        <p:spPr>
          <a:xfrm>
            <a:off x="439775" y="1290425"/>
            <a:ext cx="7704000" cy="3145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Clustering allows us to segment the bank's clients based on various characteristics, identifying distinct groups within the client base with similar behaviors, preferences, or needs</a:t>
            </a:r>
            <a:endParaRPr sz="1300"/>
          </a:p>
          <a:p>
            <a:pPr indent="-311150" lvl="0" marL="457200" rtl="0" algn="l">
              <a:lnSpc>
                <a:spcPct val="115000"/>
              </a:lnSpc>
              <a:spcBef>
                <a:spcPts val="1000"/>
              </a:spcBef>
              <a:spcAft>
                <a:spcPts val="0"/>
              </a:spcAft>
              <a:buSzPts val="1300"/>
              <a:buChar char="●"/>
            </a:pPr>
            <a:r>
              <a:rPr lang="en" sz="1300"/>
              <a:t>With clear segmentation, the bank's marketing strategies can be tailored to the specific characteristics and needs of each segment, which in turn can increase the effectiveness of their campaigns</a:t>
            </a:r>
            <a:endParaRPr sz="1300"/>
          </a:p>
          <a:p>
            <a:pPr indent="-311150" lvl="0" marL="457200" rtl="0" algn="l">
              <a:lnSpc>
                <a:spcPct val="115000"/>
              </a:lnSpc>
              <a:spcBef>
                <a:spcPts val="1000"/>
              </a:spcBef>
              <a:spcAft>
                <a:spcPts val="0"/>
              </a:spcAft>
              <a:buSzPts val="1300"/>
              <a:buChar char="●"/>
            </a:pPr>
            <a:r>
              <a:rPr lang="en" sz="1300"/>
              <a:t>Clustering can also help uncover hidden patterns in our data that aren't obvious, which can reveal new opportunities for targeted marketing and product development</a:t>
            </a:r>
            <a:endParaRPr sz="1300"/>
          </a:p>
          <a:p>
            <a:pPr indent="-311150" lvl="0" marL="457200" rtl="0" algn="l">
              <a:lnSpc>
                <a:spcPct val="115000"/>
              </a:lnSpc>
              <a:spcBef>
                <a:spcPts val="1000"/>
              </a:spcBef>
              <a:spcAft>
                <a:spcPts val="1000"/>
              </a:spcAft>
              <a:buSzPts val="1300"/>
              <a:buChar char="●"/>
            </a:pPr>
            <a:r>
              <a:rPr lang="en" sz="1300"/>
              <a:t>By understanding the different segments within the client base, banks can optimize the allocation of marketing resources, directing them towards segments with higher potential returns on investment</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HYPOTHESES</a:t>
            </a:r>
            <a:endParaRPr/>
          </a:p>
        </p:txBody>
      </p:sp>
      <p:sp>
        <p:nvSpPr>
          <p:cNvPr id="1420" name="Google Shape;1420;p32"/>
          <p:cNvSpPr txBox="1"/>
          <p:nvPr>
            <p:ph idx="1" type="subTitle"/>
          </p:nvPr>
        </p:nvSpPr>
        <p:spPr>
          <a:xfrm>
            <a:off x="439775" y="1367150"/>
            <a:ext cx="7935000" cy="572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1000"/>
              </a:spcAft>
              <a:buSzPts val="1300"/>
              <a:buChar char="●"/>
            </a:pPr>
            <a:r>
              <a:rPr lang="en" sz="1300"/>
              <a:t>Our hypothesis for our classification model is the following:</a:t>
            </a:r>
            <a:endParaRPr sz="1300"/>
          </a:p>
        </p:txBody>
      </p:sp>
      <p:sp>
        <p:nvSpPr>
          <p:cNvPr id="1421" name="Google Shape;1421;p32"/>
          <p:cNvSpPr txBox="1"/>
          <p:nvPr>
            <p:ph idx="4" type="subTitle"/>
          </p:nvPr>
        </p:nvSpPr>
        <p:spPr>
          <a:xfrm>
            <a:off x="720000" y="1994038"/>
            <a:ext cx="7076400" cy="61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1200"/>
              <a:t>"Classification techniques will accurately predict which clients </a:t>
            </a:r>
            <a:r>
              <a:rPr i="1" lang="en" sz="1200"/>
              <a:t>are more likely to </a:t>
            </a:r>
            <a:r>
              <a:rPr i="1" lang="en" sz="1200"/>
              <a:t>subscribe to a term deposit based on </a:t>
            </a:r>
            <a:r>
              <a:rPr i="1" lang="en" sz="1200"/>
              <a:t>their traits and interactions with previous </a:t>
            </a:r>
            <a:r>
              <a:rPr i="1" lang="en" sz="1200"/>
              <a:t>campaigns."</a:t>
            </a:r>
            <a:endParaRPr i="1" sz="1200"/>
          </a:p>
        </p:txBody>
      </p:sp>
      <p:sp>
        <p:nvSpPr>
          <p:cNvPr id="1422" name="Google Shape;1422;p32"/>
          <p:cNvSpPr txBox="1"/>
          <p:nvPr>
            <p:ph idx="1" type="subTitle"/>
          </p:nvPr>
        </p:nvSpPr>
        <p:spPr>
          <a:xfrm>
            <a:off x="439775" y="2945225"/>
            <a:ext cx="7935000" cy="572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1000"/>
              </a:spcAft>
              <a:buSzPts val="1300"/>
              <a:buChar char="●"/>
            </a:pPr>
            <a:r>
              <a:rPr lang="en" sz="1300"/>
              <a:t>Our hypothesis for our clustering model is the following:</a:t>
            </a:r>
            <a:endParaRPr sz="1300"/>
          </a:p>
        </p:txBody>
      </p:sp>
      <p:sp>
        <p:nvSpPr>
          <p:cNvPr id="1423" name="Google Shape;1423;p32"/>
          <p:cNvSpPr txBox="1"/>
          <p:nvPr>
            <p:ph idx="4" type="subTitle"/>
          </p:nvPr>
        </p:nvSpPr>
        <p:spPr>
          <a:xfrm>
            <a:off x="720000" y="3589075"/>
            <a:ext cx="7076400" cy="4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1200"/>
              <a:t>"Clustering algorithms will identify distinct groups within the data, revealing their different patterns and characteristics. "</a:t>
            </a:r>
            <a:endParaRPr i="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33"/>
          <p:cNvSpPr txBox="1"/>
          <p:nvPr>
            <p:ph type="title"/>
          </p:nvPr>
        </p:nvSpPr>
        <p:spPr>
          <a:xfrm>
            <a:off x="1819300" y="2628750"/>
            <a:ext cx="5538300" cy="15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t>DATASET, EDA, &amp; GOALS</a:t>
            </a:r>
            <a:endParaRPr sz="4300"/>
          </a:p>
        </p:txBody>
      </p:sp>
      <p:sp>
        <p:nvSpPr>
          <p:cNvPr id="1429" name="Google Shape;1429;p33"/>
          <p:cNvSpPr txBox="1"/>
          <p:nvPr>
            <p:ph idx="2" type="title"/>
          </p:nvPr>
        </p:nvSpPr>
        <p:spPr>
          <a:xfrm>
            <a:off x="1819300" y="1786950"/>
            <a:ext cx="1588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1430" name="Google Shape;1430;p33"/>
          <p:cNvGrpSpPr/>
          <p:nvPr/>
        </p:nvGrpSpPr>
        <p:grpSpPr>
          <a:xfrm>
            <a:off x="7527178" y="539493"/>
            <a:ext cx="903604" cy="817401"/>
            <a:chOff x="431250" y="4269675"/>
            <a:chExt cx="623175" cy="563725"/>
          </a:xfrm>
        </p:grpSpPr>
        <p:sp>
          <p:nvSpPr>
            <p:cNvPr id="1431" name="Google Shape;1431;p33"/>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3"/>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3"/>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3"/>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33"/>
          <p:cNvGrpSpPr/>
          <p:nvPr/>
        </p:nvGrpSpPr>
        <p:grpSpPr>
          <a:xfrm>
            <a:off x="7296178" y="2978507"/>
            <a:ext cx="547707" cy="495785"/>
            <a:chOff x="470050" y="3731100"/>
            <a:chExt cx="179800" cy="162750"/>
          </a:xfrm>
        </p:grpSpPr>
        <p:sp>
          <p:nvSpPr>
            <p:cNvPr id="1436" name="Google Shape;1436;p33"/>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3"/>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3"/>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3"/>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vestment Banking Expert Portfolio by Slidesgo">
  <a:themeElements>
    <a:clrScheme name="Simple Light">
      <a:dk1>
        <a:srgbClr val="FFFFFF"/>
      </a:dk1>
      <a:lt1>
        <a:srgbClr val="FCFEF3"/>
      </a:lt1>
      <a:dk2>
        <a:srgbClr val="1A2644"/>
      </a:dk2>
      <a:lt2>
        <a:srgbClr val="4661BC"/>
      </a:lt2>
      <a:accent1>
        <a:srgbClr val="83A8ED"/>
      </a:accent1>
      <a:accent2>
        <a:srgbClr val="EFEFE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