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63" r:id="rId2"/>
    <p:sldId id="262" r:id="rId3"/>
    <p:sldId id="316" r:id="rId4"/>
    <p:sldId id="277" r:id="rId5"/>
    <p:sldId id="318" r:id="rId6"/>
    <p:sldId id="317" r:id="rId7"/>
    <p:sldId id="319" r:id="rId8"/>
    <p:sldId id="320" r:id="rId9"/>
    <p:sldId id="322" r:id="rId10"/>
    <p:sldId id="321" r:id="rId11"/>
    <p:sldId id="323" r:id="rId12"/>
    <p:sldId id="364" r:id="rId13"/>
    <p:sldId id="326" r:id="rId14"/>
    <p:sldId id="327" r:id="rId15"/>
    <p:sldId id="360" r:id="rId16"/>
    <p:sldId id="361" r:id="rId17"/>
    <p:sldId id="362" r:id="rId18"/>
    <p:sldId id="328" r:id="rId19"/>
    <p:sldId id="329" r:id="rId20"/>
    <p:sldId id="330" r:id="rId21"/>
    <p:sldId id="331" r:id="rId22"/>
    <p:sldId id="333" r:id="rId23"/>
    <p:sldId id="332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7" r:id="rId36"/>
    <p:sldId id="348" r:id="rId37"/>
    <p:sldId id="359" r:id="rId38"/>
    <p:sldId id="346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63" r:id="rId5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5605E-91EB-004A-B9FA-AACC0BA12AFA}" v="1" dt="2023-10-01T01:52:55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89691"/>
  </p:normalViewPr>
  <p:slideViewPr>
    <p:cSldViewPr snapToGrid="0" snapToObjects="1">
      <p:cViewPr varScale="1">
        <p:scale>
          <a:sx n="105" d="100"/>
          <a:sy n="105" d="100"/>
        </p:scale>
        <p:origin x="19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 Liu" userId="8b50ef3e-0a16-4a09-896d-c80bc52ab306" providerId="ADAL" clId="{6065605E-91EB-004A-B9FA-AACC0BA12AFA}"/>
    <pc:docChg chg="undo custSel modSld">
      <pc:chgData name="Lang Liu" userId="8b50ef3e-0a16-4a09-896d-c80bc52ab306" providerId="ADAL" clId="{6065605E-91EB-004A-B9FA-AACC0BA12AFA}" dt="2023-10-01T01:54:10.482" v="180" actId="20577"/>
      <pc:docMkLst>
        <pc:docMk/>
      </pc:docMkLst>
      <pc:sldChg chg="modSp mod">
        <pc:chgData name="Lang Liu" userId="8b50ef3e-0a16-4a09-896d-c80bc52ab306" providerId="ADAL" clId="{6065605E-91EB-004A-B9FA-AACC0BA12AFA}" dt="2023-10-01T01:54:10.482" v="180" actId="20577"/>
        <pc:sldMkLst>
          <pc:docMk/>
          <pc:sldMk cId="2177920937" sldId="318"/>
        </pc:sldMkLst>
        <pc:spChg chg="mod">
          <ac:chgData name="Lang Liu" userId="8b50ef3e-0a16-4a09-896d-c80bc52ab306" providerId="ADAL" clId="{6065605E-91EB-004A-B9FA-AACC0BA12AFA}" dt="2023-10-01T01:54:10.482" v="180" actId="20577"/>
          <ac:spMkLst>
            <pc:docMk/>
            <pc:sldMk cId="2177920937" sldId="318"/>
            <ac:spMk id="3" creationId="{87B93719-7A3D-1148-9FCA-AF4A65C4BC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they are not raw. In a collaborative project, the datasets may be on the different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9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9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&gt; </a:t>
            </a:r>
            <a:r>
              <a:rPr lang="en-US" dirty="0" err="1"/>
              <a:t>iris_tibble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0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aggregation involves </a:t>
            </a:r>
            <a:r>
              <a:rPr lang="en-US" dirty="0" err="1"/>
              <a:t>group_by</a:t>
            </a:r>
            <a:r>
              <a:rPr lang="en-US" dirty="0"/>
              <a:t>() and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0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0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0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0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wrangling is for the purpose of data preparation, data visualization and following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6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94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5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bcb.inf.ufrgs.br/cumida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ohnjdavisiv/us-counties-weather-health-hospitals-covid19-data/data?scriptVersionId=48607875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angli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BCCFB-30AE-D942-B48A-37218E5FFAFB}"/>
              </a:ext>
            </a:extLst>
          </p:cNvPr>
          <p:cNvSpPr txBox="1"/>
          <p:nvPr/>
        </p:nvSpPr>
        <p:spPr>
          <a:xfrm>
            <a:off x="645090" y="3042853"/>
            <a:ext cx="785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wrangling in R programming</a:t>
            </a:r>
          </a:p>
          <a:p>
            <a:pPr algn="ctr"/>
            <a:r>
              <a:rPr lang="en-US" sz="2000" dirty="0"/>
              <a:t>Instructor: Lang Liu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EC18-A0D9-2749-AF52-13AF5A653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934" y="1277242"/>
            <a:ext cx="5775837" cy="49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2C917E-4C57-21FF-B743-12805DDA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CA" sz="1200" b="0" i="0" dirty="0">
                <a:effectLst/>
                <a:latin typeface="Roboto" panose="02000000000000000000" pitchFamily="2" charset="0"/>
              </a:rPr>
              <a:t>Examples of data wrangling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Roboto" panose="02000000000000000000" pitchFamily="2" charset="0"/>
              </a:rPr>
              <a:t>Merging several data sources into one data-set for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Roboto" panose="02000000000000000000" pitchFamily="2" charset="0"/>
              </a:rPr>
              <a:t>Identifying gaps or empty cells in data and either filling or removing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Roboto" panose="02000000000000000000" pitchFamily="2" charset="0"/>
              </a:rPr>
              <a:t>Deleting irrelevant or unnecessary data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Roboto" panose="02000000000000000000" pitchFamily="2" charset="0"/>
              </a:rPr>
              <a:t>Identifying severe outliers in data and either explaining the inconsistencies or deleting them to facilitate analysis  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EC18-A0D9-2749-AF52-13AF5A65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228440"/>
            <a:ext cx="517779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2C917E-4C57-21FF-B743-12805DDA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buNone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exploration </a:t>
            </a:r>
            <a:endParaRPr lang="en-US" sz="1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defTabSz="914400">
              <a:buNone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 extraction </a:t>
            </a:r>
          </a:p>
          <a:p>
            <a:pPr marL="0" indent="0" defTabSz="91440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cleaning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CA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defTabSz="91440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 </a:t>
            </a:r>
            <a:endParaRPr lang="en-US" sz="19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EC18-A0D9-2749-AF52-13AF5A65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228440"/>
            <a:ext cx="517779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2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Understand the dataset</a:t>
            </a:r>
          </a:p>
          <a:p>
            <a:pPr lvl="1"/>
            <a:r>
              <a:rPr lang="en-US" dirty="0"/>
              <a:t>Read the documentation</a:t>
            </a:r>
          </a:p>
          <a:p>
            <a:pPr lvl="1"/>
            <a:r>
              <a:rPr lang="en-US" dirty="0"/>
              <a:t>Identify the variables and data types</a:t>
            </a:r>
          </a:p>
          <a:p>
            <a:pPr lvl="1"/>
            <a:r>
              <a:rPr lang="en-US" dirty="0"/>
              <a:t>Analyze the basic metrics</a:t>
            </a:r>
          </a:p>
          <a:p>
            <a:pPr lvl="1"/>
            <a:r>
              <a:rPr lang="en-US" dirty="0"/>
              <a:t>Non-graphical univariate analysis</a:t>
            </a:r>
          </a:p>
          <a:p>
            <a:pPr lvl="1"/>
            <a:r>
              <a:rPr lang="en-US" dirty="0"/>
              <a:t>Graphical univariate analysis (Not covered in this workshop)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CA" dirty="0"/>
              <a:t>Select or Transform features for further analysis</a:t>
            </a:r>
          </a:p>
          <a:p>
            <a:pPr lvl="1"/>
            <a:r>
              <a:rPr lang="en-CA" dirty="0"/>
              <a:t>Select features of interest (it is not to select important features for machine learning)</a:t>
            </a:r>
          </a:p>
          <a:p>
            <a:pPr lvl="1"/>
            <a:r>
              <a:rPr lang="en-CA" dirty="0"/>
              <a:t>Transform features into appropriate types </a:t>
            </a:r>
          </a:p>
          <a:p>
            <a:pPr lvl="2"/>
            <a:r>
              <a:rPr lang="en-CA" dirty="0"/>
              <a:t>datetime to continuous values,  normalization,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2"/>
            <a:r>
              <a:rPr lang="en-CA" dirty="0"/>
              <a:t>Getting average, sum, quantiles to collapse your features</a:t>
            </a:r>
          </a:p>
          <a:p>
            <a:pPr lvl="2"/>
            <a:r>
              <a:rPr lang="en-CA" dirty="0"/>
              <a:t>Text preprocessing to get desired values</a:t>
            </a:r>
          </a:p>
          <a:p>
            <a:pPr marL="914175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921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BBFBA-F074-EF4C-8019-4ACB8CECB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445772"/>
            <a:ext cx="7886700" cy="31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E0493-6847-3143-BB1B-D292BA93C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212643" cy="4351335"/>
          </a:xfrm>
        </p:spPr>
        <p:txBody>
          <a:bodyPr/>
          <a:lstStyle/>
          <a:p>
            <a:r>
              <a:rPr lang="en-US" dirty="0"/>
              <a:t>Remove missing values (rows, column)</a:t>
            </a:r>
          </a:p>
          <a:p>
            <a:r>
              <a:rPr lang="en-US" dirty="0"/>
              <a:t>Replace missing values with mean, median,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1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E0493-6847-3143-BB1B-D292BA93C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212643" cy="4351335"/>
          </a:xfrm>
        </p:spPr>
        <p:txBody>
          <a:bodyPr/>
          <a:lstStyle/>
          <a:p>
            <a:r>
              <a:rPr lang="en-CA" dirty="0"/>
              <a:t>combine features and/or instances from different resources/studies</a:t>
            </a:r>
          </a:p>
          <a:p>
            <a:r>
              <a:rPr lang="en-CA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Clinical data + genotyping data + imaging data</a:t>
            </a:r>
          </a:p>
          <a:p>
            <a:pPr lvl="1"/>
            <a:r>
              <a:rPr lang="en-US" dirty="0"/>
              <a:t>GWAS data from different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852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Tidyverse package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DE40-CA4A-1F4F-96CA-FFD7FFE7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1900" dirty="0"/>
              <a:t>A collection of R packages</a:t>
            </a:r>
          </a:p>
          <a:p>
            <a:pPr lvl="1" indent="-228600" defTabSz="914400"/>
            <a:r>
              <a:rPr lang="en-US" sz="1900" dirty="0" err="1"/>
              <a:t>dplyr</a:t>
            </a:r>
            <a:endParaRPr lang="en-US" sz="1900" dirty="0"/>
          </a:p>
          <a:p>
            <a:pPr lvl="1" indent="-228600" defTabSz="914400"/>
            <a:r>
              <a:rPr lang="en-US" sz="1900" dirty="0"/>
              <a:t>ggplot2</a:t>
            </a:r>
          </a:p>
          <a:p>
            <a:pPr lvl="1" indent="-228600" defTabSz="914400"/>
            <a:r>
              <a:rPr lang="en-US" sz="1900" dirty="0" err="1"/>
              <a:t>readr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tidyr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tibble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Etc</a:t>
            </a:r>
            <a:r>
              <a:rPr lang="en-US" sz="1900" dirty="0"/>
              <a:t>…..</a:t>
            </a:r>
          </a:p>
        </p:txBody>
      </p:sp>
      <p:pic>
        <p:nvPicPr>
          <p:cNvPr id="1026" name="Picture 2" descr="The Tidyverse - Introduction to R">
            <a:extLst>
              <a:ext uri="{FF2B5EF4-FFF2-40B4-BE49-F238E27FC236}">
                <a16:creationId xmlns:a16="http://schemas.microsoft.com/office/drawing/2014/main" id="{F66644EE-0D89-D84F-8ED0-C033A5DB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937188"/>
            <a:ext cx="5177790" cy="49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4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err="1"/>
              <a:t>dataframe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i="1" dirty="0"/>
              <a:t>&gt; data(iris)</a:t>
            </a:r>
          </a:p>
          <a:p>
            <a:pPr marL="0" indent="0">
              <a:buNone/>
            </a:pPr>
            <a:r>
              <a:rPr lang="en-CA" i="1" dirty="0"/>
              <a:t>&gt; class(iris)</a:t>
            </a:r>
          </a:p>
          <a:p>
            <a:pPr marL="0" indent="0">
              <a:buNone/>
            </a:pPr>
            <a:r>
              <a:rPr lang="en-CA" i="1" dirty="0"/>
              <a:t>[1] "</a:t>
            </a:r>
            <a:r>
              <a:rPr lang="en-CA" i="1" dirty="0" err="1"/>
              <a:t>data.frame</a:t>
            </a:r>
            <a:r>
              <a:rPr lang="en-CA" i="1" dirty="0"/>
              <a:t>”</a:t>
            </a:r>
          </a:p>
          <a:p>
            <a:pPr marL="0" indent="0">
              <a:buNone/>
            </a:pPr>
            <a:r>
              <a:rPr lang="en-CA" i="1" dirty="0"/>
              <a:t>&gt; head(iris)</a:t>
            </a:r>
          </a:p>
          <a:p>
            <a:pPr marL="0" indent="0">
              <a:buNone/>
            </a:pPr>
            <a:r>
              <a:rPr lang="en-CA" i="1" dirty="0"/>
              <a:t>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1          5.1         3.5          1.4         0.2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2          4.9         3.0          1.4         0.2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3          4.7         3.2          1.3         0.2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4          4.6         3.1          1.5         0.2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5          5.0         3.6          1.4         0.2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6          5.4         3.9          1.7         0.4  </a:t>
            </a:r>
            <a:r>
              <a:rPr lang="en-CA" i="1" dirty="0" err="1"/>
              <a:t>setosa</a:t>
            </a:r>
            <a:endParaRPr lang="en-CA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i="1" dirty="0"/>
              <a:t>&gt; library(</a:t>
            </a:r>
            <a:r>
              <a:rPr lang="en-CA" i="1" dirty="0" err="1"/>
              <a:t>tibble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&gt; </a:t>
            </a:r>
            <a:r>
              <a:rPr lang="en-CA" i="1" dirty="0" err="1"/>
              <a:t>iris_tibble</a:t>
            </a:r>
            <a:r>
              <a:rPr lang="en-CA" i="1" dirty="0"/>
              <a:t> = </a:t>
            </a:r>
            <a:r>
              <a:rPr lang="en-CA" i="1" dirty="0" err="1"/>
              <a:t>as_tibble</a:t>
            </a:r>
            <a:r>
              <a:rPr lang="en-CA" i="1" dirty="0"/>
              <a:t>(iris)</a:t>
            </a:r>
          </a:p>
          <a:p>
            <a:pPr marL="0" indent="0">
              <a:buNone/>
            </a:pPr>
            <a:r>
              <a:rPr lang="en-CA" i="1" dirty="0"/>
              <a:t>&gt; head(</a:t>
            </a:r>
            <a:r>
              <a:rPr lang="en-CA" i="1" dirty="0" err="1"/>
              <a:t>iris_tibble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# A </a:t>
            </a:r>
            <a:r>
              <a:rPr lang="en-CA" i="1" dirty="0" err="1"/>
              <a:t>tibble</a:t>
            </a:r>
            <a:r>
              <a:rPr lang="en-CA" i="1" dirty="0"/>
              <a:t>: 6 × 5</a:t>
            </a:r>
          </a:p>
          <a:p>
            <a:pPr marL="0" indent="0">
              <a:buNone/>
            </a:pPr>
            <a:r>
              <a:rPr lang="en-CA" i="1" dirty="0"/>
              <a:t>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 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&lt;</a:t>
            </a:r>
            <a:r>
              <a:rPr lang="en-CA" i="1" dirty="0" err="1"/>
              <a:t>fct</a:t>
            </a:r>
            <a:r>
              <a:rPr lang="en-CA" i="1" dirty="0"/>
              <a:t>&gt;  </a:t>
            </a:r>
          </a:p>
          <a:p>
            <a:pPr marL="0" indent="0">
              <a:buNone/>
            </a:pPr>
            <a:r>
              <a:rPr lang="en-CA" i="1" dirty="0"/>
              <a:t>1          5.1         3.5          1.4         0.2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2          4.9         3            1.4         0.2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3          4.7         3.2          1.3         0.2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4          4.6         3.1          1.5         0.2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5          5           3.6          1.4         0.2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6          5.4         3.9          1.7         0.4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i="1" dirty="0"/>
              <a:t>&gt; </a:t>
            </a:r>
            <a:r>
              <a:rPr lang="en-CA" i="1" dirty="0" err="1"/>
              <a:t>iris_tibble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# A </a:t>
            </a:r>
            <a:r>
              <a:rPr lang="en-CA" i="1" dirty="0" err="1"/>
              <a:t>tibble</a:t>
            </a:r>
            <a:r>
              <a:rPr lang="en-CA" i="1" dirty="0"/>
              <a:t>: 150 × 5</a:t>
            </a:r>
          </a:p>
          <a:p>
            <a:pPr marL="0" indent="0">
              <a:buNone/>
            </a:pPr>
            <a:r>
              <a:rPr lang="en-CA" i="1" dirty="0"/>
              <a:t> 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  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&lt;</a:t>
            </a:r>
            <a:r>
              <a:rPr lang="en-CA" i="1" dirty="0" err="1"/>
              <a:t>fct</a:t>
            </a:r>
            <a:r>
              <a:rPr lang="en-CA" i="1" dirty="0"/>
              <a:t>&gt;  </a:t>
            </a:r>
          </a:p>
          <a:p>
            <a:pPr marL="0" indent="0">
              <a:buNone/>
            </a:pPr>
            <a:r>
              <a:rPr lang="en-CA" i="1" dirty="0"/>
              <a:t> 1          5.1         3.5          1.4         0.2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2          4.9         3            1.4         0.2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3          4.7         3.2          1.3         0.2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4          4.6         3.1          1.5         0.2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5          5           3.6          1.4         0.2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6          5.4         3.9          1.7         0.4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7          4.6         3.4          1.4         0.3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8          5           3.4          1.5         0.2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9          4.4         2.9          1.4         0.2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10          4.9         3.1          1.5         0.1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# … with 140 more rows</a:t>
            </a:r>
          </a:p>
          <a:p>
            <a:pPr marL="0" indent="0">
              <a:buNone/>
            </a:pPr>
            <a:r>
              <a:rPr lang="en-CA" i="1" dirty="0"/>
              <a:t># </a:t>
            </a:r>
            <a:r>
              <a:rPr lang="en-CA" i="1" dirty="0" err="1"/>
              <a:t>i</a:t>
            </a:r>
            <a:r>
              <a:rPr lang="en-CA" i="1" dirty="0"/>
              <a:t> Use `print(n = ...)` to see more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7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SFTT1000"/>
              </a:rPr>
              <a:t>int </a:t>
            </a:r>
            <a:r>
              <a:rPr lang="en-CA" sz="1800" dirty="0">
                <a:effectLst/>
                <a:latin typeface="SFRM1000"/>
              </a:rPr>
              <a:t>= integers</a:t>
            </a:r>
            <a:endParaRPr lang="en-CA" sz="1800" dirty="0">
              <a:latin typeface="SFRM1000"/>
            </a:endParaRPr>
          </a:p>
          <a:p>
            <a:r>
              <a:rPr lang="en-CA" sz="1800" dirty="0" err="1">
                <a:effectLst/>
                <a:latin typeface="SFTT1000"/>
              </a:rPr>
              <a:t>dbl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doubles (double-precision floating point numbers) </a:t>
            </a:r>
            <a:endParaRPr lang="en-CA" sz="1800" dirty="0">
              <a:effectLst/>
              <a:latin typeface="SFBX1000"/>
            </a:endParaRPr>
          </a:p>
          <a:p>
            <a:r>
              <a:rPr lang="en-CA" sz="1800" dirty="0" err="1">
                <a:effectLst/>
                <a:latin typeface="SFTT1000"/>
              </a:rPr>
              <a:t>chr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strings (character vectors)</a:t>
            </a:r>
            <a:endParaRPr lang="en-CA" sz="1800" dirty="0">
              <a:latin typeface="SFRM1000"/>
            </a:endParaRPr>
          </a:p>
          <a:p>
            <a:r>
              <a:rPr lang="en-CA" sz="1800" dirty="0" err="1">
                <a:effectLst/>
                <a:latin typeface="SFTT1000"/>
              </a:rPr>
              <a:t>lgl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</a:t>
            </a:r>
            <a:r>
              <a:rPr lang="en-CA" sz="1800" dirty="0" err="1">
                <a:effectLst/>
                <a:latin typeface="SFRM1000"/>
              </a:rPr>
              <a:t>logicals</a:t>
            </a:r>
            <a:r>
              <a:rPr lang="en-CA" sz="1800" dirty="0">
                <a:effectLst/>
                <a:latin typeface="SFRM1000"/>
              </a:rPr>
              <a:t> (true or false </a:t>
            </a:r>
            <a:r>
              <a:rPr lang="en-CA" sz="1800" dirty="0" err="1">
                <a:effectLst/>
                <a:latin typeface="SFRM1000"/>
              </a:rPr>
              <a:t>boolean</a:t>
            </a:r>
            <a:r>
              <a:rPr lang="en-CA" sz="1800" dirty="0">
                <a:effectLst/>
                <a:latin typeface="SFRM1000"/>
              </a:rPr>
              <a:t> values)</a:t>
            </a:r>
          </a:p>
          <a:p>
            <a:r>
              <a:rPr lang="en-CA" sz="1800" dirty="0" err="1">
                <a:latin typeface="SFBX1000"/>
              </a:rPr>
              <a:t>f</a:t>
            </a:r>
            <a:r>
              <a:rPr lang="en-CA" sz="1800" dirty="0" err="1">
                <a:effectLst/>
                <a:latin typeface="SFTT1000"/>
              </a:rPr>
              <a:t>ctr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factors </a:t>
            </a:r>
            <a:endParaRPr lang="en-CA" dirty="0">
              <a:effectLst/>
            </a:endParaRPr>
          </a:p>
          <a:p>
            <a:r>
              <a:rPr lang="en-CA" sz="1800" dirty="0">
                <a:effectLst/>
                <a:latin typeface="SFTT1000"/>
              </a:rPr>
              <a:t>date </a:t>
            </a:r>
            <a:r>
              <a:rPr lang="en-CA" sz="1800" dirty="0">
                <a:effectLst/>
                <a:latin typeface="SFRM1000"/>
              </a:rPr>
              <a:t>= date 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6073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r>
              <a:rPr lang="en-CA" dirty="0"/>
              <a:t> vs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an enhanced 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It is smarter in </a:t>
            </a:r>
            <a:r>
              <a:rPr lang="en-US" b="1" dirty="0"/>
              <a:t>printing and </a:t>
            </a:r>
            <a:r>
              <a:rPr lang="en-US" b="1" dirty="0" err="1"/>
              <a:t>subsetting</a:t>
            </a:r>
            <a:endParaRPr lang="en-US" b="1" dirty="0"/>
          </a:p>
          <a:p>
            <a:pPr lvl="1"/>
            <a:r>
              <a:rPr lang="en-US" dirty="0"/>
              <a:t>It displays class, number of rows &amp; columns and data type for every column.</a:t>
            </a:r>
          </a:p>
          <a:p>
            <a:pPr lvl="1"/>
            <a:r>
              <a:rPr lang="en-US" dirty="0"/>
              <a:t>It displays only the first 10 rows </a:t>
            </a:r>
          </a:p>
          <a:p>
            <a:pPr lvl="1"/>
            <a:r>
              <a:rPr lang="en-US" i="1" dirty="0"/>
              <a:t>&gt; class(</a:t>
            </a:r>
            <a:r>
              <a:rPr lang="en-US" i="1" dirty="0" err="1"/>
              <a:t>iris_tibble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[1] "</a:t>
            </a:r>
            <a:r>
              <a:rPr lang="en-US" i="1" dirty="0" err="1"/>
              <a:t>tbl_df</a:t>
            </a:r>
            <a:r>
              <a:rPr lang="en-US" i="1" dirty="0"/>
              <a:t>"     "</a:t>
            </a:r>
            <a:r>
              <a:rPr lang="en-US" i="1" dirty="0" err="1"/>
              <a:t>tbl</a:t>
            </a:r>
            <a:r>
              <a:rPr lang="en-US" i="1" dirty="0"/>
              <a:t>"        "</a:t>
            </a:r>
            <a:r>
              <a:rPr lang="en-US" i="1" dirty="0" err="1"/>
              <a:t>data.frame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i="1" dirty="0"/>
              <a:t>&gt; class(iris)</a:t>
            </a:r>
          </a:p>
          <a:p>
            <a:pPr marL="0" indent="0">
              <a:buNone/>
            </a:pPr>
            <a:r>
              <a:rPr lang="en-US" i="1" dirty="0"/>
              <a:t>[1] "</a:t>
            </a:r>
            <a:r>
              <a:rPr lang="en-US" i="1" dirty="0" err="1"/>
              <a:t>data.frame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iris$workshop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NULL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iris_tibble$workshop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NULL</a:t>
            </a:r>
          </a:p>
          <a:p>
            <a:pPr marL="0" indent="0">
              <a:buNone/>
            </a:pPr>
            <a:r>
              <a:rPr lang="en-US" i="1" dirty="0"/>
              <a:t>Warning message:</a:t>
            </a:r>
          </a:p>
          <a:p>
            <a:pPr marL="0" indent="0">
              <a:buNone/>
            </a:pPr>
            <a:r>
              <a:rPr lang="en-US" i="1" dirty="0"/>
              <a:t>Unknown or </a:t>
            </a:r>
            <a:r>
              <a:rPr lang="en-US" i="1" dirty="0" err="1"/>
              <a:t>uninitialised</a:t>
            </a:r>
            <a:r>
              <a:rPr lang="en-US" i="1" dirty="0"/>
              <a:t> column: `workshop`.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856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readr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A package that help you read and write data</a:t>
            </a:r>
          </a:p>
          <a:p>
            <a:r>
              <a:rPr lang="en-US" i="1" dirty="0"/>
              <a:t>read_*()</a:t>
            </a:r>
          </a:p>
          <a:p>
            <a:pPr lvl="1"/>
            <a:r>
              <a:rPr lang="en-US" i="1" dirty="0" err="1"/>
              <a:t>read_csv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read_tsv</a:t>
            </a:r>
            <a:r>
              <a:rPr lang="en-US" i="1" dirty="0"/>
              <a:t>()</a:t>
            </a:r>
          </a:p>
          <a:p>
            <a:r>
              <a:rPr lang="en-US" i="1" dirty="0"/>
              <a:t>write_*()</a:t>
            </a:r>
          </a:p>
          <a:p>
            <a:pPr lvl="1"/>
            <a:r>
              <a:rPr lang="en-US" i="1" dirty="0" err="1"/>
              <a:t>write_csv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write_tsv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212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What is a working directory?</a:t>
            </a:r>
          </a:p>
          <a:p>
            <a:pPr lvl="1"/>
            <a:r>
              <a:rPr lang="en-US" dirty="0"/>
              <a:t>It is the file system of your environment.</a:t>
            </a:r>
          </a:p>
          <a:p>
            <a:r>
              <a:rPr lang="en-US" dirty="0"/>
              <a:t>By default, the current working directory is the directory of your script file.</a:t>
            </a:r>
          </a:p>
          <a:p>
            <a:r>
              <a:rPr lang="en-US" dirty="0"/>
              <a:t>For example, the working directory when you run a script who is stored at "/Users/lang” is "/Users/lang”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There are two ways to read your files</a:t>
            </a:r>
          </a:p>
          <a:p>
            <a:pPr lvl="1"/>
            <a:r>
              <a:rPr lang="en-US" dirty="0"/>
              <a:t>Absolute path – the full path to your file</a:t>
            </a:r>
          </a:p>
          <a:p>
            <a:pPr lvl="1"/>
            <a:r>
              <a:rPr lang="en-US" dirty="0"/>
              <a:t>Relative path – the path relative to your current working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6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Absolute path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Windows </a:t>
            </a:r>
          </a:p>
          <a:p>
            <a:pPr marL="457088" lvl="1" indent="-228600" defTabSz="914400"/>
            <a:r>
              <a:rPr lang="en-US" sz="1502" i="1" dirty="0"/>
              <a:t>Right-click the file with pressing shift button</a:t>
            </a:r>
          </a:p>
          <a:p>
            <a:pPr marL="0" indent="-228600" defTabSz="914400"/>
            <a:endParaRPr lang="en-US" sz="1900" i="1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A4163F6-6C7C-9C45-8491-7034B751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0229" y="640080"/>
            <a:ext cx="483877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4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Absolute path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Mac</a:t>
            </a:r>
          </a:p>
          <a:p>
            <a:pPr marL="457088" lvl="1" indent="-228600" defTabSz="914400"/>
            <a:r>
              <a:rPr lang="en-US" sz="1900" i="1" dirty="0"/>
              <a:t>Right-click the file with pressing option button</a:t>
            </a:r>
          </a:p>
          <a:p>
            <a:pPr marL="0" indent="-228600" defTabSz="914400"/>
            <a:endParaRPr lang="en-US" sz="1900" i="1" dirty="0"/>
          </a:p>
        </p:txBody>
      </p:sp>
      <p:pic>
        <p:nvPicPr>
          <p:cNvPr id="3074" name="Picture 2" descr="How to find the path name of a file or folder on Mac">
            <a:extLst>
              <a:ext uri="{FF2B5EF4-FFF2-40B4-BE49-F238E27FC236}">
                <a16:creationId xmlns:a16="http://schemas.microsoft.com/office/drawing/2014/main" id="{821CE637-2506-BC46-A978-CC8521E4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843302"/>
            <a:ext cx="5177790" cy="31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7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Suppose your current working directory is "/Users/lang”</a:t>
            </a:r>
          </a:p>
          <a:p>
            <a:pPr marL="0" indent="-228600" defTabSz="914400"/>
            <a:r>
              <a:rPr lang="en-US" sz="1900" i="1" dirty="0"/>
              <a:t>And your file </a:t>
            </a:r>
            <a:r>
              <a:rPr lang="en-US" sz="1900" i="1" dirty="0" err="1"/>
              <a:t>workshop.csv</a:t>
            </a:r>
            <a:r>
              <a:rPr lang="en-US" sz="1900" i="1" dirty="0"/>
              <a:t> is stored under "/Users/lang/data”</a:t>
            </a:r>
          </a:p>
          <a:p>
            <a:pPr marL="0" indent="-228600" defTabSz="914400"/>
            <a:r>
              <a:rPr lang="en-US" sz="1900" i="1" dirty="0"/>
              <a:t>Then the relative path of your csv file is </a:t>
            </a:r>
            <a:r>
              <a:rPr lang="en-US" sz="1502" i="1" dirty="0"/>
              <a:t>“data/</a:t>
            </a:r>
            <a:r>
              <a:rPr lang="en-US" sz="1502" i="1" dirty="0" err="1"/>
              <a:t>workshop.csv</a:t>
            </a:r>
            <a:r>
              <a:rPr lang="en-US" sz="1502" i="1" dirty="0"/>
              <a:t>”</a:t>
            </a:r>
            <a:endParaRPr lang="en-US" sz="1900" i="1" dirty="0"/>
          </a:p>
        </p:txBody>
      </p:sp>
      <p:pic>
        <p:nvPicPr>
          <p:cNvPr id="3074" name="Picture 2" descr="How to find the path name of a file or folder on Mac">
            <a:extLst>
              <a:ext uri="{FF2B5EF4-FFF2-40B4-BE49-F238E27FC236}">
                <a16:creationId xmlns:a16="http://schemas.microsoft.com/office/drawing/2014/main" id="{821CE637-2506-BC46-A978-CC8521E4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843302"/>
            <a:ext cx="5177790" cy="31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9"/>
            <a:ext cx="7886700" cy="782938"/>
          </a:xfrm>
        </p:spPr>
        <p:txBody>
          <a:bodyPr>
            <a:normAutofit fontScale="90000"/>
          </a:bodyPr>
          <a:lstStyle/>
          <a:p>
            <a:r>
              <a:rPr lang="en-CA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3BC14-8639-EF4F-BDEB-C28D5B1586B6}"/>
              </a:ext>
            </a:extLst>
          </p:cNvPr>
          <p:cNvSpPr txBox="1"/>
          <p:nvPr/>
        </p:nvSpPr>
        <p:spPr>
          <a:xfrm>
            <a:off x="628650" y="1929007"/>
            <a:ext cx="7315200" cy="50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     Introduction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Objective</a:t>
            </a:r>
          </a:p>
          <a:p>
            <a:pPr marL="342900" indent="-342900">
              <a:buFontTx/>
              <a:buChar char="-"/>
            </a:pPr>
            <a:r>
              <a:rPr lang="en-US" dirty="0"/>
              <a:t>Instructor Biography</a:t>
            </a:r>
          </a:p>
          <a:p>
            <a:pPr marL="457200" indent="-457200">
              <a:buAutoNum type="arabicPeriod"/>
            </a:pPr>
            <a:r>
              <a:rPr lang="en-US" b="1" dirty="0"/>
              <a:t>Workshop prerequisite and setup</a:t>
            </a:r>
          </a:p>
          <a:p>
            <a:pPr marL="342900" indent="-342900">
              <a:buFontTx/>
              <a:buChar char="-"/>
            </a:pPr>
            <a:r>
              <a:rPr lang="en-US" dirty="0"/>
              <a:t>Obtain workshop materials</a:t>
            </a:r>
          </a:p>
          <a:p>
            <a:pPr marL="342900" indent="-342900">
              <a:buFontTx/>
              <a:buChar char="-"/>
            </a:pPr>
            <a:r>
              <a:rPr lang="en-US" dirty="0"/>
              <a:t>Software installation</a:t>
            </a:r>
          </a:p>
          <a:p>
            <a:r>
              <a:rPr lang="en-US" b="1" dirty="0"/>
              <a:t>2.     Introduction to data wrangling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is data wrangling </a:t>
            </a:r>
          </a:p>
          <a:p>
            <a:pPr marL="342900" indent="-342900">
              <a:buFontTx/>
              <a:buChar char="-"/>
            </a:pPr>
            <a:r>
              <a:rPr lang="en-US" dirty="0"/>
              <a:t>Raw data exploration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Feature extraction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cleaning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Integration</a:t>
            </a:r>
          </a:p>
          <a:p>
            <a:pPr marL="457200" indent="-457200">
              <a:buAutoNum type="arabicPeriod" startAt="3"/>
            </a:pPr>
            <a:r>
              <a:rPr lang="en-US" b="1" dirty="0" err="1"/>
              <a:t>Tidyverse</a:t>
            </a:r>
            <a:r>
              <a:rPr lang="en-US" b="1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Tibbles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Dplyr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Tidyr</a:t>
            </a:r>
            <a:endParaRPr lang="en-US" dirty="0"/>
          </a:p>
          <a:p>
            <a:r>
              <a:rPr lang="en-US" b="1" dirty="0"/>
              <a:t>4.      Practice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There are two ways to read your files</a:t>
            </a:r>
          </a:p>
          <a:p>
            <a:pPr lvl="1"/>
            <a:r>
              <a:rPr lang="en-US" i="1" dirty="0"/>
              <a:t>Absolute path – the full path to your file</a:t>
            </a:r>
          </a:p>
          <a:p>
            <a:pPr lvl="1"/>
            <a:r>
              <a:rPr lang="en-US" i="1" dirty="0"/>
              <a:t>Relative path – the path relative to your current working directory</a:t>
            </a:r>
          </a:p>
          <a:p>
            <a:r>
              <a:rPr lang="en-US" i="1" dirty="0"/>
              <a:t>To read your file (ex: </a:t>
            </a:r>
            <a:r>
              <a:rPr lang="en-US" i="1" dirty="0" err="1"/>
              <a:t>workshop.csv</a:t>
            </a:r>
            <a:r>
              <a:rPr lang="en-US" i="1" dirty="0"/>
              <a:t>) when your current working directory is </a:t>
            </a:r>
            <a:r>
              <a:rPr lang="en-US" sz="2800" i="1" dirty="0"/>
              <a:t>/Users/lang/</a:t>
            </a:r>
          </a:p>
          <a:p>
            <a:pPr lvl="1"/>
            <a:r>
              <a:rPr lang="en-US" i="1" dirty="0"/>
              <a:t>Absolute path - </a:t>
            </a:r>
            <a:r>
              <a:rPr lang="en-US" sz="2400" i="1" dirty="0"/>
              <a:t>"/Users/lang/data/</a:t>
            </a:r>
            <a:r>
              <a:rPr lang="en-US" sz="2400" i="1" dirty="0" err="1"/>
              <a:t>workshop.csv</a:t>
            </a:r>
            <a:r>
              <a:rPr lang="en-US" sz="2400" i="1" dirty="0"/>
              <a:t>”</a:t>
            </a:r>
          </a:p>
          <a:p>
            <a:pPr lvl="1"/>
            <a:r>
              <a:rPr lang="en-US" i="1" dirty="0"/>
              <a:t>Relative path – “data/</a:t>
            </a:r>
            <a:r>
              <a:rPr lang="en-US" i="1" dirty="0" err="1"/>
              <a:t>workshop.csv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89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decompress the file I attached in the email and open the </a:t>
            </a:r>
            <a:r>
              <a:rPr lang="en-US" dirty="0" err="1"/>
              <a:t>Rscript</a:t>
            </a:r>
            <a:r>
              <a:rPr lang="en-US" dirty="0"/>
              <a:t> called </a:t>
            </a:r>
            <a:r>
              <a:rPr lang="en-US" dirty="0" err="1"/>
              <a:t>script.R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Replace “directory/to/your/file” in path1 &lt;- “directory/to/your/file” with the absolute path of </a:t>
            </a:r>
            <a:r>
              <a:rPr lang="en-US" dirty="0" err="1"/>
              <a:t>breast_cancer.csv</a:t>
            </a:r>
            <a:endParaRPr lang="en-US" dirty="0"/>
          </a:p>
          <a:p>
            <a:r>
              <a:rPr lang="en-US" dirty="0"/>
              <a:t>For windows user, “directory\to\your\file” can’t be recognized by R because of “\”. You should change it to “/”</a:t>
            </a:r>
          </a:p>
          <a:p>
            <a:r>
              <a:rPr lang="en-US" dirty="0"/>
              <a:t>Run df &lt;- </a:t>
            </a:r>
            <a:r>
              <a:rPr lang="en-US" dirty="0" err="1"/>
              <a:t>read_csv</a:t>
            </a:r>
            <a:r>
              <a:rPr lang="en-US" dirty="0"/>
              <a:t>(path1)</a:t>
            </a:r>
          </a:p>
        </p:txBody>
      </p:sp>
    </p:spTree>
    <p:extLst>
      <p:ext uri="{BB962C8B-B14F-4D97-AF65-F5344CB8AC3E}">
        <p14:creationId xmlns:p14="http://schemas.microsoft.com/office/powerpoint/2010/main" val="2184674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Set working directory</a:t>
            </a:r>
          </a:p>
          <a:p>
            <a:r>
              <a:rPr lang="en-US" dirty="0"/>
              <a:t>Replace</a:t>
            </a:r>
            <a:r>
              <a:rPr lang="en-US" i="1" dirty="0"/>
              <a:t> “working/directory” </a:t>
            </a:r>
            <a:r>
              <a:rPr lang="en-US" dirty="0"/>
              <a:t>in </a:t>
            </a:r>
            <a:r>
              <a:rPr lang="en-US" i="1" dirty="0"/>
              <a:t>path2 &lt;- “working/directory” </a:t>
            </a:r>
            <a:r>
              <a:rPr lang="en-US" dirty="0"/>
              <a:t>with the absolute path of workshop folder</a:t>
            </a:r>
          </a:p>
          <a:p>
            <a:r>
              <a:rPr lang="en-US" i="1" dirty="0" err="1"/>
              <a:t>setwd</a:t>
            </a:r>
            <a:r>
              <a:rPr lang="en-US" i="1" dirty="0"/>
              <a:t>(path2) </a:t>
            </a:r>
            <a:r>
              <a:rPr lang="en-US" dirty="0"/>
              <a:t>sets the current working directory to path variable</a:t>
            </a:r>
          </a:p>
          <a:p>
            <a:r>
              <a:rPr lang="en-US" i="1" dirty="0" err="1"/>
              <a:t>getwd</a:t>
            </a:r>
            <a:r>
              <a:rPr lang="en-US" i="1" dirty="0"/>
              <a:t>() </a:t>
            </a:r>
            <a:r>
              <a:rPr lang="en-US" dirty="0"/>
              <a:t>displays your current working directory.</a:t>
            </a:r>
          </a:p>
          <a:p>
            <a:r>
              <a:rPr lang="en-US" dirty="0"/>
              <a:t>Run </a:t>
            </a:r>
            <a:r>
              <a:rPr lang="en-US" i="1" dirty="0"/>
              <a:t>df &lt;- </a:t>
            </a:r>
            <a:r>
              <a:rPr lang="en-US" i="1" dirty="0" err="1"/>
              <a:t>read_csv</a:t>
            </a:r>
            <a:r>
              <a:rPr lang="en-US" i="1" dirty="0"/>
              <a:t>("</a:t>
            </a:r>
            <a:r>
              <a:rPr lang="en-US" i="1" dirty="0" err="1"/>
              <a:t>breast_cancer.csv</a:t>
            </a:r>
            <a:r>
              <a:rPr lang="en-US" i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475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read_csv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1" y="2807208"/>
            <a:ext cx="3554707" cy="3410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/>
            <a:r>
              <a:rPr lang="en-US" sz="1600" dirty="0" err="1"/>
              <a:t>read_csv</a:t>
            </a:r>
            <a:r>
              <a:rPr lang="en-US" sz="1600" dirty="0"/>
              <a:t>() can only read a csv file. It is a </a:t>
            </a:r>
            <a:r>
              <a:rPr lang="en-US" sz="1600" dirty="0" err="1"/>
              <a:t>readr</a:t>
            </a:r>
            <a:r>
              <a:rPr lang="en-US" sz="1600" dirty="0"/>
              <a:t> function.</a:t>
            </a:r>
          </a:p>
          <a:p>
            <a:pPr indent="-228600" defTabSz="914400"/>
            <a:r>
              <a:rPr lang="en-US" sz="1600" dirty="0"/>
              <a:t>It is different from </a:t>
            </a:r>
            <a:r>
              <a:rPr lang="en-US" sz="1600" dirty="0" err="1"/>
              <a:t>read.csv</a:t>
            </a:r>
            <a:r>
              <a:rPr lang="en-US" sz="1600" dirty="0"/>
              <a:t>() function which reads file as a </a:t>
            </a:r>
            <a:r>
              <a:rPr lang="en-US" sz="1600" dirty="0" err="1"/>
              <a:t>data.frame</a:t>
            </a:r>
            <a:r>
              <a:rPr lang="en-US" sz="1600" dirty="0"/>
              <a:t> in R.</a:t>
            </a:r>
          </a:p>
          <a:p>
            <a:pPr indent="-228600" defTabSz="914400"/>
            <a:r>
              <a:rPr lang="en-US" sz="1600" dirty="0" err="1"/>
              <a:t>read_csv</a:t>
            </a:r>
            <a:r>
              <a:rPr lang="en-US" sz="1600" dirty="0"/>
              <a:t>() has some useful arguments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TRUE when the csv file comes with headers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FALSE when the csv file doesn’t come with headers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c(“</a:t>
            </a:r>
            <a:r>
              <a:rPr lang="en-US" sz="1600" dirty="0" err="1"/>
              <a:t>x”,”y”,”z</a:t>
            </a:r>
            <a:r>
              <a:rPr lang="en-US" sz="1600" dirty="0"/>
              <a:t>”) can change the column names</a:t>
            </a:r>
          </a:p>
          <a:p>
            <a:pPr indent="-228600" defTabSz="914400"/>
            <a:r>
              <a:rPr lang="en-US" sz="1600" dirty="0"/>
              <a:t>skip = 1 will skips the first line and read the following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BD867-7CFC-4D46-AB86-CC006BAC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29" y="1130772"/>
            <a:ext cx="4165113" cy="4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2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write_csv()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301752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/>
            <a:r>
              <a:rPr lang="en-US" sz="1800" dirty="0" err="1"/>
              <a:t>write_csv</a:t>
            </a:r>
            <a:r>
              <a:rPr lang="en-US" sz="1800" dirty="0"/>
              <a:t>() can only write a csv file. It is a </a:t>
            </a:r>
            <a:r>
              <a:rPr lang="en-US" sz="1800" dirty="0" err="1"/>
              <a:t>readr</a:t>
            </a:r>
            <a:r>
              <a:rPr lang="en-US" sz="1800" dirty="0"/>
              <a:t> function.</a:t>
            </a:r>
          </a:p>
          <a:p>
            <a:pPr indent="-228600" defTabSz="914400"/>
            <a:r>
              <a:rPr lang="en-US" sz="1800" dirty="0"/>
              <a:t>It is different from </a:t>
            </a:r>
            <a:r>
              <a:rPr lang="en-US" sz="1800" dirty="0" err="1"/>
              <a:t>write.csv</a:t>
            </a:r>
            <a:r>
              <a:rPr lang="en-US" sz="1800" dirty="0"/>
              <a:t>() function which is stupid.</a:t>
            </a:r>
          </a:p>
          <a:p>
            <a:pPr lvl="1" indent="-228600" defTabSz="914400"/>
            <a:r>
              <a:rPr lang="en-US" sz="1800" dirty="0"/>
              <a:t>Because by default, </a:t>
            </a:r>
            <a:r>
              <a:rPr lang="en-US" sz="1800" dirty="0" err="1"/>
              <a:t>write.csv</a:t>
            </a:r>
            <a:r>
              <a:rPr lang="en-US" sz="1800" dirty="0"/>
              <a:t>() will write the index as a separate column in your output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18494-D769-E043-8720-5F7EC620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865760"/>
            <a:ext cx="5177790" cy="31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Designed for </a:t>
            </a:r>
            <a:r>
              <a:rPr lang="en-US" dirty="0" err="1"/>
              <a:t>dataframe</a:t>
            </a:r>
            <a:r>
              <a:rPr lang="en-US" dirty="0"/>
              <a:t> manipulation</a:t>
            </a:r>
          </a:p>
          <a:p>
            <a:r>
              <a:rPr lang="en-US" dirty="0"/>
              <a:t>Common functions:</a:t>
            </a:r>
          </a:p>
          <a:p>
            <a:pPr lvl="1"/>
            <a:r>
              <a:rPr lang="en-US" dirty="0"/>
              <a:t>filter() – pick out rows that satisfies certain conditions</a:t>
            </a:r>
          </a:p>
          <a:p>
            <a:pPr lvl="1"/>
            <a:r>
              <a:rPr lang="en-US" dirty="0"/>
              <a:t>select() – select columns</a:t>
            </a:r>
          </a:p>
          <a:p>
            <a:pPr lvl="1"/>
            <a:r>
              <a:rPr lang="en-US" dirty="0"/>
              <a:t>slice() – select rows</a:t>
            </a:r>
          </a:p>
          <a:p>
            <a:pPr lvl="1"/>
            <a:r>
              <a:rPr lang="en-US" dirty="0"/>
              <a:t>mutate() – create new columns </a:t>
            </a:r>
          </a:p>
          <a:p>
            <a:pPr lvl="1"/>
            <a:r>
              <a:rPr lang="en-US" dirty="0"/>
              <a:t>distinct() - select only unique rows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– collapse a column into a single summary (ex: minimum, maximum, median, quantiles)</a:t>
            </a:r>
          </a:p>
          <a:p>
            <a:pPr lvl="1"/>
            <a:r>
              <a:rPr lang="en-US" dirty="0" err="1"/>
              <a:t>summarise_all</a:t>
            </a:r>
            <a:r>
              <a:rPr lang="en-US" dirty="0"/>
              <a:t>() – similar to </a:t>
            </a:r>
            <a:r>
              <a:rPr lang="en-US" dirty="0" err="1"/>
              <a:t>summarise</a:t>
            </a:r>
            <a:r>
              <a:rPr lang="en-US" dirty="0"/>
              <a:t>() but it applies the operations on all the columns</a:t>
            </a:r>
          </a:p>
          <a:p>
            <a:pPr lvl="1"/>
            <a:r>
              <a:rPr lang="en-US" dirty="0"/>
              <a:t>arrange() – reorder samples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 – ask the following operations to be grouped</a:t>
            </a:r>
          </a:p>
          <a:p>
            <a:r>
              <a:rPr lang="en-US" dirty="0"/>
              <a:t>More details can be found in the </a:t>
            </a:r>
            <a:r>
              <a:rPr lang="en-US" dirty="0" err="1"/>
              <a:t>MiCM_Data_Wrangling_workshop.Rmd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364030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Piping with </a:t>
            </a:r>
            <a:r>
              <a:rPr lang="en-CA" dirty="0" err="1"/>
              <a:t>magrittr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Pipe operator %&gt;% helps your structure the data manipulation with </a:t>
            </a:r>
            <a:r>
              <a:rPr lang="en-US" i="1" dirty="0" err="1"/>
              <a:t>dplyr</a:t>
            </a:r>
            <a:r>
              <a:rPr lang="en-US" i="1" dirty="0"/>
              <a:t> functions</a:t>
            </a:r>
          </a:p>
          <a:p>
            <a:r>
              <a:rPr lang="en-US" i="1" dirty="0"/>
              <a:t>select(df,col1) is equivalent to df %&gt;% select(col1)</a:t>
            </a:r>
          </a:p>
          <a:p>
            <a:r>
              <a:rPr lang="en-US" i="1" dirty="0"/>
              <a:t>Strongly recommended when you have multiple manipulations on a </a:t>
            </a:r>
            <a:r>
              <a:rPr lang="en-US" i="1" dirty="0" err="1"/>
              <a:t>dataframe</a:t>
            </a:r>
            <a:r>
              <a:rPr lang="en-US" i="1" dirty="0"/>
              <a:t>.</a:t>
            </a:r>
          </a:p>
          <a:p>
            <a:r>
              <a:rPr lang="en-US" i="1" dirty="0"/>
              <a:t>Trick:</a:t>
            </a:r>
          </a:p>
          <a:p>
            <a:pPr lvl="1"/>
            <a:r>
              <a:rPr lang="en-US" i="1" dirty="0"/>
              <a:t>The pipe operator can be typed in one shortcut</a:t>
            </a:r>
          </a:p>
          <a:p>
            <a:pPr lvl="2"/>
            <a:r>
              <a:rPr lang="en-US" i="1" dirty="0"/>
              <a:t>Windows: ctrl + shift + M</a:t>
            </a:r>
          </a:p>
          <a:p>
            <a:pPr lvl="2"/>
            <a:r>
              <a:rPr lang="en-US" i="1" dirty="0"/>
              <a:t>Mac: </a:t>
            </a:r>
            <a:r>
              <a:rPr lang="en-US" i="1" dirty="0" err="1"/>
              <a:t>cmd</a:t>
            </a:r>
            <a:r>
              <a:rPr lang="en-US" i="1" dirty="0"/>
              <a:t> + shift + M</a:t>
            </a:r>
          </a:p>
        </p:txBody>
      </p:sp>
    </p:spTree>
    <p:extLst>
      <p:ext uri="{BB962C8B-B14F-4D97-AF65-F5344CB8AC3E}">
        <p14:creationId xmlns:p14="http://schemas.microsoft.com/office/powerpoint/2010/main" val="2802930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pivot_longer</a:t>
            </a:r>
            <a:r>
              <a:rPr lang="en-CA" dirty="0"/>
              <a:t>() and </a:t>
            </a:r>
            <a:r>
              <a:rPr lang="en-CA" dirty="0" err="1"/>
              <a:t>pivot_wider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These two functions can rearrange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pivot_longer</a:t>
            </a:r>
            <a:r>
              <a:rPr lang="en-US" dirty="0"/>
              <a:t>() can make the data “longer”</a:t>
            </a:r>
          </a:p>
          <a:p>
            <a:r>
              <a:rPr lang="en-US" dirty="0" err="1"/>
              <a:t>pivot_wider</a:t>
            </a:r>
            <a:r>
              <a:rPr lang="en-US" dirty="0"/>
              <a:t>() can make the data “wider”</a:t>
            </a:r>
          </a:p>
          <a:p>
            <a:r>
              <a:rPr lang="en-US" dirty="0"/>
              <a:t>With both function, you can transpose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07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tidyr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r>
              <a:rPr lang="en-US" dirty="0"/>
              <a:t> is specific for data cleaning</a:t>
            </a:r>
          </a:p>
          <a:p>
            <a:r>
              <a:rPr lang="en-US" i="1" dirty="0"/>
              <a:t>Useful functions:</a:t>
            </a:r>
          </a:p>
          <a:p>
            <a:pPr lvl="1"/>
            <a:r>
              <a:rPr lang="en-US" i="1" dirty="0" err="1"/>
              <a:t>drop_na</a:t>
            </a:r>
            <a:r>
              <a:rPr lang="en-US" i="1" dirty="0"/>
              <a:t>()</a:t>
            </a:r>
          </a:p>
          <a:p>
            <a:pPr lvl="1"/>
            <a:r>
              <a:rPr lang="en-US" i="1" dirty="0"/>
              <a:t>fill()</a:t>
            </a:r>
          </a:p>
          <a:p>
            <a:pPr lvl="1"/>
            <a:r>
              <a:rPr lang="en-US" i="1" dirty="0" err="1"/>
              <a:t>replace_na</a:t>
            </a:r>
            <a:r>
              <a:rPr lang="en-US" i="1" dirty="0"/>
              <a:t>()</a:t>
            </a:r>
          </a:p>
          <a:p>
            <a:r>
              <a:rPr lang="en-US" dirty="0"/>
              <a:t>Before we work with missing values, how do we know if missing values are present in our data?</a:t>
            </a:r>
          </a:p>
        </p:txBody>
      </p:sp>
    </p:spTree>
    <p:extLst>
      <p:ext uri="{BB962C8B-B14F-4D97-AF65-F5344CB8AC3E}">
        <p14:creationId xmlns:p14="http://schemas.microsoft.com/office/powerpoint/2010/main" val="3588751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is.na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is.na</a:t>
            </a:r>
            <a:r>
              <a:rPr lang="en-US" dirty="0"/>
              <a:t>(x) returns a vector of logical values (TRUE/FALSE) corresponding to the presence of missing values in x.</a:t>
            </a:r>
          </a:p>
          <a:p>
            <a:pPr marL="0" indent="0">
              <a:buNone/>
            </a:pPr>
            <a:r>
              <a:rPr lang="en-US" i="1" dirty="0"/>
              <a:t>&gt; x &lt;- c(1,NA,2)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is.na</a:t>
            </a:r>
            <a:r>
              <a:rPr lang="en-US" i="1" dirty="0"/>
              <a:t>(x)</a:t>
            </a:r>
          </a:p>
          <a:p>
            <a:pPr marL="0" indent="0">
              <a:buNone/>
            </a:pPr>
            <a:r>
              <a:rPr lang="en-US" i="1" dirty="0"/>
              <a:t>[1] FALSE  TRUE FALSE</a:t>
            </a:r>
          </a:p>
          <a:p>
            <a:pPr marL="0" indent="0">
              <a:buNone/>
            </a:pPr>
            <a:r>
              <a:rPr lang="en-US" i="1" dirty="0"/>
              <a:t>&gt; sum(</a:t>
            </a:r>
            <a:r>
              <a:rPr lang="en-US" i="1" dirty="0" err="1"/>
              <a:t>is.na</a:t>
            </a:r>
            <a:r>
              <a:rPr lang="en-US" i="1" dirty="0"/>
              <a:t>(x))</a:t>
            </a:r>
          </a:p>
          <a:p>
            <a:pPr marL="0" indent="0">
              <a:buNone/>
            </a:pPr>
            <a:r>
              <a:rPr lang="en-US" i="1" dirty="0"/>
              <a:t>[1] 1</a:t>
            </a:r>
          </a:p>
          <a:p>
            <a:pPr marL="0" indent="0">
              <a:buNone/>
            </a:pPr>
            <a:r>
              <a:rPr lang="en-US" dirty="0"/>
              <a:t>How can we </a:t>
            </a:r>
            <a:r>
              <a:rPr lang="en-US" dirty="0" err="1"/>
              <a:t>summarise</a:t>
            </a:r>
            <a:r>
              <a:rPr lang="en-US" dirty="0"/>
              <a:t> the missing values of all columns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13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– objective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2600" dirty="0"/>
              <a:t>To understand the fundamental principles behind data wrangling, from ingestion of raw data to its final form as a well-structured, annotated, and clean dataset. </a:t>
            </a:r>
          </a:p>
          <a:p>
            <a:pPr marL="514350" indent="-514350">
              <a:buAutoNum type="arabicPeriod"/>
            </a:pPr>
            <a:r>
              <a:rPr lang="en-CA" sz="2600" dirty="0"/>
              <a:t>To become proficient with data manipulation in R using the </a:t>
            </a:r>
            <a:r>
              <a:rPr lang="en-CA" sz="2600" dirty="0" err="1"/>
              <a:t>tidyverse</a:t>
            </a:r>
            <a:r>
              <a:rPr lang="en-CA" sz="2600" dirty="0"/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tidyr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r>
              <a:rPr lang="en-US" dirty="0"/>
              <a:t> is specific for data cleaning</a:t>
            </a:r>
          </a:p>
          <a:p>
            <a:r>
              <a:rPr lang="en-US" dirty="0"/>
              <a:t>Useful functions:</a:t>
            </a:r>
          </a:p>
          <a:p>
            <a:pPr lvl="1"/>
            <a:r>
              <a:rPr lang="en-US" dirty="0" err="1"/>
              <a:t>drop_na</a:t>
            </a:r>
            <a:r>
              <a:rPr lang="en-US" dirty="0"/>
              <a:t>() - </a:t>
            </a:r>
            <a:r>
              <a:rPr lang="en-CA" b="0" dirty="0">
                <a:solidFill>
                  <a:srgbClr val="000000"/>
                </a:solidFill>
                <a:effectLst/>
                <a:latin typeface="SF Pro Text"/>
              </a:rPr>
              <a:t>Drop rows containing missing values</a:t>
            </a:r>
            <a:endParaRPr lang="en-US" dirty="0"/>
          </a:p>
          <a:p>
            <a:pPr lvl="1"/>
            <a:r>
              <a:rPr lang="en-US" dirty="0"/>
              <a:t>fill() – by default, it fills the missing value with the non-missing value below</a:t>
            </a:r>
          </a:p>
          <a:p>
            <a:pPr lvl="1"/>
            <a:r>
              <a:rPr lang="en-US" dirty="0" err="1"/>
              <a:t>replace_na</a:t>
            </a:r>
            <a:r>
              <a:rPr lang="en-US" dirty="0"/>
              <a:t>() - </a:t>
            </a:r>
            <a:r>
              <a:rPr lang="en-CA" b="0" dirty="0">
                <a:solidFill>
                  <a:srgbClr val="000000"/>
                </a:solidFill>
                <a:effectLst/>
                <a:latin typeface="SF Pro Text"/>
              </a:rPr>
              <a:t>Replace NAs with specified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332923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 – Union &amp;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r>
              <a:rPr lang="en-US" dirty="0"/>
              <a:t>There are multiple ways to do union or intersection between two datasets</a:t>
            </a:r>
          </a:p>
          <a:p>
            <a:r>
              <a:rPr lang="en-US" dirty="0"/>
              <a:t>A base function merge() can finish inner join, outer join, left join and right join with different arguments.</a:t>
            </a:r>
          </a:p>
          <a:p>
            <a:endParaRPr lang="en-US" dirty="0"/>
          </a:p>
        </p:txBody>
      </p:sp>
      <p:pic>
        <p:nvPicPr>
          <p:cNvPr id="5122" name="Picture 2" descr="Merge Function R Join in R ">
            <a:extLst>
              <a:ext uri="{FF2B5EF4-FFF2-40B4-BE49-F238E27FC236}">
                <a16:creationId xmlns:a16="http://schemas.microsoft.com/office/drawing/2014/main" id="{DFF438E9-141E-B046-9560-D4A54E3E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9" y="4060412"/>
            <a:ext cx="67945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13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 –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r>
              <a:rPr lang="en-US" dirty="0"/>
              <a:t>We’d like to see how many rows are merged together when we do inner join.</a:t>
            </a:r>
          </a:p>
          <a:p>
            <a:pPr marL="914288" lvl="1" indent="-457200">
              <a:buAutoNum type="arabicPeriod"/>
            </a:pPr>
            <a:r>
              <a:rPr lang="en-US" dirty="0"/>
              <a:t>We can compare the dimension of merged dataset, dataset 1 and dataset 2</a:t>
            </a:r>
          </a:p>
          <a:p>
            <a:pPr marL="914288" lvl="1" indent="-457200">
              <a:buAutoNum type="arabicPeriod"/>
            </a:pPr>
            <a:r>
              <a:rPr lang="en-US" dirty="0"/>
              <a:t>We can also use a </a:t>
            </a:r>
            <a:r>
              <a:rPr lang="en-US" dirty="0" err="1"/>
              <a:t>dplyr</a:t>
            </a:r>
            <a:r>
              <a:rPr lang="en-US" dirty="0"/>
              <a:t> function called </a:t>
            </a:r>
            <a:r>
              <a:rPr lang="en-US" dirty="0" err="1"/>
              <a:t>anti_join</a:t>
            </a:r>
            <a:r>
              <a:rPr lang="en-US" dirty="0"/>
              <a:t> to see the difference between two datasets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dplyr</a:t>
            </a:r>
            <a:r>
              <a:rPr lang="en-US" dirty="0"/>
              <a:t>, there is a function called </a:t>
            </a:r>
            <a:r>
              <a:rPr lang="en-US" dirty="0" err="1"/>
              <a:t>semi_join</a:t>
            </a:r>
            <a:r>
              <a:rPr lang="en-US" dirty="0"/>
              <a:t> which can inner join two datasets.</a:t>
            </a:r>
          </a:p>
        </p:txBody>
      </p:sp>
    </p:spTree>
    <p:extLst>
      <p:ext uri="{BB962C8B-B14F-4D97-AF65-F5344CB8AC3E}">
        <p14:creationId xmlns:p14="http://schemas.microsoft.com/office/powerpoint/2010/main" val="111700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PRATICE TIME!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37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Breast cancer microarray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has been demonstrated that cancer microarray datasets can be trained in machine learning algorithms to classify cancer types.</a:t>
            </a:r>
          </a:p>
          <a:p>
            <a:pPr>
              <a:buFontTx/>
              <a:buChar char="-"/>
            </a:pPr>
            <a:r>
              <a:rPr lang="en-US" dirty="0"/>
              <a:t>There is a breast cancer microarray dataset from the Curated Microarray Database (</a:t>
            </a:r>
            <a:r>
              <a:rPr lang="en-US" dirty="0" err="1"/>
              <a:t>CuMiDa</a:t>
            </a:r>
            <a:r>
              <a:rPr lang="en-US" dirty="0"/>
              <a:t>). (</a:t>
            </a:r>
            <a:r>
              <a:rPr lang="en-US" dirty="0">
                <a:hlinkClick r:id="rId2"/>
              </a:rPr>
              <a:t>https://sbcb.inf.ufrgs.br/cumida</a:t>
            </a:r>
            <a:r>
              <a:rPr lang="en-US" dirty="0"/>
              <a:t>) </a:t>
            </a:r>
          </a:p>
          <a:p>
            <a:pPr>
              <a:buFontTx/>
              <a:buChar char="-"/>
            </a:pPr>
            <a:r>
              <a:rPr lang="en-US" dirty="0"/>
              <a:t>I downloaded the datasets from the website and preprocess them. I list some tasks in the next slides. Please finish them in 20 mins.</a:t>
            </a:r>
          </a:p>
        </p:txBody>
      </p:sp>
    </p:spTree>
    <p:extLst>
      <p:ext uri="{BB962C8B-B14F-4D97-AF65-F5344CB8AC3E}">
        <p14:creationId xmlns:p14="http://schemas.microsoft.com/office/powerpoint/2010/main" val="263958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Breast cancer microarray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Read two datasets breast_cancer1.csv and breast_cancer2.csv as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Read GPL570.annot as a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Discover these three datasets by using head() </a:t>
            </a:r>
          </a:p>
          <a:p>
            <a:pPr marL="514350" indent="-514350">
              <a:buAutoNum type="arabicPeriod"/>
            </a:pPr>
            <a:r>
              <a:rPr lang="en-US" dirty="0"/>
              <a:t>Merge breast_cancer1 and breast_cancer2</a:t>
            </a:r>
          </a:p>
          <a:p>
            <a:pPr marL="514350" indent="-514350">
              <a:buAutoNum type="arabicPeriod"/>
            </a:pPr>
            <a:r>
              <a:rPr lang="en-US" dirty="0"/>
              <a:t>Replace the probe name with gene symbol in GPL570.annot </a:t>
            </a:r>
          </a:p>
          <a:p>
            <a:pPr marL="514350" indent="-514350">
              <a:buAutoNum type="arabicPeriod"/>
            </a:pPr>
            <a:r>
              <a:rPr lang="en-US" dirty="0"/>
              <a:t>Get the average expression of all genes in 6 types of breast cancer sample (</a:t>
            </a:r>
            <a:r>
              <a:rPr lang="en-US" dirty="0" err="1"/>
              <a:t>basal,cell_line</a:t>
            </a:r>
            <a:r>
              <a:rPr lang="en-US" dirty="0"/>
              <a:t>, HER, </a:t>
            </a:r>
            <a:r>
              <a:rPr lang="en-US" dirty="0" err="1"/>
              <a:t>luminal_A</a:t>
            </a:r>
            <a:r>
              <a:rPr lang="en-US" dirty="0"/>
              <a:t>, </a:t>
            </a:r>
            <a:r>
              <a:rPr lang="en-US" dirty="0" err="1"/>
              <a:t>luminal_B</a:t>
            </a:r>
            <a:r>
              <a:rPr lang="en-US" dirty="0"/>
              <a:t>, normal)</a:t>
            </a:r>
          </a:p>
          <a:p>
            <a:pPr marL="514350" indent="-514350">
              <a:buAutoNum type="arabicPeriod"/>
            </a:pPr>
            <a:r>
              <a:rPr lang="en-US" dirty="0"/>
              <a:t>Find the top 10 genes that are expressed the highest on average in basal type</a:t>
            </a:r>
          </a:p>
        </p:txBody>
      </p:sp>
    </p:spTree>
    <p:extLst>
      <p:ext uri="{BB962C8B-B14F-4D97-AF65-F5344CB8AC3E}">
        <p14:creationId xmlns:p14="http://schemas.microsoft.com/office/powerpoint/2010/main" val="1559451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 in 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During pandemic, we care about the number of cases and deaths everyday. Analyzing the trend of pandemic can help the public health unit adjust the measures.</a:t>
            </a:r>
          </a:p>
          <a:p>
            <a:pPr marL="0" indent="0">
              <a:buNone/>
            </a:pPr>
            <a:r>
              <a:rPr lang="en-US" dirty="0"/>
              <a:t>A dataset was created by scraping public data from multiple resources. </a:t>
            </a:r>
            <a:r>
              <a:rPr lang="en-US" dirty="0">
                <a:hlinkClick r:id="rId2"/>
              </a:rPr>
              <a:t>https://www.kaggle.com/code/johnjdavisiv/us-counties-weather-health-hospitals-covid19-data/data?scriptVersionId=48607875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following tasks, we’d like prepare a dataset, to plot a graph for deaths and cases in Texas.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11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 in 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Read US_counties_COVID19_health_weather_data_trimmed.csv into </a:t>
            </a:r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Only look at columns of date, county, state, cases, deaths and </a:t>
            </a:r>
            <a:r>
              <a:rPr lang="en-US" dirty="0" err="1"/>
              <a:t>total_population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Remove rows of missing values.</a:t>
            </a:r>
          </a:p>
          <a:p>
            <a:pPr marL="0" indent="0">
              <a:buNone/>
            </a:pPr>
            <a:r>
              <a:rPr lang="en-US" dirty="0"/>
              <a:t>4. Calculate the total cases and total deaths in Texas per date</a:t>
            </a:r>
          </a:p>
          <a:p>
            <a:pPr marL="0" indent="0">
              <a:buNone/>
            </a:pPr>
            <a:r>
              <a:rPr lang="en-US" dirty="0"/>
              <a:t>5. Normalize the data with total population of Texas</a:t>
            </a:r>
          </a:p>
          <a:p>
            <a:pPr marL="0" indent="0">
              <a:buNone/>
            </a:pPr>
            <a:r>
              <a:rPr lang="en-US" dirty="0"/>
              <a:t>6. Obtain a dataset of normalized total case and normalized total deaths in Texas with ascending date.</a:t>
            </a:r>
          </a:p>
        </p:txBody>
      </p:sp>
    </p:spTree>
    <p:extLst>
      <p:ext uri="{BB962C8B-B14F-4D97-AF65-F5344CB8AC3E}">
        <p14:creationId xmlns:p14="http://schemas.microsoft.com/office/powerpoint/2010/main" val="3017025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Solutions will be sent to your mailbox after the workshop.</a:t>
            </a:r>
          </a:p>
        </p:txBody>
      </p:sp>
    </p:spTree>
    <p:extLst>
      <p:ext uri="{BB962C8B-B14F-4D97-AF65-F5344CB8AC3E}">
        <p14:creationId xmlns:p14="http://schemas.microsoft.com/office/powerpoint/2010/main" val="13167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Biography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600" dirty="0"/>
              <a:t>I’m Lang, a PhD student in the department of Human Genetics, supervised by Dr. Ziv Gan-Or and Dr. Alain </a:t>
            </a:r>
            <a:r>
              <a:rPr lang="en-CA" sz="2600" dirty="0" err="1"/>
              <a:t>Dagher</a:t>
            </a:r>
            <a:r>
              <a:rPr lang="en-CA" sz="2600" dirty="0"/>
              <a:t>. My thesis projects focus on discovering the link between neurogenetics and neuroimaging. </a:t>
            </a:r>
          </a:p>
          <a:p>
            <a:pPr marL="0" indent="0">
              <a:buNone/>
            </a:pPr>
            <a:r>
              <a:rPr lang="en-CA" sz="2600" dirty="0" err="1"/>
              <a:t>Linkedin</a:t>
            </a:r>
            <a:r>
              <a:rPr lang="en-CA" sz="2600" dirty="0"/>
              <a:t>: </a:t>
            </a:r>
            <a:r>
              <a:rPr lang="en-CA" sz="2600" dirty="0">
                <a:hlinkClick r:id="rId3"/>
              </a:rPr>
              <a:t>https://www.linkedin.com/in/langliu/</a:t>
            </a:r>
            <a:endParaRPr lang="en-CA" sz="2600" dirty="0"/>
          </a:p>
          <a:p>
            <a:pPr marL="0" indent="0">
              <a:buNone/>
            </a:pPr>
            <a:r>
              <a:rPr lang="en-CA" sz="2600" dirty="0"/>
              <a:t>Our lab welcomes collaborations in neurogenetics. </a:t>
            </a:r>
            <a:r>
              <a:rPr lang="en-CA" sz="2600"/>
              <a:t>Email me </a:t>
            </a:r>
            <a:r>
              <a:rPr lang="en-CA" sz="2600" dirty="0"/>
              <a:t>if you need technical support in analyzing genetic data.</a:t>
            </a:r>
          </a:p>
          <a:p>
            <a:pPr marL="0" indent="0">
              <a:buNone/>
            </a:pPr>
            <a:r>
              <a:rPr lang="en-CA" sz="2600" dirty="0"/>
              <a:t>Master Education: Queen’s University - Biomedical informatics. </a:t>
            </a:r>
          </a:p>
          <a:p>
            <a:pPr marL="0" indent="0">
              <a:buNone/>
            </a:pPr>
            <a:r>
              <a:rPr lang="en-CA" sz="2600" dirty="0"/>
              <a:t>Undergraduate Education: University of Toronto – Honour of Cell and System Biology, Statistics and mathematics major</a:t>
            </a:r>
          </a:p>
          <a:p>
            <a:pPr marL="0" indent="0">
              <a:buNone/>
            </a:pPr>
            <a:r>
              <a:rPr lang="en-CA" sz="2600" dirty="0"/>
              <a:t>Outside of work, I enjoy hiking, frisbee, snowboarding and EDM. </a:t>
            </a:r>
          </a:p>
        </p:txBody>
      </p:sp>
    </p:spTree>
    <p:extLst>
      <p:ext uri="{BB962C8B-B14F-4D97-AF65-F5344CB8AC3E}">
        <p14:creationId xmlns:p14="http://schemas.microsoft.com/office/powerpoint/2010/main" val="2177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Here we go!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prerequisite and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Download the files I attached in the email I sent this morning.</a:t>
            </a:r>
          </a:p>
          <a:p>
            <a:pPr marL="0" indent="0">
              <a:buNone/>
            </a:pPr>
            <a:r>
              <a:rPr lang="en-CA" sz="2600" dirty="0"/>
              <a:t>It contains the slide, datasets and scripts.</a:t>
            </a:r>
          </a:p>
        </p:txBody>
      </p:sp>
    </p:spTree>
    <p:extLst>
      <p:ext uri="{BB962C8B-B14F-4D97-AF65-F5344CB8AC3E}">
        <p14:creationId xmlns:p14="http://schemas.microsoft.com/office/powerpoint/2010/main" val="314985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prerequisite and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/>
              <a:t>R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package installation</a:t>
            </a:r>
          </a:p>
          <a:p>
            <a:pPr marL="0" indent="0">
              <a:buNone/>
            </a:pPr>
            <a:r>
              <a:rPr lang="en-US" sz="2600" dirty="0"/>
              <a:t>In this workshop, we are going to use </a:t>
            </a:r>
            <a:r>
              <a:rPr lang="en-US" sz="2600" dirty="0" err="1"/>
              <a:t>tidyverse</a:t>
            </a:r>
            <a:r>
              <a:rPr lang="en-US" sz="2600" dirty="0"/>
              <a:t> on R.</a:t>
            </a:r>
          </a:p>
          <a:p>
            <a:pPr marL="0" indent="0">
              <a:buNone/>
            </a:pPr>
            <a:r>
              <a:rPr lang="en-US" sz="2600" dirty="0" err="1"/>
              <a:t>Tidyverse</a:t>
            </a:r>
            <a:r>
              <a:rPr lang="en-US" sz="2600" dirty="0"/>
              <a:t> is a third-party package and it is not pre-installed in R.</a:t>
            </a:r>
          </a:p>
          <a:p>
            <a:pPr marL="0" indent="0">
              <a:buNone/>
            </a:pPr>
            <a:r>
              <a:rPr lang="en-US" sz="2600" dirty="0"/>
              <a:t>Run the script below in your console.</a:t>
            </a:r>
          </a:p>
          <a:p>
            <a:pPr marL="0" indent="0">
              <a:buNone/>
            </a:pPr>
            <a:r>
              <a:rPr lang="en-CA" sz="1600" b="1" dirty="0">
                <a:solidFill>
                  <a:srgbClr val="007020"/>
                </a:solidFill>
                <a:effectLst/>
              </a:rPr>
              <a:t>&gt; </a:t>
            </a:r>
            <a:r>
              <a:rPr lang="en-CA" sz="1600" b="1" dirty="0" err="1">
                <a:solidFill>
                  <a:srgbClr val="007020"/>
                </a:solidFill>
                <a:effectLst/>
              </a:rPr>
              <a:t>install.packages</a:t>
            </a:r>
            <a:r>
              <a:rPr lang="en-CA" sz="1600" dirty="0"/>
              <a:t>(</a:t>
            </a:r>
            <a:r>
              <a:rPr lang="en-CA" sz="1600" dirty="0">
                <a:solidFill>
                  <a:srgbClr val="4070A0"/>
                </a:solidFill>
                <a:effectLst/>
              </a:rPr>
              <a:t>"</a:t>
            </a:r>
            <a:r>
              <a:rPr lang="en-CA" sz="1600" dirty="0" err="1">
                <a:solidFill>
                  <a:srgbClr val="4070A0"/>
                </a:solidFill>
                <a:effectLst/>
              </a:rPr>
              <a:t>tidyverse</a:t>
            </a:r>
            <a:r>
              <a:rPr lang="en-CA" sz="1600" dirty="0">
                <a:solidFill>
                  <a:srgbClr val="4070A0"/>
                </a:solidFill>
                <a:effectLst/>
              </a:rPr>
              <a:t>"</a:t>
            </a:r>
            <a:r>
              <a:rPr lang="en-CA" sz="1600" dirty="0"/>
              <a:t>)</a:t>
            </a:r>
            <a:endParaRPr lang="en-US" sz="2600" dirty="0"/>
          </a:p>
          <a:p>
            <a:pPr marL="0" indent="0"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42828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wrangling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463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16612</TotalTime>
  <Words>2518</Words>
  <Application>Microsoft Macintosh PowerPoint</Application>
  <PresentationFormat>On-screen Show (4:3)</PresentationFormat>
  <Paragraphs>314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SF Pro Text</vt:lpstr>
      <vt:lpstr>SFBX1000</vt:lpstr>
      <vt:lpstr>SFRM1000</vt:lpstr>
      <vt:lpstr>SFTT1000</vt:lpstr>
      <vt:lpstr>Arial</vt:lpstr>
      <vt:lpstr>Calibri</vt:lpstr>
      <vt:lpstr>Calibri Light</vt:lpstr>
      <vt:lpstr>Open Sans Light</vt:lpstr>
      <vt:lpstr>Roboto</vt:lpstr>
      <vt:lpstr>Thème Office</vt:lpstr>
      <vt:lpstr>PowerPoint Presentation</vt:lpstr>
      <vt:lpstr>PowerPoint Presentation</vt:lpstr>
      <vt:lpstr>Agenda</vt:lpstr>
      <vt:lpstr>Introduction – objective </vt:lpstr>
      <vt:lpstr>Instructor Biography</vt:lpstr>
      <vt:lpstr>Here we go!</vt:lpstr>
      <vt:lpstr>Workshop prerequisite and setup</vt:lpstr>
      <vt:lpstr>Workshop prerequisite and setup</vt:lpstr>
      <vt:lpstr>Data wrangling</vt:lpstr>
      <vt:lpstr>Overview</vt:lpstr>
      <vt:lpstr>Overview</vt:lpstr>
      <vt:lpstr>Overview</vt:lpstr>
      <vt:lpstr>Data exploration</vt:lpstr>
      <vt:lpstr>Feature extraction</vt:lpstr>
      <vt:lpstr>Data Cleaning</vt:lpstr>
      <vt:lpstr>Data Cleaning</vt:lpstr>
      <vt:lpstr>Data Integration</vt:lpstr>
      <vt:lpstr>Tidyverse package</vt:lpstr>
      <vt:lpstr>What is a dataframe?</vt:lpstr>
      <vt:lpstr>Tibble dataframe</vt:lpstr>
      <vt:lpstr>Tibble dataframe</vt:lpstr>
      <vt:lpstr>Tibble dataframe</vt:lpstr>
      <vt:lpstr>Tibble dataframe vs dataframe</vt:lpstr>
      <vt:lpstr>readr</vt:lpstr>
      <vt:lpstr>Working directory</vt:lpstr>
      <vt:lpstr>Working directory</vt:lpstr>
      <vt:lpstr>Absolute path</vt:lpstr>
      <vt:lpstr>Absolute path</vt:lpstr>
      <vt:lpstr>Relative path</vt:lpstr>
      <vt:lpstr>Working directory</vt:lpstr>
      <vt:lpstr>Working directory - practice</vt:lpstr>
      <vt:lpstr>Working directory - practice</vt:lpstr>
      <vt:lpstr>read_csv()</vt:lpstr>
      <vt:lpstr>write_csv()</vt:lpstr>
      <vt:lpstr>dplyr</vt:lpstr>
      <vt:lpstr>Piping with magrittr</vt:lpstr>
      <vt:lpstr>pivot_longer() and pivot_wider()</vt:lpstr>
      <vt:lpstr>tidyr</vt:lpstr>
      <vt:lpstr>is.na()</vt:lpstr>
      <vt:lpstr>tidyr</vt:lpstr>
      <vt:lpstr>Data aggregation</vt:lpstr>
      <vt:lpstr>Data aggregation – Union &amp; intersection</vt:lpstr>
      <vt:lpstr>Data aggregation – difference</vt:lpstr>
      <vt:lpstr>PRATICE TIME!</vt:lpstr>
      <vt:lpstr>Breast cancer microarray data</vt:lpstr>
      <vt:lpstr>Breast cancer microarray data</vt:lpstr>
      <vt:lpstr>COVID-19 data in US</vt:lpstr>
      <vt:lpstr>COVID-19 data in US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Lang Liu</cp:lastModifiedBy>
  <cp:revision>84</cp:revision>
  <dcterms:created xsi:type="dcterms:W3CDTF">2019-07-29T14:54:16Z</dcterms:created>
  <dcterms:modified xsi:type="dcterms:W3CDTF">2023-10-01T01:54:11Z</dcterms:modified>
</cp:coreProperties>
</file>