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57" r:id="rId3"/>
    <p:sldId id="259" r:id="rId4"/>
    <p:sldId id="261" r:id="rId5"/>
    <p:sldId id="262" r:id="rId6"/>
    <p:sldId id="263" r:id="rId7"/>
    <p:sldId id="289" r:id="rId8"/>
    <p:sldId id="264" r:id="rId9"/>
    <p:sldId id="265" r:id="rId10"/>
    <p:sldId id="266" r:id="rId11"/>
    <p:sldId id="267" r:id="rId12"/>
    <p:sldId id="268" r:id="rId13"/>
    <p:sldId id="269" r:id="rId14"/>
    <p:sldId id="270" r:id="rId15"/>
    <p:sldId id="271" r:id="rId16"/>
    <p:sldId id="272" r:id="rId17"/>
    <p:sldId id="273" r:id="rId18"/>
    <p:sldId id="274" r:id="rId19"/>
    <p:sldId id="279" r:id="rId20"/>
    <p:sldId id="288" r:id="rId21"/>
    <p:sldId id="276" r:id="rId22"/>
    <p:sldId id="287"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g7M/nd0c0KcgyReV4aTN9mHU02N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AAFC41-CA82-2825-D352-C713DAF2515D}" v="251" dt="2022-11-30T17:33:59.424"/>
  </p1510:revLst>
</p1510:revInfo>
</file>

<file path=ppt/tableStyles.xml><?xml version="1.0" encoding="utf-8"?>
<a:tblStyleLst xmlns:a="http://schemas.openxmlformats.org/drawingml/2006/main" def="{1CA2363D-9570-43B8-9DAC-55317B115E2C}">
  <a:tblStyle styleId="{1CA2363D-9570-43B8-9DAC-55317B115E2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BD9A460-5E90-4137-92E0-6DE269CADCF4}"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7075"/>
  </p:normalViewPr>
  <p:slideViewPr>
    <p:cSldViewPr snapToGrid="0">
      <p:cViewPr varScale="1">
        <p:scale>
          <a:sx n="111" d="100"/>
          <a:sy n="111" d="100"/>
        </p:scale>
        <p:origin x="222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4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Apostolides" userId="S::michael.apostolides@mail.mcgill.ca::59e281cd-730c-43d4-8b2c-c0f1ac435752" providerId="AD" clId="Web-{BAAAFC41-CA82-2825-D352-C713DAF2515D}"/>
    <pc:docChg chg="modSld">
      <pc:chgData name="Michael Apostolides" userId="S::michael.apostolides@mail.mcgill.ca::59e281cd-730c-43d4-8b2c-c0f1ac435752" providerId="AD" clId="Web-{BAAAFC41-CA82-2825-D352-C713DAF2515D}" dt="2022-11-30T17:33:58.752" v="156" actId="20577"/>
      <pc:docMkLst>
        <pc:docMk/>
      </pc:docMkLst>
      <pc:sldChg chg="modSp">
        <pc:chgData name="Michael Apostolides" userId="S::michael.apostolides@mail.mcgill.ca::59e281cd-730c-43d4-8b2c-c0f1ac435752" providerId="AD" clId="Web-{BAAAFC41-CA82-2825-D352-C713DAF2515D}" dt="2022-11-30T17:24:24.374" v="2" actId="20577"/>
        <pc:sldMkLst>
          <pc:docMk/>
          <pc:sldMk cId="0" sldId="273"/>
        </pc:sldMkLst>
        <pc:spChg chg="mod">
          <ac:chgData name="Michael Apostolides" userId="S::michael.apostolides@mail.mcgill.ca::59e281cd-730c-43d4-8b2c-c0f1ac435752" providerId="AD" clId="Web-{BAAAFC41-CA82-2825-D352-C713DAF2515D}" dt="2022-11-30T17:24:24.374" v="2" actId="20577"/>
          <ac:spMkLst>
            <pc:docMk/>
            <pc:sldMk cId="0" sldId="273"/>
            <ac:spMk id="211" creationId="{00000000-0000-0000-0000-000000000000}"/>
          </ac:spMkLst>
        </pc:spChg>
      </pc:sldChg>
      <pc:sldChg chg="modSp">
        <pc:chgData name="Michael Apostolides" userId="S::michael.apostolides@mail.mcgill.ca::59e281cd-730c-43d4-8b2c-c0f1ac435752" providerId="AD" clId="Web-{BAAAFC41-CA82-2825-D352-C713DAF2515D}" dt="2022-11-30T17:24:56.218" v="10" actId="20577"/>
        <pc:sldMkLst>
          <pc:docMk/>
          <pc:sldMk cId="0" sldId="276"/>
        </pc:sldMkLst>
        <pc:spChg chg="mod">
          <ac:chgData name="Michael Apostolides" userId="S::michael.apostolides@mail.mcgill.ca::59e281cd-730c-43d4-8b2c-c0f1ac435752" providerId="AD" clId="Web-{BAAAFC41-CA82-2825-D352-C713DAF2515D}" dt="2022-11-30T17:24:56.218" v="10" actId="20577"/>
          <ac:spMkLst>
            <pc:docMk/>
            <pc:sldMk cId="0" sldId="276"/>
            <ac:spMk id="236" creationId="{00000000-0000-0000-0000-000000000000}"/>
          </ac:spMkLst>
        </pc:spChg>
      </pc:sldChg>
      <pc:sldChg chg="addSp delSp modSp">
        <pc:chgData name="Michael Apostolides" userId="S::michael.apostolides@mail.mcgill.ca::59e281cd-730c-43d4-8b2c-c0f1ac435752" providerId="AD" clId="Web-{BAAAFC41-CA82-2825-D352-C713DAF2515D}" dt="2022-11-30T17:33:58.752" v="156" actId="20577"/>
        <pc:sldMkLst>
          <pc:docMk/>
          <pc:sldMk cId="1105313732" sldId="288"/>
        </pc:sldMkLst>
        <pc:spChg chg="add mod">
          <ac:chgData name="Michael Apostolides" userId="S::michael.apostolides@mail.mcgill.ca::59e281cd-730c-43d4-8b2c-c0f1ac435752" providerId="AD" clId="Web-{BAAAFC41-CA82-2825-D352-C713DAF2515D}" dt="2022-11-30T17:33:36.377" v="151" actId="20577"/>
          <ac:spMkLst>
            <pc:docMk/>
            <pc:sldMk cId="1105313732" sldId="288"/>
            <ac:spMk id="2" creationId="{D94262F1-3FEF-F09D-D234-7C92ED0B48DB}"/>
          </ac:spMkLst>
        </pc:spChg>
        <pc:spChg chg="add del">
          <ac:chgData name="Michael Apostolides" userId="S::michael.apostolides@mail.mcgill.ca::59e281cd-730c-43d4-8b2c-c0f1ac435752" providerId="AD" clId="Web-{BAAAFC41-CA82-2825-D352-C713DAF2515D}" dt="2022-11-30T17:26:43.578" v="28"/>
          <ac:spMkLst>
            <pc:docMk/>
            <pc:sldMk cId="1105313732" sldId="288"/>
            <ac:spMk id="4" creationId="{8588E5BE-8BB8-1D37-8FDD-6384E639894B}"/>
          </ac:spMkLst>
        </pc:spChg>
        <pc:spChg chg="add del mod">
          <ac:chgData name="Michael Apostolides" userId="S::michael.apostolides@mail.mcgill.ca::59e281cd-730c-43d4-8b2c-c0f1ac435752" providerId="AD" clId="Web-{BAAAFC41-CA82-2825-D352-C713DAF2515D}" dt="2022-11-30T17:27:27.141" v="36"/>
          <ac:spMkLst>
            <pc:docMk/>
            <pc:sldMk cId="1105313732" sldId="288"/>
            <ac:spMk id="5" creationId="{9F584316-1FFD-F8B0-213F-6752BA3DC724}"/>
          </ac:spMkLst>
        </pc:spChg>
        <pc:spChg chg="add mod">
          <ac:chgData name="Michael Apostolides" userId="S::michael.apostolides@mail.mcgill.ca::59e281cd-730c-43d4-8b2c-c0f1ac435752" providerId="AD" clId="Web-{BAAAFC41-CA82-2825-D352-C713DAF2515D}" dt="2022-11-30T17:31:16.377" v="74" actId="20577"/>
          <ac:spMkLst>
            <pc:docMk/>
            <pc:sldMk cId="1105313732" sldId="288"/>
            <ac:spMk id="9" creationId="{297B2C66-3C83-2B79-E8E9-A35F738E4C98}"/>
          </ac:spMkLst>
        </pc:spChg>
        <pc:spChg chg="add mod">
          <ac:chgData name="Michael Apostolides" userId="S::michael.apostolides@mail.mcgill.ca::59e281cd-730c-43d4-8b2c-c0f1ac435752" providerId="AD" clId="Web-{BAAAFC41-CA82-2825-D352-C713DAF2515D}" dt="2022-11-30T17:33:42.174" v="152" actId="1076"/>
          <ac:spMkLst>
            <pc:docMk/>
            <pc:sldMk cId="1105313732" sldId="288"/>
            <ac:spMk id="10" creationId="{84F25C6B-F887-49A6-6AF1-7CBB40FD6306}"/>
          </ac:spMkLst>
        </pc:spChg>
        <pc:spChg chg="add mod">
          <ac:chgData name="Michael Apostolides" userId="S::michael.apostolides@mail.mcgill.ca::59e281cd-730c-43d4-8b2c-c0f1ac435752" providerId="AD" clId="Web-{BAAAFC41-CA82-2825-D352-C713DAF2515D}" dt="2022-11-30T17:31:25.783" v="79" actId="20577"/>
          <ac:spMkLst>
            <pc:docMk/>
            <pc:sldMk cId="1105313732" sldId="288"/>
            <ac:spMk id="11" creationId="{13CC0A01-08A4-6ED5-6AA7-F547313D5A34}"/>
          </ac:spMkLst>
        </pc:spChg>
        <pc:spChg chg="add del">
          <ac:chgData name="Michael Apostolides" userId="S::michael.apostolides@mail.mcgill.ca::59e281cd-730c-43d4-8b2c-c0f1ac435752" providerId="AD" clId="Web-{BAAAFC41-CA82-2825-D352-C713DAF2515D}" dt="2022-11-30T17:31:44.392" v="81"/>
          <ac:spMkLst>
            <pc:docMk/>
            <pc:sldMk cId="1105313732" sldId="288"/>
            <ac:spMk id="12" creationId="{45A773DE-A006-01D7-156D-F217D4EF15D2}"/>
          </ac:spMkLst>
        </pc:spChg>
        <pc:spChg chg="add mod">
          <ac:chgData name="Michael Apostolides" userId="S::michael.apostolides@mail.mcgill.ca::59e281cd-730c-43d4-8b2c-c0f1ac435752" providerId="AD" clId="Web-{BAAAFC41-CA82-2825-D352-C713DAF2515D}" dt="2022-11-30T17:32:08.361" v="85"/>
          <ac:spMkLst>
            <pc:docMk/>
            <pc:sldMk cId="1105313732" sldId="288"/>
            <ac:spMk id="13" creationId="{E034E96D-AF28-512F-3EE4-9EF8BC0D319F}"/>
          </ac:spMkLst>
        </pc:spChg>
        <pc:spChg chg="add mod">
          <ac:chgData name="Michael Apostolides" userId="S::michael.apostolides@mail.mcgill.ca::59e281cd-730c-43d4-8b2c-c0f1ac435752" providerId="AD" clId="Web-{BAAAFC41-CA82-2825-D352-C713DAF2515D}" dt="2022-11-30T17:32:48.190" v="88" actId="14100"/>
          <ac:spMkLst>
            <pc:docMk/>
            <pc:sldMk cId="1105313732" sldId="288"/>
            <ac:spMk id="14" creationId="{BAFC0A0D-B165-E67B-A876-DFF8C424C72E}"/>
          </ac:spMkLst>
        </pc:spChg>
        <pc:spChg chg="add mod">
          <ac:chgData name="Michael Apostolides" userId="S::michael.apostolides@mail.mcgill.ca::59e281cd-730c-43d4-8b2c-c0f1ac435752" providerId="AD" clId="Web-{BAAAFC41-CA82-2825-D352-C713DAF2515D}" dt="2022-11-30T17:33:58.752" v="156" actId="20577"/>
          <ac:spMkLst>
            <pc:docMk/>
            <pc:sldMk cId="1105313732" sldId="288"/>
            <ac:spMk id="15" creationId="{0B09DF9D-7A64-A20A-8116-63900D7F9547}"/>
          </ac:spMkLst>
        </pc:spChg>
        <pc:picChg chg="mod">
          <ac:chgData name="Michael Apostolides" userId="S::michael.apostolides@mail.mcgill.ca::59e281cd-730c-43d4-8b2c-c0f1ac435752" providerId="AD" clId="Web-{BAAAFC41-CA82-2825-D352-C713DAF2515D}" dt="2022-11-30T17:29:13.251" v="53" actId="14100"/>
          <ac:picMkLst>
            <pc:docMk/>
            <pc:sldMk cId="1105313732" sldId="288"/>
            <ac:picMk id="3" creationId="{DE6E28C9-883D-53E0-D068-D706B2281C0E}"/>
          </ac:picMkLst>
        </pc:picChg>
        <pc:cxnChg chg="add mod">
          <ac:chgData name="Michael Apostolides" userId="S::michael.apostolides@mail.mcgill.ca::59e281cd-730c-43d4-8b2c-c0f1ac435752" providerId="AD" clId="Web-{BAAAFC41-CA82-2825-D352-C713DAF2515D}" dt="2022-11-30T17:29:23.688" v="57" actId="1076"/>
          <ac:cxnSpMkLst>
            <pc:docMk/>
            <pc:sldMk cId="1105313732" sldId="288"/>
            <ac:cxnSpMk id="6" creationId="{1A85CCFD-AF01-89AC-43CB-C9BFA2942E0B}"/>
          </ac:cxnSpMkLst>
        </pc:cxnChg>
        <pc:cxnChg chg="add mod">
          <ac:chgData name="Michael Apostolides" userId="S::michael.apostolides@mail.mcgill.ca::59e281cd-730c-43d4-8b2c-c0f1ac435752" providerId="AD" clId="Web-{BAAAFC41-CA82-2825-D352-C713DAF2515D}" dt="2022-11-30T17:29:23.704" v="58" actId="1076"/>
          <ac:cxnSpMkLst>
            <pc:docMk/>
            <pc:sldMk cId="1105313732" sldId="288"/>
            <ac:cxnSpMk id="7" creationId="{4A4CED46-D6E3-562B-38D2-1C5302EDD8F6}"/>
          </ac:cxnSpMkLst>
        </pc:cxnChg>
        <pc:cxnChg chg="add mod">
          <ac:chgData name="Michael Apostolides" userId="S::michael.apostolides@mail.mcgill.ca::59e281cd-730c-43d4-8b2c-c0f1ac435752" providerId="AD" clId="Web-{BAAAFC41-CA82-2825-D352-C713DAF2515D}" dt="2022-11-30T17:29:28.907" v="60" actId="1076"/>
          <ac:cxnSpMkLst>
            <pc:docMk/>
            <pc:sldMk cId="1105313732" sldId="288"/>
            <ac:cxnSpMk id="8" creationId="{8169F4A2-48EA-617C-5C99-B8A3EC076DE4}"/>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CA"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b80b424b3f_0_1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b80b424b3f_0_1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gb80b424b3f_0_1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CA"/>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8" name="Google Shape;168;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4" name="Google Shape;184;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ddeae2e80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gdddeae2e80_0_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dddeae2e80_0_4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7" name="Google Shape;197;gdddeae2e80_0_4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dddeae2e80_0_1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gdddeae2e80_0_1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dddeae2e80_0_1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9" name="Google Shape;209;gdddeae2e80_0_1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b80b424b3f_0_8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b80b424b3f_0_8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gb80b424b3f_0_8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CA"/>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dddeae2e80_0_5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dddeae2e80_0_5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gdddeae2e80_0_5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CA"/>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e0aeeb7460_1_7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4" name="Google Shape;234;ge0aeeb7460_1_7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2" name="Google Shape;332;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CA" sz="1200" dirty="0"/>
              <a:t>Sources of transcript variation that yield alternative isoforms and their position along the transcript. When compared with a reference isoform (for convenience, that including all exons, no introns and the complete UTRs), alternative TSSs (transcription start sites) and TTSs (transcription termination sites) are generated during the transcription process by shortening of the UTRs. Processing of the pre-mRNA eliminates or retains introns and exons, adding variability to the isoforms that can be generated from the gene. In addition, more than one event can simultaneously be present in the same isoform, and consequently isoform diversity will increase with the number of possible combinations of AS events. </a:t>
            </a:r>
            <a:endParaRPr dirty="0"/>
          </a:p>
          <a:p>
            <a:pPr marL="0" lvl="0" indent="0" algn="l" rtl="0">
              <a:lnSpc>
                <a:spcPct val="100000"/>
              </a:lnSpc>
              <a:spcBef>
                <a:spcPts val="0"/>
              </a:spcBef>
              <a:spcAft>
                <a:spcPts val="0"/>
              </a:spcAft>
              <a:buSzPts val="1400"/>
              <a:buNone/>
            </a:pPr>
            <a:endParaRPr dirty="0"/>
          </a:p>
        </p:txBody>
      </p:sp>
      <p:sp>
        <p:nvSpPr>
          <p:cNvPr id="110" name="Google Shape;11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CA"/>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dddeae2e80_0_8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9" name="Google Shape;139;gdddeae2e80_0_8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CA" sz="1200" b="0" i="0" u="none" strike="noStrike" cap="none" smtClean="0">
                <a:solidFill>
                  <a:schemeClr val="dk1"/>
                </a:solidFill>
                <a:latin typeface="Calibri"/>
                <a:ea typeface="Calibri"/>
                <a:cs typeface="Calibri"/>
                <a:sym typeface="Calibri"/>
              </a:rPr>
              <a:t>7</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61353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b6e33835cc_0_5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gb6e33835cc_0_5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b80b424b3f_0_10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b80b424b3f_0_1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b80b424b3f_0_10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CA"/>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5"/>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5"/>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5"/>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1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2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0"/>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0"/>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21"/>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21"/>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21"/>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21"/>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2"/>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2"/>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2"/>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3"/>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3"/>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4"/>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www.ncbi.nlm.nih.gov/pmc/articles/PMC5848618/" TargetMode="External"/><Relationship Id="rId13" Type="http://schemas.openxmlformats.org/officeDocument/2006/relationships/hyperlink" Target="https://doi.org/10.1186/s13059-020-1935-5" TargetMode="External"/><Relationship Id="rId3" Type="http://schemas.openxmlformats.org/officeDocument/2006/relationships/hyperlink" Target="https://doi.org/10.1186/s13059-018-1496-z" TargetMode="External"/><Relationship Id="rId7" Type="http://schemas.openxmlformats.org/officeDocument/2006/relationships/hyperlink" Target="https://genomebiology.biomedcentral.com/articles/10.1186/s13059-021-02261-x" TargetMode="External"/><Relationship Id="rId12" Type="http://schemas.openxmlformats.org/officeDocument/2006/relationships/hyperlink" Target="https://github.com/nellore/intropolis/blob/master/README.md"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www.genome.org/cgi/doi/10.1101/gr.222976.117" TargetMode="External"/><Relationship Id="rId11" Type="http://schemas.openxmlformats.org/officeDocument/2006/relationships/hyperlink" Target="http://reftss.clst.riken.jp/datafiles/current/00README.txt" TargetMode="External"/><Relationship Id="rId5" Type="http://schemas.openxmlformats.org/officeDocument/2006/relationships/hyperlink" Target="https://www.cell.com/action/showPdf?pii=S1097-2765%2821%2900223-9" TargetMode="External"/><Relationship Id="rId15" Type="http://schemas.openxmlformats.org/officeDocument/2006/relationships/hyperlink" Target="https://genomebiology.biomedcentral.com/articles/10.1186/s13059-021-02399-8" TargetMode="External"/><Relationship Id="rId10" Type="http://schemas.openxmlformats.org/officeDocument/2006/relationships/hyperlink" Target="https://academic.oup.com/gigascience/article/8/6/giz037/5513895?login=true" TargetMode="External"/><Relationship Id="rId4" Type="http://schemas.openxmlformats.org/officeDocument/2006/relationships/hyperlink" Target="https://pubmed.ncbi.nlm.nih.gov/21921927/" TargetMode="External"/><Relationship Id="rId9" Type="http://schemas.openxmlformats.org/officeDocument/2006/relationships/hyperlink" Target="https://github.com/ConesaLab/SQANTI3" TargetMode="External"/><Relationship Id="rId14" Type="http://schemas.openxmlformats.org/officeDocument/2006/relationships/hyperlink" Target="https://doi.org/10.1038/s10038-019-0679-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enomebiology.biomedcentral.com/articles/10.1186/s13059-020-02240-8"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pacb.com/smrt-science/smrt-sequencing/hifi-reads-for-highly-accurate-long-read-sequenci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pacb.com/smrt-science/smrt-sequencing/hifi-reads-for-highly-accurate-long-read-sequenc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CA" sz="3800" dirty="0"/>
              <a:t>Long read transcriptomics</a:t>
            </a:r>
            <a:endParaRPr sz="3800" dirty="0"/>
          </a:p>
        </p:txBody>
      </p:sp>
      <p:sp>
        <p:nvSpPr>
          <p:cNvPr id="89" name="Google Shape;89;p1"/>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CA" dirty="0"/>
              <a:t>Dec 1 2022</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b80b424b3f_0_116"/>
          <p:cNvSpPr txBox="1">
            <a:spLocks noGrp="1"/>
          </p:cNvSpPr>
          <p:nvPr>
            <p:ph type="body" idx="1"/>
          </p:nvPr>
        </p:nvSpPr>
        <p:spPr>
          <a:xfrm>
            <a:off x="577850" y="2161475"/>
            <a:ext cx="7886700" cy="29748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CA" b="1"/>
              <a:t>SQANTI</a:t>
            </a:r>
            <a:r>
              <a:rPr lang="en-CA"/>
              <a:t> for annotation and quality control downstream of </a:t>
            </a:r>
            <a:r>
              <a:rPr lang="en-CA" b="1"/>
              <a:t>isoseq3</a:t>
            </a:r>
            <a:endParaRPr b="1"/>
          </a:p>
        </p:txBody>
      </p:sp>
      <p:pic>
        <p:nvPicPr>
          <p:cNvPr id="165" name="Google Shape;165;gb80b424b3f_0_116"/>
          <p:cNvPicPr preferRelativeResize="0"/>
          <p:nvPr/>
        </p:nvPicPr>
        <p:blipFill rotWithShape="1">
          <a:blip r:embed="rId3">
            <a:alphaModFix/>
          </a:blip>
          <a:srcRect/>
          <a:stretch/>
        </p:blipFill>
        <p:spPr>
          <a:xfrm>
            <a:off x="527053" y="396588"/>
            <a:ext cx="7988298" cy="1244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CA"/>
              <a:t>SQANTI category annotation</a:t>
            </a:r>
            <a:endParaRPr/>
          </a:p>
        </p:txBody>
      </p:sp>
      <p:sp>
        <p:nvSpPr>
          <p:cNvPr id="171" name="Google Shape;171;p8"/>
          <p:cNvSpPr txBox="1">
            <a:spLocks noGrp="1"/>
          </p:cNvSpPr>
          <p:nvPr>
            <p:ph type="body" idx="1"/>
          </p:nvPr>
        </p:nvSpPr>
        <p:spPr>
          <a:xfrm>
            <a:off x="128350" y="1584850"/>
            <a:ext cx="9237900" cy="7746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CA"/>
              <a:t>SQANTI categorizes transcripts based on several categories </a:t>
            </a:r>
            <a:endParaRPr/>
          </a:p>
        </p:txBody>
      </p:sp>
      <p:pic>
        <p:nvPicPr>
          <p:cNvPr id="172" name="Google Shape;172;p8" descr="sqanti_explain"/>
          <p:cNvPicPr preferRelativeResize="0"/>
          <p:nvPr/>
        </p:nvPicPr>
        <p:blipFill rotWithShape="1">
          <a:blip r:embed="rId3">
            <a:alphaModFix/>
          </a:blip>
          <a:srcRect/>
          <a:stretch/>
        </p:blipFill>
        <p:spPr>
          <a:xfrm>
            <a:off x="76200" y="2294701"/>
            <a:ext cx="9144002" cy="4237037"/>
          </a:xfrm>
          <a:prstGeom prst="rect">
            <a:avLst/>
          </a:prstGeom>
          <a:noFill/>
          <a:ln>
            <a:noFill/>
          </a:ln>
        </p:spPr>
      </p:pic>
      <p:sp>
        <p:nvSpPr>
          <p:cNvPr id="173" name="Google Shape;173;p8"/>
          <p:cNvSpPr txBox="1"/>
          <p:nvPr/>
        </p:nvSpPr>
        <p:spPr>
          <a:xfrm>
            <a:off x="128353" y="6308208"/>
            <a:ext cx="177314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CA" sz="1800" b="0" i="0" u="none" strike="noStrike" cap="none">
                <a:solidFill>
                  <a:schemeClr val="dk1"/>
                </a:solidFill>
                <a:latin typeface="Calibri"/>
                <a:ea typeface="Calibri"/>
                <a:cs typeface="Calibri"/>
                <a:sym typeface="Calibri"/>
              </a:rPr>
              <a:t>Reference: [6]</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CA"/>
              <a:t>Why do we need SQANTI QC?</a:t>
            </a:r>
            <a:endParaRPr/>
          </a:p>
        </p:txBody>
      </p:sp>
      <p:sp>
        <p:nvSpPr>
          <p:cNvPr id="179" name="Google Shape;179;p9"/>
          <p:cNvSpPr txBox="1"/>
          <p:nvPr/>
        </p:nvSpPr>
        <p:spPr>
          <a:xfrm>
            <a:off x="0" y="6497283"/>
            <a:ext cx="7886700" cy="55395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CA" sz="1500" b="0" i="0" u="none" strike="noStrike" cap="none">
                <a:solidFill>
                  <a:schemeClr val="dk1"/>
                </a:solidFill>
                <a:latin typeface="Calibri"/>
                <a:ea typeface="Calibri"/>
                <a:cs typeface="Calibri"/>
                <a:sym typeface="Calibri"/>
              </a:rPr>
              <a:t>Reference: [6], Figure 4C, benchmarking </a:t>
            </a:r>
            <a:r>
              <a:rPr lang="en-CA" sz="1500" b="0" i="0" u="none" strike="noStrike" cap="none">
                <a:solidFill>
                  <a:srgbClr val="000000"/>
                </a:solidFill>
                <a:latin typeface="Arial"/>
                <a:ea typeface="Arial"/>
                <a:cs typeface="Arial"/>
                <a:sym typeface="Arial"/>
              </a:rPr>
              <a:t>the set of novel isoforms assayed by RT-PCR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
        <p:nvSpPr>
          <p:cNvPr id="180" name="Google Shape;180;p9"/>
          <p:cNvSpPr txBox="1">
            <a:spLocks noGrp="1"/>
          </p:cNvSpPr>
          <p:nvPr>
            <p:ph type="body" idx="1"/>
          </p:nvPr>
        </p:nvSpPr>
        <p:spPr>
          <a:xfrm>
            <a:off x="64177" y="1353550"/>
            <a:ext cx="9015600" cy="2246700"/>
          </a:xfrm>
          <a:prstGeom prst="rect">
            <a:avLst/>
          </a:prstGeom>
          <a:noFill/>
          <a:ln>
            <a:noFill/>
          </a:ln>
        </p:spPr>
        <p:txBody>
          <a:bodyPr spcFirstLastPara="1" wrap="square" lIns="91425" tIns="45700" rIns="91425" bIns="45700" anchor="t" anchorCtr="0">
            <a:normAutofit fontScale="92500" lnSpcReduction="20000"/>
          </a:bodyPr>
          <a:lstStyle/>
          <a:p>
            <a:pPr marL="457200" lvl="0" indent="-342900" algn="l" rtl="0">
              <a:lnSpc>
                <a:spcPct val="90000"/>
              </a:lnSpc>
              <a:spcBef>
                <a:spcPts val="1000"/>
              </a:spcBef>
              <a:spcAft>
                <a:spcPts val="0"/>
              </a:spcAft>
              <a:buClr>
                <a:schemeClr val="dk1"/>
              </a:buClr>
              <a:buSzPct val="69498"/>
              <a:buChar char="•"/>
            </a:pPr>
            <a:r>
              <a:rPr lang="en-CA"/>
              <a:t>SQANTI performs quality control which minimizes FDR, allowing for generation of high-confidence GFF transcriptome. High confidence GFF is important for easy interpretation of transcriptome</a:t>
            </a:r>
            <a:endParaRPr/>
          </a:p>
          <a:p>
            <a:pPr marL="457200" lvl="0" indent="-342900" algn="l" rtl="0">
              <a:lnSpc>
                <a:spcPct val="90000"/>
              </a:lnSpc>
              <a:spcBef>
                <a:spcPts val="1000"/>
              </a:spcBef>
              <a:spcAft>
                <a:spcPts val="0"/>
              </a:spcAft>
              <a:buClr>
                <a:schemeClr val="dk1"/>
              </a:buClr>
              <a:buSzPct val="69498"/>
              <a:buChar char="•"/>
            </a:pPr>
            <a:r>
              <a:rPr lang="en-CA"/>
              <a:t>Side question: Is there some way to increase capture of the FNs without increasing FPs?</a:t>
            </a:r>
            <a:endParaRPr/>
          </a:p>
        </p:txBody>
      </p:sp>
      <p:pic>
        <p:nvPicPr>
          <p:cNvPr id="181" name="Google Shape;181;p9"/>
          <p:cNvPicPr preferRelativeResize="0"/>
          <p:nvPr/>
        </p:nvPicPr>
        <p:blipFill rotWithShape="1">
          <a:blip r:embed="rId3">
            <a:alphaModFix/>
          </a:blip>
          <a:srcRect/>
          <a:stretch/>
        </p:blipFill>
        <p:spPr>
          <a:xfrm>
            <a:off x="128352" y="3964273"/>
            <a:ext cx="8251825" cy="25423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0"/>
          <p:cNvSpPr txBox="1">
            <a:spLocks noGrp="1"/>
          </p:cNvSpPr>
          <p:nvPr>
            <p:ph type="title"/>
          </p:nvPr>
        </p:nvSpPr>
        <p:spPr>
          <a:xfrm>
            <a:off x="0" y="-224950"/>
            <a:ext cx="9088500" cy="1325700"/>
          </a:xfrm>
          <a:prstGeom prst="rect">
            <a:avLst/>
          </a:prstGeom>
          <a:noFill/>
          <a:ln>
            <a:noFill/>
          </a:ln>
        </p:spPr>
        <p:txBody>
          <a:bodyPr spcFirstLastPara="1" wrap="square" lIns="91425" tIns="45700" rIns="91425" bIns="45700" anchor="ctr" anchorCtr="0">
            <a:normAutofit/>
          </a:bodyPr>
          <a:lstStyle/>
          <a:p>
            <a:pPr marL="457200" lvl="0" indent="0" algn="l" rtl="0">
              <a:lnSpc>
                <a:spcPct val="90000"/>
              </a:lnSpc>
              <a:spcBef>
                <a:spcPts val="0"/>
              </a:spcBef>
              <a:spcAft>
                <a:spcPts val="0"/>
              </a:spcAft>
              <a:buSzPts val="1800"/>
              <a:buNone/>
            </a:pPr>
            <a:r>
              <a:rPr lang="en-CA" sz="2500" b="1"/>
              <a:t>SQANTI3</a:t>
            </a:r>
            <a:r>
              <a:rPr lang="en-CA" sz="2500"/>
              <a:t> allows for integration of several supporting data types</a:t>
            </a:r>
            <a:endParaRPr sz="2500"/>
          </a:p>
        </p:txBody>
      </p:sp>
      <p:sp>
        <p:nvSpPr>
          <p:cNvPr id="187" name="Google Shape;187;p10"/>
          <p:cNvSpPr txBox="1">
            <a:spLocks noGrp="1"/>
          </p:cNvSpPr>
          <p:nvPr>
            <p:ph type="body" idx="1"/>
          </p:nvPr>
        </p:nvSpPr>
        <p:spPr>
          <a:xfrm>
            <a:off x="128350" y="852325"/>
            <a:ext cx="8960100" cy="5940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ts val="2800"/>
              <a:buNone/>
            </a:pPr>
            <a:r>
              <a:rPr lang="en-CA" sz="2200"/>
              <a:t>1) </a:t>
            </a:r>
            <a:r>
              <a:rPr lang="en-CA" sz="2200" b="1" u="sng"/>
              <a:t>CAGE peak</a:t>
            </a:r>
            <a:r>
              <a:rPr lang="en-CA" sz="2200" u="sng"/>
              <a:t> data (</a:t>
            </a:r>
            <a:r>
              <a:rPr lang="en-CA" sz="2200" b="1" u="sng"/>
              <a:t>refTSS</a:t>
            </a:r>
            <a:r>
              <a:rPr lang="en-CA" sz="2200" u="sng"/>
              <a:t> database)</a:t>
            </a:r>
            <a:endParaRPr sz="2200" u="sng"/>
          </a:p>
          <a:p>
            <a:pPr marL="0" lvl="0" indent="0" algn="l" rtl="0">
              <a:lnSpc>
                <a:spcPct val="90000"/>
              </a:lnSpc>
              <a:spcBef>
                <a:spcPts val="1000"/>
              </a:spcBef>
              <a:spcAft>
                <a:spcPts val="0"/>
              </a:spcAft>
              <a:buClr>
                <a:schemeClr val="dk1"/>
              </a:buClr>
              <a:buSzPts val="2800"/>
              <a:buNone/>
            </a:pPr>
            <a:r>
              <a:rPr lang="en-CA" sz="2200"/>
              <a:t>“The refTSS is an annotated reference dataset for transcriptional start sites (TSS) in human and mouse.  The dataset is generated by collecting, reprocessing and assembling various public resources.” [8]</a:t>
            </a:r>
            <a:endParaRPr sz="2200"/>
          </a:p>
          <a:p>
            <a:pPr marL="0" lvl="0" indent="0" algn="l" rtl="0">
              <a:lnSpc>
                <a:spcPct val="90000"/>
              </a:lnSpc>
              <a:spcBef>
                <a:spcPts val="1000"/>
              </a:spcBef>
              <a:spcAft>
                <a:spcPts val="0"/>
              </a:spcAft>
              <a:buClr>
                <a:schemeClr val="dk1"/>
              </a:buClr>
              <a:buSzPts val="2800"/>
              <a:buNone/>
            </a:pPr>
            <a:r>
              <a:rPr lang="en-CA" sz="2200"/>
              <a:t>-input CAGE peak reference file, provides reference TSS locations </a:t>
            </a:r>
            <a:endParaRPr sz="2200"/>
          </a:p>
          <a:p>
            <a:pPr marL="0" lvl="0" indent="0" algn="l" rtl="0">
              <a:lnSpc>
                <a:spcPct val="90000"/>
              </a:lnSpc>
              <a:spcBef>
                <a:spcPts val="1000"/>
              </a:spcBef>
              <a:spcAft>
                <a:spcPts val="0"/>
              </a:spcAft>
              <a:buClr>
                <a:schemeClr val="dk1"/>
              </a:buClr>
              <a:buSzPts val="2800"/>
              <a:buNone/>
            </a:pPr>
            <a:r>
              <a:rPr lang="en-CA" sz="2200"/>
              <a:t>-get distance (or exact TSS match) and direction (upstream/downstream) of PacBio TSS from CAGE Peak reference TSS</a:t>
            </a:r>
            <a:endParaRPr sz="2200"/>
          </a:p>
          <a:p>
            <a:pPr marL="0" lvl="0" indent="0" algn="l" rtl="0">
              <a:lnSpc>
                <a:spcPct val="90000"/>
              </a:lnSpc>
              <a:spcBef>
                <a:spcPts val="1000"/>
              </a:spcBef>
              <a:spcAft>
                <a:spcPts val="0"/>
              </a:spcAft>
              <a:buClr>
                <a:schemeClr val="dk1"/>
              </a:buClr>
              <a:buSzPts val="2800"/>
              <a:buNone/>
            </a:pPr>
            <a:r>
              <a:rPr lang="en-CA" sz="2200"/>
              <a:t>2) </a:t>
            </a:r>
            <a:r>
              <a:rPr lang="en-CA" sz="2200" b="1" u="sng"/>
              <a:t>Splice junction coverage (</a:t>
            </a:r>
            <a:r>
              <a:rPr lang="en-CA" sz="2200" u="sng"/>
              <a:t>STAR junctions or Intropolis)</a:t>
            </a:r>
            <a:r>
              <a:rPr lang="en-CA" sz="2200" b="1" u="sng"/>
              <a:t>:</a:t>
            </a:r>
            <a:r>
              <a:rPr lang="en-CA" sz="2200"/>
              <a:t> </a:t>
            </a:r>
            <a:endParaRPr sz="2200"/>
          </a:p>
          <a:p>
            <a:pPr marL="0" lvl="0" indent="0" algn="l" rtl="0">
              <a:lnSpc>
                <a:spcPct val="90000"/>
              </a:lnSpc>
              <a:spcBef>
                <a:spcPts val="1000"/>
              </a:spcBef>
              <a:spcAft>
                <a:spcPts val="0"/>
              </a:spcAft>
              <a:buClr>
                <a:schemeClr val="dk1"/>
              </a:buClr>
              <a:buSzPts val="2800"/>
              <a:buNone/>
            </a:pPr>
            <a:r>
              <a:rPr lang="en-CA" sz="2200" u="sng"/>
              <a:t>i) Intropolis: </a:t>
            </a:r>
            <a:r>
              <a:rPr lang="en-CA" sz="2200"/>
              <a:t>“Intropolis is a list of exon-exon junctions found across 21,504 human RNA-seq samples on the Sequence Read Archive (SRA) from spliced read alignment to hg19 with Rail-RNA.” [9]</a:t>
            </a:r>
            <a:endParaRPr sz="2200"/>
          </a:p>
          <a:p>
            <a:pPr marL="0" lvl="0" indent="0" algn="l" rtl="0">
              <a:lnSpc>
                <a:spcPct val="90000"/>
              </a:lnSpc>
              <a:spcBef>
                <a:spcPts val="1000"/>
              </a:spcBef>
              <a:spcAft>
                <a:spcPts val="0"/>
              </a:spcAft>
              <a:buClr>
                <a:schemeClr val="dk1"/>
              </a:buClr>
              <a:buSzPts val="2800"/>
              <a:buNone/>
            </a:pPr>
            <a:r>
              <a:rPr lang="en-CA" sz="2200"/>
              <a:t>-coverage from 21k reference RNA samples used</a:t>
            </a:r>
            <a:endParaRPr sz="2200"/>
          </a:p>
          <a:p>
            <a:pPr marL="0" lvl="0" indent="0" algn="l" rtl="0">
              <a:lnSpc>
                <a:spcPct val="90000"/>
              </a:lnSpc>
              <a:spcBef>
                <a:spcPts val="1000"/>
              </a:spcBef>
              <a:spcAft>
                <a:spcPts val="0"/>
              </a:spcAft>
              <a:buClr>
                <a:schemeClr val="dk1"/>
              </a:buClr>
              <a:buSzPts val="2800"/>
              <a:buNone/>
            </a:pPr>
            <a:r>
              <a:rPr lang="en-CA" sz="2200" u="sng"/>
              <a:t>ii) STAR:</a:t>
            </a:r>
            <a:r>
              <a:rPr lang="en-CA" sz="2200"/>
              <a:t>  high confidence collapsed splice junctions file from STAR aligner (SJ.out.tab) from SR-RNA-seq data</a:t>
            </a:r>
            <a:endParaRPr sz="2200"/>
          </a:p>
          <a:p>
            <a:pPr marL="0" lvl="0" indent="0" algn="l" rtl="0">
              <a:lnSpc>
                <a:spcPct val="90000"/>
              </a:lnSpc>
              <a:spcBef>
                <a:spcPts val="1000"/>
              </a:spcBef>
              <a:spcAft>
                <a:spcPts val="0"/>
              </a:spcAft>
              <a:buClr>
                <a:schemeClr val="dk1"/>
              </a:buClr>
              <a:buSzPts val="2800"/>
              <a:buNone/>
            </a:pPr>
            <a:endParaRPr sz="2200"/>
          </a:p>
          <a:p>
            <a:pPr marL="0" lvl="0" indent="0" algn="l" rtl="0">
              <a:lnSpc>
                <a:spcPct val="90000"/>
              </a:lnSpc>
              <a:spcBef>
                <a:spcPts val="1000"/>
              </a:spcBef>
              <a:spcAft>
                <a:spcPts val="0"/>
              </a:spcAft>
              <a:buClr>
                <a:schemeClr val="dk1"/>
              </a:buClr>
              <a:buSzPts val="2800"/>
              <a:buNone/>
            </a:pPr>
            <a:endParaRPr sz="2200"/>
          </a:p>
          <a:p>
            <a:pPr marL="0" lvl="0" indent="0" algn="l" rtl="0">
              <a:lnSpc>
                <a:spcPct val="90000"/>
              </a:lnSpc>
              <a:spcBef>
                <a:spcPts val="1000"/>
              </a:spcBef>
              <a:spcAft>
                <a:spcPts val="0"/>
              </a:spcAft>
              <a:buClr>
                <a:schemeClr val="dk1"/>
              </a:buClr>
              <a:buSzPts val="2800"/>
              <a:buNone/>
            </a:pP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dddeae2e80_0_5"/>
          <p:cNvSpPr txBox="1">
            <a:spLocks noGrp="1"/>
          </p:cNvSpPr>
          <p:nvPr>
            <p:ph type="body" idx="1"/>
          </p:nvPr>
        </p:nvSpPr>
        <p:spPr>
          <a:xfrm>
            <a:off x="91950" y="1100750"/>
            <a:ext cx="8960100" cy="5547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2800"/>
              <a:buNone/>
            </a:pPr>
            <a:r>
              <a:rPr lang="en-CA" sz="2200" b="1" u="sng"/>
              <a:t>3) polyA</a:t>
            </a:r>
            <a:r>
              <a:rPr lang="en-CA" sz="2200" u="sng"/>
              <a:t> site data and </a:t>
            </a:r>
            <a:r>
              <a:rPr lang="en-CA" sz="2200" b="1" u="sng"/>
              <a:t>polyA motif</a:t>
            </a:r>
            <a:r>
              <a:rPr lang="en-CA" sz="2200" u="sng"/>
              <a:t> list</a:t>
            </a:r>
            <a:endParaRPr sz="2200" u="sng"/>
          </a:p>
          <a:p>
            <a:pPr marL="0" lvl="0" indent="0" algn="l" rtl="0">
              <a:lnSpc>
                <a:spcPct val="90000"/>
              </a:lnSpc>
              <a:spcBef>
                <a:spcPts val="1000"/>
              </a:spcBef>
              <a:spcAft>
                <a:spcPts val="0"/>
              </a:spcAft>
              <a:buClr>
                <a:schemeClr val="dk1"/>
              </a:buClr>
              <a:buSzPts val="2800"/>
              <a:buNone/>
            </a:pPr>
            <a:r>
              <a:rPr lang="en-CA" sz="2200"/>
              <a:t>-allows for annotation of isoforms with the distance to nearest polyA site/motif</a:t>
            </a:r>
            <a:endParaRPr sz="2200"/>
          </a:p>
          <a:p>
            <a:pPr marL="0" lvl="0" indent="0" algn="l" rtl="0">
              <a:lnSpc>
                <a:spcPct val="90000"/>
              </a:lnSpc>
              <a:spcBef>
                <a:spcPts val="1000"/>
              </a:spcBef>
              <a:spcAft>
                <a:spcPts val="0"/>
              </a:spcAft>
              <a:buClr>
                <a:schemeClr val="dk1"/>
              </a:buClr>
              <a:buSzPts val="2800"/>
              <a:buNone/>
            </a:pPr>
            <a:r>
              <a:rPr lang="en-CA" sz="2200"/>
              <a:t> 4) </a:t>
            </a:r>
            <a:r>
              <a:rPr lang="en-CA" sz="2200" u="sng"/>
              <a:t>Short read expression data:</a:t>
            </a:r>
            <a:endParaRPr sz="2200" u="sng"/>
          </a:p>
          <a:p>
            <a:pPr marL="0" lvl="0" indent="0" algn="l" rtl="0">
              <a:lnSpc>
                <a:spcPct val="90000"/>
              </a:lnSpc>
              <a:spcBef>
                <a:spcPts val="1000"/>
              </a:spcBef>
              <a:spcAft>
                <a:spcPts val="0"/>
              </a:spcAft>
              <a:buClr>
                <a:schemeClr val="dk1"/>
              </a:buClr>
              <a:buSzPts val="2800"/>
              <a:buNone/>
            </a:pPr>
            <a:r>
              <a:rPr lang="en-CA" sz="2200"/>
              <a:t>-RSEM or Kallisto</a:t>
            </a:r>
            <a:endParaRPr sz="2200"/>
          </a:p>
          <a:p>
            <a:pPr marL="0" lvl="0" indent="0" algn="l" rtl="0">
              <a:lnSpc>
                <a:spcPct val="90000"/>
              </a:lnSpc>
              <a:spcBef>
                <a:spcPts val="1000"/>
              </a:spcBef>
              <a:spcAft>
                <a:spcPts val="0"/>
              </a:spcAft>
              <a:buClr>
                <a:schemeClr val="dk1"/>
              </a:buClr>
              <a:buSzPts val="2800"/>
              <a:buNone/>
            </a:pPr>
            <a:r>
              <a:rPr lang="en-CA" sz="2200"/>
              <a:t> 5) </a:t>
            </a:r>
            <a:r>
              <a:rPr lang="en-CA" sz="2200" u="sng"/>
              <a:t>tappAS annotation file</a:t>
            </a:r>
            <a:endParaRPr sz="2200" u="sng"/>
          </a:p>
          <a:p>
            <a:pPr marL="0" lvl="0" indent="0" algn="l" rtl="0">
              <a:lnSpc>
                <a:spcPct val="90000"/>
              </a:lnSpc>
              <a:spcBef>
                <a:spcPts val="1000"/>
              </a:spcBef>
              <a:spcAft>
                <a:spcPts val="0"/>
              </a:spcAft>
              <a:buClr>
                <a:schemeClr val="dk1"/>
              </a:buClr>
              <a:buSzPts val="2800"/>
              <a:buNone/>
            </a:pPr>
            <a:r>
              <a:rPr lang="en-CA" sz="2200"/>
              <a:t>-A GFF3 file which contains functional annotations of a reference transcriptome (e.g. Ensembl) at the isoform level.</a:t>
            </a:r>
            <a:endParaRPr sz="2200"/>
          </a:p>
          <a:p>
            <a:pPr marL="0" lvl="0" indent="0" algn="l" rtl="0">
              <a:lnSpc>
                <a:spcPct val="90000"/>
              </a:lnSpc>
              <a:spcBef>
                <a:spcPts val="1000"/>
              </a:spcBef>
              <a:spcAft>
                <a:spcPts val="0"/>
              </a:spcAft>
              <a:buClr>
                <a:schemeClr val="dk1"/>
              </a:buClr>
              <a:buSzPts val="2800"/>
              <a:buNone/>
            </a:pPr>
            <a:r>
              <a:rPr lang="en-CA" sz="2200"/>
              <a:t> </a:t>
            </a:r>
            <a:endParaRPr sz="2200"/>
          </a:p>
          <a:p>
            <a:pPr marL="0" lvl="0" indent="0" algn="l" rtl="0">
              <a:lnSpc>
                <a:spcPct val="90000"/>
              </a:lnSpc>
              <a:spcBef>
                <a:spcPts val="1000"/>
              </a:spcBef>
              <a:spcAft>
                <a:spcPts val="0"/>
              </a:spcAft>
              <a:buClr>
                <a:schemeClr val="dk1"/>
              </a:buClr>
              <a:buSzPts val="2800"/>
              <a:buNone/>
            </a:pPr>
            <a:endParaRPr sz="2200"/>
          </a:p>
        </p:txBody>
      </p:sp>
      <p:sp>
        <p:nvSpPr>
          <p:cNvPr id="193" name="Google Shape;193;gdddeae2e80_0_5"/>
          <p:cNvSpPr txBox="1"/>
          <p:nvPr/>
        </p:nvSpPr>
        <p:spPr>
          <a:xfrm>
            <a:off x="128353" y="6308208"/>
            <a:ext cx="17730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CA" sz="1800" b="0" i="0" u="none" strike="noStrike" cap="none">
                <a:solidFill>
                  <a:schemeClr val="dk1"/>
                </a:solidFill>
                <a:latin typeface="Calibri"/>
                <a:ea typeface="Calibri"/>
                <a:cs typeface="Calibri"/>
                <a:sym typeface="Calibri"/>
              </a:rPr>
              <a:t>Reference: [6]</a:t>
            </a:r>
            <a:endParaRPr sz="1400" b="0" i="0" u="none" strike="noStrike" cap="none">
              <a:solidFill>
                <a:srgbClr val="000000"/>
              </a:solidFill>
              <a:latin typeface="Arial"/>
              <a:ea typeface="Arial"/>
              <a:cs typeface="Arial"/>
              <a:sym typeface="Arial"/>
            </a:endParaRPr>
          </a:p>
        </p:txBody>
      </p:sp>
      <p:sp>
        <p:nvSpPr>
          <p:cNvPr id="194" name="Google Shape;194;gdddeae2e80_0_5"/>
          <p:cNvSpPr txBox="1">
            <a:spLocks noGrp="1"/>
          </p:cNvSpPr>
          <p:nvPr>
            <p:ph type="title"/>
          </p:nvPr>
        </p:nvSpPr>
        <p:spPr>
          <a:xfrm>
            <a:off x="0" y="-224950"/>
            <a:ext cx="9088500" cy="1325700"/>
          </a:xfrm>
          <a:prstGeom prst="rect">
            <a:avLst/>
          </a:prstGeom>
          <a:noFill/>
          <a:ln>
            <a:noFill/>
          </a:ln>
        </p:spPr>
        <p:txBody>
          <a:bodyPr spcFirstLastPara="1" wrap="square" lIns="91425" tIns="45700" rIns="91425" bIns="45700" anchor="ctr" anchorCtr="0">
            <a:normAutofit/>
          </a:bodyPr>
          <a:lstStyle/>
          <a:p>
            <a:pPr marL="457200" lvl="0" indent="0" algn="l" rtl="0">
              <a:lnSpc>
                <a:spcPct val="90000"/>
              </a:lnSpc>
              <a:spcBef>
                <a:spcPts val="0"/>
              </a:spcBef>
              <a:spcAft>
                <a:spcPts val="0"/>
              </a:spcAft>
              <a:buSzPts val="1800"/>
              <a:buNone/>
            </a:pPr>
            <a:r>
              <a:rPr lang="en-CA" sz="2500" b="1"/>
              <a:t>SQANTI3</a:t>
            </a:r>
            <a:r>
              <a:rPr lang="en-CA" sz="2500"/>
              <a:t> allows for integration of several supporting data types</a:t>
            </a:r>
            <a:endParaRPr sz="25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dddeae2e80_0_47"/>
          <p:cNvSpPr txBox="1"/>
          <p:nvPr/>
        </p:nvSpPr>
        <p:spPr>
          <a:xfrm>
            <a:off x="274800" y="972489"/>
            <a:ext cx="8594400" cy="4247286"/>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Font typeface="Calibri"/>
              <a:buChar char="●"/>
            </a:pPr>
            <a:r>
              <a:rPr lang="en-CA" sz="2400" dirty="0">
                <a:latin typeface="Calibri"/>
                <a:ea typeface="Calibri"/>
                <a:cs typeface="Calibri"/>
                <a:sym typeface="Calibri"/>
              </a:rPr>
              <a:t>Authors use </a:t>
            </a:r>
            <a:r>
              <a:rPr lang="en-CA" sz="2400" dirty="0" err="1">
                <a:latin typeface="Calibri"/>
                <a:ea typeface="Calibri"/>
                <a:cs typeface="Calibri"/>
                <a:sym typeface="Calibri"/>
              </a:rPr>
              <a:t>IsoSeq</a:t>
            </a:r>
            <a:r>
              <a:rPr lang="en-CA" sz="2400" dirty="0">
                <a:latin typeface="Calibri"/>
                <a:ea typeface="Calibri"/>
                <a:cs typeface="Calibri"/>
                <a:sym typeface="Calibri"/>
              </a:rPr>
              <a:t> on 10 gastric cancer cell lines, identify 60K non-redundant transcripts, ~40k novel isoforms</a:t>
            </a:r>
            <a:endParaRPr sz="2400" dirty="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CA" sz="2400" dirty="0">
                <a:latin typeface="Calibri"/>
                <a:ea typeface="Calibri"/>
                <a:cs typeface="Calibri"/>
                <a:sym typeface="Calibri"/>
              </a:rPr>
              <a:t>Novel isoforms more likely cell line specific, expressed at lower levels</a:t>
            </a:r>
            <a:endParaRPr sz="2400" dirty="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CA" sz="2400" dirty="0">
                <a:latin typeface="Calibri"/>
                <a:ea typeface="Calibri"/>
                <a:cs typeface="Calibri"/>
                <a:sym typeface="Calibri"/>
              </a:rPr>
              <a:t>Tumor-specific ones change protein-coding sequence more often than others</a:t>
            </a:r>
            <a:endParaRPr sz="2400" dirty="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CA" sz="2400" dirty="0">
                <a:latin typeface="Calibri"/>
                <a:ea typeface="Calibri"/>
                <a:cs typeface="Calibri"/>
                <a:sym typeface="Calibri"/>
              </a:rPr>
              <a:t>Support for cell-line specific transcriptomes. …”Interrogating the transcriptomic landscape of novel isoforms remains a rich area of untapped biological diversity.”</a:t>
            </a:r>
            <a:endParaRPr sz="2400" dirty="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CA" sz="2400" dirty="0">
                <a:latin typeface="Calibri"/>
                <a:ea typeface="Calibri"/>
                <a:cs typeface="Calibri"/>
                <a:sym typeface="Calibri"/>
              </a:rPr>
              <a:t>Majority of splicing changes are due to </a:t>
            </a:r>
            <a:r>
              <a:rPr lang="en-CA" sz="2400" b="1" dirty="0">
                <a:latin typeface="Calibri"/>
                <a:ea typeface="Calibri"/>
                <a:cs typeface="Calibri"/>
                <a:sym typeface="Calibri"/>
              </a:rPr>
              <a:t>transcriptional deregulation</a:t>
            </a:r>
            <a:r>
              <a:rPr lang="en-CA" sz="2400" dirty="0">
                <a:latin typeface="Calibri"/>
                <a:ea typeface="Calibri"/>
                <a:cs typeface="Calibri"/>
                <a:sym typeface="Calibri"/>
              </a:rPr>
              <a:t> and not due to splice site mutations</a:t>
            </a:r>
            <a:endParaRPr sz="2400" dirty="0">
              <a:latin typeface="Calibri"/>
              <a:ea typeface="Calibri"/>
              <a:cs typeface="Calibri"/>
              <a:sym typeface="Calibri"/>
            </a:endParaRPr>
          </a:p>
        </p:txBody>
      </p:sp>
      <p:sp>
        <p:nvSpPr>
          <p:cNvPr id="2" name="Google Shape;206;gdddeae2e80_0_114">
            <a:extLst>
              <a:ext uri="{FF2B5EF4-FFF2-40B4-BE49-F238E27FC236}">
                <a16:creationId xmlns:a16="http://schemas.microsoft.com/office/drawing/2014/main" id="{D469253F-532A-27F1-8738-1193C6BA7C1C}"/>
              </a:ext>
            </a:extLst>
          </p:cNvPr>
          <p:cNvSpPr txBox="1"/>
          <p:nvPr/>
        </p:nvSpPr>
        <p:spPr>
          <a:xfrm>
            <a:off x="0" y="0"/>
            <a:ext cx="9144000" cy="87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CA" sz="2500" dirty="0">
                <a:solidFill>
                  <a:schemeClr val="dk1"/>
                </a:solidFill>
                <a:latin typeface="Calibri"/>
                <a:ea typeface="Calibri"/>
                <a:cs typeface="Calibri"/>
                <a:sym typeface="Calibri"/>
              </a:rPr>
              <a:t>Paper: Long-read transcriptome sequencing reveals abundant promoter diversity in distinct molecular subtypes of gastric cancer [5]</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dddeae2e80_0_114"/>
          <p:cNvSpPr txBox="1"/>
          <p:nvPr/>
        </p:nvSpPr>
        <p:spPr>
          <a:xfrm>
            <a:off x="274800" y="877200"/>
            <a:ext cx="8594400" cy="5724614"/>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Font typeface="Calibri"/>
              <a:buChar char="●"/>
            </a:pPr>
            <a:r>
              <a:rPr lang="en-CA" sz="2400" b="1" u="sng" dirty="0" err="1">
                <a:latin typeface="Calibri"/>
                <a:ea typeface="Calibri"/>
                <a:cs typeface="Calibri"/>
                <a:sym typeface="Calibri"/>
              </a:rPr>
              <a:t>Stringtie</a:t>
            </a:r>
            <a:r>
              <a:rPr lang="en-CA" sz="2400" dirty="0">
                <a:latin typeface="Calibri"/>
                <a:ea typeface="Calibri"/>
                <a:cs typeface="Calibri"/>
                <a:sym typeface="Calibri"/>
              </a:rPr>
              <a:t> +SQANTI2 → 67% of isoforms identified in LR could not be recovered from SR alone. </a:t>
            </a:r>
            <a:endParaRPr sz="2400" dirty="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CA" sz="2400" dirty="0">
                <a:latin typeface="Calibri"/>
                <a:ea typeface="Calibri"/>
                <a:cs typeface="Calibri"/>
                <a:sym typeface="Calibri"/>
              </a:rPr>
              <a:t>Many predicted SR isoforms are fragments of LR ones, since isoforms are much shorter, contain fewer exons, and less CAGE support</a:t>
            </a:r>
            <a:endParaRPr sz="2400" dirty="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CA" sz="2400" dirty="0">
                <a:latin typeface="Calibri"/>
                <a:ea typeface="Calibri"/>
                <a:cs typeface="Calibri"/>
                <a:sym typeface="Calibri"/>
              </a:rPr>
              <a:t>Overall, </a:t>
            </a:r>
            <a:r>
              <a:rPr lang="en-CA" sz="2400" dirty="0" err="1">
                <a:latin typeface="Calibri"/>
                <a:ea typeface="Calibri"/>
                <a:cs typeface="Calibri"/>
                <a:sym typeface="Calibri"/>
              </a:rPr>
              <a:t>Stringtie</a:t>
            </a:r>
            <a:r>
              <a:rPr lang="en-CA" sz="2400" dirty="0">
                <a:latin typeface="Calibri"/>
                <a:ea typeface="Calibri"/>
                <a:cs typeface="Calibri"/>
                <a:sym typeface="Calibri"/>
              </a:rPr>
              <a:t> for isoform discovery is </a:t>
            </a:r>
            <a:r>
              <a:rPr lang="en-CA" sz="2400" b="1" dirty="0">
                <a:latin typeface="Calibri"/>
                <a:ea typeface="Calibri"/>
                <a:cs typeface="Calibri"/>
                <a:sym typeface="Calibri"/>
              </a:rPr>
              <a:t>not a good method </a:t>
            </a:r>
            <a:endParaRPr sz="2400" b="1" dirty="0">
              <a:latin typeface="Calibri"/>
              <a:ea typeface="Calibri"/>
              <a:cs typeface="Calibri"/>
              <a:sym typeface="Calibri"/>
            </a:endParaRPr>
          </a:p>
          <a:p>
            <a:pPr marL="0" lvl="0" indent="0" algn="l" rtl="0">
              <a:spcBef>
                <a:spcPts val="0"/>
              </a:spcBef>
              <a:spcAft>
                <a:spcPts val="0"/>
              </a:spcAft>
              <a:buNone/>
            </a:pPr>
            <a:endParaRPr sz="2400" b="1" dirty="0">
              <a:latin typeface="Calibri"/>
              <a:ea typeface="Calibri"/>
              <a:cs typeface="Calibri"/>
              <a:sym typeface="Calibri"/>
            </a:endParaRPr>
          </a:p>
          <a:p>
            <a:pPr marL="457200" lvl="0" indent="0" algn="l" rtl="0">
              <a:spcBef>
                <a:spcPts val="0"/>
              </a:spcBef>
              <a:spcAft>
                <a:spcPts val="0"/>
              </a:spcAft>
              <a:buNone/>
            </a:pPr>
            <a:endParaRPr sz="2400" b="1" dirty="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CA" sz="2400" b="1" dirty="0">
                <a:latin typeface="Calibri"/>
                <a:ea typeface="Calibri"/>
                <a:cs typeface="Calibri"/>
                <a:sym typeface="Calibri"/>
              </a:rPr>
              <a:t>Iso-seq and RNA-seq are complementary</a:t>
            </a:r>
            <a:r>
              <a:rPr lang="en-CA" sz="2400" dirty="0">
                <a:latin typeface="Calibri"/>
                <a:ea typeface="Calibri"/>
                <a:cs typeface="Calibri"/>
                <a:sym typeface="Calibri"/>
              </a:rPr>
              <a:t> : Iso-seq for isoform identification, SR RNA-seq enables accurate gene expression</a:t>
            </a:r>
            <a:endParaRPr sz="2400" dirty="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CA" sz="2400" dirty="0">
                <a:latin typeface="Calibri"/>
                <a:ea typeface="Calibri"/>
                <a:cs typeface="Calibri"/>
                <a:sym typeface="Calibri"/>
              </a:rPr>
              <a:t>Iso-seq expression only weakly correlated to RNA-seq SR expression, likely due to low read depth in Iso-seq</a:t>
            </a:r>
            <a:endParaRPr sz="2400" dirty="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CA" sz="2400" dirty="0">
                <a:latin typeface="Calibri"/>
                <a:ea typeface="Calibri"/>
                <a:cs typeface="Calibri"/>
                <a:sym typeface="Calibri"/>
              </a:rPr>
              <a:t>Authors used </a:t>
            </a:r>
            <a:r>
              <a:rPr lang="en-CA" sz="2400" b="1" u="sng" dirty="0" err="1">
                <a:latin typeface="Calibri"/>
                <a:ea typeface="Calibri"/>
                <a:cs typeface="Calibri"/>
                <a:sym typeface="Calibri"/>
              </a:rPr>
              <a:t>Kallisto</a:t>
            </a:r>
            <a:r>
              <a:rPr lang="en-CA" sz="2400" dirty="0">
                <a:latin typeface="Calibri"/>
                <a:ea typeface="Calibri"/>
                <a:cs typeface="Calibri"/>
                <a:sym typeface="Calibri"/>
              </a:rPr>
              <a:t> to quantify with SR data, but used GTF from SQANTI2 as reference transcriptome (instead of generic reference transcriptome)</a:t>
            </a:r>
            <a:endParaRPr sz="2400" dirty="0">
              <a:latin typeface="Calibri"/>
              <a:ea typeface="Calibri"/>
              <a:cs typeface="Calibri"/>
              <a:sym typeface="Calibri"/>
            </a:endParaRPr>
          </a:p>
        </p:txBody>
      </p:sp>
      <p:sp>
        <p:nvSpPr>
          <p:cNvPr id="206" name="Google Shape;206;gdddeae2e80_0_114"/>
          <p:cNvSpPr txBox="1"/>
          <p:nvPr/>
        </p:nvSpPr>
        <p:spPr>
          <a:xfrm>
            <a:off x="0" y="0"/>
            <a:ext cx="9144000" cy="87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CA" sz="2500" dirty="0">
                <a:solidFill>
                  <a:schemeClr val="dk1"/>
                </a:solidFill>
                <a:latin typeface="Calibri"/>
                <a:ea typeface="Calibri"/>
                <a:cs typeface="Calibri"/>
                <a:sym typeface="Calibri"/>
              </a:rPr>
              <a:t>Paper: Long-read transcriptome sequencing reveals abundant promoter diversity in distinct molecular subtypes of gastric cancer [5]</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dddeae2e80_0_122"/>
          <p:cNvSpPr txBox="1"/>
          <p:nvPr/>
        </p:nvSpPr>
        <p:spPr>
          <a:xfrm>
            <a:off x="274800" y="877200"/>
            <a:ext cx="8594400" cy="17238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Font typeface="Calibri"/>
              <a:buChar char="●"/>
            </a:pPr>
            <a:r>
              <a:rPr lang="en-CA" sz="2000" dirty="0">
                <a:latin typeface="Calibri"/>
                <a:ea typeface="Calibri"/>
                <a:cs typeface="Calibri"/>
                <a:sym typeface="Calibri"/>
              </a:rPr>
              <a:t>SUPPA2 used to quantify alternative splicing events. AF (</a:t>
            </a:r>
            <a:r>
              <a:rPr lang="en-CA" sz="2000" dirty="0">
                <a:solidFill>
                  <a:schemeClr val="dk1"/>
                </a:solidFill>
                <a:latin typeface="Calibri"/>
                <a:ea typeface="Calibri"/>
                <a:cs typeface="Calibri"/>
                <a:sym typeface="Calibri"/>
              </a:rPr>
              <a:t>alternative first exon</a:t>
            </a:r>
            <a:r>
              <a:rPr lang="en-CA" sz="2000" dirty="0">
                <a:latin typeface="Calibri"/>
                <a:ea typeface="Calibri"/>
                <a:cs typeface="Calibri"/>
                <a:sym typeface="Calibri"/>
              </a:rPr>
              <a:t>) most common one (35%)</a:t>
            </a:r>
            <a:endParaRPr sz="2000" dirty="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CA" sz="2000" dirty="0">
                <a:latin typeface="Calibri"/>
                <a:ea typeface="Calibri"/>
                <a:cs typeface="Calibri"/>
                <a:sym typeface="Calibri"/>
              </a:rPr>
              <a:t>AF events more common in novel isoforms than in known isoforms, which supports alternative promoter usage as a major source of transcript diversity in cancer</a:t>
            </a:r>
            <a:endParaRPr sz="2000" dirty="0">
              <a:latin typeface="Calibri"/>
              <a:ea typeface="Calibri"/>
              <a:cs typeface="Calibri"/>
              <a:sym typeface="Calibri"/>
            </a:endParaRPr>
          </a:p>
        </p:txBody>
      </p:sp>
      <p:sp>
        <p:nvSpPr>
          <p:cNvPr id="212" name="Google Shape;212;gdddeae2e80_0_122"/>
          <p:cNvSpPr txBox="1"/>
          <p:nvPr/>
        </p:nvSpPr>
        <p:spPr>
          <a:xfrm>
            <a:off x="0" y="0"/>
            <a:ext cx="9144000" cy="87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CA" sz="2500">
                <a:solidFill>
                  <a:schemeClr val="dk1"/>
                </a:solidFill>
                <a:latin typeface="Calibri"/>
                <a:ea typeface="Calibri"/>
                <a:cs typeface="Calibri"/>
                <a:sym typeface="Calibri"/>
              </a:rPr>
              <a:t>Paper: Long-read transcriptome sequencing reveals abundant promoter diversity in distinct molecular subtypes of gastric cancer [5]</a:t>
            </a:r>
            <a:endParaRPr/>
          </a:p>
        </p:txBody>
      </p:sp>
      <p:pic>
        <p:nvPicPr>
          <p:cNvPr id="213" name="Google Shape;213;gdddeae2e80_0_122"/>
          <p:cNvPicPr preferRelativeResize="0"/>
          <p:nvPr/>
        </p:nvPicPr>
        <p:blipFill>
          <a:blip r:embed="rId3">
            <a:alphaModFix/>
          </a:blip>
          <a:stretch>
            <a:fillRect/>
          </a:stretch>
        </p:blipFill>
        <p:spPr>
          <a:xfrm>
            <a:off x="0" y="2819802"/>
            <a:ext cx="8869200" cy="1867945"/>
          </a:xfrm>
          <a:prstGeom prst="rect">
            <a:avLst/>
          </a:prstGeom>
          <a:noFill/>
          <a:ln>
            <a:noFill/>
          </a:ln>
        </p:spPr>
      </p:pic>
      <p:sp>
        <p:nvSpPr>
          <p:cNvPr id="214" name="Google Shape;214;gdddeae2e80_0_122"/>
          <p:cNvSpPr txBox="1"/>
          <p:nvPr/>
        </p:nvSpPr>
        <p:spPr>
          <a:xfrm>
            <a:off x="546250" y="4829650"/>
            <a:ext cx="381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dirty="0">
                <a:latin typeface="Calibri"/>
                <a:ea typeface="Calibri"/>
                <a:cs typeface="Calibri"/>
                <a:sym typeface="Calibri"/>
              </a:rPr>
              <a:t>Figure 3A [5]</a:t>
            </a:r>
            <a:endParaRPr dirty="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2"/>
          <p:cNvSpPr txBox="1">
            <a:spLocks noGrp="1"/>
          </p:cNvSpPr>
          <p:nvPr>
            <p:ph type="title"/>
          </p:nvPr>
        </p:nvSpPr>
        <p:spPr>
          <a:xfrm>
            <a:off x="55660" y="-88099"/>
            <a:ext cx="91440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500"/>
              <a:buFont typeface="Calibri"/>
              <a:buNone/>
            </a:pPr>
            <a:r>
              <a:rPr lang="en-CA" sz="2500"/>
              <a:t>Paper: Long-read transcriptome sequencing reveals abundant promoter diversity in distinct molecular subtypes of gastric cancer [5]</a:t>
            </a:r>
            <a:br>
              <a:rPr lang="en-CA" sz="2500"/>
            </a:br>
            <a:endParaRPr sz="2500"/>
          </a:p>
        </p:txBody>
      </p:sp>
      <p:pic>
        <p:nvPicPr>
          <p:cNvPr id="220" name="Google Shape;220;p12"/>
          <p:cNvPicPr preferRelativeResize="0"/>
          <p:nvPr/>
        </p:nvPicPr>
        <p:blipFill rotWithShape="1">
          <a:blip r:embed="rId3">
            <a:alphaModFix/>
          </a:blip>
          <a:srcRect/>
          <a:stretch/>
        </p:blipFill>
        <p:spPr>
          <a:xfrm>
            <a:off x="347980" y="1367624"/>
            <a:ext cx="4568501" cy="5333669"/>
          </a:xfrm>
          <a:prstGeom prst="rect">
            <a:avLst/>
          </a:prstGeom>
          <a:noFill/>
          <a:ln>
            <a:noFill/>
          </a:ln>
        </p:spPr>
      </p:pic>
      <p:sp>
        <p:nvSpPr>
          <p:cNvPr id="221" name="Google Shape;221;p12"/>
          <p:cNvSpPr txBox="1"/>
          <p:nvPr/>
        </p:nvSpPr>
        <p:spPr>
          <a:xfrm>
            <a:off x="4838431" y="4290442"/>
            <a:ext cx="38961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CA" sz="1800" b="0" i="0" u="none" strike="noStrike" cap="none">
                <a:solidFill>
                  <a:schemeClr val="dk1"/>
                </a:solidFill>
                <a:latin typeface="Calibri"/>
                <a:ea typeface="Calibri"/>
                <a:cs typeface="Calibri"/>
                <a:sym typeface="Calibri"/>
              </a:rPr>
              <a:t>e.g. minimap2, *</a:t>
            </a:r>
            <a:r>
              <a:rPr lang="en-CA" sz="1800" b="1" i="0" u="none" strike="noStrike" cap="none">
                <a:solidFill>
                  <a:schemeClr val="dk1"/>
                </a:solidFill>
                <a:latin typeface="Calibri"/>
                <a:ea typeface="Calibri"/>
                <a:cs typeface="Calibri"/>
                <a:sym typeface="Calibri"/>
              </a:rPr>
              <a:t>GMAP</a:t>
            </a:r>
            <a:r>
              <a:rPr lang="en-CA" sz="1800" b="0" i="0" u="none" strike="noStrike" cap="none">
                <a:solidFill>
                  <a:schemeClr val="dk1"/>
                </a:solidFill>
                <a:latin typeface="Calibri"/>
                <a:ea typeface="Calibri"/>
                <a:cs typeface="Calibri"/>
                <a:sym typeface="Calibri"/>
              </a:rPr>
              <a:t>, STAR, pbmm2</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CA" sz="1800" b="0" i="0" u="none" strike="noStrike" cap="none">
                <a:solidFill>
                  <a:schemeClr val="dk1"/>
                </a:solidFill>
                <a:latin typeface="Calibri"/>
                <a:ea typeface="Calibri"/>
                <a:cs typeface="Calibri"/>
                <a:sym typeface="Calibri"/>
              </a:rPr>
              <a:t>*used by [5]</a:t>
            </a:r>
            <a:endParaRPr sz="1400" b="0" i="0" u="none" strike="noStrike" cap="none">
              <a:solidFill>
                <a:srgbClr val="000000"/>
              </a:solidFill>
              <a:latin typeface="Arial"/>
              <a:ea typeface="Arial"/>
              <a:cs typeface="Arial"/>
              <a:sym typeface="Arial"/>
            </a:endParaRPr>
          </a:p>
        </p:txBody>
      </p:sp>
      <p:sp>
        <p:nvSpPr>
          <p:cNvPr id="222" name="Google Shape;222;p12"/>
          <p:cNvSpPr txBox="1"/>
          <p:nvPr/>
        </p:nvSpPr>
        <p:spPr>
          <a:xfrm>
            <a:off x="159026" y="868132"/>
            <a:ext cx="679041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CA" sz="1800" b="0" i="0" u="none" strike="noStrike" cap="none">
                <a:solidFill>
                  <a:schemeClr val="dk1"/>
                </a:solidFill>
                <a:latin typeface="Calibri"/>
                <a:ea typeface="Calibri"/>
                <a:cs typeface="Calibri"/>
                <a:sym typeface="Calibri"/>
              </a:rPr>
              <a:t>Workflow in [5] for isoform detection and quantification (Figure 1A )</a:t>
            </a:r>
            <a:endParaRPr sz="1400" b="0" i="0" u="none" strike="noStrike" cap="none">
              <a:solidFill>
                <a:srgbClr val="000000"/>
              </a:solidFill>
              <a:latin typeface="Arial"/>
              <a:ea typeface="Arial"/>
              <a:cs typeface="Arial"/>
              <a:sym typeface="Arial"/>
            </a:endParaRPr>
          </a:p>
        </p:txBody>
      </p:sp>
      <p:sp>
        <p:nvSpPr>
          <p:cNvPr id="223" name="Google Shape;223;p12"/>
          <p:cNvSpPr txBox="1"/>
          <p:nvPr/>
        </p:nvSpPr>
        <p:spPr>
          <a:xfrm>
            <a:off x="5029881" y="5262292"/>
            <a:ext cx="38961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CA" sz="1800">
                <a:solidFill>
                  <a:schemeClr val="dk1"/>
                </a:solidFill>
                <a:latin typeface="Calibri"/>
                <a:ea typeface="Calibri"/>
                <a:cs typeface="Calibri"/>
                <a:sym typeface="Calibri"/>
              </a:rPr>
              <a:t>Also </a:t>
            </a:r>
            <a:r>
              <a:rPr lang="en-CA" sz="1800" b="1">
                <a:solidFill>
                  <a:schemeClr val="dk1"/>
                </a:solidFill>
                <a:latin typeface="Calibri"/>
                <a:ea typeface="Calibri"/>
                <a:cs typeface="Calibri"/>
                <a:sym typeface="Calibri"/>
              </a:rPr>
              <a:t>isoseq3 collapse</a:t>
            </a:r>
            <a:endParaRPr sz="1400" b="1" i="0" u="none" strike="noStrike" cap="none">
              <a:solidFill>
                <a:srgbClr val="000000"/>
              </a:solidFill>
            </a:endParaRPr>
          </a:p>
        </p:txBody>
      </p:sp>
      <p:sp>
        <p:nvSpPr>
          <p:cNvPr id="224" name="Google Shape;224;p12"/>
          <p:cNvSpPr txBox="1"/>
          <p:nvPr/>
        </p:nvSpPr>
        <p:spPr>
          <a:xfrm>
            <a:off x="5248375" y="1482800"/>
            <a:ext cx="320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a:latin typeface="Calibri"/>
                <a:ea typeface="Calibri"/>
                <a:cs typeface="Calibri"/>
                <a:sym typeface="Calibri"/>
              </a:rPr>
              <a:t>CCS = Circular consensus sequence</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gb80b424b3f_0_88"/>
          <p:cNvSpPr txBox="1">
            <a:spLocks noGrp="1"/>
          </p:cNvSpPr>
          <p:nvPr>
            <p:ph type="title"/>
          </p:nvPr>
        </p:nvSpPr>
        <p:spPr>
          <a:xfrm>
            <a:off x="213475" y="365125"/>
            <a:ext cx="87525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CA" sz="3000"/>
              <a:t>Example: Kallisto makes mistakes in predicting TPM using SR data</a:t>
            </a:r>
            <a:endParaRPr sz="3000"/>
          </a:p>
        </p:txBody>
      </p:sp>
      <p:sp>
        <p:nvSpPr>
          <p:cNvPr id="271" name="Google Shape;271;gb80b424b3f_0_88"/>
          <p:cNvSpPr txBox="1"/>
          <p:nvPr/>
        </p:nvSpPr>
        <p:spPr>
          <a:xfrm>
            <a:off x="213475" y="1557388"/>
            <a:ext cx="8912700" cy="461635"/>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1"/>
              </a:buClr>
              <a:buSzPts val="1800"/>
              <a:buFont typeface="Calibri"/>
              <a:buChar char="●"/>
            </a:pPr>
            <a:r>
              <a:rPr lang="en-CA" sz="1800" dirty="0">
                <a:solidFill>
                  <a:schemeClr val="dk1"/>
                </a:solidFill>
                <a:latin typeface="Calibri"/>
                <a:ea typeface="Calibri"/>
                <a:cs typeface="Calibri"/>
                <a:sym typeface="Calibri"/>
              </a:rPr>
              <a:t>Comparison of SR and LR expression data for our “sample1”</a:t>
            </a:r>
          </a:p>
        </p:txBody>
      </p:sp>
      <p:pic>
        <p:nvPicPr>
          <p:cNvPr id="4" name="Picture 3">
            <a:extLst>
              <a:ext uri="{FF2B5EF4-FFF2-40B4-BE49-F238E27FC236}">
                <a16:creationId xmlns:a16="http://schemas.microsoft.com/office/drawing/2014/main" id="{5340A971-2CD0-CAD1-BDC8-90E04E7CE4DC}"/>
              </a:ext>
            </a:extLst>
          </p:cNvPr>
          <p:cNvPicPr>
            <a:picLocks noChangeAspect="1"/>
          </p:cNvPicPr>
          <p:nvPr/>
        </p:nvPicPr>
        <p:blipFill>
          <a:blip r:embed="rId3"/>
          <a:stretch>
            <a:fillRect/>
          </a:stretch>
        </p:blipFill>
        <p:spPr>
          <a:xfrm>
            <a:off x="115746" y="1914404"/>
            <a:ext cx="8495819" cy="487765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dddeae2e80_0_55"/>
          <p:cNvSpPr txBox="1">
            <a:spLocks noGrp="1"/>
          </p:cNvSpPr>
          <p:nvPr>
            <p:ph type="title"/>
          </p:nvPr>
        </p:nvSpPr>
        <p:spPr>
          <a:xfrm>
            <a:off x="628650" y="365126"/>
            <a:ext cx="78867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CA"/>
              <a:t>What is an isoform?</a:t>
            </a:r>
            <a:endParaRPr/>
          </a:p>
        </p:txBody>
      </p:sp>
      <p:sp>
        <p:nvSpPr>
          <p:cNvPr id="96" name="Google Shape;96;gdddeae2e80_0_55"/>
          <p:cNvSpPr txBox="1">
            <a:spLocks noGrp="1"/>
          </p:cNvSpPr>
          <p:nvPr>
            <p:ph type="body" idx="1"/>
          </p:nvPr>
        </p:nvSpPr>
        <p:spPr>
          <a:xfrm>
            <a:off x="628650" y="1825625"/>
            <a:ext cx="7886700" cy="4351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CA" dirty="0"/>
              <a:t>Anything that creates transcript variation on a sequence level.</a:t>
            </a:r>
            <a:endParaRPr dirty="0"/>
          </a:p>
          <a:p>
            <a:pPr marL="457200" lvl="0" indent="-342900" algn="l" rtl="0">
              <a:spcBef>
                <a:spcPts val="0"/>
              </a:spcBef>
              <a:spcAft>
                <a:spcPts val="0"/>
              </a:spcAft>
              <a:buSzPts val="1800"/>
              <a:buChar char="•"/>
            </a:pPr>
            <a:r>
              <a:rPr lang="en-CA" dirty="0"/>
              <a:t>Can occur </a:t>
            </a:r>
            <a:r>
              <a:rPr lang="en-CA" b="1" dirty="0"/>
              <a:t>during transcription</a:t>
            </a:r>
            <a:r>
              <a:rPr lang="en-CA" dirty="0"/>
              <a:t> by alternative </a:t>
            </a:r>
            <a:r>
              <a:rPr lang="en-CA" b="1" dirty="0"/>
              <a:t>TSS</a:t>
            </a:r>
            <a:r>
              <a:rPr lang="en-CA" dirty="0"/>
              <a:t> (transcription start site) and </a:t>
            </a:r>
            <a:r>
              <a:rPr lang="en-CA" b="1" dirty="0"/>
              <a:t>TTS </a:t>
            </a:r>
            <a:r>
              <a:rPr lang="en-CA" dirty="0"/>
              <a:t>(transcription termination site) by shortening of the UTRs [1]</a:t>
            </a:r>
            <a:endParaRPr dirty="0"/>
          </a:p>
          <a:p>
            <a:pPr marL="457200" lvl="0" indent="-342900" algn="l" rtl="0">
              <a:spcBef>
                <a:spcPts val="0"/>
              </a:spcBef>
              <a:spcAft>
                <a:spcPts val="0"/>
              </a:spcAft>
              <a:buSzPts val="1800"/>
              <a:buChar char="•"/>
            </a:pPr>
            <a:r>
              <a:rPr lang="en-CA" b="1" dirty="0"/>
              <a:t>During pre-mRNA processing</a:t>
            </a:r>
            <a:r>
              <a:rPr lang="en-CA" dirty="0"/>
              <a:t>, eliminate or retain </a:t>
            </a:r>
            <a:r>
              <a:rPr lang="en-CA" b="1" dirty="0"/>
              <a:t>introns</a:t>
            </a:r>
            <a:r>
              <a:rPr lang="en-CA" dirty="0"/>
              <a:t> and </a:t>
            </a:r>
            <a:r>
              <a:rPr lang="en-CA" b="1" dirty="0"/>
              <a:t>exons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6E28C9-883D-53E0-D068-D706B2281C0E}"/>
              </a:ext>
            </a:extLst>
          </p:cNvPr>
          <p:cNvPicPr>
            <a:picLocks noChangeAspect="1"/>
          </p:cNvPicPr>
          <p:nvPr/>
        </p:nvPicPr>
        <p:blipFill>
          <a:blip r:embed="rId2"/>
          <a:stretch>
            <a:fillRect/>
          </a:stretch>
        </p:blipFill>
        <p:spPr>
          <a:xfrm>
            <a:off x="916630" y="1371252"/>
            <a:ext cx="8044385" cy="4960099"/>
          </a:xfrm>
          <a:prstGeom prst="rect">
            <a:avLst/>
          </a:prstGeom>
        </p:spPr>
      </p:pic>
      <p:sp>
        <p:nvSpPr>
          <p:cNvPr id="2" name="TextBox 1">
            <a:extLst>
              <a:ext uri="{FF2B5EF4-FFF2-40B4-BE49-F238E27FC236}">
                <a16:creationId xmlns:a16="http://schemas.microsoft.com/office/drawing/2014/main" id="{D94262F1-3FEF-F09D-D234-7C92ED0B48DB}"/>
              </a:ext>
            </a:extLst>
          </p:cNvPr>
          <p:cNvSpPr txBox="1"/>
          <p:nvPr/>
        </p:nvSpPr>
        <p:spPr>
          <a:xfrm>
            <a:off x="824024" y="281761"/>
            <a:ext cx="671999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Short-read tools have trouble correctly assigning reads to the right transcript</a:t>
            </a:r>
          </a:p>
        </p:txBody>
      </p:sp>
      <p:cxnSp>
        <p:nvCxnSpPr>
          <p:cNvPr id="6" name="Straight Arrow Connector 5">
            <a:extLst>
              <a:ext uri="{FF2B5EF4-FFF2-40B4-BE49-F238E27FC236}">
                <a16:creationId xmlns:a16="http://schemas.microsoft.com/office/drawing/2014/main" id="{1A85CCFD-AF01-89AC-43CB-C9BFA2942E0B}"/>
              </a:ext>
            </a:extLst>
          </p:cNvPr>
          <p:cNvCxnSpPr/>
          <p:nvPr/>
        </p:nvCxnSpPr>
        <p:spPr>
          <a:xfrm flipV="1">
            <a:off x="1004112" y="3072144"/>
            <a:ext cx="2243469" cy="0"/>
          </a:xfrm>
          <a:prstGeom prst="straightConnector1">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A4CED46-D6E3-562B-38D2-1C5302EDD8F6}"/>
              </a:ext>
            </a:extLst>
          </p:cNvPr>
          <p:cNvCxnSpPr>
            <a:cxnSpLocks/>
          </p:cNvCxnSpPr>
          <p:nvPr/>
        </p:nvCxnSpPr>
        <p:spPr>
          <a:xfrm flipV="1">
            <a:off x="1004112" y="2721269"/>
            <a:ext cx="2243469" cy="0"/>
          </a:xfrm>
          <a:prstGeom prst="straightConnector1">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169F4A2-48EA-617C-5C99-B8A3EC076DE4}"/>
              </a:ext>
            </a:extLst>
          </p:cNvPr>
          <p:cNvCxnSpPr>
            <a:cxnSpLocks/>
          </p:cNvCxnSpPr>
          <p:nvPr/>
        </p:nvCxnSpPr>
        <p:spPr>
          <a:xfrm flipV="1">
            <a:off x="1067906" y="3710097"/>
            <a:ext cx="2243469" cy="0"/>
          </a:xfrm>
          <a:prstGeom prst="straightConnector1">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97B2C66-3C83-2B79-E8E9-A35F738E4C98}"/>
              </a:ext>
            </a:extLst>
          </p:cNvPr>
          <p:cNvSpPr txBox="1"/>
          <p:nvPr/>
        </p:nvSpPr>
        <p:spPr>
          <a:xfrm>
            <a:off x="69111" y="2567762"/>
            <a:ext cx="93034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0070C0"/>
                </a:solidFill>
              </a:rPr>
              <a:t>ISOSEQ</a:t>
            </a:r>
          </a:p>
        </p:txBody>
      </p:sp>
      <p:sp>
        <p:nvSpPr>
          <p:cNvPr id="10" name="TextBox 9">
            <a:extLst>
              <a:ext uri="{FF2B5EF4-FFF2-40B4-BE49-F238E27FC236}">
                <a16:creationId xmlns:a16="http://schemas.microsoft.com/office/drawing/2014/main" id="{84F25C6B-F887-49A6-6AF1-7CBB40FD6306}"/>
              </a:ext>
            </a:extLst>
          </p:cNvPr>
          <p:cNvSpPr txBox="1"/>
          <p:nvPr/>
        </p:nvSpPr>
        <p:spPr>
          <a:xfrm>
            <a:off x="-15949" y="2918636"/>
            <a:ext cx="107920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0070C0"/>
                </a:solidFill>
              </a:rPr>
              <a:t>KALLISTO</a:t>
            </a:r>
          </a:p>
        </p:txBody>
      </p:sp>
      <p:sp>
        <p:nvSpPr>
          <p:cNvPr id="11" name="TextBox 10">
            <a:extLst>
              <a:ext uri="{FF2B5EF4-FFF2-40B4-BE49-F238E27FC236}">
                <a16:creationId xmlns:a16="http://schemas.microsoft.com/office/drawing/2014/main" id="{13CC0A01-08A4-6ED5-6AA7-F547313D5A34}"/>
              </a:ext>
            </a:extLst>
          </p:cNvPr>
          <p:cNvSpPr txBox="1"/>
          <p:nvPr/>
        </p:nvSpPr>
        <p:spPr>
          <a:xfrm>
            <a:off x="5315" y="3556589"/>
            <a:ext cx="93034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0070C0"/>
                </a:solidFill>
              </a:rPr>
              <a:t>RSEM</a:t>
            </a:r>
          </a:p>
        </p:txBody>
      </p:sp>
      <p:sp>
        <p:nvSpPr>
          <p:cNvPr id="13" name="Frame 12">
            <a:extLst>
              <a:ext uri="{FF2B5EF4-FFF2-40B4-BE49-F238E27FC236}">
                <a16:creationId xmlns:a16="http://schemas.microsoft.com/office/drawing/2014/main" id="{E034E96D-AF28-512F-3EE4-9EF8BC0D319F}"/>
              </a:ext>
            </a:extLst>
          </p:cNvPr>
          <p:cNvSpPr/>
          <p:nvPr/>
        </p:nvSpPr>
        <p:spPr>
          <a:xfrm>
            <a:off x="8253522" y="2384352"/>
            <a:ext cx="478465" cy="1424762"/>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ame 13">
            <a:extLst>
              <a:ext uri="{FF2B5EF4-FFF2-40B4-BE49-F238E27FC236}">
                <a16:creationId xmlns:a16="http://schemas.microsoft.com/office/drawing/2014/main" id="{BAFC0A0D-B165-E67B-A876-DFF8C424C72E}"/>
              </a:ext>
            </a:extLst>
          </p:cNvPr>
          <p:cNvSpPr/>
          <p:nvPr/>
        </p:nvSpPr>
        <p:spPr>
          <a:xfrm>
            <a:off x="7456079" y="2384352"/>
            <a:ext cx="329610" cy="1424762"/>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a:extLst>
              <a:ext uri="{FF2B5EF4-FFF2-40B4-BE49-F238E27FC236}">
                <a16:creationId xmlns:a16="http://schemas.microsoft.com/office/drawing/2014/main" id="{0B09DF9D-7A64-A20A-8116-63900D7F9547}"/>
              </a:ext>
            </a:extLst>
          </p:cNvPr>
          <p:cNvSpPr txBox="1"/>
          <p:nvPr/>
        </p:nvSpPr>
        <p:spPr>
          <a:xfrm>
            <a:off x="5183371" y="1057938"/>
            <a:ext cx="93034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70C0"/>
                </a:solidFill>
              </a:rPr>
              <a:t>RAE1 </a:t>
            </a:r>
            <a:endParaRPr lang="en-US" dirty="0"/>
          </a:p>
        </p:txBody>
      </p:sp>
    </p:spTree>
    <p:extLst>
      <p:ext uri="{BB962C8B-B14F-4D97-AF65-F5344CB8AC3E}">
        <p14:creationId xmlns:p14="http://schemas.microsoft.com/office/powerpoint/2010/main" val="1105313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ge0aeeb7460_1_77"/>
          <p:cNvSpPr txBox="1">
            <a:spLocks noGrp="1"/>
          </p:cNvSpPr>
          <p:nvPr>
            <p:ph type="body" idx="1"/>
          </p:nvPr>
        </p:nvSpPr>
        <p:spPr>
          <a:xfrm>
            <a:off x="628650" y="0"/>
            <a:ext cx="7886700" cy="685800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None/>
            </a:pPr>
            <a:r>
              <a:rPr lang="en-CA" sz="4400" dirty="0"/>
              <a:t>Goals </a:t>
            </a:r>
            <a:endParaRPr sz="4400" dirty="0"/>
          </a:p>
          <a:p>
            <a:pPr marL="0" lvl="0" indent="0" algn="l" rtl="0">
              <a:lnSpc>
                <a:spcPct val="90000"/>
              </a:lnSpc>
              <a:spcBef>
                <a:spcPts val="0"/>
              </a:spcBef>
              <a:spcAft>
                <a:spcPts val="0"/>
              </a:spcAft>
              <a:buNone/>
            </a:pPr>
            <a:endParaRPr dirty="0"/>
          </a:p>
          <a:p>
            <a:pPr marL="635000" lvl="0" indent="-457200" algn="l" rtl="0">
              <a:lnSpc>
                <a:spcPct val="90000"/>
              </a:lnSpc>
              <a:spcBef>
                <a:spcPts val="0"/>
              </a:spcBef>
              <a:spcAft>
                <a:spcPts val="0"/>
              </a:spcAft>
              <a:buSzPts val="2800"/>
              <a:buChar char="•"/>
            </a:pPr>
            <a:r>
              <a:rPr lang="en-CA" b="1" u="sng" dirty="0"/>
              <a:t>Exploratory analysis goals:</a:t>
            </a:r>
          </a:p>
          <a:p>
            <a:pPr marL="635000" indent="-457200">
              <a:spcBef>
                <a:spcPts val="0"/>
              </a:spcBef>
              <a:buSzPts val="2800"/>
            </a:pPr>
            <a:r>
              <a:rPr lang="en-CA" dirty="0"/>
              <a:t>Identification of interesting/novel splicing isoforms from an unnamed cancer cell line</a:t>
            </a:r>
          </a:p>
          <a:p>
            <a:pPr marL="635000" lvl="0" indent="-457200" algn="l" rtl="0">
              <a:lnSpc>
                <a:spcPct val="90000"/>
              </a:lnSpc>
              <a:spcBef>
                <a:spcPts val="0"/>
              </a:spcBef>
              <a:spcAft>
                <a:spcPts val="0"/>
              </a:spcAft>
              <a:buSzPts val="2800"/>
              <a:buChar char="•"/>
            </a:pPr>
            <a:r>
              <a:rPr lang="en-CA" dirty="0"/>
              <a:t>Identify transcripts which are quantified differently by SR and LR tools</a:t>
            </a:r>
          </a:p>
          <a:p>
            <a:pPr marL="635000" lvl="0" indent="-457200" algn="l" rtl="0">
              <a:lnSpc>
                <a:spcPct val="90000"/>
              </a:lnSpc>
              <a:spcBef>
                <a:spcPts val="0"/>
              </a:spcBef>
              <a:spcAft>
                <a:spcPts val="0"/>
              </a:spcAft>
              <a:buSzPts val="2800"/>
              <a:buChar char="•"/>
            </a:pPr>
            <a:endParaRPr lang="en-CA" dirty="0"/>
          </a:p>
          <a:p>
            <a:pPr marL="635000" lvl="0" indent="-457200" algn="l" rtl="0">
              <a:lnSpc>
                <a:spcPct val="90000"/>
              </a:lnSpc>
              <a:spcBef>
                <a:spcPts val="0"/>
              </a:spcBef>
              <a:spcAft>
                <a:spcPts val="0"/>
              </a:spcAft>
              <a:buSzPts val="2800"/>
              <a:buChar char="•"/>
            </a:pPr>
            <a:r>
              <a:rPr lang="en-CA" b="1" u="sng" dirty="0"/>
              <a:t>Ultimate research goal:</a:t>
            </a:r>
            <a:r>
              <a:rPr lang="en-CA" dirty="0"/>
              <a:t> Creation and quantification of long-read transcriptomes by integrating both LR and SR counts</a:t>
            </a:r>
            <a:endParaRPr dirty="0"/>
          </a:p>
          <a:p>
            <a:pPr marL="0" lvl="0" indent="0" algn="l" rtl="0">
              <a:lnSpc>
                <a:spcPct val="90000"/>
              </a:lnSpc>
              <a:spcBef>
                <a:spcPts val="0"/>
              </a:spcBef>
              <a:spcAft>
                <a:spcPts val="0"/>
              </a:spcAft>
              <a:buNone/>
            </a:pPr>
            <a:endParaRPr dirty="0"/>
          </a:p>
          <a:p>
            <a:pPr marL="0" lvl="0" indent="0" algn="l" rtl="0">
              <a:lnSpc>
                <a:spcPct val="90000"/>
              </a:lnSpc>
              <a:spcBef>
                <a:spcPts val="0"/>
              </a:spcBef>
              <a:spcAft>
                <a:spcPts val="0"/>
              </a:spcAft>
              <a:buNone/>
            </a:pPr>
            <a:r>
              <a:rPr lang="en-CA" sz="4400" dirty="0"/>
              <a:t>Questions</a:t>
            </a:r>
            <a:endParaRPr sz="4400" dirty="0"/>
          </a:p>
          <a:p>
            <a:pPr marL="0" lvl="0" indent="0" algn="l" rtl="0">
              <a:lnSpc>
                <a:spcPct val="90000"/>
              </a:lnSpc>
              <a:spcBef>
                <a:spcPts val="0"/>
              </a:spcBef>
              <a:spcAft>
                <a:spcPts val="0"/>
              </a:spcAft>
              <a:buNone/>
            </a:pPr>
            <a:endParaRPr dirty="0"/>
          </a:p>
          <a:p>
            <a:pPr marL="635000" lvl="0" indent="-457200" algn="l" rtl="0">
              <a:lnSpc>
                <a:spcPct val="90000"/>
              </a:lnSpc>
              <a:spcBef>
                <a:spcPts val="0"/>
              </a:spcBef>
              <a:spcAft>
                <a:spcPts val="0"/>
              </a:spcAft>
              <a:buSzPts val="2800"/>
              <a:buChar char="•"/>
            </a:pPr>
            <a:r>
              <a:rPr lang="en-CA" dirty="0"/>
              <a:t>How to determine which transcripts are in a sample or are likely to be there? How to quantify these?</a:t>
            </a:r>
            <a:endParaRPr dirty="0"/>
          </a:p>
          <a:p>
            <a:pPr marL="635000" lvl="0" indent="-457200" algn="l" rtl="0">
              <a:lnSpc>
                <a:spcPct val="90000"/>
              </a:lnSpc>
              <a:spcBef>
                <a:spcPts val="0"/>
              </a:spcBef>
              <a:spcAft>
                <a:spcPts val="0"/>
              </a:spcAft>
              <a:buSzPts val="2800"/>
              <a:buChar char="•"/>
            </a:pPr>
            <a:r>
              <a:rPr lang="en-CA" dirty="0"/>
              <a:t>How to validate a method’s ability to detect isoforms that </a:t>
            </a:r>
            <a:r>
              <a:rPr lang="en-CA" b="1" dirty="0"/>
              <a:t>exist</a:t>
            </a:r>
            <a:r>
              <a:rPr lang="en-CA" dirty="0"/>
              <a:t> and their </a:t>
            </a:r>
            <a:r>
              <a:rPr lang="en-CA" b="1" dirty="0"/>
              <a:t>quantities</a:t>
            </a:r>
            <a:endParaRPr dirty="0"/>
          </a:p>
          <a:p>
            <a:pPr marL="635000" lvl="0" indent="-457200" algn="l" rtl="0">
              <a:lnSpc>
                <a:spcPct val="90000"/>
              </a:lnSpc>
              <a:spcBef>
                <a:spcPts val="0"/>
              </a:spcBef>
              <a:spcAft>
                <a:spcPts val="0"/>
              </a:spcAft>
              <a:buSzPts val="2800"/>
              <a:buChar char="•"/>
            </a:pPr>
            <a:r>
              <a:rPr lang="en-CA" dirty="0"/>
              <a:t>How to use isoform quantification data to answer biologically meaningful questions?</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3"/>
          <p:cNvSpPr txBox="1">
            <a:spLocks noGrp="1"/>
          </p:cNvSpPr>
          <p:nvPr>
            <p:ph type="title"/>
          </p:nvPr>
        </p:nvSpPr>
        <p:spPr>
          <a:xfrm>
            <a:off x="3070399" y="211015"/>
            <a:ext cx="3003201" cy="602901"/>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CA"/>
              <a:t>References</a:t>
            </a:r>
            <a:endParaRPr/>
          </a:p>
        </p:txBody>
      </p:sp>
      <p:sp>
        <p:nvSpPr>
          <p:cNvPr id="335" name="Google Shape;335;p13"/>
          <p:cNvSpPr txBox="1">
            <a:spLocks noGrp="1"/>
          </p:cNvSpPr>
          <p:nvPr>
            <p:ph type="body" idx="1"/>
          </p:nvPr>
        </p:nvSpPr>
        <p:spPr>
          <a:xfrm>
            <a:off x="0" y="823950"/>
            <a:ext cx="9043200" cy="595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CA" sz="1200" dirty="0"/>
              <a:t>[1] Single-cell </a:t>
            </a:r>
            <a:r>
              <a:rPr lang="en-CA" sz="1200" dirty="0" err="1"/>
              <a:t>RNAseq</a:t>
            </a:r>
            <a:r>
              <a:rPr lang="en-CA" sz="1200" dirty="0"/>
              <a:t> for the study of isoforms—how is that possible? (Figure 1B) (</a:t>
            </a:r>
            <a:r>
              <a:rPr lang="en-CA" sz="1200" u="sng" dirty="0">
                <a:solidFill>
                  <a:schemeClr val="hlink"/>
                </a:solidFill>
                <a:hlinkClick r:id="rId3"/>
              </a:rPr>
              <a:t>https://doi.org/10.1186/s13059-018-1496-z</a:t>
            </a:r>
            <a:r>
              <a:rPr lang="en-CA" sz="1200" dirty="0"/>
              <a:t>)</a:t>
            </a:r>
            <a:endParaRPr sz="1200" dirty="0"/>
          </a:p>
          <a:p>
            <a:pPr marL="0" lvl="0" indent="0" algn="l" rtl="0">
              <a:lnSpc>
                <a:spcPct val="90000"/>
              </a:lnSpc>
              <a:spcBef>
                <a:spcPts val="1000"/>
              </a:spcBef>
              <a:spcAft>
                <a:spcPts val="0"/>
              </a:spcAft>
              <a:buClr>
                <a:schemeClr val="dk1"/>
              </a:buClr>
              <a:buSzPts val="2800"/>
              <a:buNone/>
            </a:pPr>
            <a:r>
              <a:rPr lang="en-CA" sz="1200" dirty="0"/>
              <a:t>[2] Functional consequences of developmentally regulated alternative splicing (</a:t>
            </a:r>
            <a:r>
              <a:rPr lang="en-CA" sz="1200" u="sng" dirty="0">
                <a:solidFill>
                  <a:schemeClr val="hlink"/>
                </a:solidFill>
                <a:hlinkClick r:id="rId4"/>
              </a:rPr>
              <a:t>https://pubmed.ncbi.nlm.nih.gov/21921927/</a:t>
            </a:r>
            <a:r>
              <a:rPr lang="en-CA" sz="1200" dirty="0"/>
              <a:t>)</a:t>
            </a:r>
            <a:endParaRPr sz="1200" dirty="0"/>
          </a:p>
          <a:p>
            <a:pPr marL="0" lvl="0" indent="0" algn="l" rtl="0">
              <a:lnSpc>
                <a:spcPct val="90000"/>
              </a:lnSpc>
              <a:spcBef>
                <a:spcPts val="1000"/>
              </a:spcBef>
              <a:spcAft>
                <a:spcPts val="0"/>
              </a:spcAft>
              <a:buClr>
                <a:schemeClr val="dk1"/>
              </a:buClr>
              <a:buSzPts val="2800"/>
              <a:buNone/>
            </a:pPr>
            <a:r>
              <a:rPr lang="en-CA" sz="1200" dirty="0"/>
              <a:t>[3] A pan-cancer transcriptome analysis of exitron splicing identifies novel cancer driver genes and neoepitopes </a:t>
            </a:r>
            <a:endParaRPr sz="1200" dirty="0"/>
          </a:p>
          <a:p>
            <a:pPr marL="0" lvl="0" indent="0" algn="l" rtl="0">
              <a:lnSpc>
                <a:spcPct val="90000"/>
              </a:lnSpc>
              <a:spcBef>
                <a:spcPts val="1000"/>
              </a:spcBef>
              <a:spcAft>
                <a:spcPts val="0"/>
              </a:spcAft>
              <a:buClr>
                <a:schemeClr val="dk1"/>
              </a:buClr>
              <a:buSzPts val="2800"/>
              <a:buNone/>
            </a:pPr>
            <a:r>
              <a:rPr lang="en-CA" sz="1200" dirty="0"/>
              <a:t>(</a:t>
            </a:r>
            <a:r>
              <a:rPr lang="en-CA" sz="1200" u="sng" dirty="0">
                <a:solidFill>
                  <a:schemeClr val="hlink"/>
                </a:solidFill>
                <a:hlinkClick r:id="rId5"/>
              </a:rPr>
              <a:t>https://www.cell.com/action/showPdf?pii=S1097-2765%2821%2900223-9</a:t>
            </a:r>
            <a:r>
              <a:rPr lang="en-CA" sz="1200" u="sng" dirty="0"/>
              <a:t>)</a:t>
            </a:r>
            <a:endParaRPr sz="1200" dirty="0"/>
          </a:p>
          <a:p>
            <a:pPr marL="0" lvl="0" indent="0" algn="l" rtl="0">
              <a:lnSpc>
                <a:spcPct val="90000"/>
              </a:lnSpc>
              <a:spcBef>
                <a:spcPts val="1000"/>
              </a:spcBef>
              <a:spcAft>
                <a:spcPts val="0"/>
              </a:spcAft>
              <a:buClr>
                <a:schemeClr val="dk1"/>
              </a:buClr>
              <a:buSzPts val="2800"/>
              <a:buNone/>
            </a:pPr>
            <a:r>
              <a:rPr lang="en-CA" sz="1200" dirty="0"/>
              <a:t>[4] SQANTI: extensive characterization of long-read transcript sequences for quality control in full-length transcriptome identification and quantification (</a:t>
            </a:r>
            <a:r>
              <a:rPr lang="en-CA" sz="1200" u="sng" dirty="0">
                <a:solidFill>
                  <a:schemeClr val="hlink"/>
                </a:solidFill>
                <a:hlinkClick r:id="rId6"/>
              </a:rPr>
              <a:t>http://www.genome.org/cgi/doi/10.1101/gr.222976.117</a:t>
            </a:r>
            <a:r>
              <a:rPr lang="en-CA" sz="1200" u="sng" dirty="0"/>
              <a:t>)</a:t>
            </a:r>
            <a:endParaRPr sz="1200" dirty="0"/>
          </a:p>
          <a:p>
            <a:pPr marL="0" lvl="0" indent="0" algn="l" rtl="0">
              <a:lnSpc>
                <a:spcPct val="90000"/>
              </a:lnSpc>
              <a:spcBef>
                <a:spcPts val="1000"/>
              </a:spcBef>
              <a:spcAft>
                <a:spcPts val="0"/>
              </a:spcAft>
              <a:buClr>
                <a:schemeClr val="dk1"/>
              </a:buClr>
              <a:buSzPts val="2800"/>
              <a:buNone/>
            </a:pPr>
            <a:r>
              <a:rPr lang="en-CA" sz="1200" dirty="0"/>
              <a:t>[5] Long-read transcriptome sequencing reveals abundant promoter diversity in distinct molecular subtypes of gastric cancer </a:t>
            </a:r>
            <a:endParaRPr sz="1200" dirty="0"/>
          </a:p>
          <a:p>
            <a:pPr marL="0" lvl="0" indent="0" algn="l" rtl="0">
              <a:lnSpc>
                <a:spcPct val="90000"/>
              </a:lnSpc>
              <a:spcBef>
                <a:spcPts val="1000"/>
              </a:spcBef>
              <a:spcAft>
                <a:spcPts val="0"/>
              </a:spcAft>
              <a:buClr>
                <a:schemeClr val="dk1"/>
              </a:buClr>
              <a:buSzPts val="2800"/>
              <a:buNone/>
            </a:pPr>
            <a:r>
              <a:rPr lang="en-CA" sz="1200" dirty="0"/>
              <a:t>[</a:t>
            </a:r>
            <a:r>
              <a:rPr lang="en-CA" sz="1200" u="sng" dirty="0">
                <a:solidFill>
                  <a:schemeClr val="hlink"/>
                </a:solidFill>
                <a:hlinkClick r:id="rId7"/>
              </a:rPr>
              <a:t>https://genomebiology.biomedcentral.com/articles/10.1186/s13059-021-02261-x</a:t>
            </a:r>
            <a:r>
              <a:rPr lang="en-CA" sz="1200" dirty="0"/>
              <a:t>]</a:t>
            </a:r>
            <a:endParaRPr sz="1200" dirty="0"/>
          </a:p>
          <a:p>
            <a:pPr marL="0" lvl="0" indent="0" algn="l" rtl="0">
              <a:lnSpc>
                <a:spcPct val="90000"/>
              </a:lnSpc>
              <a:spcBef>
                <a:spcPts val="1000"/>
              </a:spcBef>
              <a:spcAft>
                <a:spcPts val="0"/>
              </a:spcAft>
              <a:buSzPts val="2800"/>
              <a:buNone/>
            </a:pPr>
            <a:r>
              <a:rPr lang="en-CA" sz="1200" dirty="0"/>
              <a:t>[6] </a:t>
            </a:r>
            <a:r>
              <a:rPr lang="en-CA" sz="1200" u="sng" dirty="0">
                <a:solidFill>
                  <a:schemeClr val="hlink"/>
                </a:solidFill>
                <a:hlinkClick r:id="rId8"/>
              </a:rPr>
              <a:t>https://www.ncbi.nlm.nih.gov/pmc/articles/PMC5848618/</a:t>
            </a:r>
            <a:endParaRPr sz="1200" dirty="0"/>
          </a:p>
          <a:p>
            <a:pPr marL="0" lvl="0" indent="0" algn="l" rtl="0">
              <a:lnSpc>
                <a:spcPct val="90000"/>
              </a:lnSpc>
              <a:spcBef>
                <a:spcPts val="1000"/>
              </a:spcBef>
              <a:spcAft>
                <a:spcPts val="0"/>
              </a:spcAft>
              <a:buSzPts val="2800"/>
              <a:buNone/>
            </a:pPr>
            <a:r>
              <a:rPr lang="en-CA" sz="1200" dirty="0"/>
              <a:t>, </a:t>
            </a:r>
            <a:r>
              <a:rPr lang="en-CA" sz="1200" u="sng" dirty="0">
                <a:solidFill>
                  <a:schemeClr val="hlink"/>
                </a:solidFill>
                <a:hlinkClick r:id="rId9"/>
              </a:rPr>
              <a:t>https://github.com/ConesaLab/SQANTI3</a:t>
            </a:r>
            <a:endParaRPr sz="1200" dirty="0"/>
          </a:p>
          <a:p>
            <a:pPr marL="0" lvl="0" indent="0" algn="l" rtl="0">
              <a:lnSpc>
                <a:spcPct val="90000"/>
              </a:lnSpc>
              <a:spcBef>
                <a:spcPts val="1000"/>
              </a:spcBef>
              <a:spcAft>
                <a:spcPts val="0"/>
              </a:spcAft>
              <a:buSzPts val="2800"/>
              <a:buNone/>
            </a:pPr>
            <a:r>
              <a:rPr lang="en-CA" sz="1200" dirty="0"/>
              <a:t>[7] </a:t>
            </a:r>
            <a:r>
              <a:rPr lang="en-CA" sz="1200" dirty="0" err="1"/>
              <a:t>GenPipes</a:t>
            </a:r>
            <a:r>
              <a:rPr lang="en-CA" sz="1200" dirty="0"/>
              <a:t>: an open-source framework for distributed and scalable genomic analyses</a:t>
            </a:r>
            <a:endParaRPr sz="1200" dirty="0"/>
          </a:p>
          <a:p>
            <a:pPr marL="0" lvl="0" indent="0" algn="l" rtl="0">
              <a:lnSpc>
                <a:spcPct val="90000"/>
              </a:lnSpc>
              <a:spcBef>
                <a:spcPts val="1000"/>
              </a:spcBef>
              <a:spcAft>
                <a:spcPts val="0"/>
              </a:spcAft>
              <a:buSzPts val="2800"/>
              <a:buNone/>
            </a:pPr>
            <a:r>
              <a:rPr lang="en-CA" sz="1200" u="sng" dirty="0">
                <a:solidFill>
                  <a:schemeClr val="hlink"/>
                </a:solidFill>
                <a:hlinkClick r:id="rId10"/>
              </a:rPr>
              <a:t>https://academic.oup.com/gigascience/article/8/6/giz037/5513895?login=true</a:t>
            </a:r>
            <a:endParaRPr sz="1200" dirty="0"/>
          </a:p>
          <a:p>
            <a:pPr marL="0" lvl="0" indent="0" algn="l" rtl="0">
              <a:lnSpc>
                <a:spcPct val="90000"/>
              </a:lnSpc>
              <a:spcBef>
                <a:spcPts val="1000"/>
              </a:spcBef>
              <a:spcAft>
                <a:spcPts val="0"/>
              </a:spcAft>
              <a:buSzPts val="2800"/>
              <a:buNone/>
            </a:pPr>
            <a:r>
              <a:rPr lang="en-CA" sz="1200" dirty="0"/>
              <a:t>[8] </a:t>
            </a:r>
            <a:r>
              <a:rPr lang="en-CA" sz="1200" dirty="0" err="1"/>
              <a:t>refTSS</a:t>
            </a:r>
            <a:r>
              <a:rPr lang="en-CA" sz="1200" dirty="0"/>
              <a:t> [</a:t>
            </a:r>
            <a:r>
              <a:rPr lang="en-CA" sz="1200" u="sng" dirty="0">
                <a:solidFill>
                  <a:schemeClr val="hlink"/>
                </a:solidFill>
                <a:hlinkClick r:id="rId11"/>
              </a:rPr>
              <a:t>http://reftss.clst.riken.jp/datafiles/current/00README.txt</a:t>
            </a:r>
            <a:r>
              <a:rPr lang="en-CA" sz="1200" dirty="0"/>
              <a:t>]</a:t>
            </a:r>
            <a:endParaRPr sz="1200" dirty="0"/>
          </a:p>
          <a:p>
            <a:pPr marL="0" lvl="0" indent="0" algn="l" rtl="0">
              <a:lnSpc>
                <a:spcPct val="90000"/>
              </a:lnSpc>
              <a:spcBef>
                <a:spcPts val="1000"/>
              </a:spcBef>
              <a:spcAft>
                <a:spcPts val="0"/>
              </a:spcAft>
              <a:buSzPts val="2800"/>
              <a:buNone/>
            </a:pPr>
            <a:r>
              <a:rPr lang="en-CA" sz="1200" dirty="0"/>
              <a:t>[9] </a:t>
            </a:r>
            <a:r>
              <a:rPr lang="en-CA" sz="1200" dirty="0" err="1"/>
              <a:t>Intropolis</a:t>
            </a:r>
            <a:r>
              <a:rPr lang="en-CA" sz="1200" dirty="0"/>
              <a:t> [</a:t>
            </a:r>
            <a:r>
              <a:rPr lang="en-CA" sz="1200" u="sng" dirty="0">
                <a:solidFill>
                  <a:schemeClr val="hlink"/>
                </a:solidFill>
                <a:hlinkClick r:id="rId12"/>
              </a:rPr>
              <a:t>https://github.com/nellore/intropolis/blob/master/README.md</a:t>
            </a:r>
            <a:r>
              <a:rPr lang="en-CA" sz="1200" dirty="0"/>
              <a:t>]</a:t>
            </a:r>
            <a:endParaRPr sz="1200" dirty="0"/>
          </a:p>
          <a:p>
            <a:pPr marL="0" lvl="0" indent="0" algn="l" rtl="0">
              <a:lnSpc>
                <a:spcPct val="90000"/>
              </a:lnSpc>
              <a:spcBef>
                <a:spcPts val="1000"/>
              </a:spcBef>
              <a:spcAft>
                <a:spcPts val="0"/>
              </a:spcAft>
              <a:buSzPts val="2800"/>
              <a:buNone/>
            </a:pPr>
            <a:r>
              <a:rPr lang="en-CA" sz="1200" dirty="0"/>
              <a:t>[10] Opportunities and challenges in long-read sequencing data analysis [</a:t>
            </a:r>
            <a:r>
              <a:rPr lang="en-CA" sz="1200" u="sng" dirty="0">
                <a:solidFill>
                  <a:schemeClr val="hlink"/>
                </a:solidFill>
                <a:hlinkClick r:id="rId13"/>
              </a:rPr>
              <a:t>https://doi.org/10.1186/s13059-020-1935-5</a:t>
            </a:r>
            <a:r>
              <a:rPr lang="en-CA" sz="1200" dirty="0"/>
              <a:t>]</a:t>
            </a:r>
            <a:endParaRPr sz="1200" dirty="0"/>
          </a:p>
          <a:p>
            <a:pPr marL="0" lvl="0" indent="0" algn="l" rtl="0">
              <a:lnSpc>
                <a:spcPct val="90000"/>
              </a:lnSpc>
              <a:spcBef>
                <a:spcPts val="1000"/>
              </a:spcBef>
              <a:spcAft>
                <a:spcPts val="0"/>
              </a:spcAft>
              <a:buSzPts val="2800"/>
              <a:buNone/>
            </a:pPr>
            <a:r>
              <a:rPr lang="en-CA" sz="1200" dirty="0"/>
              <a:t>[11] Recent advances in the detection of base modifications using the Nanopore sequencer [</a:t>
            </a:r>
            <a:r>
              <a:rPr lang="en-CA" sz="1200" u="sng" dirty="0">
                <a:solidFill>
                  <a:schemeClr val="hlink"/>
                </a:solidFill>
                <a:hlinkClick r:id="rId14"/>
              </a:rPr>
              <a:t>https://doi.org/10.1038/s10038-019-0679-0</a:t>
            </a:r>
            <a:r>
              <a:rPr lang="en-CA" sz="1200" dirty="0"/>
              <a:t>]</a:t>
            </a:r>
            <a:endParaRPr sz="1200" dirty="0"/>
          </a:p>
          <a:p>
            <a:pPr marL="0" lvl="0" indent="0" algn="l" rtl="0">
              <a:lnSpc>
                <a:spcPct val="90000"/>
              </a:lnSpc>
              <a:spcBef>
                <a:spcPts val="1000"/>
              </a:spcBef>
              <a:spcAft>
                <a:spcPts val="0"/>
              </a:spcAft>
              <a:buSzPts val="2800"/>
              <a:buNone/>
            </a:pPr>
            <a:r>
              <a:rPr lang="en-CA" sz="1200" dirty="0"/>
              <a:t>[12] LIQA: long-read isoform quantification and analysis [</a:t>
            </a:r>
            <a:r>
              <a:rPr lang="en-CA" sz="1200" u="sng" dirty="0">
                <a:solidFill>
                  <a:schemeClr val="hlink"/>
                </a:solidFill>
                <a:hlinkClick r:id="rId15"/>
              </a:rPr>
              <a:t>https://genomebiology.biomedcentral.com/articles/10.1186/s13059-021-02399-8</a:t>
            </a:r>
            <a:r>
              <a:rPr lang="en-CA" sz="1200" dirty="0"/>
              <a:t>]</a:t>
            </a:r>
            <a:endParaRPr sz="1200" dirty="0"/>
          </a:p>
          <a:p>
            <a:pPr marL="0" lvl="0" indent="0" algn="l" rtl="0">
              <a:lnSpc>
                <a:spcPct val="90000"/>
              </a:lnSpc>
              <a:spcBef>
                <a:spcPts val="1000"/>
              </a:spcBef>
              <a:spcAft>
                <a:spcPts val="0"/>
              </a:spcAft>
              <a:buSzPts val="2800"/>
              <a:buNone/>
            </a:pPr>
            <a:endParaRPr sz="1200" dirty="0"/>
          </a:p>
          <a:p>
            <a:pPr marL="0" lvl="0" indent="0" algn="l" rtl="0">
              <a:lnSpc>
                <a:spcPct val="90000"/>
              </a:lnSpc>
              <a:spcBef>
                <a:spcPts val="1000"/>
              </a:spcBef>
              <a:spcAft>
                <a:spcPts val="0"/>
              </a:spcAft>
              <a:buSzPts val="2800"/>
              <a:buNone/>
            </a:pPr>
            <a:endParaRPr sz="1200" dirty="0"/>
          </a:p>
          <a:p>
            <a:pPr marL="0" lvl="0" indent="0" algn="l" rtl="0">
              <a:lnSpc>
                <a:spcPct val="90000"/>
              </a:lnSpc>
              <a:spcBef>
                <a:spcPts val="1000"/>
              </a:spcBef>
              <a:spcAft>
                <a:spcPts val="0"/>
              </a:spcAft>
              <a:buSzPts val="2800"/>
              <a:buNone/>
            </a:pPr>
            <a:endParaRPr sz="1200" dirty="0"/>
          </a:p>
          <a:p>
            <a:pPr marL="0" lvl="0" indent="0" algn="l" rtl="0">
              <a:lnSpc>
                <a:spcPct val="90000"/>
              </a:lnSpc>
              <a:spcBef>
                <a:spcPts val="1000"/>
              </a:spcBef>
              <a:spcAft>
                <a:spcPts val="0"/>
              </a:spcAft>
              <a:buSzPts val="2800"/>
              <a:buNone/>
            </a:pPr>
            <a:endParaRPr sz="1200" dirty="0"/>
          </a:p>
          <a:p>
            <a:pPr marL="0" lvl="0" indent="0" algn="l" rtl="0">
              <a:lnSpc>
                <a:spcPct val="90000"/>
              </a:lnSpc>
              <a:spcBef>
                <a:spcPts val="1000"/>
              </a:spcBef>
              <a:spcAft>
                <a:spcPts val="0"/>
              </a:spcAft>
              <a:buSzPts val="2800"/>
              <a:buNone/>
            </a:pPr>
            <a:endParaRPr sz="1200" dirty="0"/>
          </a:p>
          <a:p>
            <a:pPr marL="0" lvl="0" indent="0" algn="l" rtl="0">
              <a:lnSpc>
                <a:spcPct val="90000"/>
              </a:lnSpc>
              <a:spcBef>
                <a:spcPts val="1000"/>
              </a:spcBef>
              <a:spcAft>
                <a:spcPts val="0"/>
              </a:spcAft>
              <a:buSzPts val="2800"/>
              <a:buNone/>
            </a:pPr>
            <a:endParaRPr sz="1200" dirty="0"/>
          </a:p>
          <a:p>
            <a:pPr marL="0" lvl="0" indent="0" algn="l" rtl="0">
              <a:lnSpc>
                <a:spcPct val="90000"/>
              </a:lnSpc>
              <a:spcBef>
                <a:spcPts val="1000"/>
              </a:spcBef>
              <a:spcAft>
                <a:spcPts val="0"/>
              </a:spcAft>
              <a:buClr>
                <a:schemeClr val="dk1"/>
              </a:buClr>
              <a:buSzPts val="2800"/>
              <a:buNone/>
            </a:pPr>
            <a:endParaRPr sz="1200" dirty="0"/>
          </a:p>
          <a:p>
            <a:pPr marL="0" lvl="0" indent="0" algn="l" rtl="0">
              <a:lnSpc>
                <a:spcPct val="90000"/>
              </a:lnSpc>
              <a:spcBef>
                <a:spcPts val="1000"/>
              </a:spcBef>
              <a:spcAft>
                <a:spcPts val="0"/>
              </a:spcAft>
              <a:buClr>
                <a:schemeClr val="dk1"/>
              </a:buClr>
              <a:buSzPts val="2800"/>
              <a:buNone/>
            </a:pPr>
            <a:br>
              <a:rPr lang="en-CA" sz="1200" dirty="0"/>
            </a:br>
            <a:br>
              <a:rPr lang="en-CA" sz="1200" dirty="0"/>
            </a:br>
            <a:br>
              <a:rPr lang="en-CA" sz="1200" dirty="0"/>
            </a:br>
            <a:endParaRPr sz="1200" dirty="0"/>
          </a:p>
          <a:p>
            <a:pPr marL="0" lvl="0" indent="0" algn="l" rtl="0">
              <a:lnSpc>
                <a:spcPct val="90000"/>
              </a:lnSpc>
              <a:spcBef>
                <a:spcPts val="1000"/>
              </a:spcBef>
              <a:spcAft>
                <a:spcPts val="0"/>
              </a:spcAft>
              <a:buClr>
                <a:schemeClr val="dk1"/>
              </a:buClr>
              <a:buSzPts val="2800"/>
              <a:buNone/>
            </a:pPr>
            <a:endParaRPr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4"/>
          <p:cNvPicPr preferRelativeResize="0"/>
          <p:nvPr/>
        </p:nvPicPr>
        <p:blipFill rotWithShape="1">
          <a:blip r:embed="rId3">
            <a:alphaModFix/>
          </a:blip>
          <a:srcRect/>
          <a:stretch/>
        </p:blipFill>
        <p:spPr>
          <a:xfrm>
            <a:off x="0" y="-1"/>
            <a:ext cx="8179358" cy="6901333"/>
          </a:xfrm>
          <a:prstGeom prst="rect">
            <a:avLst/>
          </a:prstGeom>
          <a:noFill/>
          <a:ln>
            <a:noFill/>
          </a:ln>
        </p:spPr>
      </p:pic>
      <p:sp>
        <p:nvSpPr>
          <p:cNvPr id="113" name="Google Shape;113;p4"/>
          <p:cNvSpPr txBox="1"/>
          <p:nvPr/>
        </p:nvSpPr>
        <p:spPr>
          <a:xfrm>
            <a:off x="7668644" y="0"/>
            <a:ext cx="147535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CA" sz="1800" b="1" i="0" u="none" strike="noStrike" cap="none">
                <a:solidFill>
                  <a:schemeClr val="dk1"/>
                </a:solidFill>
                <a:latin typeface="Calibri"/>
                <a:ea typeface="Calibri"/>
                <a:cs typeface="Calibri"/>
                <a:sym typeface="Calibri"/>
              </a:rPr>
              <a:t>Figure 1B [1]</a:t>
            </a:r>
            <a:endParaRPr sz="1800" b="1"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6"/>
          <p:cNvSpPr txBox="1">
            <a:spLocks noGrp="1"/>
          </p:cNvSpPr>
          <p:nvPr>
            <p:ph type="title"/>
          </p:nvPr>
        </p:nvSpPr>
        <p:spPr>
          <a:xfrm>
            <a:off x="1257300" y="117551"/>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CA"/>
              <a:t>Short read sequencing</a:t>
            </a:r>
            <a:endParaRPr/>
          </a:p>
        </p:txBody>
      </p:sp>
      <p:graphicFrame>
        <p:nvGraphicFramePr>
          <p:cNvPr id="127" name="Google Shape;127;p6"/>
          <p:cNvGraphicFramePr/>
          <p:nvPr/>
        </p:nvGraphicFramePr>
        <p:xfrm>
          <a:off x="198900" y="1443240"/>
          <a:ext cx="8746200" cy="3852884"/>
        </p:xfrm>
        <a:graphic>
          <a:graphicData uri="http://schemas.openxmlformats.org/drawingml/2006/table">
            <a:tbl>
              <a:tblPr>
                <a:noFill/>
                <a:tableStyleId>{1CA2363D-9570-43B8-9DAC-55317B115E2C}</a:tableStyleId>
              </a:tblPr>
              <a:tblGrid>
                <a:gridCol w="3324075">
                  <a:extLst>
                    <a:ext uri="{9D8B030D-6E8A-4147-A177-3AD203B41FA5}">
                      <a16:colId xmlns:a16="http://schemas.microsoft.com/office/drawing/2014/main" val="20000"/>
                    </a:ext>
                  </a:extLst>
                </a:gridCol>
                <a:gridCol w="5422125">
                  <a:extLst>
                    <a:ext uri="{9D8B030D-6E8A-4147-A177-3AD203B41FA5}">
                      <a16:colId xmlns:a16="http://schemas.microsoft.com/office/drawing/2014/main" val="20001"/>
                    </a:ext>
                  </a:extLst>
                </a:gridCol>
              </a:tblGrid>
              <a:tr h="597650">
                <a:tc>
                  <a:txBody>
                    <a:bodyPr/>
                    <a:lstStyle/>
                    <a:p>
                      <a:pPr marL="0" lvl="0" indent="0" algn="l" rtl="0">
                        <a:spcBef>
                          <a:spcPts val="0"/>
                        </a:spcBef>
                        <a:spcAft>
                          <a:spcPts val="0"/>
                        </a:spcAft>
                        <a:buNone/>
                      </a:pPr>
                      <a:r>
                        <a:rPr lang="en-CA" sz="2500" b="1"/>
                        <a:t>Pros</a:t>
                      </a:r>
                      <a:endParaRPr sz="2500" b="1"/>
                    </a:p>
                  </a:txBody>
                  <a:tcPr marL="91425" marR="91425" marT="91425" marB="91425"/>
                </a:tc>
                <a:tc>
                  <a:txBody>
                    <a:bodyPr/>
                    <a:lstStyle/>
                    <a:p>
                      <a:pPr marL="0" lvl="0" indent="0" algn="l" rtl="0">
                        <a:spcBef>
                          <a:spcPts val="0"/>
                        </a:spcBef>
                        <a:spcAft>
                          <a:spcPts val="0"/>
                        </a:spcAft>
                        <a:buNone/>
                      </a:pPr>
                      <a:r>
                        <a:rPr lang="en-CA" sz="2500" b="1"/>
                        <a:t>Cons</a:t>
                      </a:r>
                      <a:endParaRPr sz="2500" b="1"/>
                    </a:p>
                  </a:txBody>
                  <a:tcPr marL="91425" marR="91425" marT="91425" marB="91425"/>
                </a:tc>
                <a:extLst>
                  <a:ext uri="{0D108BD9-81ED-4DB2-BD59-A6C34878D82A}">
                    <a16:rowId xmlns:a16="http://schemas.microsoft.com/office/drawing/2014/main" val="10000"/>
                  </a:ext>
                </a:extLst>
              </a:tr>
              <a:tr h="3205600">
                <a:tc>
                  <a:txBody>
                    <a:bodyPr/>
                    <a:lstStyle/>
                    <a:p>
                      <a:pPr marL="457200" lvl="0" indent="-342900" algn="l" rtl="0">
                        <a:lnSpc>
                          <a:spcPct val="90000"/>
                        </a:lnSpc>
                        <a:spcBef>
                          <a:spcPts val="0"/>
                        </a:spcBef>
                        <a:spcAft>
                          <a:spcPts val="0"/>
                        </a:spcAft>
                        <a:buClr>
                          <a:schemeClr val="dk1"/>
                        </a:buClr>
                        <a:buSzPts val="1800"/>
                        <a:buChar char="•"/>
                      </a:pPr>
                      <a:r>
                        <a:rPr lang="en-CA" sz="2800">
                          <a:solidFill>
                            <a:schemeClr val="dk1"/>
                          </a:solidFill>
                          <a:latin typeface="Calibri"/>
                          <a:ea typeface="Calibri"/>
                          <a:cs typeface="Calibri"/>
                          <a:sym typeface="Calibri"/>
                        </a:rPr>
                        <a:t>Cost-effective</a:t>
                      </a:r>
                      <a:endParaRPr sz="2800">
                        <a:solidFill>
                          <a:schemeClr val="dk1"/>
                        </a:solidFill>
                        <a:latin typeface="Calibri"/>
                        <a:ea typeface="Calibri"/>
                        <a:cs typeface="Calibri"/>
                        <a:sym typeface="Calibri"/>
                      </a:endParaRPr>
                    </a:p>
                    <a:p>
                      <a:pPr marL="457200" lvl="0" indent="-342900" algn="l" rtl="0">
                        <a:lnSpc>
                          <a:spcPct val="90000"/>
                        </a:lnSpc>
                        <a:spcBef>
                          <a:spcPts val="0"/>
                        </a:spcBef>
                        <a:spcAft>
                          <a:spcPts val="0"/>
                        </a:spcAft>
                        <a:buClr>
                          <a:schemeClr val="dk1"/>
                        </a:buClr>
                        <a:buSzPts val="1800"/>
                        <a:buChar char="•"/>
                      </a:pPr>
                      <a:r>
                        <a:rPr lang="en-CA" sz="2800">
                          <a:solidFill>
                            <a:schemeClr val="dk1"/>
                          </a:solidFill>
                          <a:latin typeface="Calibri"/>
                          <a:ea typeface="Calibri"/>
                          <a:cs typeface="Calibri"/>
                          <a:sym typeface="Calibri"/>
                        </a:rPr>
                        <a:t>Accurate</a:t>
                      </a:r>
                      <a:endParaRPr sz="2800">
                        <a:solidFill>
                          <a:schemeClr val="dk1"/>
                        </a:solidFill>
                        <a:latin typeface="Calibri"/>
                        <a:ea typeface="Calibri"/>
                        <a:cs typeface="Calibri"/>
                        <a:sym typeface="Calibri"/>
                      </a:endParaRPr>
                    </a:p>
                    <a:p>
                      <a:pPr marL="457200" lvl="0" indent="-342900" algn="l" rtl="0">
                        <a:lnSpc>
                          <a:spcPct val="90000"/>
                        </a:lnSpc>
                        <a:spcBef>
                          <a:spcPts val="0"/>
                        </a:spcBef>
                        <a:spcAft>
                          <a:spcPts val="0"/>
                        </a:spcAft>
                        <a:buClr>
                          <a:schemeClr val="dk1"/>
                        </a:buClr>
                        <a:buSzPts val="1800"/>
                        <a:buChar char="•"/>
                      </a:pPr>
                      <a:r>
                        <a:rPr lang="en-CA" sz="2800">
                          <a:solidFill>
                            <a:schemeClr val="dk1"/>
                          </a:solidFill>
                          <a:latin typeface="Calibri"/>
                          <a:ea typeface="Calibri"/>
                          <a:cs typeface="Calibri"/>
                          <a:sym typeface="Calibri"/>
                        </a:rPr>
                        <a:t>supported by many analysis tools</a:t>
                      </a:r>
                      <a:endParaRPr sz="2800">
                        <a:solidFill>
                          <a:schemeClr val="dk1"/>
                        </a:solidFill>
                        <a:latin typeface="Calibri"/>
                        <a:ea typeface="Calibri"/>
                        <a:cs typeface="Calibri"/>
                        <a:sym typeface="Calibri"/>
                      </a:endParaRPr>
                    </a:p>
                    <a:p>
                      <a:pPr marL="457200" lvl="0" indent="-342900" algn="l" rtl="0">
                        <a:lnSpc>
                          <a:spcPct val="90000"/>
                        </a:lnSpc>
                        <a:spcBef>
                          <a:spcPts val="0"/>
                        </a:spcBef>
                        <a:spcAft>
                          <a:spcPts val="0"/>
                        </a:spcAft>
                        <a:buClr>
                          <a:schemeClr val="dk1"/>
                        </a:buClr>
                        <a:buSzPts val="1800"/>
                        <a:buChar char="•"/>
                      </a:pPr>
                      <a:r>
                        <a:rPr lang="en-CA" sz="2800">
                          <a:solidFill>
                            <a:schemeClr val="dk1"/>
                          </a:solidFill>
                          <a:latin typeface="Calibri"/>
                          <a:ea typeface="Calibri"/>
                          <a:cs typeface="Calibri"/>
                          <a:sym typeface="Calibri"/>
                        </a:rPr>
                        <a:t>High read depth</a:t>
                      </a:r>
                      <a:endParaRPr/>
                    </a:p>
                  </a:txBody>
                  <a:tcPr marL="91425" marR="91425" marT="91425" marB="91425"/>
                </a:tc>
                <a:tc>
                  <a:txBody>
                    <a:bodyPr/>
                    <a:lstStyle/>
                    <a:p>
                      <a:pPr marL="457200" lvl="0" indent="-342900" algn="l" rtl="0">
                        <a:lnSpc>
                          <a:spcPct val="90000"/>
                        </a:lnSpc>
                        <a:spcBef>
                          <a:spcPts val="0"/>
                        </a:spcBef>
                        <a:spcAft>
                          <a:spcPts val="0"/>
                        </a:spcAft>
                        <a:buClr>
                          <a:schemeClr val="dk1"/>
                        </a:buClr>
                        <a:buSzPts val="1800"/>
                        <a:buChar char="•"/>
                      </a:pPr>
                      <a:r>
                        <a:rPr lang="en-CA" sz="2800">
                          <a:solidFill>
                            <a:schemeClr val="dk1"/>
                          </a:solidFill>
                          <a:latin typeface="Calibri"/>
                          <a:ea typeface="Calibri"/>
                          <a:cs typeface="Calibri"/>
                          <a:sym typeface="Calibri"/>
                        </a:rPr>
                        <a:t>Produce reads up to 600bp, falls short of the actual length of RNA molecules [10]</a:t>
                      </a:r>
                      <a:endParaRPr sz="2800">
                        <a:solidFill>
                          <a:schemeClr val="dk1"/>
                        </a:solidFill>
                        <a:latin typeface="Calibri"/>
                        <a:ea typeface="Calibri"/>
                        <a:cs typeface="Calibri"/>
                        <a:sym typeface="Calibri"/>
                      </a:endParaRPr>
                    </a:p>
                    <a:p>
                      <a:pPr marL="457200" lvl="0" indent="-342900" algn="l" rtl="0">
                        <a:lnSpc>
                          <a:spcPct val="90000"/>
                        </a:lnSpc>
                        <a:spcBef>
                          <a:spcPts val="0"/>
                        </a:spcBef>
                        <a:spcAft>
                          <a:spcPts val="0"/>
                        </a:spcAft>
                        <a:buClr>
                          <a:schemeClr val="dk1"/>
                        </a:buClr>
                        <a:buSzPts val="1800"/>
                        <a:buChar char="•"/>
                      </a:pPr>
                      <a:r>
                        <a:rPr lang="en-CA" sz="2800">
                          <a:solidFill>
                            <a:schemeClr val="dk1"/>
                          </a:solidFill>
                          <a:latin typeface="Calibri"/>
                          <a:ea typeface="Calibri"/>
                          <a:cs typeface="Calibri"/>
                          <a:sym typeface="Calibri"/>
                        </a:rPr>
                        <a:t>Have amplification bias</a:t>
                      </a:r>
                      <a:endParaRPr sz="2800">
                        <a:solidFill>
                          <a:schemeClr val="dk1"/>
                        </a:solidFill>
                        <a:latin typeface="Calibri"/>
                        <a:ea typeface="Calibri"/>
                        <a:cs typeface="Calibri"/>
                        <a:sym typeface="Calibri"/>
                      </a:endParaRPr>
                    </a:p>
                    <a:p>
                      <a:pPr marL="457200" lvl="0" indent="-342900" algn="l" rtl="0">
                        <a:lnSpc>
                          <a:spcPct val="90000"/>
                        </a:lnSpc>
                        <a:spcBef>
                          <a:spcPts val="0"/>
                        </a:spcBef>
                        <a:spcAft>
                          <a:spcPts val="0"/>
                        </a:spcAft>
                        <a:buClr>
                          <a:schemeClr val="dk1"/>
                        </a:buClr>
                        <a:buSzPts val="1800"/>
                        <a:buChar char="•"/>
                      </a:pPr>
                      <a:r>
                        <a:rPr lang="en-CA" sz="2800">
                          <a:solidFill>
                            <a:schemeClr val="dk1"/>
                          </a:solidFill>
                          <a:latin typeface="Calibri"/>
                          <a:ea typeface="Calibri"/>
                          <a:cs typeface="Calibri"/>
                          <a:sym typeface="Calibri"/>
                        </a:rPr>
                        <a:t>No base modification detection</a:t>
                      </a:r>
                      <a:endParaRPr sz="2800">
                        <a:solidFill>
                          <a:schemeClr val="dk1"/>
                        </a:solidFill>
                        <a:latin typeface="Calibri"/>
                        <a:ea typeface="Calibri"/>
                        <a:cs typeface="Calibri"/>
                        <a:sym typeface="Calibri"/>
                      </a:endParaRPr>
                    </a:p>
                    <a:p>
                      <a:pPr marL="457200" lvl="0" indent="-342900" algn="l" rtl="0">
                        <a:lnSpc>
                          <a:spcPct val="90000"/>
                        </a:lnSpc>
                        <a:spcBef>
                          <a:spcPts val="0"/>
                        </a:spcBef>
                        <a:spcAft>
                          <a:spcPts val="0"/>
                        </a:spcAft>
                        <a:buClr>
                          <a:schemeClr val="dk1"/>
                        </a:buClr>
                        <a:buSzPts val="1800"/>
                        <a:buChar char="•"/>
                      </a:pPr>
                      <a:r>
                        <a:rPr lang="en-CA" sz="2800">
                          <a:solidFill>
                            <a:schemeClr val="dk1"/>
                          </a:solidFill>
                          <a:latin typeface="Calibri"/>
                          <a:ea typeface="Calibri"/>
                          <a:cs typeface="Calibri"/>
                          <a:sym typeface="Calibri"/>
                        </a:rPr>
                        <a:t>Do not allow for full-length transcripts and isoform detection*</a:t>
                      </a:r>
                      <a:endParaRPr/>
                    </a:p>
                  </a:txBody>
                  <a:tcPr marL="91425" marR="91425" marT="91425" marB="91425"/>
                </a:tc>
                <a:extLst>
                  <a:ext uri="{0D108BD9-81ED-4DB2-BD59-A6C34878D82A}">
                    <a16:rowId xmlns:a16="http://schemas.microsoft.com/office/drawing/2014/main" val="10001"/>
                  </a:ext>
                </a:extLst>
              </a:tr>
            </a:tbl>
          </a:graphicData>
        </a:graphic>
      </p:graphicFrame>
      <p:sp>
        <p:nvSpPr>
          <p:cNvPr id="128" name="Google Shape;128;p6"/>
          <p:cNvSpPr txBox="1"/>
          <p:nvPr/>
        </p:nvSpPr>
        <p:spPr>
          <a:xfrm>
            <a:off x="327825" y="5572950"/>
            <a:ext cx="8235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a:latin typeface="Calibri"/>
                <a:ea typeface="Calibri"/>
                <a:cs typeface="Calibri"/>
                <a:sym typeface="Calibri"/>
              </a:rPr>
              <a:t> *81% of isoforms have length greater than 500 bp in the GENCODE annotation (median = 1543 bp and mean = 2121 bp) [10]</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454175" y="-190900"/>
            <a:ext cx="95742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CA"/>
              <a:t>Long read seq (Oxford Nanopore)</a:t>
            </a:r>
            <a:endParaRPr/>
          </a:p>
        </p:txBody>
      </p:sp>
      <p:graphicFrame>
        <p:nvGraphicFramePr>
          <p:cNvPr id="134" name="Google Shape;134;p7"/>
          <p:cNvGraphicFramePr/>
          <p:nvPr/>
        </p:nvGraphicFramePr>
        <p:xfrm>
          <a:off x="135500" y="926190"/>
          <a:ext cx="8873000" cy="3819084"/>
        </p:xfrm>
        <a:graphic>
          <a:graphicData uri="http://schemas.openxmlformats.org/drawingml/2006/table">
            <a:tbl>
              <a:tblPr>
                <a:noFill/>
                <a:tableStyleId>{1CA2363D-9570-43B8-9DAC-55317B115E2C}</a:tableStyleId>
              </a:tblPr>
              <a:tblGrid>
                <a:gridCol w="4373100">
                  <a:extLst>
                    <a:ext uri="{9D8B030D-6E8A-4147-A177-3AD203B41FA5}">
                      <a16:colId xmlns:a16="http://schemas.microsoft.com/office/drawing/2014/main" val="20000"/>
                    </a:ext>
                  </a:extLst>
                </a:gridCol>
                <a:gridCol w="4499900">
                  <a:extLst>
                    <a:ext uri="{9D8B030D-6E8A-4147-A177-3AD203B41FA5}">
                      <a16:colId xmlns:a16="http://schemas.microsoft.com/office/drawing/2014/main" val="20001"/>
                    </a:ext>
                  </a:extLst>
                </a:gridCol>
              </a:tblGrid>
              <a:tr h="330100">
                <a:tc>
                  <a:txBody>
                    <a:bodyPr/>
                    <a:lstStyle/>
                    <a:p>
                      <a:pPr marL="0" lvl="0" indent="0" algn="l" rtl="0">
                        <a:spcBef>
                          <a:spcPts val="0"/>
                        </a:spcBef>
                        <a:spcAft>
                          <a:spcPts val="0"/>
                        </a:spcAft>
                        <a:buNone/>
                      </a:pPr>
                      <a:r>
                        <a:rPr lang="en-CA" sz="2500" b="1"/>
                        <a:t>Pros</a:t>
                      </a:r>
                      <a:endParaRPr sz="2500" b="1"/>
                    </a:p>
                  </a:txBody>
                  <a:tcPr marL="91425" marR="91425" marT="91425" marB="91425"/>
                </a:tc>
                <a:tc>
                  <a:txBody>
                    <a:bodyPr/>
                    <a:lstStyle/>
                    <a:p>
                      <a:pPr marL="0" lvl="0" indent="0" algn="l" rtl="0">
                        <a:spcBef>
                          <a:spcPts val="0"/>
                        </a:spcBef>
                        <a:spcAft>
                          <a:spcPts val="0"/>
                        </a:spcAft>
                        <a:buNone/>
                      </a:pPr>
                      <a:r>
                        <a:rPr lang="en-CA" sz="2500" b="1"/>
                        <a:t>Cons</a:t>
                      </a:r>
                      <a:endParaRPr sz="2500" b="1"/>
                    </a:p>
                  </a:txBody>
                  <a:tcPr marL="91425" marR="91425" marT="91425" marB="91425"/>
                </a:tc>
                <a:extLst>
                  <a:ext uri="{0D108BD9-81ED-4DB2-BD59-A6C34878D82A}">
                    <a16:rowId xmlns:a16="http://schemas.microsoft.com/office/drawing/2014/main" val="10000"/>
                  </a:ext>
                </a:extLst>
              </a:tr>
              <a:tr h="2480350">
                <a:tc>
                  <a:txBody>
                    <a:bodyPr/>
                    <a:lstStyle/>
                    <a:p>
                      <a:pPr marL="457200" lvl="0" indent="-342900" algn="l" rtl="0">
                        <a:lnSpc>
                          <a:spcPct val="90000"/>
                        </a:lnSpc>
                        <a:spcBef>
                          <a:spcPts val="0"/>
                        </a:spcBef>
                        <a:spcAft>
                          <a:spcPts val="0"/>
                        </a:spcAft>
                        <a:buClr>
                          <a:schemeClr val="dk1"/>
                        </a:buClr>
                        <a:buSzPts val="1800"/>
                        <a:buChar char="•"/>
                      </a:pPr>
                      <a:r>
                        <a:rPr lang="en-CA" sz="2800">
                          <a:solidFill>
                            <a:schemeClr val="dk1"/>
                          </a:solidFill>
                          <a:latin typeface="Calibri"/>
                          <a:ea typeface="Calibri"/>
                          <a:cs typeface="Calibri"/>
                          <a:sym typeface="Calibri"/>
                        </a:rPr>
                        <a:t>Produce reads ranging from 500bp to record of 2.3 Mb[10]</a:t>
                      </a:r>
                      <a:endParaRPr sz="2800">
                        <a:solidFill>
                          <a:schemeClr val="dk1"/>
                        </a:solidFill>
                        <a:latin typeface="Calibri"/>
                        <a:ea typeface="Calibri"/>
                        <a:cs typeface="Calibri"/>
                        <a:sym typeface="Calibri"/>
                      </a:endParaRPr>
                    </a:p>
                    <a:p>
                      <a:pPr marL="457200" lvl="0" indent="-342900" algn="l" rtl="0">
                        <a:lnSpc>
                          <a:spcPct val="90000"/>
                        </a:lnSpc>
                        <a:spcBef>
                          <a:spcPts val="0"/>
                        </a:spcBef>
                        <a:spcAft>
                          <a:spcPts val="0"/>
                        </a:spcAft>
                        <a:buClr>
                          <a:schemeClr val="dk1"/>
                        </a:buClr>
                        <a:buSzPts val="1800"/>
                        <a:buChar char="•"/>
                      </a:pPr>
                      <a:r>
                        <a:rPr lang="en-CA" sz="2800">
                          <a:solidFill>
                            <a:schemeClr val="dk1"/>
                          </a:solidFill>
                          <a:latin typeface="Calibri"/>
                          <a:ea typeface="Calibri"/>
                          <a:cs typeface="Calibri"/>
                          <a:sym typeface="Calibri"/>
                        </a:rPr>
                        <a:t>identification of modified bases using ”squiggles” from electric current inside nanopore</a:t>
                      </a:r>
                      <a:endParaRPr sz="2800">
                        <a:solidFill>
                          <a:schemeClr val="dk1"/>
                        </a:solidFill>
                        <a:latin typeface="Calibri"/>
                        <a:ea typeface="Calibri"/>
                        <a:cs typeface="Calibri"/>
                        <a:sym typeface="Calibri"/>
                      </a:endParaRPr>
                    </a:p>
                    <a:p>
                      <a:pPr marL="457200" lvl="0" indent="0" algn="l" rtl="0">
                        <a:lnSpc>
                          <a:spcPct val="90000"/>
                        </a:lnSpc>
                        <a:spcBef>
                          <a:spcPts val="0"/>
                        </a:spcBef>
                        <a:spcAft>
                          <a:spcPts val="0"/>
                        </a:spcAft>
                        <a:buNone/>
                      </a:pPr>
                      <a:endParaRPr sz="2800">
                        <a:solidFill>
                          <a:schemeClr val="dk1"/>
                        </a:solidFill>
                        <a:latin typeface="Calibri"/>
                        <a:ea typeface="Calibri"/>
                        <a:cs typeface="Calibri"/>
                        <a:sym typeface="Calibri"/>
                      </a:endParaRPr>
                    </a:p>
                  </a:txBody>
                  <a:tcPr marL="91425" marR="91425" marT="91425" marB="91425"/>
                </a:tc>
                <a:tc>
                  <a:txBody>
                    <a:bodyPr/>
                    <a:lstStyle/>
                    <a:p>
                      <a:pPr marL="457200" lvl="0" indent="-342900" algn="l" rtl="0">
                        <a:lnSpc>
                          <a:spcPct val="90000"/>
                        </a:lnSpc>
                        <a:spcBef>
                          <a:spcPts val="0"/>
                        </a:spcBef>
                        <a:spcAft>
                          <a:spcPts val="0"/>
                        </a:spcAft>
                        <a:buClr>
                          <a:schemeClr val="dk1"/>
                        </a:buClr>
                        <a:buSzPts val="1800"/>
                        <a:buChar char="•"/>
                      </a:pPr>
                      <a:r>
                        <a:rPr lang="en-CA" sz="2800">
                          <a:solidFill>
                            <a:schemeClr val="dk1"/>
                          </a:solidFill>
                          <a:latin typeface="Calibri"/>
                          <a:ea typeface="Calibri"/>
                          <a:cs typeface="Calibri"/>
                          <a:sym typeface="Calibri"/>
                        </a:rPr>
                        <a:t>High error  rate (~5%) [10]</a:t>
                      </a:r>
                      <a:endParaRPr sz="2800">
                        <a:solidFill>
                          <a:schemeClr val="dk1"/>
                        </a:solidFill>
                        <a:latin typeface="Calibri"/>
                        <a:ea typeface="Calibri"/>
                        <a:cs typeface="Calibri"/>
                        <a:sym typeface="Calibri"/>
                      </a:endParaRPr>
                    </a:p>
                    <a:p>
                      <a:pPr marL="457200" lvl="0" indent="-342900" algn="l" rtl="0">
                        <a:lnSpc>
                          <a:spcPct val="90000"/>
                        </a:lnSpc>
                        <a:spcBef>
                          <a:spcPts val="0"/>
                        </a:spcBef>
                        <a:spcAft>
                          <a:spcPts val="0"/>
                        </a:spcAft>
                        <a:buClr>
                          <a:schemeClr val="dk1"/>
                        </a:buClr>
                        <a:buSzPts val="1800"/>
                        <a:buChar char="•"/>
                      </a:pPr>
                      <a:r>
                        <a:rPr lang="en-CA" sz="1350" b="1">
                          <a:solidFill>
                            <a:srgbClr val="333333"/>
                          </a:solidFill>
                          <a:highlight>
                            <a:srgbClr val="FFFFFF"/>
                          </a:highlight>
                          <a:latin typeface="Georgia"/>
                          <a:ea typeface="Georgia"/>
                          <a:cs typeface="Georgia"/>
                          <a:sym typeface="Georgia"/>
                        </a:rPr>
                        <a:t>In Nanopore direct mRNA sequencing protocol, pore block and fragmentation can result in truncated reads, leading to biased coverage toward the 3′ end of a transcript</a:t>
                      </a:r>
                      <a:endParaRPr sz="2800" b="1">
                        <a:solidFill>
                          <a:schemeClr val="dk1"/>
                        </a:solidFill>
                        <a:latin typeface="Calibri"/>
                        <a:ea typeface="Calibri"/>
                        <a:cs typeface="Calibri"/>
                        <a:sym typeface="Calibri"/>
                      </a:endParaRPr>
                    </a:p>
                    <a:p>
                      <a:pPr marL="457200" lvl="0" indent="-342900" algn="l" rtl="0">
                        <a:lnSpc>
                          <a:spcPct val="90000"/>
                        </a:lnSpc>
                        <a:spcBef>
                          <a:spcPts val="0"/>
                        </a:spcBef>
                        <a:spcAft>
                          <a:spcPts val="0"/>
                        </a:spcAft>
                        <a:buClr>
                          <a:schemeClr val="dk1"/>
                        </a:buClr>
                        <a:buSzPts val="1800"/>
                        <a:buChar char="•"/>
                      </a:pPr>
                      <a:endParaRPr sz="2800">
                        <a:solidFill>
                          <a:schemeClr val="dk1"/>
                        </a:solidFill>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bl>
          </a:graphicData>
        </a:graphic>
      </p:graphicFrame>
      <p:pic>
        <p:nvPicPr>
          <p:cNvPr id="135" name="Google Shape;135;p7"/>
          <p:cNvPicPr preferRelativeResize="0"/>
          <p:nvPr/>
        </p:nvPicPr>
        <p:blipFill>
          <a:blip r:embed="rId3">
            <a:alphaModFix/>
          </a:blip>
          <a:stretch>
            <a:fillRect/>
          </a:stretch>
        </p:blipFill>
        <p:spPr>
          <a:xfrm>
            <a:off x="511050" y="4458650"/>
            <a:ext cx="7166375" cy="2343425"/>
          </a:xfrm>
          <a:prstGeom prst="rect">
            <a:avLst/>
          </a:prstGeom>
          <a:noFill/>
          <a:ln>
            <a:noFill/>
          </a:ln>
        </p:spPr>
      </p:pic>
      <p:sp>
        <p:nvSpPr>
          <p:cNvPr id="136" name="Google Shape;136;p7"/>
          <p:cNvSpPr txBox="1"/>
          <p:nvPr/>
        </p:nvSpPr>
        <p:spPr>
          <a:xfrm>
            <a:off x="7901825" y="5150825"/>
            <a:ext cx="111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a:latin typeface="Calibri"/>
                <a:ea typeface="Calibri"/>
                <a:cs typeface="Calibri"/>
                <a:sym typeface="Calibri"/>
              </a:rPr>
              <a:t>[11], Fig 1A</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dddeae2e80_0_82"/>
          <p:cNvSpPr txBox="1">
            <a:spLocks noGrp="1"/>
          </p:cNvSpPr>
          <p:nvPr>
            <p:ph type="title"/>
          </p:nvPr>
        </p:nvSpPr>
        <p:spPr>
          <a:xfrm>
            <a:off x="454175" y="-190900"/>
            <a:ext cx="95742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CA"/>
              <a:t>Long read seq (PacBio)</a:t>
            </a:r>
            <a:endParaRPr/>
          </a:p>
        </p:txBody>
      </p:sp>
      <p:graphicFrame>
        <p:nvGraphicFramePr>
          <p:cNvPr id="142" name="Google Shape;142;gdddeae2e80_0_82"/>
          <p:cNvGraphicFramePr/>
          <p:nvPr/>
        </p:nvGraphicFramePr>
        <p:xfrm>
          <a:off x="140375" y="867690"/>
          <a:ext cx="8746200" cy="4203132"/>
        </p:xfrm>
        <a:graphic>
          <a:graphicData uri="http://schemas.openxmlformats.org/drawingml/2006/table">
            <a:tbl>
              <a:tblPr>
                <a:noFill/>
                <a:tableStyleId>{1CA2363D-9570-43B8-9DAC-55317B115E2C}</a:tableStyleId>
              </a:tblPr>
              <a:tblGrid>
                <a:gridCol w="3846300">
                  <a:extLst>
                    <a:ext uri="{9D8B030D-6E8A-4147-A177-3AD203B41FA5}">
                      <a16:colId xmlns:a16="http://schemas.microsoft.com/office/drawing/2014/main" val="20000"/>
                    </a:ext>
                  </a:extLst>
                </a:gridCol>
                <a:gridCol w="4899900">
                  <a:extLst>
                    <a:ext uri="{9D8B030D-6E8A-4147-A177-3AD203B41FA5}">
                      <a16:colId xmlns:a16="http://schemas.microsoft.com/office/drawing/2014/main" val="20001"/>
                    </a:ext>
                  </a:extLst>
                </a:gridCol>
              </a:tblGrid>
              <a:tr h="330100">
                <a:tc>
                  <a:txBody>
                    <a:bodyPr/>
                    <a:lstStyle/>
                    <a:p>
                      <a:pPr marL="0" lvl="0" indent="0" algn="l" rtl="0">
                        <a:spcBef>
                          <a:spcPts val="0"/>
                        </a:spcBef>
                        <a:spcAft>
                          <a:spcPts val="0"/>
                        </a:spcAft>
                        <a:buNone/>
                      </a:pPr>
                      <a:r>
                        <a:rPr lang="en-CA" sz="2500" b="1"/>
                        <a:t>Pros</a:t>
                      </a:r>
                      <a:endParaRPr sz="2500" b="1"/>
                    </a:p>
                  </a:txBody>
                  <a:tcPr marL="91425" marR="91425" marT="91425" marB="91425"/>
                </a:tc>
                <a:tc>
                  <a:txBody>
                    <a:bodyPr/>
                    <a:lstStyle/>
                    <a:p>
                      <a:pPr marL="0" lvl="0" indent="0" algn="l" rtl="0">
                        <a:spcBef>
                          <a:spcPts val="0"/>
                        </a:spcBef>
                        <a:spcAft>
                          <a:spcPts val="0"/>
                        </a:spcAft>
                        <a:buNone/>
                      </a:pPr>
                      <a:r>
                        <a:rPr lang="en-CA" sz="2500" b="1"/>
                        <a:t>Cons</a:t>
                      </a:r>
                      <a:endParaRPr sz="2500" b="1"/>
                    </a:p>
                  </a:txBody>
                  <a:tcPr marL="91425" marR="91425" marT="91425" marB="91425"/>
                </a:tc>
                <a:extLst>
                  <a:ext uri="{0D108BD9-81ED-4DB2-BD59-A6C34878D82A}">
                    <a16:rowId xmlns:a16="http://schemas.microsoft.com/office/drawing/2014/main" val="10000"/>
                  </a:ext>
                </a:extLst>
              </a:tr>
              <a:tr h="3003950">
                <a:tc>
                  <a:txBody>
                    <a:bodyPr/>
                    <a:lstStyle/>
                    <a:p>
                      <a:pPr marL="457200" lvl="0" indent="-342900" algn="l" rtl="0">
                        <a:lnSpc>
                          <a:spcPct val="90000"/>
                        </a:lnSpc>
                        <a:spcBef>
                          <a:spcPts val="0"/>
                        </a:spcBef>
                        <a:spcAft>
                          <a:spcPts val="0"/>
                        </a:spcAft>
                        <a:buClr>
                          <a:schemeClr val="dk1"/>
                        </a:buClr>
                        <a:buSzPts val="1800"/>
                        <a:buChar char="•"/>
                      </a:pPr>
                      <a:r>
                        <a:rPr lang="en-CA" sz="2800">
                          <a:solidFill>
                            <a:schemeClr val="dk1"/>
                          </a:solidFill>
                          <a:latin typeface="Calibri"/>
                          <a:ea typeface="Calibri"/>
                          <a:cs typeface="Calibri"/>
                          <a:sym typeface="Calibri"/>
                        </a:rPr>
                        <a:t>HiFi read technology became available circa 2019 (99.9% accurate) [PacBio website]</a:t>
                      </a:r>
                      <a:endParaRPr sz="2800">
                        <a:solidFill>
                          <a:schemeClr val="dk1"/>
                        </a:solidFill>
                        <a:latin typeface="Calibri"/>
                        <a:ea typeface="Calibri"/>
                        <a:cs typeface="Calibri"/>
                        <a:sym typeface="Calibri"/>
                      </a:endParaRPr>
                    </a:p>
                    <a:p>
                      <a:pPr marL="457200" lvl="0" indent="-342900" algn="l" rtl="0">
                        <a:lnSpc>
                          <a:spcPct val="90000"/>
                        </a:lnSpc>
                        <a:spcBef>
                          <a:spcPts val="0"/>
                        </a:spcBef>
                        <a:spcAft>
                          <a:spcPts val="0"/>
                        </a:spcAft>
                        <a:buClr>
                          <a:schemeClr val="dk1"/>
                        </a:buClr>
                        <a:buSzPts val="1800"/>
                        <a:buChar char="•"/>
                      </a:pPr>
                      <a:r>
                        <a:rPr lang="en-CA" sz="2800">
                          <a:solidFill>
                            <a:schemeClr val="dk1"/>
                          </a:solidFill>
                          <a:latin typeface="Calibri"/>
                          <a:ea typeface="Calibri"/>
                          <a:cs typeface="Calibri"/>
                          <a:sym typeface="Calibri"/>
                        </a:rPr>
                        <a:t>Allow for full-length transcripts + isoforms</a:t>
                      </a:r>
                      <a:endParaRPr sz="2800">
                        <a:solidFill>
                          <a:schemeClr val="dk1"/>
                        </a:solidFill>
                        <a:latin typeface="Calibri"/>
                        <a:ea typeface="Calibri"/>
                        <a:cs typeface="Calibri"/>
                        <a:sym typeface="Calibri"/>
                      </a:endParaRPr>
                    </a:p>
                    <a:p>
                      <a:pPr marL="457200" lvl="0" indent="-342900" algn="l" rtl="0">
                        <a:lnSpc>
                          <a:spcPct val="90000"/>
                        </a:lnSpc>
                        <a:spcBef>
                          <a:spcPts val="0"/>
                        </a:spcBef>
                        <a:spcAft>
                          <a:spcPts val="0"/>
                        </a:spcAft>
                        <a:buClr>
                          <a:schemeClr val="dk1"/>
                        </a:buClr>
                        <a:buSzPts val="1800"/>
                        <a:buChar char="•"/>
                      </a:pPr>
                      <a:r>
                        <a:rPr lang="en-CA" sz="2800">
                          <a:solidFill>
                            <a:schemeClr val="dk1"/>
                          </a:solidFill>
                          <a:latin typeface="Calibri"/>
                          <a:ea typeface="Calibri"/>
                          <a:cs typeface="Calibri"/>
                          <a:sym typeface="Calibri"/>
                        </a:rPr>
                        <a:t>Read length 5kb-25kb</a:t>
                      </a:r>
                      <a:endParaRPr sz="2800">
                        <a:solidFill>
                          <a:schemeClr val="dk1"/>
                        </a:solidFill>
                        <a:latin typeface="Calibri"/>
                        <a:ea typeface="Calibri"/>
                        <a:cs typeface="Calibri"/>
                        <a:sym typeface="Calibri"/>
                      </a:endParaRPr>
                    </a:p>
                    <a:p>
                      <a:pPr marL="457200" lvl="0" indent="0" algn="l" rtl="0">
                        <a:lnSpc>
                          <a:spcPct val="90000"/>
                        </a:lnSpc>
                        <a:spcBef>
                          <a:spcPts val="0"/>
                        </a:spcBef>
                        <a:spcAft>
                          <a:spcPts val="0"/>
                        </a:spcAft>
                        <a:buNone/>
                      </a:pPr>
                      <a:endParaRPr sz="2800">
                        <a:solidFill>
                          <a:schemeClr val="dk1"/>
                        </a:solidFill>
                        <a:latin typeface="Calibri"/>
                        <a:ea typeface="Calibri"/>
                        <a:cs typeface="Calibri"/>
                        <a:sym typeface="Calibri"/>
                      </a:endParaRPr>
                    </a:p>
                  </a:txBody>
                  <a:tcPr marL="91425" marR="91425" marT="91425" marB="91425"/>
                </a:tc>
                <a:tc>
                  <a:txBody>
                    <a:bodyPr/>
                    <a:lstStyle/>
                    <a:p>
                      <a:pPr marL="457200" lvl="0" indent="-342900" algn="l" rtl="0">
                        <a:lnSpc>
                          <a:spcPct val="90000"/>
                        </a:lnSpc>
                        <a:spcBef>
                          <a:spcPts val="0"/>
                        </a:spcBef>
                        <a:spcAft>
                          <a:spcPts val="0"/>
                        </a:spcAft>
                        <a:buClr>
                          <a:schemeClr val="dk1"/>
                        </a:buClr>
                        <a:buSzPts val="1800"/>
                        <a:buChar char="•"/>
                      </a:pPr>
                      <a:r>
                        <a:rPr lang="en-CA" sz="2800">
                          <a:solidFill>
                            <a:schemeClr val="dk1"/>
                          </a:solidFill>
                          <a:latin typeface="Calibri"/>
                          <a:ea typeface="Calibri"/>
                          <a:cs typeface="Calibri"/>
                          <a:sym typeface="Calibri"/>
                        </a:rPr>
                        <a:t>Low read depth (precise quantification difficult, transcript dropouts )</a:t>
                      </a:r>
                      <a:endParaRPr sz="2800">
                        <a:solidFill>
                          <a:schemeClr val="dk1"/>
                        </a:solidFill>
                        <a:latin typeface="Calibri"/>
                        <a:ea typeface="Calibri"/>
                        <a:cs typeface="Calibri"/>
                        <a:sym typeface="Calibri"/>
                      </a:endParaRPr>
                    </a:p>
                    <a:p>
                      <a:pPr marL="457200" lvl="0" indent="-342900" algn="l" rtl="0">
                        <a:lnSpc>
                          <a:spcPct val="90000"/>
                        </a:lnSpc>
                        <a:spcBef>
                          <a:spcPts val="0"/>
                        </a:spcBef>
                        <a:spcAft>
                          <a:spcPts val="0"/>
                        </a:spcAft>
                        <a:buClr>
                          <a:schemeClr val="dk1"/>
                        </a:buClr>
                        <a:buSzPts val="1800"/>
                        <a:buChar char="•"/>
                      </a:pPr>
                      <a:r>
                        <a:rPr lang="en-CA" sz="2800">
                          <a:solidFill>
                            <a:schemeClr val="dk1"/>
                          </a:solidFill>
                          <a:latin typeface="Calibri"/>
                          <a:ea typeface="Calibri"/>
                          <a:cs typeface="Calibri"/>
                          <a:sym typeface="Calibri"/>
                        </a:rPr>
                        <a:t>Cost is prohibitive </a:t>
                      </a:r>
                      <a:endParaRPr sz="2800">
                        <a:solidFill>
                          <a:schemeClr val="dk1"/>
                        </a:solidFill>
                        <a:latin typeface="Calibri"/>
                        <a:ea typeface="Calibri"/>
                        <a:cs typeface="Calibri"/>
                        <a:sym typeface="Calibri"/>
                      </a:endParaRPr>
                    </a:p>
                    <a:p>
                      <a:pPr marL="457200" lvl="0" indent="-342900" algn="l" rtl="0">
                        <a:lnSpc>
                          <a:spcPct val="90000"/>
                        </a:lnSpc>
                        <a:spcBef>
                          <a:spcPts val="0"/>
                        </a:spcBef>
                        <a:spcAft>
                          <a:spcPts val="0"/>
                        </a:spcAft>
                        <a:buClr>
                          <a:schemeClr val="dk1"/>
                        </a:buClr>
                        <a:buSzPts val="1800"/>
                        <a:buChar char="•"/>
                      </a:pPr>
                      <a:r>
                        <a:rPr lang="en-CA" sz="2800">
                          <a:solidFill>
                            <a:schemeClr val="dk1"/>
                          </a:solidFill>
                          <a:latin typeface="Calibri"/>
                          <a:ea typeface="Calibri"/>
                          <a:cs typeface="Calibri"/>
                          <a:sym typeface="Calibri"/>
                        </a:rPr>
                        <a:t>No “gold standard” analysis methods</a:t>
                      </a:r>
                      <a:endParaRPr sz="2800">
                        <a:solidFill>
                          <a:schemeClr val="dk1"/>
                        </a:solidFill>
                        <a:latin typeface="Calibri"/>
                        <a:ea typeface="Calibri"/>
                        <a:cs typeface="Calibri"/>
                        <a:sym typeface="Calibri"/>
                      </a:endParaRPr>
                    </a:p>
                    <a:p>
                      <a:pPr marL="457200" lvl="0" indent="-342900" algn="l" rtl="0">
                        <a:lnSpc>
                          <a:spcPct val="90000"/>
                        </a:lnSpc>
                        <a:spcBef>
                          <a:spcPts val="0"/>
                        </a:spcBef>
                        <a:spcAft>
                          <a:spcPts val="0"/>
                        </a:spcAft>
                        <a:buClr>
                          <a:schemeClr val="dk1"/>
                        </a:buClr>
                        <a:buSzPts val="1800"/>
                        <a:buChar char="•"/>
                      </a:pPr>
                      <a:r>
                        <a:rPr lang="en-CA" sz="2800">
                          <a:solidFill>
                            <a:schemeClr val="dk1"/>
                          </a:solidFill>
                          <a:latin typeface="Calibri"/>
                          <a:ea typeface="Calibri"/>
                          <a:cs typeface="Calibri"/>
                          <a:sym typeface="Calibri"/>
                        </a:rPr>
                        <a:t>Requires conversion of RNA to cDNA (modified base info lost) [10]</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662F-D5F7-58B8-4166-8C76F91BA393}"/>
              </a:ext>
            </a:extLst>
          </p:cNvPr>
          <p:cNvSpPr>
            <a:spLocks noGrp="1"/>
          </p:cNvSpPr>
          <p:nvPr>
            <p:ph type="title"/>
          </p:nvPr>
        </p:nvSpPr>
        <p:spPr/>
        <p:txBody>
          <a:bodyPr>
            <a:normAutofit fontScale="90000"/>
          </a:bodyPr>
          <a:lstStyle/>
          <a:p>
            <a:r>
              <a:rPr lang="en-US" dirty="0"/>
              <a:t>Use of long reads to identify aberrant splicing isoforms in cancer</a:t>
            </a:r>
          </a:p>
        </p:txBody>
      </p:sp>
      <p:sp>
        <p:nvSpPr>
          <p:cNvPr id="5" name="TextBox 4">
            <a:extLst>
              <a:ext uri="{FF2B5EF4-FFF2-40B4-BE49-F238E27FC236}">
                <a16:creationId xmlns:a16="http://schemas.microsoft.com/office/drawing/2014/main" id="{8BD387EC-F949-8FF8-B976-A6AA365F1BCD}"/>
              </a:ext>
            </a:extLst>
          </p:cNvPr>
          <p:cNvSpPr txBox="1"/>
          <p:nvPr/>
        </p:nvSpPr>
        <p:spPr>
          <a:xfrm>
            <a:off x="0" y="5812521"/>
            <a:ext cx="9198352" cy="738664"/>
          </a:xfrm>
          <a:prstGeom prst="rect">
            <a:avLst/>
          </a:prstGeom>
          <a:noFill/>
        </p:spPr>
        <p:txBody>
          <a:bodyPr wrap="none" rtlCol="0">
            <a:spAutoFit/>
          </a:bodyPr>
          <a:lstStyle/>
          <a:p>
            <a:r>
              <a:rPr lang="en-US" dirty="0">
                <a:hlinkClick r:id="rId3"/>
              </a:rPr>
              <a:t>https://genomebiology.biomedcentral.com/articles/10.1186/s13059-020-02240-8</a:t>
            </a:r>
            <a:endParaRPr lang="en-US" dirty="0"/>
          </a:p>
          <a:p>
            <a:r>
              <a:rPr lang="en-CA" b="0" i="0" dirty="0">
                <a:solidFill>
                  <a:srgbClr val="333333"/>
                </a:solidFill>
                <a:effectLst/>
                <a:latin typeface="Georgia" panose="02040502050405020303" pitchFamily="18" charset="0"/>
              </a:rPr>
              <a:t>Identification of aberrant splicing isoforms in cell lines. </a:t>
            </a:r>
            <a:r>
              <a:rPr lang="en-CA" b="1" i="0" dirty="0">
                <a:solidFill>
                  <a:srgbClr val="333333"/>
                </a:solidFill>
                <a:effectLst/>
                <a:latin typeface="Georgia" panose="02040502050405020303" pitchFamily="18" charset="0"/>
              </a:rPr>
              <a:t>a</a:t>
            </a:r>
            <a:r>
              <a:rPr lang="en-CA" b="0" i="0" dirty="0">
                <a:solidFill>
                  <a:srgbClr val="333333"/>
                </a:solidFill>
                <a:effectLst/>
                <a:latin typeface="Georgia" panose="02040502050405020303" pitchFamily="18" charset="0"/>
              </a:rPr>
              <a:t> Classification of aberrant splicing events. </a:t>
            </a:r>
          </a:p>
          <a:p>
            <a:r>
              <a:rPr lang="en-CA" b="0" i="0" dirty="0">
                <a:solidFill>
                  <a:srgbClr val="333333"/>
                </a:solidFill>
                <a:effectLst/>
                <a:latin typeface="Georgia" panose="02040502050405020303" pitchFamily="18" charset="0"/>
              </a:rPr>
              <a:t>Pink boxes represent constitutively spliced exons. Red and dotted-line boxes represent alternatively spliced exons.</a:t>
            </a:r>
            <a:endParaRPr lang="en-US" dirty="0"/>
          </a:p>
        </p:txBody>
      </p:sp>
      <p:pic>
        <p:nvPicPr>
          <p:cNvPr id="6" name="Picture 5">
            <a:extLst>
              <a:ext uri="{FF2B5EF4-FFF2-40B4-BE49-F238E27FC236}">
                <a16:creationId xmlns:a16="http://schemas.microsoft.com/office/drawing/2014/main" id="{8E1A683D-501F-F757-E138-3AFA3247B281}"/>
              </a:ext>
            </a:extLst>
          </p:cNvPr>
          <p:cNvPicPr>
            <a:picLocks noChangeAspect="1"/>
          </p:cNvPicPr>
          <p:nvPr/>
        </p:nvPicPr>
        <p:blipFill>
          <a:blip r:embed="rId4"/>
          <a:stretch>
            <a:fillRect/>
          </a:stretch>
        </p:blipFill>
        <p:spPr>
          <a:xfrm>
            <a:off x="0" y="1927278"/>
            <a:ext cx="4888690" cy="2691022"/>
          </a:xfrm>
          <a:prstGeom prst="rect">
            <a:avLst/>
          </a:prstGeom>
        </p:spPr>
      </p:pic>
      <p:pic>
        <p:nvPicPr>
          <p:cNvPr id="7" name="Picture 6">
            <a:extLst>
              <a:ext uri="{FF2B5EF4-FFF2-40B4-BE49-F238E27FC236}">
                <a16:creationId xmlns:a16="http://schemas.microsoft.com/office/drawing/2014/main" id="{7D2B22BF-C279-4E92-3553-CD9A13C48FF0}"/>
              </a:ext>
            </a:extLst>
          </p:cNvPr>
          <p:cNvPicPr>
            <a:picLocks noChangeAspect="1"/>
          </p:cNvPicPr>
          <p:nvPr/>
        </p:nvPicPr>
        <p:blipFill>
          <a:blip r:embed="rId5"/>
          <a:stretch>
            <a:fillRect/>
          </a:stretch>
        </p:blipFill>
        <p:spPr>
          <a:xfrm>
            <a:off x="5079263" y="2012307"/>
            <a:ext cx="3948990" cy="3011105"/>
          </a:xfrm>
          <a:prstGeom prst="rect">
            <a:avLst/>
          </a:prstGeom>
        </p:spPr>
      </p:pic>
    </p:spTree>
    <p:extLst>
      <p:ext uri="{BB962C8B-B14F-4D97-AF65-F5344CB8AC3E}">
        <p14:creationId xmlns:p14="http://schemas.microsoft.com/office/powerpoint/2010/main" val="3240938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b6e33835cc_0_51"/>
          <p:cNvSpPr txBox="1">
            <a:spLocks noGrp="1"/>
          </p:cNvSpPr>
          <p:nvPr>
            <p:ph type="title"/>
          </p:nvPr>
        </p:nvSpPr>
        <p:spPr>
          <a:xfrm>
            <a:off x="454175" y="-190900"/>
            <a:ext cx="95742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CA"/>
              <a:t>PacBio generate CCS</a:t>
            </a:r>
            <a:endParaRPr/>
          </a:p>
        </p:txBody>
      </p:sp>
      <p:pic>
        <p:nvPicPr>
          <p:cNvPr id="148" name="Google Shape;148;gb6e33835cc_0_51"/>
          <p:cNvPicPr preferRelativeResize="0"/>
          <p:nvPr/>
        </p:nvPicPr>
        <p:blipFill>
          <a:blip r:embed="rId3">
            <a:alphaModFix/>
          </a:blip>
          <a:stretch>
            <a:fillRect/>
          </a:stretch>
        </p:blipFill>
        <p:spPr>
          <a:xfrm>
            <a:off x="58525" y="1417320"/>
            <a:ext cx="9144000" cy="4023360"/>
          </a:xfrm>
          <a:prstGeom prst="rect">
            <a:avLst/>
          </a:prstGeom>
          <a:noFill/>
          <a:ln>
            <a:noFill/>
          </a:ln>
        </p:spPr>
      </p:pic>
      <p:sp>
        <p:nvSpPr>
          <p:cNvPr id="149" name="Google Shape;149;gb6e33835cc_0_51"/>
          <p:cNvSpPr txBox="1"/>
          <p:nvPr/>
        </p:nvSpPr>
        <p:spPr>
          <a:xfrm>
            <a:off x="536550" y="5794675"/>
            <a:ext cx="818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u="sng">
                <a:solidFill>
                  <a:schemeClr val="hlink"/>
                </a:solidFill>
                <a:latin typeface="Calibri"/>
                <a:ea typeface="Calibri"/>
                <a:cs typeface="Calibri"/>
                <a:sym typeface="Calibri"/>
                <a:hlinkClick r:id="rId4"/>
              </a:rPr>
              <a:t>https://www.pacb.com/smrt-science/smrt-sequencing/hifi-reads-for-highly-accurate-long-read-sequencing/</a:t>
            </a:r>
            <a:r>
              <a:rPr lang="en-CA">
                <a:latin typeface="Calibri"/>
                <a:ea typeface="Calibri"/>
                <a:cs typeface="Calibri"/>
                <a:sym typeface="Calibri"/>
              </a:rPr>
              <a:t>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gb80b424b3f_0_104"/>
          <p:cNvPicPr preferRelativeResize="0"/>
          <p:nvPr/>
        </p:nvPicPr>
        <p:blipFill>
          <a:blip r:embed="rId3">
            <a:alphaModFix/>
          </a:blip>
          <a:stretch>
            <a:fillRect/>
          </a:stretch>
        </p:blipFill>
        <p:spPr>
          <a:xfrm>
            <a:off x="245800" y="617900"/>
            <a:ext cx="8001000" cy="3171825"/>
          </a:xfrm>
          <a:prstGeom prst="rect">
            <a:avLst/>
          </a:prstGeom>
          <a:noFill/>
          <a:ln>
            <a:noFill/>
          </a:ln>
        </p:spPr>
      </p:pic>
      <p:sp>
        <p:nvSpPr>
          <p:cNvPr id="156" name="Google Shape;156;gb80b424b3f_0_104"/>
          <p:cNvSpPr txBox="1"/>
          <p:nvPr/>
        </p:nvSpPr>
        <p:spPr>
          <a:xfrm>
            <a:off x="2256050" y="-28475"/>
            <a:ext cx="59508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3800">
                <a:latin typeface="Calibri"/>
                <a:ea typeface="Calibri"/>
                <a:cs typeface="Calibri"/>
                <a:sym typeface="Calibri"/>
              </a:rPr>
              <a:t>Iso-seq workflow</a:t>
            </a:r>
            <a:endParaRPr sz="3800">
              <a:latin typeface="Calibri"/>
              <a:ea typeface="Calibri"/>
              <a:cs typeface="Calibri"/>
              <a:sym typeface="Calibri"/>
            </a:endParaRPr>
          </a:p>
        </p:txBody>
      </p:sp>
      <p:sp>
        <p:nvSpPr>
          <p:cNvPr id="157" name="Google Shape;157;gb80b424b3f_0_104"/>
          <p:cNvSpPr txBox="1"/>
          <p:nvPr/>
        </p:nvSpPr>
        <p:spPr>
          <a:xfrm>
            <a:off x="0" y="3707600"/>
            <a:ext cx="8966100" cy="24012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Calibri"/>
              <a:buChar char="●"/>
            </a:pPr>
            <a:r>
              <a:rPr lang="en-CA" sz="1800">
                <a:latin typeface="Calibri"/>
                <a:ea typeface="Calibri"/>
                <a:cs typeface="Calibri"/>
                <a:sym typeface="Calibri"/>
              </a:rPr>
              <a:t>Pipeline (isoseq3) performs various processing steps to </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CA" sz="1800" b="1">
                <a:latin typeface="Calibri"/>
                <a:ea typeface="Calibri"/>
                <a:cs typeface="Calibri"/>
                <a:sym typeface="Calibri"/>
              </a:rPr>
              <a:t>generate CCS </a:t>
            </a:r>
            <a:r>
              <a:rPr lang="en-CA" sz="1800">
                <a:latin typeface="Calibri"/>
                <a:ea typeface="Calibri"/>
                <a:cs typeface="Calibri"/>
                <a:sym typeface="Calibri"/>
              </a:rPr>
              <a:t>(circular consensus sequence) </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CA" sz="1800" b="1">
                <a:latin typeface="Calibri"/>
                <a:ea typeface="Calibri"/>
                <a:cs typeface="Calibri"/>
                <a:sym typeface="Calibri"/>
              </a:rPr>
              <a:t>demultiplex</a:t>
            </a:r>
            <a:r>
              <a:rPr lang="en-CA" sz="1800">
                <a:latin typeface="Calibri"/>
                <a:ea typeface="Calibri"/>
                <a:cs typeface="Calibri"/>
                <a:sym typeface="Calibri"/>
              </a:rPr>
              <a:t> (remove primers)</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CA" sz="1800" b="1">
                <a:latin typeface="Calibri"/>
                <a:ea typeface="Calibri"/>
                <a:cs typeface="Calibri"/>
                <a:sym typeface="Calibri"/>
              </a:rPr>
              <a:t>refine</a:t>
            </a:r>
            <a:r>
              <a:rPr lang="en-CA" sz="1800">
                <a:latin typeface="Calibri"/>
                <a:ea typeface="Calibri"/>
                <a:cs typeface="Calibri"/>
                <a:sym typeface="Calibri"/>
              </a:rPr>
              <a:t> to remove concatemers </a:t>
            </a:r>
            <a:r>
              <a:rPr lang="en-CA" sz="1800">
                <a:solidFill>
                  <a:schemeClr val="dk1"/>
                </a:solidFill>
                <a:latin typeface="Calibri"/>
                <a:ea typeface="Calibri"/>
                <a:cs typeface="Calibri"/>
                <a:sym typeface="Calibri"/>
              </a:rPr>
              <a:t> (reads which are attached end-to-end)  </a:t>
            </a:r>
            <a:r>
              <a:rPr lang="en-CA" sz="1800">
                <a:latin typeface="Calibri"/>
                <a:ea typeface="Calibri"/>
                <a:cs typeface="Calibri"/>
                <a:sym typeface="Calibri"/>
              </a:rPr>
              <a:t>+ polyA tails </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CA" sz="1800" b="1">
                <a:latin typeface="Calibri"/>
                <a:ea typeface="Calibri"/>
                <a:cs typeface="Calibri"/>
                <a:sym typeface="Calibri"/>
              </a:rPr>
              <a:t>cluster</a:t>
            </a:r>
            <a:r>
              <a:rPr lang="en-CA" sz="1800">
                <a:latin typeface="Calibri"/>
                <a:ea typeface="Calibri"/>
                <a:cs typeface="Calibri"/>
                <a:sym typeface="Calibri"/>
              </a:rPr>
              <a:t> reads which are the same transcript </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CA" sz="1800" b="1">
                <a:latin typeface="Calibri"/>
                <a:ea typeface="Calibri"/>
                <a:cs typeface="Calibri"/>
                <a:sym typeface="Calibri"/>
              </a:rPr>
              <a:t>Map &amp; collapse </a:t>
            </a:r>
            <a:r>
              <a:rPr lang="en-CA" sz="1800">
                <a:solidFill>
                  <a:schemeClr val="dk1"/>
                </a:solidFill>
                <a:latin typeface="Calibri"/>
                <a:ea typeface="Calibri"/>
                <a:cs typeface="Calibri"/>
                <a:sym typeface="Calibri"/>
              </a:rPr>
              <a:t>to condense data into a transcriptome (fasta + GFF) and provide counts</a:t>
            </a:r>
            <a:endParaRPr sz="1800">
              <a:solidFill>
                <a:schemeClr val="dk1"/>
              </a:solidFill>
              <a:latin typeface="Calibri"/>
              <a:ea typeface="Calibri"/>
              <a:cs typeface="Calibri"/>
              <a:sym typeface="Calibri"/>
            </a:endParaRPr>
          </a:p>
          <a:p>
            <a:pPr marL="457200" lvl="0" indent="0" algn="l" rtl="0">
              <a:spcBef>
                <a:spcPts val="0"/>
              </a:spcBef>
              <a:spcAft>
                <a:spcPts val="0"/>
              </a:spcAft>
              <a:buNone/>
            </a:pPr>
            <a:endParaRPr sz="1800">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Char char="●"/>
            </a:pPr>
            <a:r>
              <a:rPr lang="en-CA" sz="1800" b="1">
                <a:solidFill>
                  <a:schemeClr val="dk1"/>
                </a:solidFill>
                <a:latin typeface="Calibri"/>
                <a:ea typeface="Calibri"/>
                <a:cs typeface="Calibri"/>
                <a:sym typeface="Calibri"/>
              </a:rPr>
              <a:t>Isoseq3 pipeline outputs:</a:t>
            </a:r>
            <a:r>
              <a:rPr lang="en-CA" sz="1800">
                <a:solidFill>
                  <a:schemeClr val="dk1"/>
                </a:solidFill>
                <a:latin typeface="Calibri"/>
                <a:ea typeface="Calibri"/>
                <a:cs typeface="Calibri"/>
                <a:sym typeface="Calibri"/>
              </a:rPr>
              <a:t> transcriptome (fasta + GFF), abundance count file (FL count)</a:t>
            </a:r>
            <a:endParaRPr sz="1800">
              <a:solidFill>
                <a:schemeClr val="dk1"/>
              </a:solidFill>
              <a:latin typeface="Calibri"/>
              <a:ea typeface="Calibri"/>
              <a:cs typeface="Calibri"/>
              <a:sym typeface="Calibri"/>
            </a:endParaRPr>
          </a:p>
        </p:txBody>
      </p:sp>
      <p:sp>
        <p:nvSpPr>
          <p:cNvPr id="158" name="Google Shape;158;gb80b424b3f_0_104"/>
          <p:cNvSpPr txBox="1"/>
          <p:nvPr/>
        </p:nvSpPr>
        <p:spPr>
          <a:xfrm>
            <a:off x="152400" y="6391000"/>
            <a:ext cx="9633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u="sng">
                <a:solidFill>
                  <a:schemeClr val="hlink"/>
                </a:solidFill>
                <a:hlinkClick r:id="rId4"/>
              </a:rPr>
              <a:t>https://www.pacb.com/smrt-science/smrt-sequencing/hifi-reads-for-highly-accurate-long-read-sequencing/</a:t>
            </a:r>
            <a:r>
              <a:rPr lang="en-CA"/>
              <a:t> </a:t>
            </a:r>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3637</TotalTime>
  <Words>1748</Words>
  <Application>Microsoft Office PowerPoint</Application>
  <PresentationFormat>On-screen Show (4:3)</PresentationFormat>
  <Paragraphs>152</Paragraphs>
  <Slides>22</Slides>
  <Notes>21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Long read transcriptomics</vt:lpstr>
      <vt:lpstr>What is an isoform?</vt:lpstr>
      <vt:lpstr>PowerPoint Presentation</vt:lpstr>
      <vt:lpstr>Short read sequencing</vt:lpstr>
      <vt:lpstr>Long read seq (Oxford Nanopore)</vt:lpstr>
      <vt:lpstr>Long read seq (PacBio)</vt:lpstr>
      <vt:lpstr>Use of long reads to identify aberrant splicing isoforms in cancer</vt:lpstr>
      <vt:lpstr>PacBio generate CCS</vt:lpstr>
      <vt:lpstr>PowerPoint Presentation</vt:lpstr>
      <vt:lpstr>PowerPoint Presentation</vt:lpstr>
      <vt:lpstr>SQANTI category annotation</vt:lpstr>
      <vt:lpstr>Why do we need SQANTI QC?</vt:lpstr>
      <vt:lpstr>SQANTI3 allows for integration of several supporting data types</vt:lpstr>
      <vt:lpstr>SQANTI3 allows for integration of several supporting data types</vt:lpstr>
      <vt:lpstr>PowerPoint Presentation</vt:lpstr>
      <vt:lpstr>PowerPoint Presentation</vt:lpstr>
      <vt:lpstr>PowerPoint Presentation</vt:lpstr>
      <vt:lpstr>Paper: Long-read transcriptome sequencing reveals abundant promoter diversity in distinct molecular subtypes of gastric cancer [5] </vt:lpstr>
      <vt:lpstr>Example: Kallisto makes mistakes in predicting TPM using SR data</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Isoform quantification and discovery by integration of long-read and short-read data</dc:title>
  <dc:creator>Michael Apostolides</dc:creator>
  <cp:lastModifiedBy>Michael Apostolides</cp:lastModifiedBy>
  <cp:revision>59</cp:revision>
  <dcterms:created xsi:type="dcterms:W3CDTF">2021-05-19T15:12:31Z</dcterms:created>
  <dcterms:modified xsi:type="dcterms:W3CDTF">2022-11-30T17:34:01Z</dcterms:modified>
</cp:coreProperties>
</file>