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sldIdLst>
    <p:sldId id="318" r:id="rId2"/>
    <p:sldId id="262" r:id="rId3"/>
    <p:sldId id="330" r:id="rId4"/>
    <p:sldId id="320" r:id="rId5"/>
    <p:sldId id="327" r:id="rId6"/>
    <p:sldId id="328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29" r:id="rId17"/>
    <p:sldId id="340" r:id="rId18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AC26D-2348-3B4D-94CE-D7F0CA55AD48}" v="1" dt="2022-09-29T12:27:21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/>
    <p:restoredTop sz="83384"/>
  </p:normalViewPr>
  <p:slideViewPr>
    <p:cSldViewPr snapToGrid="0" snapToObjects="1">
      <p:cViewPr>
        <p:scale>
          <a:sx n="100" d="100"/>
          <a:sy n="100" d="100"/>
        </p:scale>
        <p:origin x="1600" y="-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DNA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13415001-948D-294D-9E77-046DCC677E95}">
      <dgm:prSet phldrT="[Text]"/>
      <dgm:spPr/>
      <dgm:t>
        <a:bodyPr/>
        <a:lstStyle/>
        <a:p>
          <a:pPr rtl="0"/>
          <a:r>
            <a:rPr lang="en-US" dirty="0"/>
            <a:t>mRNA</a:t>
          </a:r>
        </a:p>
      </dgm:t>
    </dgm:pt>
    <dgm:pt modelId="{93B757F2-5A86-EE40-A141-F819084A2D81}" type="parTrans" cxnId="{5D81F25B-741B-A043-AAED-7A3685D29E7A}">
      <dgm:prSet/>
      <dgm:spPr/>
      <dgm:t>
        <a:bodyPr/>
        <a:lstStyle/>
        <a:p>
          <a:endParaRPr lang="en-US"/>
        </a:p>
      </dgm:t>
    </dgm:pt>
    <dgm:pt modelId="{176FC561-7AD6-194A-9668-C033FFDE6704}" type="sibTrans" cxnId="{5D81F25B-741B-A043-AAED-7A3685D29E7A}">
      <dgm:prSet/>
      <dgm:spPr/>
      <dgm:t>
        <a:bodyPr/>
        <a:lstStyle/>
        <a:p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Protein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3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2"/>
      <dgm:spPr/>
    </dgm:pt>
    <dgm:pt modelId="{256814E2-9A33-5749-8894-0E96D5F3C7DF}" type="pres">
      <dgm:prSet presAssocID="{55121B59-4B8B-084A-A77B-F62A45BE9301}" presName="connectorText" presStyleLbl="sibTrans2D1" presStyleIdx="0" presStyleCnt="2"/>
      <dgm:spPr/>
    </dgm:pt>
    <dgm:pt modelId="{0108C270-A821-FF4E-AB39-FA46ADC7D855}" type="pres">
      <dgm:prSet presAssocID="{13415001-948D-294D-9E77-046DCC677E95}" presName="node" presStyleLbl="node1" presStyleIdx="1" presStyleCnt="3">
        <dgm:presLayoutVars>
          <dgm:bulletEnabled val="1"/>
        </dgm:presLayoutVars>
      </dgm:prSet>
      <dgm:spPr/>
    </dgm:pt>
    <dgm:pt modelId="{C9C02B99-85EF-7A41-8772-C24A42938477}" type="pres">
      <dgm:prSet presAssocID="{176FC561-7AD6-194A-9668-C033FFDE6704}" presName="sibTrans" presStyleLbl="sibTrans2D1" presStyleIdx="1" presStyleCnt="2"/>
      <dgm:spPr/>
    </dgm:pt>
    <dgm:pt modelId="{98ED8CCC-D068-D84E-AB3F-38C0E33B4068}" type="pres">
      <dgm:prSet presAssocID="{176FC561-7AD6-194A-9668-C033FFDE6704}" presName="connectorText" presStyleLbl="sibTrans2D1" presStyleIdx="1" presStyleCnt="2"/>
      <dgm:spPr/>
    </dgm:pt>
    <dgm:pt modelId="{B3AB4F9B-4D53-7742-BD3E-EEB8AFCD8805}" type="pres">
      <dgm:prSet presAssocID="{8A0A702B-E6C2-2847-A529-C99476EE543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2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9DD49959-9C20-1540-9068-4B34F25545B4}" type="presOf" srcId="{176FC561-7AD6-194A-9668-C033FFDE6704}" destId="{98ED8CCC-D068-D84E-AB3F-38C0E33B4068}" srcOrd="1" destOrd="0" presId="urn:microsoft.com/office/officeart/2005/8/layout/process1"/>
    <dgm:cxn modelId="{D7EB0A5B-5A58-F746-B3BD-9E7C21C4EDA2}" type="presOf" srcId="{13415001-948D-294D-9E77-046DCC677E95}" destId="{0108C270-A821-FF4E-AB39-FA46ADC7D855}" srcOrd="0" destOrd="0" presId="urn:microsoft.com/office/officeart/2005/8/layout/process1"/>
    <dgm:cxn modelId="{5D81F25B-741B-A043-AAED-7A3685D29E7A}" srcId="{2B3F9324-1ED7-E84B-A5EE-12691F73ADAD}" destId="{13415001-948D-294D-9E77-046DCC677E95}" srcOrd="1" destOrd="0" parTransId="{93B757F2-5A86-EE40-A141-F819084A2D81}" sibTransId="{176FC561-7AD6-194A-9668-C033FFDE6704}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66FF389F-5339-2B42-9CBE-D3E74731A6C1}" type="presOf" srcId="{176FC561-7AD6-194A-9668-C033FFDE6704}" destId="{C9C02B99-85EF-7A41-8772-C24A42938477}" srcOrd="0" destOrd="0" presId="urn:microsoft.com/office/officeart/2005/8/layout/process1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11AD8275-FA6F-454C-A352-6DC74E90A4DD}" type="presParOf" srcId="{4E8FA6B9-AD0D-BA45-B94E-186A012A15AD}" destId="{0108C270-A821-FF4E-AB39-FA46ADC7D855}" srcOrd="2" destOrd="0" presId="urn:microsoft.com/office/officeart/2005/8/layout/process1"/>
    <dgm:cxn modelId="{931D2D2D-96B9-FA45-978D-7C74A593FEB2}" type="presParOf" srcId="{4E8FA6B9-AD0D-BA45-B94E-186A012A15AD}" destId="{C9C02B99-85EF-7A41-8772-C24A42938477}" srcOrd="3" destOrd="0" presId="urn:microsoft.com/office/officeart/2005/8/layout/process1"/>
    <dgm:cxn modelId="{B68A96F3-A9EE-6444-8C26-27FD3C2D83B7}" type="presParOf" srcId="{C9C02B99-85EF-7A41-8772-C24A42938477}" destId="{98ED8CCC-D068-D84E-AB3F-38C0E33B4068}" srcOrd="0" destOrd="0" presId="urn:microsoft.com/office/officeart/2005/8/layout/process1"/>
    <dgm:cxn modelId="{31823867-8949-B545-8D14-3E876E6BFEEE}" type="presParOf" srcId="{4E8FA6B9-AD0D-BA45-B94E-186A012A15AD}" destId="{B3AB4F9B-4D53-7742-BD3E-EEB8AFCD88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Program (text file)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Executable (binary instructions)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2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1"/>
      <dgm:spPr/>
    </dgm:pt>
    <dgm:pt modelId="{256814E2-9A33-5749-8894-0E96D5F3C7DF}" type="pres">
      <dgm:prSet presAssocID="{55121B59-4B8B-084A-A77B-F62A45BE9301}" presName="connectorText" presStyleLbl="sibTrans2D1" presStyleIdx="0" presStyleCnt="1"/>
      <dgm:spPr/>
    </dgm:pt>
    <dgm:pt modelId="{B3AB4F9B-4D53-7742-BD3E-EEB8AFCD8805}" type="pres">
      <dgm:prSet presAssocID="{8A0A702B-E6C2-2847-A529-C99476EE5430}" presName="node" presStyleLbl="node1" presStyleIdx="1" presStyleCnt="2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1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31823867-8949-B545-8D14-3E876E6BFEEE}" type="presParOf" srcId="{4E8FA6B9-AD0D-BA45-B94E-186A012A15AD}" destId="{B3AB4F9B-4D53-7742-BD3E-EEB8AFCD88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6931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DNA</a:t>
          </a:r>
        </a:p>
      </dsp:txBody>
      <dsp:txXfrm>
        <a:off x="43340" y="160259"/>
        <a:ext cx="1998981" cy="1170261"/>
      </dsp:txXfrm>
    </dsp:sp>
    <dsp:sp modelId="{72AD8761-AE62-B445-87CA-018CEB7D759A}">
      <dsp:nvSpPr>
        <dsp:cNvPr id="0" name=""/>
        <dsp:cNvSpPr/>
      </dsp:nvSpPr>
      <dsp:spPr>
        <a:xfrm>
          <a:off x="2285910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91248"/>
        <a:ext cx="307455" cy="308284"/>
      </dsp:txXfrm>
    </dsp:sp>
    <dsp:sp modelId="{0108C270-A821-FF4E-AB39-FA46ADC7D855}">
      <dsp:nvSpPr>
        <dsp:cNvPr id="0" name=""/>
        <dsp:cNvSpPr/>
      </dsp:nvSpPr>
      <dsp:spPr>
        <a:xfrm>
          <a:off x="2907450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mRNA</a:t>
          </a:r>
        </a:p>
      </dsp:txBody>
      <dsp:txXfrm>
        <a:off x="2943859" y="160259"/>
        <a:ext cx="1998981" cy="1170261"/>
      </dsp:txXfrm>
    </dsp:sp>
    <dsp:sp modelId="{C9C02B99-85EF-7A41-8772-C24A42938477}">
      <dsp:nvSpPr>
        <dsp:cNvPr id="0" name=""/>
        <dsp:cNvSpPr/>
      </dsp:nvSpPr>
      <dsp:spPr>
        <a:xfrm>
          <a:off x="5186429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91248"/>
        <a:ext cx="307455" cy="308284"/>
      </dsp:txXfrm>
    </dsp:sp>
    <dsp:sp modelId="{B3AB4F9B-4D53-7742-BD3E-EEB8AFCD8805}">
      <dsp:nvSpPr>
        <dsp:cNvPr id="0" name=""/>
        <dsp:cNvSpPr/>
      </dsp:nvSpPr>
      <dsp:spPr>
        <a:xfrm>
          <a:off x="5807969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Protein</a:t>
          </a:r>
        </a:p>
      </dsp:txBody>
      <dsp:txXfrm>
        <a:off x="5844378" y="160259"/>
        <a:ext cx="1998981" cy="1170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1540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Program (text file)</a:t>
          </a:r>
        </a:p>
      </dsp:txBody>
      <dsp:txXfrm>
        <a:off x="45203" y="43663"/>
        <a:ext cx="3197515" cy="1403455"/>
      </dsp:txXfrm>
    </dsp:sp>
    <dsp:sp modelId="{72AD8761-AE62-B445-87CA-018CEB7D759A}">
      <dsp:nvSpPr>
        <dsp:cNvPr id="0" name=""/>
        <dsp:cNvSpPr/>
      </dsp:nvSpPr>
      <dsp:spPr>
        <a:xfrm>
          <a:off x="3614865" y="338070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614865" y="500998"/>
        <a:ext cx="487470" cy="488784"/>
      </dsp:txXfrm>
    </dsp:sp>
    <dsp:sp modelId="{B3AB4F9B-4D53-7742-BD3E-EEB8AFCD8805}">
      <dsp:nvSpPr>
        <dsp:cNvPr id="0" name=""/>
        <dsp:cNvSpPr/>
      </dsp:nvSpPr>
      <dsp:spPr>
        <a:xfrm>
          <a:off x="4600318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Executable (binary instructions)</a:t>
          </a:r>
        </a:p>
      </dsp:txBody>
      <dsp:txXfrm>
        <a:off x="4643981" y="43663"/>
        <a:ext cx="3197515" cy="140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91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C69FBE-84F4-AB33-8E38-C22F58F1B3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5F1E5-3AB8-6737-DA32-3D9F373D9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88716-672B-455F-6C00-B29CD101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06E92-55F3-277B-4904-A51AA0B6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05246D-1011-11A2-E12A-7E5E475FDF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C2821-6CCD-9EDE-8485-6F4BADF2B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F5335-3498-AECB-6984-C5F1DDA7B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7E336-FB76-B047-6E1B-7FDE2B186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9453F-82CF-215E-C5A0-688E78FA52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46503-38B6-190E-9388-86D1AAC1C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2912-7AAA-9877-3E3C-B4024B478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D622-BEA2-7D57-DDFB-BF833A5C8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C0C1A-999D-6503-A793-09AE62B81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843AB-9996-DF57-826C-3F40696F0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2161D2-3183-DAD2-D6BC-CB6D4D2C04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62AE6-502E-83F8-7A9D-21ECB59E1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F015-05EC-F25F-AF59-B975F20753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B17F-A8DE-56CC-2C7D-54C5D6BEB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45994-8D14-64FA-5FC0-D9CB915F9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D735B-55C6-2352-230F-193FBE5B1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Python</a:t>
            </a:r>
          </a:p>
        </p:txBody>
      </p:sp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hf hd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Pyth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ython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micm_intro_to_python_fall_2022/blob/main/code/IntroToPythonBZR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inkscape.org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.ca/en/canadian-heritage/campaigns/national-day-truth-reconciliation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zrudski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ell_G5_5000_motherboard.jp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commons.wikimedia.org/wiki/User:Keita.Hond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 to Python</a:t>
            </a:r>
            <a:br>
              <a:rPr lang="en-CA" dirty="0"/>
            </a:br>
            <a:r>
              <a:rPr lang="en-CA" sz="3600" dirty="0"/>
              <a:t>Benjamin Rudski</a:t>
            </a:r>
            <a:br>
              <a:rPr lang="en-CA" sz="3600" dirty="0"/>
            </a:br>
            <a:r>
              <a:rPr lang="en-CA" sz="2400" dirty="0"/>
              <a:t>PhD Student</a:t>
            </a:r>
            <a:br>
              <a:rPr lang="en-CA" sz="2400" dirty="0"/>
            </a:br>
            <a:r>
              <a:rPr lang="en-CA" sz="2400" dirty="0"/>
              <a:t>Quantitative Life Sciences, McGill University</a:t>
            </a:r>
            <a:endParaRPr lang="en-CA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6A537C-498A-A5CF-C97F-1743E19FC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BF938-9BB5-2A1D-2025-D2CEFE5F6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AF89C-1E60-A424-6739-E0607C9CD84B}"/>
              </a:ext>
            </a:extLst>
          </p:cNvPr>
          <p:cNvSpPr txBox="1"/>
          <p:nvPr/>
        </p:nvSpPr>
        <p:spPr>
          <a:xfrm>
            <a:off x="623888" y="5709763"/>
            <a:ext cx="7182631" cy="64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"Python" and the Python logos are trademarks or registered trademarks of the Python Software Foundation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7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24DD-AFD8-DAB8-4436-6274AA5B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6661-1F33-3957-A2B0-114D4964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program? – Instructions</a:t>
            </a:r>
          </a:p>
          <a:p>
            <a:r>
              <a:rPr lang="en-US" dirty="0"/>
              <a:t>How do we write a program?</a:t>
            </a:r>
          </a:p>
          <a:p>
            <a:pPr lvl="1"/>
            <a:r>
              <a:rPr lang="en-US" dirty="0"/>
              <a:t>Using a </a:t>
            </a:r>
            <a:r>
              <a:rPr lang="en-US" b="1" dirty="0"/>
              <a:t>programming language</a:t>
            </a:r>
            <a:endParaRPr lang="en-US" dirty="0"/>
          </a:p>
          <a:p>
            <a:r>
              <a:rPr lang="en-US" b="1" dirty="0"/>
              <a:t>Poll:</a:t>
            </a:r>
            <a:r>
              <a:rPr lang="en-US" dirty="0"/>
              <a:t> Who does the programming language help?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579BC-CF81-7860-7669-92EDCDC9B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D5858-C164-BCC1-61FE-9B12D9246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DDA-4629-B6AA-991E-741F6CD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A918E-BBA2-4D9E-A0B2-F7F480063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896045"/>
              </p:ext>
            </p:extLst>
          </p:nvPr>
        </p:nvGraphicFramePr>
        <p:xfrm>
          <a:off x="628650" y="1825625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CF2-8959-16D0-4D85-8761BB3EB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6DAF-6AF2-2DB6-BC7A-03AB68FF3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D47C233-9E07-9182-88D6-F7DB66E2D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575976"/>
              </p:ext>
            </p:extLst>
          </p:nvPr>
        </p:nvGraphicFramePr>
        <p:xfrm>
          <a:off x="628650" y="4093262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0232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AAF-ED8F-46E2-CFBF-A14749E3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CDA3-584A-0638-4726-769F3929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Poll:</a:t>
            </a:r>
            <a:r>
              <a:rPr lang="en-US" dirty="0"/>
              <a:t> Let’s see how many of you know Shrek…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FDCDA-B82F-65AA-32D0-49FA8608B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2FFCE-9827-28F3-BF45-DBD26C4A0C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AE2F3-4FC8-56C0-150A-2914CD542505}"/>
              </a:ext>
            </a:extLst>
          </p:cNvPr>
          <p:cNvSpPr/>
          <p:nvPr/>
        </p:nvSpPr>
        <p:spPr>
          <a:xfrm>
            <a:off x="377329" y="2551837"/>
            <a:ext cx="838934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Programming languages are like onions…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E4C47-C0ED-F57F-7D2F-8DC4238915A5}"/>
              </a:ext>
            </a:extLst>
          </p:cNvPr>
          <p:cNvSpPr/>
          <p:nvPr/>
        </p:nvSpPr>
        <p:spPr>
          <a:xfrm>
            <a:off x="377328" y="4485551"/>
            <a:ext cx="83893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LAYERS!</a:t>
            </a:r>
          </a:p>
        </p:txBody>
      </p:sp>
    </p:spTree>
    <p:extLst>
      <p:ext uri="{BB962C8B-B14F-4D97-AF65-F5344CB8AC3E}">
        <p14:creationId xmlns:p14="http://schemas.microsoft.com/office/powerpoint/2010/main" val="27806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8346-7C2C-7AC4-E1C8-A0CE0BC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035992-C644-0F02-1A3A-D1B2F6A5B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331" y="1825625"/>
            <a:ext cx="435133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FBE66-C8C2-84EF-114E-260CE79AC6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E10DC-46B3-A995-67A0-79BF0AA6C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1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36B5-3C6E-1086-E1EC-4492138A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9892D8-74E3-0F04-76C0-1FDE33D5BC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182" y="2585931"/>
            <a:ext cx="2362768" cy="28751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D959EB-D745-66D9-FC50-E5899438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7475" y="1825627"/>
            <a:ext cx="5007875" cy="4351335"/>
          </a:xfrm>
        </p:spPr>
        <p:txBody>
          <a:bodyPr/>
          <a:lstStyle/>
          <a:p>
            <a:r>
              <a:rPr lang="en-US" dirty="0"/>
              <a:t>For more history: </a:t>
            </a:r>
            <a:r>
              <a:rPr lang="en-US" sz="2000" dirty="0">
                <a:hlinkClick r:id="rId3"/>
              </a:rPr>
              <a:t>https://en.wikipedia.org/wiki/History_of_Python</a:t>
            </a:r>
            <a:endParaRPr lang="en-US" dirty="0"/>
          </a:p>
          <a:p>
            <a:r>
              <a:rPr lang="en-US" dirty="0"/>
              <a:t>Introduced in 1991 by Guido van Rossum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Interpreted</a:t>
            </a:r>
          </a:p>
          <a:p>
            <a:pPr lvl="1"/>
            <a:r>
              <a:rPr lang="en-US" dirty="0"/>
              <a:t>Object-Oriented</a:t>
            </a:r>
          </a:p>
          <a:p>
            <a:r>
              <a:rPr lang="en-US" dirty="0">
                <a:hlinkClick r:id="rId4"/>
              </a:rPr>
              <a:t>https://python.org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4D153-0F74-CCA2-7504-03D0326C4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FB238-4CA0-1CDC-C0A2-E528E059B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AA90-8984-6234-AB9C-FB33C7B1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6E8826-07BC-F217-7D9D-1AA03FCD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</a:t>
            </a:r>
          </a:p>
          <a:p>
            <a:pPr lvl="1"/>
            <a:r>
              <a:rPr lang="en-US" dirty="0"/>
              <a:t>Anyone can download, use, </a:t>
            </a:r>
            <a:r>
              <a:rPr lang="en-US" b="1" dirty="0"/>
              <a:t>modify and distribute</a:t>
            </a:r>
            <a:r>
              <a:rPr lang="en-US" dirty="0"/>
              <a:t> the Python programming language.</a:t>
            </a:r>
          </a:p>
          <a:p>
            <a:r>
              <a:rPr lang="en-US" dirty="0"/>
              <a:t>Interpreted</a:t>
            </a:r>
          </a:p>
          <a:p>
            <a:pPr lvl="1"/>
            <a:r>
              <a:rPr lang="en-US" dirty="0"/>
              <a:t>Python scripts are run line-by-line</a:t>
            </a:r>
          </a:p>
          <a:p>
            <a:pPr lvl="1"/>
            <a:r>
              <a:rPr lang="en-US" dirty="0"/>
              <a:t>Can easily launch it from the command line and have access to </a:t>
            </a:r>
            <a:r>
              <a:rPr lang="en-US" b="1" dirty="0"/>
              <a:t>interactive shell</a:t>
            </a:r>
            <a:endParaRPr lang="en-US" dirty="0"/>
          </a:p>
          <a:p>
            <a:r>
              <a:rPr lang="en-US" dirty="0"/>
              <a:t>Object-Oriented</a:t>
            </a:r>
          </a:p>
          <a:p>
            <a:pPr lvl="1"/>
            <a:r>
              <a:rPr lang="en-US" dirty="0"/>
              <a:t>“Objects” – collections of data and manipulations that make it easier to represent the real world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56C6-C041-6EDC-521D-332FAEC951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0543B-A6EC-90D5-B831-B270070074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2659A-DB86-E881-F90A-C53E0D08A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0E08-249E-D7DC-C990-0B0803035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Go to </a:t>
            </a:r>
            <a:r>
              <a:rPr lang="en-US" sz="3200" b="1" dirty="0" err="1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Jupyter</a:t>
            </a:r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Thank you to </a:t>
            </a:r>
            <a:r>
              <a:rPr lang="en-US" dirty="0" err="1"/>
              <a:t>MiCM</a:t>
            </a:r>
            <a:r>
              <a:rPr lang="en-US" dirty="0"/>
              <a:t>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to introduce me to Python (back in Fall 2018).</a:t>
            </a:r>
          </a:p>
          <a:p>
            <a:r>
              <a:rPr lang="en-US" dirty="0"/>
              <a:t>Diagrams in </a:t>
            </a:r>
            <a:r>
              <a:rPr lang="en-US" dirty="0" err="1"/>
              <a:t>Jupyter</a:t>
            </a:r>
            <a:r>
              <a:rPr lang="en-US" dirty="0"/>
              <a:t> Notebook made using Inkscape (</a:t>
            </a:r>
            <a:r>
              <a:rPr lang="en-US" dirty="0">
                <a:hlinkClick r:id="rId2"/>
              </a:rPr>
              <a:t>https://inkscape.org</a:t>
            </a:r>
            <a:r>
              <a:rPr lang="en-US"/>
              <a:t>).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3C81-FD29-66D4-04B7-92CB01546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F141-6FDD-CD6B-BEC3-E06159C8E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2BF5FF-9A0C-776E-ADF4-D5F4C528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Day for Truth and Reconciliation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5744185-5344-63D5-A074-A03D1F3B5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8"/>
            <a:ext cx="7737222" cy="435133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7D81A-B49D-92C5-26FE-23E216FF4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A5CD0-2AF2-5FD8-A3FD-4EB6F1873D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0EA8F-84D0-924D-0ED7-C21AF1760C26}"/>
              </a:ext>
            </a:extLst>
          </p:cNvPr>
          <p:cNvSpPr txBox="1"/>
          <p:nvPr/>
        </p:nvSpPr>
        <p:spPr>
          <a:xfrm>
            <a:off x="628649" y="5894493"/>
            <a:ext cx="7737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https://www.canada.ca/en/canadian-heritage/campaigns/national-day-truth-reconciliation.html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416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2443-B3B5-D7F3-3346-0230462C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8A10-CF04-54F5-172E-5527BA64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BSc from McGill in Hon. CS/Bio, Minor Math</a:t>
            </a:r>
          </a:p>
          <a:p>
            <a:r>
              <a:rPr lang="en-US" dirty="0"/>
              <a:t>Second-year PhD student in Quantitative Life Sciences (QLS)</a:t>
            </a:r>
          </a:p>
          <a:p>
            <a:r>
              <a:rPr lang="en-US" dirty="0"/>
              <a:t>Research on trabecular bone structure in the Reznikov Lab, McGill Bioengineering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A439-CED9-5A69-FEFF-D04395A8A2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4EB8-495A-5C7D-A162-A749557BB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1F9CD-FF78-6021-1FE1-1A6328358DA7}"/>
              </a:ext>
            </a:extLst>
          </p:cNvPr>
          <p:cNvSpPr txBox="1"/>
          <p:nvPr/>
        </p:nvSpPr>
        <p:spPr>
          <a:xfrm>
            <a:off x="1500188" y="4797797"/>
            <a:ext cx="6143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https://github.com/bzrudski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5269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470FA1-2A3A-D725-B4CC-D56024433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Outline: (times are very approximate)</a:t>
            </a:r>
            <a:endParaRPr lang="en-CA" dirty="0"/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1 – Introduction to Programming (30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Basic Concepts and Definitions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Welcome to Python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2 – Python Basics (1 hour)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Foundations of Python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Numbers and Comparisons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Intro to Control Flow and Loops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Exercise: Numbers and Loops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3 – Strings (40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String slicing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String Operations and Methods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Iteration and the for loop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Exercise: DNA transcription and mRNA processing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2F05E-E165-552A-8082-54E46A8C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71D69-A876-207A-F50D-0071CC4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9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04B03-E4E8-1E40-97B7-0EC2F5D1A0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Outline (continued):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4 - Collection Types (45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Tuples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Lists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Dictionaries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Exercise: Translation from mRNA to protein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5 – Functions (35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Intro to Functions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Exercise: Write a function to perform transcription and translation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6 – Modules and Packages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Using modules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Package management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Where to go from here (10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Where to go for help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Closing remarks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BFECB-EAA7-9CB5-22FB-5F5CE8B3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C95D-A80D-A76D-EC05-BDD1CEB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5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sz="4800" dirty="0"/>
              <a:t>Introduction to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C277-FCB1-5265-EA75-8925DF6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FE3F-EFDC-DC2D-35E1-E5596499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6A0B-3E26-5E15-F4F3-F2CCDEE72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69EE2-8DE5-9767-8EDF-91AC37946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52E9C-9D93-4F37-788F-7676A701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825627"/>
            <a:ext cx="3695700" cy="4329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4CAF6E-CA38-8155-2387-2419DB08675D}"/>
              </a:ext>
            </a:extLst>
          </p:cNvPr>
          <p:cNvSpPr txBox="1"/>
          <p:nvPr/>
        </p:nvSpPr>
        <p:spPr>
          <a:xfrm>
            <a:off x="1392073" y="2306528"/>
            <a:ext cx="1966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Hard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C0255-79A6-1BA5-F000-3890C166EC38}"/>
              </a:ext>
            </a:extLst>
          </p:cNvPr>
          <p:cNvSpPr txBox="1"/>
          <p:nvPr/>
        </p:nvSpPr>
        <p:spPr>
          <a:xfrm>
            <a:off x="442060" y="4534318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Graphics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5A408-3B60-D1ED-9584-673503855696}"/>
              </a:ext>
            </a:extLst>
          </p:cNvPr>
          <p:cNvSpPr txBox="1"/>
          <p:nvPr/>
        </p:nvSpPr>
        <p:spPr>
          <a:xfrm>
            <a:off x="362732" y="5148467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Power 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4F529-77A2-2667-0CE9-21332F3F474F}"/>
              </a:ext>
            </a:extLst>
          </p:cNvPr>
          <p:cNvSpPr txBox="1"/>
          <p:nvPr/>
        </p:nvSpPr>
        <p:spPr>
          <a:xfrm>
            <a:off x="409434" y="4037547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Motherboard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0ECA2-5885-E2FB-2169-58B85979D20A}"/>
              </a:ext>
            </a:extLst>
          </p:cNvPr>
          <p:cNvSpPr txBox="1"/>
          <p:nvPr/>
        </p:nvSpPr>
        <p:spPr>
          <a:xfrm>
            <a:off x="2275696" y="2899387"/>
            <a:ext cx="122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3FE81-E6C5-8A96-8251-8F19D56A7464}"/>
              </a:ext>
            </a:extLst>
          </p:cNvPr>
          <p:cNvSpPr txBox="1"/>
          <p:nvPr/>
        </p:nvSpPr>
        <p:spPr>
          <a:xfrm>
            <a:off x="2436022" y="3431444"/>
            <a:ext cx="122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5C5ED-B8CC-5423-09EC-F64382CFADB3}"/>
              </a:ext>
            </a:extLst>
          </p:cNvPr>
          <p:cNvCxnSpPr>
            <a:stCxn id="8" idx="3"/>
          </p:cNvCxnSpPr>
          <p:nvPr/>
        </p:nvCxnSpPr>
        <p:spPr>
          <a:xfrm flipV="1">
            <a:off x="3358346" y="2306528"/>
            <a:ext cx="1677678" cy="2923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BFB3E-B6E9-65FC-14C0-C18E9BA5DCAE}"/>
              </a:ext>
            </a:extLst>
          </p:cNvPr>
          <p:cNvCxnSpPr>
            <a:cxnSpLocks/>
          </p:cNvCxnSpPr>
          <p:nvPr/>
        </p:nvCxnSpPr>
        <p:spPr>
          <a:xfrm>
            <a:off x="3417094" y="3257896"/>
            <a:ext cx="2478739" cy="405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B8EA0-D04E-89D8-9D67-D7793C913CA1}"/>
              </a:ext>
            </a:extLst>
          </p:cNvPr>
          <p:cNvCxnSpPr>
            <a:cxnSpLocks/>
          </p:cNvCxnSpPr>
          <p:nvPr/>
        </p:nvCxnSpPr>
        <p:spPr>
          <a:xfrm>
            <a:off x="3496104" y="3737488"/>
            <a:ext cx="3341424" cy="3349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A3ACCF-48BD-2C71-AA15-2F1308723CB0}"/>
              </a:ext>
            </a:extLst>
          </p:cNvPr>
          <p:cNvCxnSpPr>
            <a:cxnSpLocks/>
          </p:cNvCxnSpPr>
          <p:nvPr/>
        </p:nvCxnSpPr>
        <p:spPr>
          <a:xfrm>
            <a:off x="3116312" y="4309209"/>
            <a:ext cx="277952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7491-3942-8864-BA10-62161D8591CA}"/>
              </a:ext>
            </a:extLst>
          </p:cNvPr>
          <p:cNvCxnSpPr>
            <a:cxnSpLocks/>
          </p:cNvCxnSpPr>
          <p:nvPr/>
        </p:nvCxnSpPr>
        <p:spPr>
          <a:xfrm>
            <a:off x="3116311" y="4826705"/>
            <a:ext cx="2779522" cy="127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FE35-9048-C2A0-F9C5-78309292A00E}"/>
              </a:ext>
            </a:extLst>
          </p:cNvPr>
          <p:cNvCxnSpPr>
            <a:cxnSpLocks/>
          </p:cNvCxnSpPr>
          <p:nvPr/>
        </p:nvCxnSpPr>
        <p:spPr>
          <a:xfrm>
            <a:off x="3142045" y="5463846"/>
            <a:ext cx="2779522" cy="127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4208E1-7F64-053F-1389-32BD6D167684}"/>
              </a:ext>
            </a:extLst>
          </p:cNvPr>
          <p:cNvSpPr txBox="1"/>
          <p:nvPr/>
        </p:nvSpPr>
        <p:spPr>
          <a:xfrm>
            <a:off x="573810" y="6228139"/>
            <a:ext cx="8491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Dell G5 5000 motherboard.jpg</a:t>
            </a:r>
            <a:r>
              <a:rPr lang="en-US" sz="1200" dirty="0"/>
              <a:t>, by </a:t>
            </a:r>
            <a:r>
              <a:rPr lang="en-US" sz="1200" dirty="0">
                <a:hlinkClick r:id="rId4"/>
              </a:rPr>
              <a:t>Project Kei</a:t>
            </a:r>
            <a:r>
              <a:rPr lang="en-US" sz="1200" dirty="0"/>
              <a:t>, licensed under the Creative Commons </a:t>
            </a:r>
            <a:r>
              <a:rPr lang="en-US" sz="1200" dirty="0">
                <a:hlinkClick r:id="rId5"/>
              </a:rPr>
              <a:t>Attribution-Share Alike 4.0 International</a:t>
            </a:r>
            <a:r>
              <a:rPr lang="en-US" sz="1200" dirty="0"/>
              <a:t> license.</a:t>
            </a:r>
          </a:p>
        </p:txBody>
      </p:sp>
    </p:spTree>
    <p:extLst>
      <p:ext uri="{BB962C8B-B14F-4D97-AF65-F5344CB8AC3E}">
        <p14:creationId xmlns:p14="http://schemas.microsoft.com/office/powerpoint/2010/main" val="24928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649B-885E-62F2-5944-0C9991E4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0CB8-F033-8A8F-F33C-37F8AAB3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  <a:p>
            <a:pPr lvl="1"/>
            <a:r>
              <a:rPr lang="en-US" dirty="0"/>
              <a:t>RAM: memory – store data</a:t>
            </a:r>
          </a:p>
          <a:p>
            <a:pPr lvl="1"/>
            <a:r>
              <a:rPr lang="en-US" dirty="0"/>
              <a:t>CPU: processor – perform operations on data</a:t>
            </a:r>
          </a:p>
          <a:p>
            <a:r>
              <a:rPr lang="en-US" dirty="0"/>
              <a:t>How do we tell it what operations to do on what data?...</a:t>
            </a:r>
          </a:p>
          <a:p>
            <a:pPr lvl="1"/>
            <a:r>
              <a:rPr lang="en-US" b="1" dirty="0"/>
              <a:t>Programming!</a:t>
            </a:r>
            <a:endParaRPr lang="en-US" dirty="0"/>
          </a:p>
          <a:p>
            <a:r>
              <a:rPr lang="en-US" dirty="0"/>
              <a:t>Program is a </a:t>
            </a:r>
            <a:r>
              <a:rPr lang="en-US" b="1" dirty="0"/>
              <a:t>text file</a:t>
            </a:r>
            <a:r>
              <a:rPr lang="en-US" dirty="0"/>
              <a:t> that contains instructions:</a:t>
            </a:r>
          </a:p>
          <a:p>
            <a:pPr lvl="1"/>
            <a:r>
              <a:rPr lang="en-US" dirty="0"/>
              <a:t>What operations to do</a:t>
            </a:r>
          </a:p>
          <a:p>
            <a:pPr lvl="1"/>
            <a:r>
              <a:rPr lang="en-US" dirty="0"/>
              <a:t>On what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4ACFE-9E47-D5B8-63CA-D8A2F7F61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0E5AC-2431-C253-6D69-E0CB70F90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16589</TotalTime>
  <Words>763</Words>
  <Application>Microsoft Macintosh PowerPoint</Application>
  <PresentationFormat>On-screen Show (4:3)</PresentationFormat>
  <Paragraphs>139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 Light</vt:lpstr>
      <vt:lpstr>Thème Office</vt:lpstr>
      <vt:lpstr>Intro to Python Benjamin Rudski PhD Student Quantitative Life Sciences, McGill University</vt:lpstr>
      <vt:lpstr>PowerPoint Presentation</vt:lpstr>
      <vt:lpstr>National Day for Truth and Reconciliation</vt:lpstr>
      <vt:lpstr>About me</vt:lpstr>
      <vt:lpstr>PowerPoint Presentation</vt:lpstr>
      <vt:lpstr>PowerPoint Presentation</vt:lpstr>
      <vt:lpstr>Module 1 Introduction to Programming</vt:lpstr>
      <vt:lpstr>Basic Concepts and Definitions</vt:lpstr>
      <vt:lpstr>Basic Concepts and Definitions</vt:lpstr>
      <vt:lpstr>Basic Concepts and Definitions</vt:lpstr>
      <vt:lpstr>Basic Concepts and Definitions</vt:lpstr>
      <vt:lpstr>Basic Concepts and Definitions</vt:lpstr>
      <vt:lpstr>Basic Concepts and Definitions</vt:lpstr>
      <vt:lpstr>Welcome to the Python Programming Language!</vt:lpstr>
      <vt:lpstr>Welcome to the Python Programming Language!</vt:lpstr>
      <vt:lpstr>Interactive Workshop!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54</cp:revision>
  <dcterms:created xsi:type="dcterms:W3CDTF">2019-07-29T14:54:16Z</dcterms:created>
  <dcterms:modified xsi:type="dcterms:W3CDTF">2022-09-29T12:27:24Z</dcterms:modified>
</cp:coreProperties>
</file>