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9" r:id="rId3"/>
    <p:sldMasterId id="2147483680" r:id="rId4"/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embeddedFontLst>
    <p:embeddedFont>
      <p:font typeface="Roboto Slab"/>
      <p:regular r:id="rId21"/>
      <p:bold r:id="rId22"/>
    </p:embeddedFont>
    <p:embeddedFont>
      <p:font typeface="Source Sans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SourceSansPro-bold.fntdata"/><Relationship Id="rId23" Type="http://schemas.openxmlformats.org/officeDocument/2006/relationships/font" Target="fonts/SourceSans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SourceSansPro-boldItalic.fntdata"/><Relationship Id="rId25" Type="http://schemas.openxmlformats.org/officeDocument/2006/relationships/font" Target="fonts/SourceSansPro-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33a9e12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33a9e1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c1867c21f_0_4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c1867c21f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c1867c21f_0_3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c1867c21f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c1867c21f_0_5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c1867c21f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c1867c21f_0_5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c1867c21f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c33a9e120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c33a9e12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1a858fd92_0_78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1a858fd9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1867c21f_0_0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1867c2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c1867c21f_0_665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c1867c21f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c1867c21f_0_10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c1867c21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1867c21f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1867c21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c1867c21f_0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c1867c21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c1867c21f_0_2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c1867c21f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c1867c21f_0_4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c1867c21f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8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626322" y="1339872"/>
            <a:ext cx="253800" cy="253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738050" y="271322"/>
            <a:ext cx="253800" cy="253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75" name="Google Shape;7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1714499"/>
            <a:ext cx="684908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77" name="Google Shape;77;p16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78" name="Google Shape;78;p16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1" name="Google Shape;81;p16"/>
          <p:cNvCxnSpPr>
            <a:endCxn id="79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6"/>
          <p:cNvCxnSpPr/>
          <p:nvPr/>
        </p:nvCxnSpPr>
        <p:spPr>
          <a:xfrm rot="10800000">
            <a:off x="4114800" y="269985"/>
            <a:ext cx="457200" cy="804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6"/>
          <p:cNvCxnSpPr/>
          <p:nvPr/>
        </p:nvCxnSpPr>
        <p:spPr>
          <a:xfrm flipH="1" rot="10800000">
            <a:off x="4749075" y="753125"/>
            <a:ext cx="95100" cy="348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-87" y="6333125"/>
            <a:ext cx="91440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98" name="Google Shape;98;p19"/>
          <p:cNvSpPr txBox="1"/>
          <p:nvPr>
            <p:ph idx="3" type="body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457200" y="5407123"/>
            <a:ext cx="82296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-92" y="6333125"/>
            <a:ext cx="91440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17" name="Google Shape;117;p25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5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5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5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5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5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5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5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5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5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5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5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134" name="Google Shape;134;p26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136" name="Google Shape;136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138" name="Google Shape;138;p27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139" name="Google Shape;139;p27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0" name="Google Shape;140;p27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7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2" name="Google Shape;142;p27"/>
          <p:cNvCxnSpPr>
            <a:endCxn id="140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7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7"/>
          <p:cNvCxnSpPr/>
          <p:nvPr/>
        </p:nvCxnSpPr>
        <p:spPr>
          <a:xfrm flipH="1" rot="10800000">
            <a:off x="4749075" y="753125"/>
            <a:ext cx="95100" cy="348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7"/>
          <p:cNvSpPr txBox="1"/>
          <p:nvPr>
            <p:ph idx="12" type="sldNum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153" name="Google Shape;153;p29"/>
          <p:cNvSpPr txBox="1"/>
          <p:nvPr>
            <p:ph idx="2" type="body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58" name="Google Shape;158;p30"/>
          <p:cNvSpPr txBox="1"/>
          <p:nvPr>
            <p:ph idx="2" type="body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59" name="Google Shape;159;p30"/>
          <p:cNvSpPr txBox="1"/>
          <p:nvPr>
            <p:ph idx="3" type="body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3" name="Google Shape;163;p3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66" name="Google Shape;166;p32"/>
          <p:cNvSpPr txBox="1"/>
          <p:nvPr>
            <p:ph idx="12" type="sldNum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13" name="Google Shape;113;p24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19.png"/><Relationship Id="rId5" Type="http://schemas.openxmlformats.org/officeDocument/2006/relationships/hyperlink" Target="https://www.getpostman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>
            <p:ph type="ctrTitle"/>
          </p:nvPr>
        </p:nvSpPr>
        <p:spPr>
          <a:xfrm>
            <a:off x="1457775" y="2530550"/>
            <a:ext cx="6803100" cy="24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Lecture 10: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Pokemon Classifier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Application (Frontend)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177" name="Google Shape;177;p35"/>
          <p:cNvGrpSpPr/>
          <p:nvPr/>
        </p:nvGrpSpPr>
        <p:grpSpPr>
          <a:xfrm>
            <a:off x="3451552" y="1737052"/>
            <a:ext cx="3027498" cy="793498"/>
            <a:chOff x="3644952" y="1400027"/>
            <a:chExt cx="3027498" cy="793498"/>
          </a:xfrm>
        </p:grpSpPr>
        <p:pic>
          <p:nvPicPr>
            <p:cNvPr id="178" name="Google Shape;178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44952" y="1400027"/>
              <a:ext cx="723489" cy="717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35"/>
            <p:cNvSpPr txBox="1"/>
            <p:nvPr/>
          </p:nvSpPr>
          <p:spPr>
            <a:xfrm>
              <a:off x="4368450" y="1476225"/>
              <a:ext cx="2304000" cy="71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999999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McGill</a:t>
              </a:r>
              <a:r>
                <a:rPr b="1" lang="en" sz="1200">
                  <a:solidFill>
                    <a:srgbClr val="0091EA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 </a:t>
              </a:r>
              <a:r>
                <a:rPr b="1" lang="en" sz="1200">
                  <a:solidFill>
                    <a:srgbClr val="CC0000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Artificial </a:t>
              </a:r>
              <a:endParaRPr b="1" sz="1200">
                <a:solidFill>
                  <a:srgbClr val="CC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CC0000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Intelligence </a:t>
              </a:r>
              <a:r>
                <a:rPr b="1" lang="en" sz="1200">
                  <a:solidFill>
                    <a:srgbClr val="999999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Society</a:t>
              </a:r>
              <a:endParaRPr sz="1200"/>
            </a:p>
          </p:txBody>
        </p:sp>
      </p:grpSp>
      <p:pic>
        <p:nvPicPr>
          <p:cNvPr id="180" name="Google Shape;180;p35"/>
          <p:cNvPicPr preferRelativeResize="0"/>
          <p:nvPr/>
        </p:nvPicPr>
        <p:blipFill rotWithShape="1">
          <a:blip r:embed="rId4">
            <a:alphaModFix/>
          </a:blip>
          <a:srcRect b="27728" l="0" r="0" t="40212"/>
          <a:stretch/>
        </p:blipFill>
        <p:spPr>
          <a:xfrm>
            <a:off x="1543900" y="2105050"/>
            <a:ext cx="1327200" cy="4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/>
          <p:nvPr>
            <p:ph type="title"/>
          </p:nvPr>
        </p:nvSpPr>
        <p:spPr>
          <a:xfrm>
            <a:off x="786150" y="7970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Let’s Put Our Application Together!</a:t>
            </a:r>
            <a:br>
              <a:rPr lang="en">
                <a:solidFill>
                  <a:srgbClr val="CC0000"/>
                </a:solidFill>
              </a:rPr>
            </a:br>
            <a:endParaRPr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70" name="Google Shape;270;p4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endParaRPr>
              <a:solidFill>
                <a:srgbClr val="CC0000"/>
              </a:solidFill>
            </a:endParaRPr>
          </a:p>
        </p:txBody>
      </p:sp>
      <p:sp>
        <p:nvSpPr>
          <p:cNvPr id="271" name="Google Shape;271;p44"/>
          <p:cNvSpPr txBox="1"/>
          <p:nvPr/>
        </p:nvSpPr>
        <p:spPr>
          <a:xfrm>
            <a:off x="762900" y="1425925"/>
            <a:ext cx="76182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Yesterday, we built a server with the following API structure.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Instead of using postman, we will now build a proper UI using Jinja.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272" name="Google Shape;272;p44"/>
          <p:cNvCxnSpPr>
            <a:stCxn id="273" idx="1"/>
            <a:endCxn id="274" idx="3"/>
          </p:cNvCxnSpPr>
          <p:nvPr/>
        </p:nvCxnSpPr>
        <p:spPr>
          <a:xfrm rot="10800000">
            <a:off x="4645075" y="4099825"/>
            <a:ext cx="1416900" cy="15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44"/>
          <p:cNvSpPr txBox="1"/>
          <p:nvPr>
            <p:ph idx="1" type="body"/>
          </p:nvPr>
        </p:nvSpPr>
        <p:spPr>
          <a:xfrm>
            <a:off x="6061974" y="5086726"/>
            <a:ext cx="28911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RESPONSE </a:t>
            </a:r>
            <a:endParaRPr sz="18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Roboto Slab"/>
              <a:buChar char="-"/>
            </a:pPr>
            <a:r>
              <a:rPr lang="en" sz="18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json -&gt; prediction</a:t>
            </a:r>
            <a:endParaRPr sz="18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73" name="Google Shape;273;p44"/>
          <p:cNvSpPr txBox="1"/>
          <p:nvPr>
            <p:ph idx="1" type="body"/>
          </p:nvPr>
        </p:nvSpPr>
        <p:spPr>
          <a:xfrm>
            <a:off x="6061975" y="3488125"/>
            <a:ext cx="2891100" cy="1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REQUEST (POST)</a:t>
            </a:r>
            <a:endParaRPr sz="18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Roboto Slab"/>
              <a:buChar char="-"/>
            </a:pPr>
            <a:r>
              <a:rPr lang="en" sz="18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url -&gt; “/classify”</a:t>
            </a:r>
            <a:endParaRPr sz="18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Roboto Slab"/>
              <a:buChar char="-"/>
            </a:pPr>
            <a:r>
              <a:rPr lang="en" sz="18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body -&gt; .png file</a:t>
            </a:r>
            <a:endParaRPr sz="18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74" name="Google Shape;274;p44"/>
          <p:cNvSpPr/>
          <p:nvPr/>
        </p:nvSpPr>
        <p:spPr>
          <a:xfrm>
            <a:off x="3043250" y="3782799"/>
            <a:ext cx="1601700" cy="63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4"/>
          <p:cNvSpPr txBox="1"/>
          <p:nvPr/>
        </p:nvSpPr>
        <p:spPr>
          <a:xfrm>
            <a:off x="3299600" y="3800576"/>
            <a:ext cx="1089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Server</a:t>
            </a:r>
            <a:endParaRPr b="1"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7" name="Google Shape;277;p44"/>
          <p:cNvSpPr txBox="1"/>
          <p:nvPr/>
        </p:nvSpPr>
        <p:spPr>
          <a:xfrm>
            <a:off x="3434419" y="3226153"/>
            <a:ext cx="14616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app.py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78" name="Google Shape;278;p44"/>
          <p:cNvCxnSpPr>
            <a:stCxn id="274" idx="2"/>
            <a:endCxn id="275" idx="1"/>
          </p:cNvCxnSpPr>
          <p:nvPr/>
        </p:nvCxnSpPr>
        <p:spPr>
          <a:xfrm flipH="1" rot="-5400000">
            <a:off x="4469300" y="3791799"/>
            <a:ext cx="967500" cy="22179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44"/>
          <p:cNvSpPr/>
          <p:nvPr/>
        </p:nvSpPr>
        <p:spPr>
          <a:xfrm>
            <a:off x="352450" y="3782799"/>
            <a:ext cx="1601700" cy="63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4"/>
          <p:cNvSpPr txBox="1"/>
          <p:nvPr/>
        </p:nvSpPr>
        <p:spPr>
          <a:xfrm>
            <a:off x="422488" y="3790204"/>
            <a:ext cx="14616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Predictor</a:t>
            </a:r>
            <a:endParaRPr b="1"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1" name="Google Shape;281;p44"/>
          <p:cNvSpPr txBox="1"/>
          <p:nvPr/>
        </p:nvSpPr>
        <p:spPr>
          <a:xfrm>
            <a:off x="658894" y="3226153"/>
            <a:ext cx="14616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predictor.py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82" name="Google Shape;282;p44"/>
          <p:cNvCxnSpPr>
            <a:stCxn id="279" idx="3"/>
            <a:endCxn id="274" idx="1"/>
          </p:cNvCxnSpPr>
          <p:nvPr/>
        </p:nvCxnSpPr>
        <p:spPr>
          <a:xfrm>
            <a:off x="1954150" y="4099899"/>
            <a:ext cx="1089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endParaRPr>
              <a:solidFill>
                <a:srgbClr val="CC0000"/>
              </a:solidFill>
            </a:endParaRPr>
          </a:p>
        </p:txBody>
      </p:sp>
      <p:sp>
        <p:nvSpPr>
          <p:cNvPr id="288" name="Google Shape;288;p45"/>
          <p:cNvSpPr/>
          <p:nvPr/>
        </p:nvSpPr>
        <p:spPr>
          <a:xfrm>
            <a:off x="459650" y="2790350"/>
            <a:ext cx="2065200" cy="892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5"/>
          <p:cNvSpPr txBox="1"/>
          <p:nvPr/>
        </p:nvSpPr>
        <p:spPr>
          <a:xfrm>
            <a:off x="769850" y="2930150"/>
            <a:ext cx="1755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Predictor</a:t>
            </a:r>
            <a:endParaRPr b="1"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0" name="Google Shape;290;p45"/>
          <p:cNvSpPr/>
          <p:nvPr/>
        </p:nvSpPr>
        <p:spPr>
          <a:xfrm>
            <a:off x="459650" y="4640088"/>
            <a:ext cx="2065200" cy="892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5"/>
          <p:cNvSpPr txBox="1"/>
          <p:nvPr/>
        </p:nvSpPr>
        <p:spPr>
          <a:xfrm>
            <a:off x="769850" y="4779888"/>
            <a:ext cx="1755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ML Model</a:t>
            </a:r>
            <a:endParaRPr b="1"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2" name="Google Shape;292;p45"/>
          <p:cNvSpPr txBox="1"/>
          <p:nvPr/>
        </p:nvSpPr>
        <p:spPr>
          <a:xfrm>
            <a:off x="877225" y="5532300"/>
            <a:ext cx="1755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model.pth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3" name="Google Shape;293;p45"/>
          <p:cNvSpPr txBox="1"/>
          <p:nvPr/>
        </p:nvSpPr>
        <p:spPr>
          <a:xfrm>
            <a:off x="769850" y="2317550"/>
            <a:ext cx="1755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predictor.py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4" name="Google Shape;294;p45"/>
          <p:cNvSpPr/>
          <p:nvPr/>
        </p:nvSpPr>
        <p:spPr>
          <a:xfrm>
            <a:off x="3475950" y="2790363"/>
            <a:ext cx="2065200" cy="892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5"/>
          <p:cNvSpPr txBox="1"/>
          <p:nvPr/>
        </p:nvSpPr>
        <p:spPr>
          <a:xfrm>
            <a:off x="3963775" y="2930175"/>
            <a:ext cx="1577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Server</a:t>
            </a:r>
            <a:endParaRPr b="1"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6" name="Google Shape;296;p45"/>
          <p:cNvSpPr txBox="1"/>
          <p:nvPr/>
        </p:nvSpPr>
        <p:spPr>
          <a:xfrm>
            <a:off x="4062450" y="2317563"/>
            <a:ext cx="1755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app.py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97" name="Google Shape;297;p45"/>
          <p:cNvCxnSpPr>
            <a:stCxn id="290" idx="0"/>
            <a:endCxn id="288" idx="2"/>
          </p:cNvCxnSpPr>
          <p:nvPr/>
        </p:nvCxnSpPr>
        <p:spPr>
          <a:xfrm rot="10800000">
            <a:off x="1492250" y="3682488"/>
            <a:ext cx="0" cy="957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5"/>
          <p:cNvSpPr/>
          <p:nvPr/>
        </p:nvSpPr>
        <p:spPr>
          <a:xfrm>
            <a:off x="6593100" y="2423263"/>
            <a:ext cx="2132100" cy="207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45"/>
          <p:cNvCxnSpPr>
            <a:stCxn id="294" idx="1"/>
            <a:endCxn id="289" idx="3"/>
          </p:cNvCxnSpPr>
          <p:nvPr/>
        </p:nvCxnSpPr>
        <p:spPr>
          <a:xfrm rot="10800000">
            <a:off x="2524950" y="3236463"/>
            <a:ext cx="951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45"/>
          <p:cNvSpPr txBox="1"/>
          <p:nvPr/>
        </p:nvSpPr>
        <p:spPr>
          <a:xfrm>
            <a:off x="6998425" y="2883838"/>
            <a:ext cx="13617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Templates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1" name="Google Shape;301;p45"/>
          <p:cNvSpPr/>
          <p:nvPr/>
        </p:nvSpPr>
        <p:spPr>
          <a:xfrm>
            <a:off x="6944125" y="2851563"/>
            <a:ext cx="1470300" cy="525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5"/>
          <p:cNvSpPr txBox="1"/>
          <p:nvPr/>
        </p:nvSpPr>
        <p:spPr>
          <a:xfrm>
            <a:off x="6998425" y="3755263"/>
            <a:ext cx="13617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Static Files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3" name="Google Shape;303;p45"/>
          <p:cNvSpPr/>
          <p:nvPr/>
        </p:nvSpPr>
        <p:spPr>
          <a:xfrm>
            <a:off x="6944125" y="3718513"/>
            <a:ext cx="1470300" cy="525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5"/>
          <p:cNvSpPr txBox="1"/>
          <p:nvPr/>
        </p:nvSpPr>
        <p:spPr>
          <a:xfrm>
            <a:off x="7374750" y="2472663"/>
            <a:ext cx="9231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.html</a:t>
            </a:r>
            <a:endParaRPr/>
          </a:p>
        </p:txBody>
      </p:sp>
      <p:sp>
        <p:nvSpPr>
          <p:cNvPr id="305" name="Google Shape;305;p45"/>
          <p:cNvSpPr txBox="1"/>
          <p:nvPr/>
        </p:nvSpPr>
        <p:spPr>
          <a:xfrm>
            <a:off x="7374750" y="3367613"/>
            <a:ext cx="9231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.css .js</a:t>
            </a:r>
            <a:endParaRPr/>
          </a:p>
        </p:txBody>
      </p:sp>
      <p:sp>
        <p:nvSpPr>
          <p:cNvPr id="306" name="Google Shape;306;p45"/>
          <p:cNvSpPr txBox="1"/>
          <p:nvPr/>
        </p:nvSpPr>
        <p:spPr>
          <a:xfrm>
            <a:off x="7374750" y="1974238"/>
            <a:ext cx="8739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Jinja</a:t>
            </a:r>
            <a:endParaRPr/>
          </a:p>
        </p:txBody>
      </p:sp>
      <p:sp>
        <p:nvSpPr>
          <p:cNvPr id="307" name="Google Shape;307;p45"/>
          <p:cNvSpPr/>
          <p:nvPr/>
        </p:nvSpPr>
        <p:spPr>
          <a:xfrm>
            <a:off x="6646675" y="4817913"/>
            <a:ext cx="2065200" cy="892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5"/>
          <p:cNvSpPr txBox="1"/>
          <p:nvPr/>
        </p:nvSpPr>
        <p:spPr>
          <a:xfrm>
            <a:off x="7047750" y="4957713"/>
            <a:ext cx="1755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Browser</a:t>
            </a:r>
            <a:endParaRPr b="1"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09" name="Google Shape;309;p45"/>
          <p:cNvCxnSpPr>
            <a:endCxn id="295" idx="3"/>
          </p:cNvCxnSpPr>
          <p:nvPr/>
        </p:nvCxnSpPr>
        <p:spPr>
          <a:xfrm rot="10800000">
            <a:off x="5541175" y="3236475"/>
            <a:ext cx="1040400" cy="6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45"/>
          <p:cNvCxnSpPr>
            <a:endCxn id="307" idx="1"/>
          </p:cNvCxnSpPr>
          <p:nvPr/>
        </p:nvCxnSpPr>
        <p:spPr>
          <a:xfrm>
            <a:off x="4304575" y="3713313"/>
            <a:ext cx="2342100" cy="1550700"/>
          </a:xfrm>
          <a:prstGeom prst="bentConnector3">
            <a:avLst>
              <a:gd fmla="val 42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45"/>
          <p:cNvSpPr txBox="1"/>
          <p:nvPr>
            <p:ph type="title"/>
          </p:nvPr>
        </p:nvSpPr>
        <p:spPr>
          <a:xfrm>
            <a:off x="786150" y="7970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Let’s Put Our Application Together!</a:t>
            </a:r>
            <a:br>
              <a:rPr lang="en">
                <a:solidFill>
                  <a:srgbClr val="CC0000"/>
                </a:solidFill>
              </a:rPr>
            </a:br>
            <a:endParaRPr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12" name="Google Shape;312;p45"/>
          <p:cNvSpPr txBox="1"/>
          <p:nvPr/>
        </p:nvSpPr>
        <p:spPr>
          <a:xfrm>
            <a:off x="762900" y="1180275"/>
            <a:ext cx="76182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Our final application structure will look like this.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" name="Google Shape;317;p46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46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46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4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endParaRPr>
              <a:solidFill>
                <a:srgbClr val="CC0000"/>
              </a:solidFill>
            </a:endParaRPr>
          </a:p>
        </p:txBody>
      </p:sp>
      <p:sp>
        <p:nvSpPr>
          <p:cNvPr id="321" name="Google Shape;321;p46"/>
          <p:cNvSpPr txBox="1"/>
          <p:nvPr>
            <p:ph idx="4294967295" type="title"/>
          </p:nvPr>
        </p:nvSpPr>
        <p:spPr>
          <a:xfrm>
            <a:off x="1812325" y="2285150"/>
            <a:ext cx="6052200" cy="18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C0000"/>
                </a:solidFill>
              </a:rPr>
              <a:t>Our application is simple and it works! But better practices can be used...</a:t>
            </a:r>
            <a:endParaRPr sz="36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Things to consider for scalability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786200" y="1443700"/>
            <a:ext cx="73347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 Slab"/>
                <a:ea typeface="Roboto Slab"/>
                <a:cs typeface="Roboto Slab"/>
                <a:sym typeface="Roboto Slab"/>
              </a:rPr>
              <a:t>Host the model as a stand alone web service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 Slab"/>
                <a:ea typeface="Roboto Slab"/>
                <a:cs typeface="Roboto Slab"/>
                <a:sym typeface="Roboto Slab"/>
              </a:rPr>
              <a:t>Run hosted model on a GPU/FPGA/ASIC if necessary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 Slab"/>
                <a:ea typeface="Roboto Slab"/>
                <a:cs typeface="Roboto Slab"/>
                <a:sym typeface="Roboto Slab"/>
              </a:rPr>
              <a:t>Use a more scalable frontend framework such as Angular or React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 Slab"/>
                <a:ea typeface="Roboto Slab"/>
                <a:cs typeface="Roboto Slab"/>
                <a:sym typeface="Roboto Slab"/>
              </a:rPr>
              <a:t>Expose REST APIs through HTTP communication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 Slab"/>
                <a:ea typeface="Roboto Slab"/>
                <a:cs typeface="Roboto Slab"/>
                <a:sym typeface="Roboto Slab"/>
              </a:rPr>
              <a:t>Use a database to save the new data that is retrieved.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/>
          <p:nvPr>
            <p:ph idx="4294967295" type="ctrTitle"/>
          </p:nvPr>
        </p:nvSpPr>
        <p:spPr>
          <a:xfrm>
            <a:off x="1180675" y="162807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CC0000"/>
                </a:solidFill>
              </a:rPr>
              <a:t>And We Are Done</a:t>
            </a:r>
            <a:r>
              <a:rPr b="1" lang="en" sz="6000">
                <a:solidFill>
                  <a:srgbClr val="CC0000"/>
                </a:solidFill>
              </a:rPr>
              <a:t>!</a:t>
            </a:r>
            <a:endParaRPr b="1" sz="6000">
              <a:solidFill>
                <a:srgbClr val="CC0000"/>
              </a:solidFill>
            </a:endParaRPr>
          </a:p>
        </p:txBody>
      </p:sp>
      <p:sp>
        <p:nvSpPr>
          <p:cNvPr id="334" name="Google Shape;334;p48"/>
          <p:cNvSpPr txBox="1"/>
          <p:nvPr>
            <p:ph idx="4294967295" type="subTitle"/>
          </p:nvPr>
        </p:nvSpPr>
        <p:spPr>
          <a:xfrm>
            <a:off x="1180675" y="3078675"/>
            <a:ext cx="65937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335" name="Google Shape;335;p4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6" name="Google Shape;336;p48"/>
          <p:cNvGrpSpPr/>
          <p:nvPr/>
        </p:nvGrpSpPr>
        <p:grpSpPr>
          <a:xfrm>
            <a:off x="3162652" y="4125077"/>
            <a:ext cx="3027498" cy="793498"/>
            <a:chOff x="3644952" y="1400027"/>
            <a:chExt cx="3027498" cy="793498"/>
          </a:xfrm>
        </p:grpSpPr>
        <p:pic>
          <p:nvPicPr>
            <p:cNvPr id="337" name="Google Shape;337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44952" y="1400027"/>
              <a:ext cx="723489" cy="717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8" name="Google Shape;338;p48"/>
            <p:cNvSpPr txBox="1"/>
            <p:nvPr/>
          </p:nvSpPr>
          <p:spPr>
            <a:xfrm>
              <a:off x="4368450" y="1476225"/>
              <a:ext cx="2304000" cy="71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999999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McGill</a:t>
              </a:r>
              <a:r>
                <a:rPr b="1" lang="en" sz="1200">
                  <a:solidFill>
                    <a:srgbClr val="0091EA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 </a:t>
              </a:r>
              <a:r>
                <a:rPr b="1" lang="en" sz="1200">
                  <a:solidFill>
                    <a:srgbClr val="CC0000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Artificial </a:t>
              </a:r>
              <a:endParaRPr b="1" sz="1200">
                <a:solidFill>
                  <a:srgbClr val="CC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CC0000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Intelligence </a:t>
              </a:r>
              <a:r>
                <a:rPr b="1" lang="en" sz="1200">
                  <a:solidFill>
                    <a:srgbClr val="999999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Society</a:t>
              </a:r>
              <a:endParaRPr sz="1200"/>
            </a:p>
          </p:txBody>
        </p:sp>
      </p:grpSp>
      <p:pic>
        <p:nvPicPr>
          <p:cNvPr id="339" name="Google Shape;339;p48"/>
          <p:cNvPicPr preferRelativeResize="0"/>
          <p:nvPr/>
        </p:nvPicPr>
        <p:blipFill rotWithShape="1">
          <a:blip r:embed="rId4">
            <a:alphaModFix/>
          </a:blip>
          <a:srcRect b="27728" l="0" r="0" t="40212"/>
          <a:stretch/>
        </p:blipFill>
        <p:spPr>
          <a:xfrm>
            <a:off x="1255000" y="4493075"/>
            <a:ext cx="1327200" cy="4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Web Application Structure Recap</a:t>
            </a:r>
            <a:endParaRPr sz="2400">
              <a:solidFill>
                <a:srgbClr val="CC0000"/>
              </a:solidFill>
            </a:endParaRPr>
          </a:p>
        </p:txBody>
      </p:sp>
      <p:sp>
        <p:nvSpPr>
          <p:cNvPr id="186" name="Google Shape;186;p36"/>
          <p:cNvSpPr txBox="1"/>
          <p:nvPr>
            <p:ph idx="4294967295" type="body"/>
          </p:nvPr>
        </p:nvSpPr>
        <p:spPr>
          <a:xfrm>
            <a:off x="786150" y="1457975"/>
            <a:ext cx="7786200" cy="20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Yesterday we built the backend component of our application. The front-end can ask for something, and the back-end can process it.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Today, we will learn how to build the user interface because a regular user does not know how to use APIs.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7" name="Google Shape;187;p36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8" name="Google Shape;1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50" y="3273124"/>
            <a:ext cx="8088575" cy="24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Frontend Web Development Basis</a:t>
            </a:r>
            <a:endParaRPr sz="2400">
              <a:solidFill>
                <a:srgbClr val="CC0000"/>
              </a:solidFill>
            </a:endParaRPr>
          </a:p>
        </p:txBody>
      </p:sp>
      <p:sp>
        <p:nvSpPr>
          <p:cNvPr id="194" name="Google Shape;194;p37"/>
          <p:cNvSpPr txBox="1"/>
          <p:nvPr>
            <p:ph idx="4294967295" type="body"/>
          </p:nvPr>
        </p:nvSpPr>
        <p:spPr>
          <a:xfrm>
            <a:off x="786150" y="1457975"/>
            <a:ext cx="7948800" cy="12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The frontend of a web application consists of 3 languages that combine together to form a user interface that your browser can display.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5" name="Google Shape;195;p37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7"/>
          <p:cNvSpPr txBox="1"/>
          <p:nvPr/>
        </p:nvSpPr>
        <p:spPr>
          <a:xfrm>
            <a:off x="786150" y="3029550"/>
            <a:ext cx="2414100" cy="21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C0000"/>
                </a:solidFill>
                <a:latin typeface="Roboto Slab"/>
                <a:ea typeface="Roboto Slab"/>
                <a:cs typeface="Roboto Slab"/>
                <a:sym typeface="Roboto Slab"/>
              </a:rPr>
              <a:t>1 </a:t>
            </a:r>
            <a:r>
              <a:rPr b="1" lang="en" sz="20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HTML</a:t>
            </a:r>
            <a:endParaRPr b="1" sz="20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Used to code the actual components on the page - titles, headers, navigation bars, paragraphs, etc.</a:t>
            </a:r>
            <a:endParaRPr sz="16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7" name="Google Shape;197;p37"/>
          <p:cNvSpPr txBox="1"/>
          <p:nvPr/>
        </p:nvSpPr>
        <p:spPr>
          <a:xfrm>
            <a:off x="3436825" y="3029550"/>
            <a:ext cx="2521500" cy="21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C0000"/>
                </a:solidFill>
                <a:latin typeface="Roboto Slab"/>
                <a:ea typeface="Roboto Slab"/>
                <a:cs typeface="Roboto Slab"/>
                <a:sym typeface="Roboto Slab"/>
              </a:rPr>
              <a:t>2 </a:t>
            </a:r>
            <a:r>
              <a:rPr b="1" lang="en" sz="20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CSS</a:t>
            </a:r>
            <a:endParaRPr b="1" sz="20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Used to change the way the components are displays - colours, fonts, position on the screen, etc.</a:t>
            </a:r>
            <a:endParaRPr sz="16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8" name="Google Shape;198;p37"/>
          <p:cNvSpPr txBox="1"/>
          <p:nvPr/>
        </p:nvSpPr>
        <p:spPr>
          <a:xfrm>
            <a:off x="6087499" y="3029550"/>
            <a:ext cx="25215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C0000"/>
                </a:solidFill>
                <a:latin typeface="Roboto Slab"/>
                <a:ea typeface="Roboto Slab"/>
                <a:cs typeface="Roboto Slab"/>
                <a:sym typeface="Roboto Slab"/>
              </a:rPr>
              <a:t>3 </a:t>
            </a:r>
            <a:r>
              <a:rPr b="1" lang="en" sz="20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Javascript</a:t>
            </a:r>
            <a:endParaRPr b="1" sz="20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Used to create dynamic interactions - interactions with APIs, scrolling animations, etc.</a:t>
            </a:r>
            <a:endParaRPr sz="12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type="title"/>
          </p:nvPr>
        </p:nvSpPr>
        <p:spPr>
          <a:xfrm>
            <a:off x="786150" y="23937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HTML and CSS </a:t>
            </a:r>
            <a:r>
              <a:rPr lang="en" sz="2400">
                <a:solidFill>
                  <a:srgbClr val="CC0000"/>
                </a:solidFill>
              </a:rPr>
              <a:t>Example</a:t>
            </a:r>
            <a:endParaRPr sz="2400">
              <a:solidFill>
                <a:srgbClr val="CC0000"/>
              </a:solidFill>
            </a:endParaRPr>
          </a:p>
        </p:txBody>
      </p:sp>
      <p:sp>
        <p:nvSpPr>
          <p:cNvPr id="204" name="Google Shape;204;p38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5" name="Google Shape;20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697" y="1276275"/>
            <a:ext cx="5462606" cy="46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Frontend Web Development Frameworks</a:t>
            </a:r>
            <a:endParaRPr sz="2400">
              <a:solidFill>
                <a:srgbClr val="CC0000"/>
              </a:solidFill>
            </a:endParaRPr>
          </a:p>
        </p:txBody>
      </p:sp>
      <p:sp>
        <p:nvSpPr>
          <p:cNvPr id="211" name="Google Shape;211;p39"/>
          <p:cNvSpPr txBox="1"/>
          <p:nvPr>
            <p:ph idx="4294967295" type="body"/>
          </p:nvPr>
        </p:nvSpPr>
        <p:spPr>
          <a:xfrm>
            <a:off x="786150" y="1457975"/>
            <a:ext cx="7933200" cy="21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Creating applications with purely HTML/CSS/Javascript can get very messy when the application becomes larger.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Therefore, we use front-end frameworks to make this process easier. Others wrote code to make it easier for us to write code.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2" name="Google Shape;212;p39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3" name="Google Shape;21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725" y="3307500"/>
            <a:ext cx="5921144" cy="28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Google Shape;218;p40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40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40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4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endParaRPr>
              <a:solidFill>
                <a:srgbClr val="CC0000"/>
              </a:solidFill>
            </a:endParaRPr>
          </a:p>
        </p:txBody>
      </p:sp>
      <p:pic>
        <p:nvPicPr>
          <p:cNvPr id="222" name="Google Shape;22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3550" y="2378400"/>
            <a:ext cx="5576901" cy="22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/>
          <p:nvPr>
            <p:ph type="title"/>
          </p:nvPr>
        </p:nvSpPr>
        <p:spPr>
          <a:xfrm>
            <a:off x="786150" y="697001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Jinja Structure </a:t>
            </a:r>
            <a:br>
              <a:rPr lang="en">
                <a:solidFill>
                  <a:srgbClr val="CC0000"/>
                </a:solidFill>
              </a:rPr>
            </a:br>
            <a:endParaRPr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28" name="Google Shape;228;p4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endParaRPr>
              <a:solidFill>
                <a:srgbClr val="CC0000"/>
              </a:solidFill>
            </a:endParaRPr>
          </a:p>
        </p:txBody>
      </p:sp>
      <p:sp>
        <p:nvSpPr>
          <p:cNvPr id="229" name="Google Shape;229;p41"/>
          <p:cNvSpPr txBox="1"/>
          <p:nvPr/>
        </p:nvSpPr>
        <p:spPr>
          <a:xfrm>
            <a:off x="786150" y="967025"/>
            <a:ext cx="7772100" cy="11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Jinja was built by the creators of Flask. The Flask server takes templates along with static files and renders them in the browser with the appropriate variables.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0" name="Google Shape;230;p41"/>
          <p:cNvSpPr/>
          <p:nvPr/>
        </p:nvSpPr>
        <p:spPr>
          <a:xfrm>
            <a:off x="2008800" y="3018988"/>
            <a:ext cx="2065200" cy="892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1"/>
          <p:cNvSpPr txBox="1"/>
          <p:nvPr/>
        </p:nvSpPr>
        <p:spPr>
          <a:xfrm>
            <a:off x="2496625" y="3158800"/>
            <a:ext cx="1577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Server</a:t>
            </a:r>
            <a:endParaRPr b="1"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2" name="Google Shape;232;p41"/>
          <p:cNvSpPr txBox="1"/>
          <p:nvPr/>
        </p:nvSpPr>
        <p:spPr>
          <a:xfrm>
            <a:off x="2595300" y="2546188"/>
            <a:ext cx="1755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app.py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3" name="Google Shape;233;p41"/>
          <p:cNvSpPr/>
          <p:nvPr/>
        </p:nvSpPr>
        <p:spPr>
          <a:xfrm>
            <a:off x="5125950" y="2651888"/>
            <a:ext cx="2132100" cy="207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1"/>
          <p:cNvSpPr txBox="1"/>
          <p:nvPr/>
        </p:nvSpPr>
        <p:spPr>
          <a:xfrm>
            <a:off x="5531275" y="3112463"/>
            <a:ext cx="13617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Templates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5" name="Google Shape;235;p41"/>
          <p:cNvSpPr/>
          <p:nvPr/>
        </p:nvSpPr>
        <p:spPr>
          <a:xfrm>
            <a:off x="5476975" y="3080188"/>
            <a:ext cx="1470300" cy="525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1"/>
          <p:cNvSpPr txBox="1"/>
          <p:nvPr/>
        </p:nvSpPr>
        <p:spPr>
          <a:xfrm>
            <a:off x="5531275" y="3983888"/>
            <a:ext cx="13617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Static Files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7" name="Google Shape;237;p41"/>
          <p:cNvSpPr/>
          <p:nvPr/>
        </p:nvSpPr>
        <p:spPr>
          <a:xfrm>
            <a:off x="5476975" y="3947138"/>
            <a:ext cx="1470300" cy="525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1"/>
          <p:cNvSpPr txBox="1"/>
          <p:nvPr/>
        </p:nvSpPr>
        <p:spPr>
          <a:xfrm>
            <a:off x="5907600" y="2701288"/>
            <a:ext cx="9231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.html</a:t>
            </a:r>
            <a:endParaRPr/>
          </a:p>
        </p:txBody>
      </p:sp>
      <p:sp>
        <p:nvSpPr>
          <p:cNvPr id="239" name="Google Shape;239;p41"/>
          <p:cNvSpPr txBox="1"/>
          <p:nvPr/>
        </p:nvSpPr>
        <p:spPr>
          <a:xfrm>
            <a:off x="5907600" y="3596238"/>
            <a:ext cx="9231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.css .js</a:t>
            </a:r>
            <a:endParaRPr/>
          </a:p>
        </p:txBody>
      </p:sp>
      <p:sp>
        <p:nvSpPr>
          <p:cNvPr id="240" name="Google Shape;240;p41"/>
          <p:cNvSpPr txBox="1"/>
          <p:nvPr/>
        </p:nvSpPr>
        <p:spPr>
          <a:xfrm>
            <a:off x="5907600" y="2202863"/>
            <a:ext cx="8739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Jinja</a:t>
            </a:r>
            <a:endParaRPr/>
          </a:p>
        </p:txBody>
      </p:sp>
      <p:sp>
        <p:nvSpPr>
          <p:cNvPr id="241" name="Google Shape;241;p41"/>
          <p:cNvSpPr/>
          <p:nvPr/>
        </p:nvSpPr>
        <p:spPr>
          <a:xfrm>
            <a:off x="5179525" y="5046538"/>
            <a:ext cx="2065200" cy="892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1"/>
          <p:cNvSpPr txBox="1"/>
          <p:nvPr/>
        </p:nvSpPr>
        <p:spPr>
          <a:xfrm>
            <a:off x="5580600" y="5186338"/>
            <a:ext cx="1755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Browser</a:t>
            </a:r>
            <a:endParaRPr b="1"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43" name="Google Shape;243;p41"/>
          <p:cNvCxnSpPr>
            <a:endCxn id="231" idx="3"/>
          </p:cNvCxnSpPr>
          <p:nvPr/>
        </p:nvCxnSpPr>
        <p:spPr>
          <a:xfrm rot="10800000">
            <a:off x="4074025" y="3465100"/>
            <a:ext cx="1040400" cy="6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41"/>
          <p:cNvCxnSpPr>
            <a:endCxn id="241" idx="1"/>
          </p:cNvCxnSpPr>
          <p:nvPr/>
        </p:nvCxnSpPr>
        <p:spPr>
          <a:xfrm>
            <a:off x="2837425" y="3941938"/>
            <a:ext cx="2342100" cy="1550700"/>
          </a:xfrm>
          <a:prstGeom prst="bentConnector3">
            <a:avLst>
              <a:gd fmla="val 42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9" name="Google Shape;249;p42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42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42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42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endParaRPr>
              <a:solidFill>
                <a:srgbClr val="CC0000"/>
              </a:solidFill>
            </a:endParaRPr>
          </a:p>
        </p:txBody>
      </p:sp>
      <p:pic>
        <p:nvPicPr>
          <p:cNvPr id="253" name="Google Shape;25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7400" y="2592825"/>
            <a:ext cx="207645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2"/>
          <p:cNvSpPr txBox="1"/>
          <p:nvPr>
            <p:ph idx="4294967295" type="title"/>
          </p:nvPr>
        </p:nvSpPr>
        <p:spPr>
          <a:xfrm>
            <a:off x="4564400" y="3918588"/>
            <a:ext cx="41082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https://www.chatroom-server.co/</a:t>
            </a:r>
            <a:endParaRPr b="1" sz="1800">
              <a:solidFill>
                <a:srgbClr val="CC0000"/>
              </a:solidFill>
            </a:endParaRPr>
          </a:p>
        </p:txBody>
      </p:sp>
      <p:sp>
        <p:nvSpPr>
          <p:cNvPr id="255" name="Google Shape;255;p42"/>
          <p:cNvSpPr txBox="1"/>
          <p:nvPr/>
        </p:nvSpPr>
        <p:spPr>
          <a:xfrm>
            <a:off x="4564400" y="2645700"/>
            <a:ext cx="57930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C0000"/>
                </a:solidFill>
                <a:latin typeface="Roboto Slab"/>
                <a:ea typeface="Roboto Slab"/>
                <a:cs typeface="Roboto Slab"/>
                <a:sym typeface="Roboto Slab"/>
              </a:rPr>
              <a:t>Back To Our </a:t>
            </a:r>
            <a:endParaRPr sz="3600">
              <a:solidFill>
                <a:srgbClr val="CC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C0000"/>
                </a:solidFill>
                <a:latin typeface="Roboto Slab"/>
                <a:ea typeface="Roboto Slab"/>
                <a:cs typeface="Roboto Slab"/>
                <a:sym typeface="Roboto Slab"/>
              </a:rPr>
              <a:t>Chatroom!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Google Shape;260;p43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43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43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4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endParaRPr>
              <a:solidFill>
                <a:srgbClr val="CC0000"/>
              </a:solidFill>
            </a:endParaRPr>
          </a:p>
        </p:txBody>
      </p:sp>
      <p:sp>
        <p:nvSpPr>
          <p:cNvPr id="264" name="Google Shape;264;p43"/>
          <p:cNvSpPr txBox="1"/>
          <p:nvPr>
            <p:ph idx="4294967295" type="title"/>
          </p:nvPr>
        </p:nvSpPr>
        <p:spPr>
          <a:xfrm>
            <a:off x="1449225" y="2286050"/>
            <a:ext cx="6989400" cy="182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C0000"/>
                </a:solidFill>
              </a:rPr>
              <a:t>Let’s put our pokemon classifier application together!</a:t>
            </a:r>
            <a:endParaRPr sz="36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