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33a9e1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33a9e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1867c21f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1867c21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1867c21f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1867c21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1867c21f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1867c21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1867c21f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1867c21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33a9e12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33a9e1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a858fd92_0_7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a858fd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1867c21f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1867c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1867c21f_0_665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1867c21f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1867c21f_0_1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1867c2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1867c21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1867c2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1867c21f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1867c2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1867c21f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1867c21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1867c21f_0_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1867c21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6322" y="133987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38050" y="271322"/>
            <a:ext cx="253800" cy="253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714499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114800" y="269985"/>
            <a:ext cx="457200" cy="80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5407123"/>
            <a:ext cx="8229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63331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7"/>
          <p:cNvCxnSpPr>
            <a:endCxn id="1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9" name="Google Shape;159;p3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hyperlink" Target="https://www.getpostman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ctrTitle"/>
          </p:nvPr>
        </p:nvSpPr>
        <p:spPr>
          <a:xfrm>
            <a:off x="1457775" y="2530550"/>
            <a:ext cx="6803100" cy="24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 10: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Pokemon Classifier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 (Frontend)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7" name="Google Shape;177;p35"/>
          <p:cNvGrpSpPr/>
          <p:nvPr/>
        </p:nvGrpSpPr>
        <p:grpSpPr>
          <a:xfrm>
            <a:off x="3451552" y="1737052"/>
            <a:ext cx="3027498" cy="793498"/>
            <a:chOff x="3644952" y="1400027"/>
            <a:chExt cx="3027498" cy="793498"/>
          </a:xfrm>
        </p:grpSpPr>
        <p:pic>
          <p:nvPicPr>
            <p:cNvPr id="178" name="Google Shape;17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35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543900" y="2105050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86150" y="7970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Let’s Put Our Application Together!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762900" y="1425925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Yesterday, we built a server with the following API structure.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Instead of using postman, we will now build a proper UI using Jinja.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2" name="Google Shape;272;p44"/>
          <p:cNvCxnSpPr>
            <a:stCxn id="273" idx="1"/>
            <a:endCxn id="274" idx="3"/>
          </p:cNvCxnSpPr>
          <p:nvPr/>
        </p:nvCxnSpPr>
        <p:spPr>
          <a:xfrm rot="10800000">
            <a:off x="4645075" y="4099825"/>
            <a:ext cx="14169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6061974" y="5086726"/>
            <a:ext cx="28911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RESPONSE 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json -&gt; prediction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6061975" y="3488125"/>
            <a:ext cx="2891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REQUEST (POST)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url -&gt; “/classify”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oboto Slab"/>
              <a:buChar char="-"/>
            </a:pPr>
            <a:r>
              <a:rPr lang="en" sz="18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body -&gt; .png file</a:t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30432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3299600" y="3800576"/>
            <a:ext cx="108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3434419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8" name="Google Shape;278;p44"/>
          <p:cNvCxnSpPr>
            <a:stCxn id="274" idx="2"/>
            <a:endCxn id="275" idx="1"/>
          </p:cNvCxnSpPr>
          <p:nvPr/>
        </p:nvCxnSpPr>
        <p:spPr>
          <a:xfrm flipH="1" rot="-5400000">
            <a:off x="4469300" y="3791799"/>
            <a:ext cx="967500" cy="2217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4"/>
          <p:cNvSpPr/>
          <p:nvPr/>
        </p:nvSpPr>
        <p:spPr>
          <a:xfrm>
            <a:off x="352450" y="3782799"/>
            <a:ext cx="1601700" cy="63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422488" y="3790204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58894" y="3226153"/>
            <a:ext cx="1461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2" name="Google Shape;282;p44"/>
          <p:cNvCxnSpPr>
            <a:stCxn id="279" idx="3"/>
            <a:endCxn id="274" idx="1"/>
          </p:cNvCxnSpPr>
          <p:nvPr/>
        </p:nvCxnSpPr>
        <p:spPr>
          <a:xfrm>
            <a:off x="1954150" y="4099899"/>
            <a:ext cx="108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459650" y="2790350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769850" y="293015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Predictor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459650" y="46400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769850" y="47798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ML Model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877225" y="553230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model.pth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769850" y="2317550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predictor.py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475950" y="279036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3963775" y="2930175"/>
            <a:ext cx="1577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4062450" y="2317563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7" name="Google Shape;297;p45"/>
          <p:cNvCxnSpPr>
            <a:stCxn id="290" idx="0"/>
            <a:endCxn id="288" idx="2"/>
          </p:cNvCxnSpPr>
          <p:nvPr/>
        </p:nvCxnSpPr>
        <p:spPr>
          <a:xfrm rot="10800000">
            <a:off x="1492250" y="3682488"/>
            <a:ext cx="0" cy="9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5"/>
          <p:cNvSpPr/>
          <p:nvPr/>
        </p:nvSpPr>
        <p:spPr>
          <a:xfrm>
            <a:off x="6593100" y="2423263"/>
            <a:ext cx="2132100" cy="20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5"/>
          <p:cNvCxnSpPr>
            <a:stCxn id="294" idx="1"/>
            <a:endCxn id="289" idx="3"/>
          </p:cNvCxnSpPr>
          <p:nvPr/>
        </p:nvCxnSpPr>
        <p:spPr>
          <a:xfrm rot="10800000">
            <a:off x="2524950" y="3236463"/>
            <a:ext cx="95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5"/>
          <p:cNvSpPr txBox="1"/>
          <p:nvPr/>
        </p:nvSpPr>
        <p:spPr>
          <a:xfrm>
            <a:off x="6998425" y="2883838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6944125" y="2851563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/>
        </p:nvSpPr>
        <p:spPr>
          <a:xfrm>
            <a:off x="6998425" y="3755263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Static Files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6944125" y="3718513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7374750" y="2472663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.html</a:t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7374750" y="3367613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.css .js</a:t>
            </a:r>
            <a:endParaRPr/>
          </a:p>
        </p:txBody>
      </p:sp>
      <p:sp>
        <p:nvSpPr>
          <p:cNvPr id="306" name="Google Shape;306;p45"/>
          <p:cNvSpPr txBox="1"/>
          <p:nvPr/>
        </p:nvSpPr>
        <p:spPr>
          <a:xfrm>
            <a:off x="7374750" y="1974238"/>
            <a:ext cx="873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Jinja</a:t>
            </a:r>
            <a:endParaRPr/>
          </a:p>
        </p:txBody>
      </p:sp>
      <p:sp>
        <p:nvSpPr>
          <p:cNvPr id="307" name="Google Shape;307;p45"/>
          <p:cNvSpPr/>
          <p:nvPr/>
        </p:nvSpPr>
        <p:spPr>
          <a:xfrm>
            <a:off x="6646675" y="4817913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7047750" y="4957713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Browser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9" name="Google Shape;309;p45"/>
          <p:cNvCxnSpPr>
            <a:endCxn id="295" idx="3"/>
          </p:cNvCxnSpPr>
          <p:nvPr/>
        </p:nvCxnSpPr>
        <p:spPr>
          <a:xfrm rot="10800000">
            <a:off x="5541175" y="3236475"/>
            <a:ext cx="10404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5"/>
          <p:cNvCxnSpPr>
            <a:endCxn id="307" idx="1"/>
          </p:cNvCxnSpPr>
          <p:nvPr/>
        </p:nvCxnSpPr>
        <p:spPr>
          <a:xfrm>
            <a:off x="4304575" y="3713313"/>
            <a:ext cx="2342100" cy="1550700"/>
          </a:xfrm>
          <a:prstGeom prst="bentConnector3">
            <a:avLst>
              <a:gd fmla="val 4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5"/>
          <p:cNvSpPr txBox="1"/>
          <p:nvPr>
            <p:ph type="title"/>
          </p:nvPr>
        </p:nvSpPr>
        <p:spPr>
          <a:xfrm>
            <a:off x="786150" y="7970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Let’s Put Our Application Together!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762900" y="1180275"/>
            <a:ext cx="7618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Our final application structure will look like this.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46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6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6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321" name="Google Shape;321;p46"/>
          <p:cNvSpPr txBox="1"/>
          <p:nvPr>
            <p:ph idx="4294967295" type="title"/>
          </p:nvPr>
        </p:nvSpPr>
        <p:spPr>
          <a:xfrm>
            <a:off x="1812325" y="2285150"/>
            <a:ext cx="6052200" cy="18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Our application is simple and it works! But better practices can be used...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Things to consider for scalability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786200" y="1443700"/>
            <a:ext cx="7334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Host the model as a stand alone web service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Run hosted model on a GPU/FPGA/ASIC if necessary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Use a more scalable frontend framework such as Angular or React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Expose REST APIs through HTTP communication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Use a database to save the new data that is retrieved.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4294967295" type="ctrTitle"/>
          </p:nvPr>
        </p:nvSpPr>
        <p:spPr>
          <a:xfrm>
            <a:off x="1180675" y="162807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And We Are Done</a:t>
            </a:r>
            <a:r>
              <a:rPr b="1" lang="en" sz="6000">
                <a:solidFill>
                  <a:srgbClr val="CC0000"/>
                </a:solidFill>
              </a:rPr>
              <a:t>!</a:t>
            </a:r>
            <a:endParaRPr b="1" sz="6000">
              <a:solidFill>
                <a:srgbClr val="CC0000"/>
              </a:solidFill>
            </a:endParaRPr>
          </a:p>
        </p:txBody>
      </p:sp>
      <p:sp>
        <p:nvSpPr>
          <p:cNvPr id="334" name="Google Shape;334;p48"/>
          <p:cNvSpPr txBox="1"/>
          <p:nvPr>
            <p:ph idx="4294967295" type="subTitle"/>
          </p:nvPr>
        </p:nvSpPr>
        <p:spPr>
          <a:xfrm>
            <a:off x="1180675" y="3078675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6" name="Google Shape;336;p48"/>
          <p:cNvGrpSpPr/>
          <p:nvPr/>
        </p:nvGrpSpPr>
        <p:grpSpPr>
          <a:xfrm>
            <a:off x="3162652" y="4125077"/>
            <a:ext cx="3027498" cy="793498"/>
            <a:chOff x="3644952" y="1400027"/>
            <a:chExt cx="3027498" cy="793498"/>
          </a:xfrm>
        </p:grpSpPr>
        <p:pic>
          <p:nvPicPr>
            <p:cNvPr id="337" name="Google Shape;337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952" y="1400027"/>
              <a:ext cx="723489" cy="71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48"/>
            <p:cNvSpPr txBox="1"/>
            <p:nvPr/>
          </p:nvSpPr>
          <p:spPr>
            <a:xfrm>
              <a:off x="4368450" y="1476225"/>
              <a:ext cx="2304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McGill</a:t>
              </a:r>
              <a:r>
                <a:rPr b="1" lang="en" sz="12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Artificial </a:t>
              </a:r>
              <a:endParaRPr b="1" sz="12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Intelligence </a:t>
              </a:r>
              <a:r>
                <a:rPr b="1" lang="en" sz="1200">
                  <a:solidFill>
                    <a:srgbClr val="99999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Society</a:t>
              </a:r>
              <a:endParaRPr sz="1200"/>
            </a:p>
          </p:txBody>
        </p:sp>
      </p:grpSp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b="27728" l="0" r="0" t="40212"/>
          <a:stretch/>
        </p:blipFill>
        <p:spPr>
          <a:xfrm>
            <a:off x="1255000" y="4493075"/>
            <a:ext cx="1327200" cy="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Web Application Structure Recap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86" name="Google Shape;186;p36"/>
          <p:cNvSpPr txBox="1"/>
          <p:nvPr>
            <p:ph idx="4294967295" type="body"/>
          </p:nvPr>
        </p:nvSpPr>
        <p:spPr>
          <a:xfrm>
            <a:off x="786150" y="1457975"/>
            <a:ext cx="82293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Yesterday we built the backend component of our application. The front-end can ask for something, and the back-end can process it.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Today, we will learn how to build the user interface because a regular user does not know how to use APIs.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3273124"/>
            <a:ext cx="8088575" cy="2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Frontend Web Development Basis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94" name="Google Shape;194;p37"/>
          <p:cNvSpPr txBox="1"/>
          <p:nvPr>
            <p:ph idx="4294967295" type="body"/>
          </p:nvPr>
        </p:nvSpPr>
        <p:spPr>
          <a:xfrm>
            <a:off x="786150" y="1457975"/>
            <a:ext cx="82293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frontend of a web application consists of 3 languages that combine together to form a user interface that your browser can display.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7"/>
          <p:cNvSpPr txBox="1"/>
          <p:nvPr/>
        </p:nvSpPr>
        <p:spPr>
          <a:xfrm>
            <a:off x="786150" y="3029550"/>
            <a:ext cx="24141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1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HTML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code the actual components on the page - titles, headers, navigation bars, paragraphs, etc.</a:t>
            </a:r>
            <a:endParaRPr sz="16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3436825" y="3029550"/>
            <a:ext cx="25215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2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CSS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change the way the components are displays - colours, fonts, position on the screen, etc.</a:t>
            </a:r>
            <a:endParaRPr sz="16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6087499" y="3029550"/>
            <a:ext cx="25215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3 </a:t>
            </a:r>
            <a:r>
              <a:rPr b="1"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Javascript</a:t>
            </a:r>
            <a:endParaRPr b="1" sz="20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Used to create dynamic interactions - interactions with APIs, scrolling animations, etc.</a:t>
            </a:r>
            <a:endParaRPr sz="12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786150" y="23937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HTML and CSS </a:t>
            </a:r>
            <a:r>
              <a:rPr lang="en" sz="2400">
                <a:solidFill>
                  <a:srgbClr val="CC0000"/>
                </a:solidFill>
              </a:rPr>
              <a:t>Example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97" y="1276275"/>
            <a:ext cx="5462606" cy="46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Frontend Web Development Frameworks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211" name="Google Shape;211;p39"/>
          <p:cNvSpPr txBox="1"/>
          <p:nvPr>
            <p:ph idx="4294967295" type="body"/>
          </p:nvPr>
        </p:nvSpPr>
        <p:spPr>
          <a:xfrm>
            <a:off x="786150" y="1457975"/>
            <a:ext cx="82293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Creating applications with purely HTML/CSS/Javascript can get very messy when the application becomes larger.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Therefore, we use front-end frameworks to make this process easier. Others wrote code to make it easier for us to write code.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043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25" y="3307500"/>
            <a:ext cx="5921144" cy="28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40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4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40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550" y="2378400"/>
            <a:ext cx="5576901" cy="22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786150" y="697001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Jinja Structure </a:t>
            </a:r>
            <a:br>
              <a:rPr lang="en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86150" y="967025"/>
            <a:ext cx="77721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Jinja was built by the creators of Flask. The Flask server takes templates along with static files and renders them in the browser with the appropriate variables.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2008800" y="301898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2496625" y="3158800"/>
            <a:ext cx="1577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Server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2595300" y="254618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app.py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5125950" y="2651888"/>
            <a:ext cx="2132100" cy="20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5531275" y="3112463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Templates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5476975" y="3080188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5531275" y="3983888"/>
            <a:ext cx="1361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Static Files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41"/>
          <p:cNvSpPr/>
          <p:nvPr/>
        </p:nvSpPr>
        <p:spPr>
          <a:xfrm>
            <a:off x="5476975" y="3947138"/>
            <a:ext cx="1470300" cy="525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5907600" y="2701288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.html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5907600" y="3596238"/>
            <a:ext cx="92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.css .js</a:t>
            </a:r>
            <a:endParaRPr/>
          </a:p>
        </p:txBody>
      </p:sp>
      <p:sp>
        <p:nvSpPr>
          <p:cNvPr id="240" name="Google Shape;240;p41"/>
          <p:cNvSpPr txBox="1"/>
          <p:nvPr/>
        </p:nvSpPr>
        <p:spPr>
          <a:xfrm>
            <a:off x="5907600" y="2202863"/>
            <a:ext cx="873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Jinja</a:t>
            </a:r>
            <a:endParaRPr/>
          </a:p>
        </p:txBody>
      </p:sp>
      <p:sp>
        <p:nvSpPr>
          <p:cNvPr id="241" name="Google Shape;241;p41"/>
          <p:cNvSpPr/>
          <p:nvPr/>
        </p:nvSpPr>
        <p:spPr>
          <a:xfrm>
            <a:off x="5179525" y="5046538"/>
            <a:ext cx="2065200" cy="89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5580600" y="5186338"/>
            <a:ext cx="175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Browser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3" name="Google Shape;243;p41"/>
          <p:cNvCxnSpPr>
            <a:endCxn id="231" idx="3"/>
          </p:cNvCxnSpPr>
          <p:nvPr/>
        </p:nvCxnSpPr>
        <p:spPr>
          <a:xfrm rot="10800000">
            <a:off x="4074025" y="3465100"/>
            <a:ext cx="10404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1"/>
          <p:cNvCxnSpPr>
            <a:endCxn id="241" idx="1"/>
          </p:cNvCxnSpPr>
          <p:nvPr/>
        </p:nvCxnSpPr>
        <p:spPr>
          <a:xfrm>
            <a:off x="2837425" y="3941938"/>
            <a:ext cx="2342100" cy="1550700"/>
          </a:xfrm>
          <a:prstGeom prst="bentConnector3">
            <a:avLst>
              <a:gd fmla="val 4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42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2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2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4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400" y="2592825"/>
            <a:ext cx="20764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>
            <p:ph idx="4294967295" type="title"/>
          </p:nvPr>
        </p:nvSpPr>
        <p:spPr>
          <a:xfrm>
            <a:off x="4564400" y="3918588"/>
            <a:ext cx="41082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https://www.chatroom-server.co/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64400" y="2645700"/>
            <a:ext cx="5793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Back To Our </a:t>
            </a:r>
            <a:endParaRPr sz="3600">
              <a:solidFill>
                <a:srgbClr val="CC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  <a:latin typeface="Roboto Slab"/>
                <a:ea typeface="Roboto Slab"/>
                <a:cs typeface="Roboto Slab"/>
                <a:sym typeface="Roboto Slab"/>
              </a:rPr>
              <a:t>Chatroom!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0000"/>
                </a:solidFill>
              </a:rPr>
              <a:t>‹#›</a:t>
            </a:fld>
            <a:endParaRPr>
              <a:solidFill>
                <a:srgbClr val="CC0000"/>
              </a:solidFill>
            </a:endParaRPr>
          </a:p>
        </p:txBody>
      </p:sp>
      <p:sp>
        <p:nvSpPr>
          <p:cNvPr id="264" name="Google Shape;264;p43"/>
          <p:cNvSpPr txBox="1"/>
          <p:nvPr>
            <p:ph idx="4294967295" type="title"/>
          </p:nvPr>
        </p:nvSpPr>
        <p:spPr>
          <a:xfrm>
            <a:off x="1449225" y="2286050"/>
            <a:ext cx="69894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Let’s put our pokemon classifier application together!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