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4"/>
    <p:sldMasterId id="2147483689" r:id="rId5"/>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Lst>
  <p:sldSz cy="6858000" cx="9144000"/>
  <p:notesSz cx="6858000" cy="9144000"/>
  <p:embeddedFontLst>
    <p:embeddedFont>
      <p:font typeface="Roboto Slab"/>
      <p:regular r:id="rId52"/>
      <p:bold r:id="rId53"/>
    </p:embeddedFont>
    <p:embeddedFont>
      <p:font typeface="Inconsolata"/>
      <p:regular r:id="rId54"/>
      <p:bold r:id="rId55"/>
    </p:embeddedFont>
    <p:embeddedFont>
      <p:font typeface="Source Sans Pr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F8B109-C9C8-4C26-8AED-D220D673E775}">
  <a:tblStyle styleId="{F5F8B109-C9C8-4C26-8AED-D220D673E7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font" Target="fonts/RobotoSlab-bold.fntdata"/><Relationship Id="rId52" Type="http://schemas.openxmlformats.org/officeDocument/2006/relationships/font" Target="fonts/RobotoSlab-regular.fntdata"/><Relationship Id="rId11" Type="http://schemas.openxmlformats.org/officeDocument/2006/relationships/slide" Target="slides/slide3.xml"/><Relationship Id="rId55" Type="http://schemas.openxmlformats.org/officeDocument/2006/relationships/font" Target="fonts/Inconsolata-bold.fntdata"/><Relationship Id="rId10" Type="http://schemas.openxmlformats.org/officeDocument/2006/relationships/slide" Target="slides/slide2.xml"/><Relationship Id="rId54" Type="http://schemas.openxmlformats.org/officeDocument/2006/relationships/font" Target="fonts/Inconsolata-regular.fntdata"/><Relationship Id="rId13" Type="http://schemas.openxmlformats.org/officeDocument/2006/relationships/slide" Target="slides/slide5.xml"/><Relationship Id="rId57" Type="http://schemas.openxmlformats.org/officeDocument/2006/relationships/font" Target="fonts/SourceSansPro-bold.fntdata"/><Relationship Id="rId12" Type="http://schemas.openxmlformats.org/officeDocument/2006/relationships/slide" Target="slides/slide4.xml"/><Relationship Id="rId56" Type="http://schemas.openxmlformats.org/officeDocument/2006/relationships/font" Target="fonts/SourceSansPro-regular.fntdata"/><Relationship Id="rId15" Type="http://schemas.openxmlformats.org/officeDocument/2006/relationships/slide" Target="slides/slide7.xml"/><Relationship Id="rId59" Type="http://schemas.openxmlformats.org/officeDocument/2006/relationships/font" Target="fonts/SourceSansPro-boldItalic.fntdata"/><Relationship Id="rId14" Type="http://schemas.openxmlformats.org/officeDocument/2006/relationships/slide" Target="slides/slide6.xml"/><Relationship Id="rId58" Type="http://schemas.openxmlformats.org/officeDocument/2006/relationships/font" Target="fonts/SourceSansPro-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V1eYniJ0Rnk"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resource.com/python-exercises/numpy/linear-algebra/numpy-linear-algebra-exercise-1.php"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ceebf5b61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ceebf5b6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18e80e5d2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18e80e5d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Prescriptive analysis consumes new data about an uncertain and evolving environment, makes predictions, and uses these predictions to impact the world. However, the feedback connections between reward r and action a are very difficult to understand, and mistakes can lead to catastrophic results (e.g. self-driving cars)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861ca76e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861ca7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https://www.youtube.com/watch?v=V1eYniJ0Rnk</a:t>
            </a:r>
            <a:r>
              <a:rPr lang="en"/>
              <a:t> - download the video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18e80e5d2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18e80e5d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bfc8680c1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bfc8680c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ceebf5b61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ceebf5b6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ceebf5b61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ceebf5b6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ceebf5b61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ceebf5b6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ceebf5b61_0_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ceebf5b6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ceebf5b61_0_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ceebf5b6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18e80e5d2_0_4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18e80e5d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 there are common misconceptions on what’s popular vs what’s more practical, so I’ll say it right here: it’s not always about complicated models. Being able to make your features more interpretable to your prediction model can go a long way. I do want to add though, that in some cases, feature extraction has been done using things like autoencoders or convolutional layers in image processing, but a simple data visualization can sometimes give insight on what features to use.</a:t>
            </a:r>
            <a:endParaRPr/>
          </a:p>
          <a:p>
            <a:pPr indent="-317500" lvl="0" marL="457200" rtl="0" algn="l">
              <a:spcBef>
                <a:spcPts val="0"/>
              </a:spcBef>
              <a:spcAft>
                <a:spcPts val="0"/>
              </a:spcAft>
              <a:buSzPts val="1400"/>
              <a:buChar char="●"/>
            </a:pPr>
            <a:r>
              <a:rPr lang="en"/>
              <a:t>Problems can be very ambiguous: since they can be very ambiguous, the first step to take is to take a look at your available data, and to analyze what exactly you can do with it. So what do we look for when examining data? </a:t>
            </a:r>
            <a:r>
              <a:rPr b="1" lang="en"/>
              <a:t>(Slide) </a:t>
            </a:r>
            <a:endParaRPr/>
          </a:p>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d990ea50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d990ea5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18e80e5d2_0_4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18e80e5d2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audience if they have any questions so far, take 2) </a:t>
            </a:r>
            <a:r>
              <a:rPr b="1" lang="en"/>
              <a:t>(Slide)</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18e80e5d2_0_4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18e80e5d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decide what preprocessing techniques to run on our data, naturally, we have to investigate what our data looks like, then deal with it accordingly. So here a few things to look for when investigating datasets:</a:t>
            </a:r>
            <a:endParaRPr/>
          </a:p>
          <a:p>
            <a:pPr indent="-317500" lvl="0" marL="457200" rtl="0" algn="l">
              <a:spcBef>
                <a:spcPts val="0"/>
              </a:spcBef>
              <a:spcAft>
                <a:spcPts val="0"/>
              </a:spcAft>
              <a:buSzPts val="1400"/>
              <a:buChar char="-"/>
            </a:pPr>
            <a:r>
              <a:rPr lang="en"/>
              <a:t>The number of samples per class. So this applies to classification tasks mostly, and consider the following example: you’re given a dataset of credit card transactions, and you have two classes of samples- fraudulent and normal transactions. After running a model on your training set, you get an accuracy of 98%. So you’ve built an amazing classifier right? Not really… so what if 98% of samples in the dataset were normal transactions, while only 2% of your dataset consisted of fraudulent samples. So, knowing how balanced your classes are is important, both for measuring performance, as well as knowing if you need additional data.</a:t>
            </a:r>
            <a:endParaRPr/>
          </a:p>
          <a:p>
            <a:pPr indent="-317500" lvl="0" marL="457200" rtl="0" algn="l">
              <a:spcBef>
                <a:spcPts val="0"/>
              </a:spcBef>
              <a:spcAft>
                <a:spcPts val="0"/>
              </a:spcAft>
              <a:buSzPts val="1400"/>
              <a:buChar char="-"/>
            </a:pPr>
            <a:r>
              <a:rPr lang="en"/>
              <a:t>Then, the total number of samples in a dataset is important, as well as the number of features per sample, because both those factors would help determine what algorithm, or model is best-suited for your task. </a:t>
            </a:r>
            <a:endParaRPr/>
          </a:p>
          <a:p>
            <a:pPr indent="-317500" lvl="0" marL="457200" rtl="0" algn="l">
              <a:spcBef>
                <a:spcPts val="0"/>
              </a:spcBef>
              <a:spcAft>
                <a:spcPts val="0"/>
              </a:spcAft>
              <a:buSzPts val="1400"/>
              <a:buChar char="-"/>
            </a:pPr>
            <a:r>
              <a:rPr lang="en"/>
              <a:t>Also, categorical features cannot directly be interpreted by our prediction model, so we need to find a way to “encode” those features, as you’ll see shortly in our coding tutorial. </a:t>
            </a:r>
            <a:endParaRPr/>
          </a:p>
          <a:p>
            <a:pPr indent="-317500" lvl="0" marL="457200" rtl="0" algn="l">
              <a:spcBef>
                <a:spcPts val="0"/>
              </a:spcBef>
              <a:spcAft>
                <a:spcPts val="0"/>
              </a:spcAft>
              <a:buSzPts val="1400"/>
              <a:buChar char="-"/>
            </a:pPr>
            <a:r>
              <a:rPr lang="en"/>
              <a:t>So in terms of feature dependency, for example, if one feature is a simple scalar multiple of the other, then we can say one of these features is redundant, so we don’t select one of them. Every feature we feed into our model is associated an importance, or a “weight”, so we want to avoid feeding redundant features.</a:t>
            </a:r>
            <a:endParaRPr/>
          </a:p>
          <a:p>
            <a:pPr indent="-317500" lvl="0" marL="457200" rtl="0" algn="l">
              <a:spcBef>
                <a:spcPts val="0"/>
              </a:spcBef>
              <a:spcAft>
                <a:spcPts val="0"/>
              </a:spcAft>
              <a:buSzPts val="1400"/>
              <a:buChar char="-"/>
            </a:pPr>
            <a:r>
              <a:rPr lang="en"/>
              <a:t>Finally, we have to deal with missing features. Depending on the problem, we use different techniques, sometimes filling missing values with the median value for that specific feature, average. </a:t>
            </a:r>
            <a:r>
              <a:rPr b="1" lang="en"/>
              <a:t>(Slide)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18e80e5d2_0_4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18e80e5d2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Essentially, we want to do 3 things. The first, most obvious one, is to improve the overall model performance! This is done by making the data more “interpretable” to the machine. Second of all, if we reduce the feature space by getting rid of unimportant features, we don’t have to process on as much data, and this would save us both time, and memory, which in machine learning, is huge. </a:t>
            </a:r>
            <a:endParaRPr/>
          </a:p>
          <a:p>
            <a:pPr indent="0" lvl="0" marL="0" rtl="0" algn="l">
              <a:spcBef>
                <a:spcPts val="0"/>
              </a:spcBef>
              <a:spcAft>
                <a:spcPts val="0"/>
              </a:spcAft>
              <a:buNone/>
            </a:pPr>
            <a:r>
              <a:rPr lang="en"/>
              <a:t>(Ask audience questions) </a:t>
            </a:r>
            <a:endParaRPr/>
          </a:p>
          <a:p>
            <a:pPr indent="0" lvl="0" marL="0" rtl="0" algn="l">
              <a:spcBef>
                <a:spcPts val="0"/>
              </a:spcBef>
              <a:spcAft>
                <a:spcPts val="0"/>
              </a:spcAft>
              <a:buNone/>
            </a:pPr>
            <a:r>
              <a:rPr lang="en"/>
              <a:t>So now, we’ll go over a practical example of data preprocessing </a:t>
            </a:r>
            <a:r>
              <a:rPr b="1" lang="en"/>
              <a:t>(Slide) </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518e80e5d2_0_4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518e80e5d2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most of the samples are relatively clean, each digit is written in black on a white frame of the same size, and for the most part, they don’t seem to be skewed or rotated. </a:t>
            </a:r>
            <a:r>
              <a:rPr b="1" lang="en"/>
              <a:t>(Slide) </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18e80e5d2_0_4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18e80e5d2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those who have taken COMP 551, first of all, what are you doing here? So this is a modified digits dataset that we had to work on. So if we take a raw sample, we can see that there are a few differences between a sample here, and a sample from the previous dataset. The raw data looked like first image on the left, where we had two digits per image, which were of different size, rotated, and surrounded by background noise. How could we process this data such that we could classify the largest digit in each sample? </a:t>
            </a:r>
            <a:endParaRPr/>
          </a:p>
          <a:p>
            <a:pPr indent="-317500" lvl="0" marL="457200" rtl="0" algn="l">
              <a:spcBef>
                <a:spcPts val="0"/>
              </a:spcBef>
              <a:spcAft>
                <a:spcPts val="0"/>
              </a:spcAft>
              <a:buSzPts val="1400"/>
              <a:buChar char="-"/>
            </a:pPr>
            <a:r>
              <a:rPr lang="en"/>
              <a:t>So the first thing we could do, for example, is to set a threshold value: if pixels were above a certain value, they’d be white, and if they were under and certain value, they’d be black. </a:t>
            </a:r>
            <a:endParaRPr/>
          </a:p>
          <a:p>
            <a:pPr indent="-317500" lvl="0" marL="457200" rtl="0" algn="l">
              <a:spcBef>
                <a:spcPts val="0"/>
              </a:spcBef>
              <a:spcAft>
                <a:spcPts val="0"/>
              </a:spcAft>
              <a:buSzPts val="1400"/>
              <a:buChar char="-"/>
            </a:pPr>
            <a:r>
              <a:rPr lang="en"/>
              <a:t>Second of all, since we only want to classify one digit, we could compute the contour of each digit and cut out the largest digit in the image.</a:t>
            </a:r>
            <a:endParaRPr/>
          </a:p>
          <a:p>
            <a:pPr indent="-317500" lvl="0" marL="457200" rtl="0" algn="l">
              <a:spcBef>
                <a:spcPts val="0"/>
              </a:spcBef>
              <a:spcAft>
                <a:spcPts val="0"/>
              </a:spcAft>
              <a:buSzPts val="1400"/>
              <a:buChar char="-"/>
            </a:pPr>
            <a:r>
              <a:rPr lang="en"/>
              <a:t>Finally, in order to make it even easier for the model to classify digits, we could rotate the image such that each digit is aligned the same way. </a:t>
            </a:r>
            <a:endParaRPr/>
          </a:p>
          <a:p>
            <a:pPr indent="-317500" lvl="0" marL="457200" rtl="0" algn="l">
              <a:spcBef>
                <a:spcPts val="0"/>
              </a:spcBef>
              <a:spcAft>
                <a:spcPts val="0"/>
              </a:spcAft>
              <a:buSzPts val="1400"/>
              <a:buChar char="-"/>
            </a:pPr>
            <a:r>
              <a:rPr lang="en"/>
              <a:t>All of that was done using the OpenCV library, which is an open-sourced computer vision library in Python. So now that we’ve seen a few examples and applications, we’ll take a two minute break and go through the coding tutorial, so get your Jupyter Notebooks ready.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18e80e5d2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518e80e5d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518e80e5d2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518e80e5d2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Followed by a quick demonstration of what is jupyter notebook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18e80e5d2_0_3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18e80e5d2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way to study your data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18e80e5d2_0_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518e80e5d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19c5e65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19c5e6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18e80e5d2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18e80e5d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518e80e5d2_0_4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18e80e5d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518e80e5d2_0_5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518e80e5d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Pandas - </a:t>
            </a:r>
            <a:r>
              <a:rPr lang="en"/>
              <a:t>Essential Basic Functionality Documentation</a:t>
            </a:r>
            <a:endParaRPr u="sng">
              <a:solidFill>
                <a:schemeClr val="hlink"/>
              </a:solidFill>
              <a:hlinkClick r:id="rId2"/>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d10badc8a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d10badc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Pandas - Essential Basic Functionality Documentation</a:t>
            </a:r>
            <a:endParaRPr u="sng">
              <a:solidFill>
                <a:schemeClr val="hlink"/>
              </a:solidFill>
              <a:hlinkClick r:id="rId2"/>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518e80e5d2_0_5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518e80e5d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Pandas - Essential Basic Functionality Documentation</a:t>
            </a:r>
            <a:endParaRPr u="sng">
              <a:solidFill>
                <a:schemeClr val="hlink"/>
              </a:solidFill>
              <a:hlinkClick r:id="rId2"/>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5d10badc8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5d10badc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Pandas - Essential Basic Functionality Documentation</a:t>
            </a:r>
            <a:endParaRPr u="sng">
              <a:solidFill>
                <a:schemeClr val="hlink"/>
              </a:solidFill>
              <a:hlinkClick r:id="rId2"/>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518e80e5d2_0_5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518e80e5d2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Pandas - Essential Basic Functionality Documentation</a:t>
            </a:r>
            <a:endParaRPr u="sng">
              <a:solidFill>
                <a:schemeClr val="hlink"/>
              </a:solidFill>
              <a:hlinkClick r:id="rId2"/>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518e80e5d2_0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18e80e5d2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518e80e5d2_0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518e80e5d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518e80e5d2_0_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518e80e5d2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518e80e5d2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518e80e5d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18e80e5d2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18e80e5d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Supervised: </a:t>
            </a:r>
            <a:r>
              <a:rPr lang="en"/>
              <a:t>the system is given features and labels, and the system attempts to map the function between features and labels - predictive analytics</a:t>
            </a:r>
            <a:endParaRPr/>
          </a:p>
          <a:p>
            <a:pPr indent="0" lvl="0" marL="0" rtl="0" algn="l">
              <a:spcBef>
                <a:spcPts val="0"/>
              </a:spcBef>
              <a:spcAft>
                <a:spcPts val="0"/>
              </a:spcAft>
              <a:buNone/>
            </a:pPr>
            <a:r>
              <a:rPr b="1" lang="en"/>
              <a:t>Unsupervised: </a:t>
            </a:r>
            <a:r>
              <a:rPr lang="en"/>
              <a:t>the system is given features and NO labels, and outputs “patterns” found in the features (e.g. k-means clustering, GMMs) - descriptive analytics</a:t>
            </a:r>
            <a:endParaRPr/>
          </a:p>
          <a:p>
            <a:pPr indent="0" lvl="0" marL="0" rtl="0" algn="l">
              <a:spcBef>
                <a:spcPts val="0"/>
              </a:spcBef>
              <a:spcAft>
                <a:spcPts val="0"/>
              </a:spcAft>
              <a:buNone/>
            </a:pPr>
            <a:r>
              <a:rPr b="1" lang="en"/>
              <a:t>Reinforcement: </a:t>
            </a:r>
            <a:r>
              <a:rPr lang="en"/>
              <a:t>are more complex, involves statistical models that evolve over time, and depends on data that is temporally correlated. We want to prescribe action a that will guarantee a reward r. Prescriptive analysis consumes new data about an uncertain and evolving environment, makes predictions, and uses these predictions to impact the world. However, the feedback connections between reward r and action a are very difficult to understand, and mistakes can lead to catastrophic results (e.g. self-driving cars)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518e80e5d2_0_4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518e80e5d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518e80e5d2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518e80e5d2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5ceebf5b61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5ceebf5b6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https://www.w3resource.com/python-exercises/numpy/linear-algebra/numpy-linear-algebra-exercise-1.php</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5ceebf5b61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5ceebf5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18e80e5d2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18e80e5d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861ca76e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861ca7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861ca76e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861ca76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18e80e5d2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18e80e5d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model,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18e80e5d2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18e80e5d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sz="6000"/>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 name="Google Shape;12;p2"/>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 name="Google Shape;13;p2"/>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4" name="Google Shape;14;p2"/>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5" name="Google Shape;15;p2"/>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 name="Google Shape;17;p2"/>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 name="Google Shape;18;p2"/>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 name="Google Shape;19;p2"/>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 name="Google Shape;20;p2"/>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1" name="Google Shape;21;p2"/>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2" name="Google Shape;22;p2"/>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3" name="Google Shape;23;p2"/>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4" name="Google Shape;24;p2"/>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3"/>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74" name="Google Shape;74;p13"/>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4"/>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91" name="Google Shape;91;p14"/>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2" name="Shape 92"/>
        <p:cNvGrpSpPr/>
        <p:nvPr/>
      </p:nvGrpSpPr>
      <p:grpSpPr>
        <a:xfrm>
          <a:off x="0" y="0"/>
          <a:ext cx="0" cy="0"/>
          <a:chOff x="0" y="0"/>
          <a:chExt cx="0" cy="0"/>
        </a:xfrm>
      </p:grpSpPr>
      <p:pic>
        <p:nvPicPr>
          <p:cNvPr descr="connections-05.png" id="93" name="Google Shape;93;p15"/>
          <p:cNvPicPr preferRelativeResize="0"/>
          <p:nvPr/>
        </p:nvPicPr>
        <p:blipFill>
          <a:blip r:embed="rId2">
            <a:alphaModFix/>
          </a:blip>
          <a:stretch>
            <a:fillRect/>
          </a:stretch>
        </p:blipFill>
        <p:spPr>
          <a:xfrm flipH="1" rot="10800000">
            <a:off x="5945" y="1714499"/>
            <a:ext cx="6849083" cy="5143501"/>
          </a:xfrm>
          <a:prstGeom prst="rect">
            <a:avLst/>
          </a:prstGeom>
          <a:noFill/>
          <a:ln>
            <a:noFill/>
          </a:ln>
        </p:spPr>
      </p:pic>
      <p:sp>
        <p:nvSpPr>
          <p:cNvPr id="94" name="Google Shape;94;p15"/>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95" name="Google Shape;95;p15"/>
          <p:cNvGrpSpPr/>
          <p:nvPr/>
        </p:nvGrpSpPr>
        <p:grpSpPr>
          <a:xfrm>
            <a:off x="3593400" y="1074285"/>
            <a:ext cx="1957200" cy="1093200"/>
            <a:chOff x="3593400" y="1760085"/>
            <a:chExt cx="1957200" cy="1093200"/>
          </a:xfrm>
        </p:grpSpPr>
        <p:sp>
          <p:nvSpPr>
            <p:cNvPr id="96" name="Google Shape;96;p15"/>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97" name="Google Shape;97;p1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 name="Google Shape;99;p15"/>
          <p:cNvCxnSpPr>
            <a:endCxn id="97"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00" name="Google Shape;100;p15"/>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101" name="Google Shape;101;p15"/>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02" name="Google Shape;102;p15"/>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3" name="Shape 103"/>
        <p:cNvGrpSpPr/>
        <p:nvPr/>
      </p:nvGrpSpPr>
      <p:grpSpPr>
        <a:xfrm>
          <a:off x="0" y="0"/>
          <a:ext cx="0" cy="0"/>
          <a:chOff x="0" y="0"/>
          <a:chExt cx="0" cy="0"/>
        </a:xfrm>
      </p:grpSpPr>
      <p:sp>
        <p:nvSpPr>
          <p:cNvPr id="104" name="Google Shape;104;p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5" name="Google Shape;105;p1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6" name="Google Shape;106;p1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7" name="Shape 107"/>
        <p:cNvGrpSpPr/>
        <p:nvPr/>
      </p:nvGrpSpPr>
      <p:grpSpPr>
        <a:xfrm>
          <a:off x="0" y="0"/>
          <a:ext cx="0" cy="0"/>
          <a:chOff x="0" y="0"/>
          <a:chExt cx="0" cy="0"/>
        </a:xfrm>
      </p:grpSpPr>
      <p:sp>
        <p:nvSpPr>
          <p:cNvPr id="108" name="Google Shape;108;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9" name="Google Shape;109;p17"/>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0" name="Google Shape;110;p17"/>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1" name="Google Shape;111;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12" name="Shape 112"/>
        <p:cNvGrpSpPr/>
        <p:nvPr/>
      </p:nvGrpSpPr>
      <p:grpSpPr>
        <a:xfrm>
          <a:off x="0" y="0"/>
          <a:ext cx="0" cy="0"/>
          <a:chOff x="0" y="0"/>
          <a:chExt cx="0" cy="0"/>
        </a:xfrm>
      </p:grpSpPr>
      <p:sp>
        <p:nvSpPr>
          <p:cNvPr id="113" name="Google Shape;113;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4" name="Google Shape;114;p18"/>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5" name="Google Shape;115;p18"/>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6" name="Google Shape;116;p18"/>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7" name="Google Shape;117;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20"/>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23" name="Google Shape;123;p20"/>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9" name="Google Shape;29;p3"/>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30" name="Google Shape;30;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2"/>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35" name="Google Shape;135;p2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2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52" name="Google Shape;152;p2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3" name="Shape 153"/>
        <p:cNvGrpSpPr/>
        <p:nvPr/>
      </p:nvGrpSpPr>
      <p:grpSpPr>
        <a:xfrm>
          <a:off x="0" y="0"/>
          <a:ext cx="0" cy="0"/>
          <a:chOff x="0" y="0"/>
          <a:chExt cx="0" cy="0"/>
        </a:xfrm>
      </p:grpSpPr>
      <p:pic>
        <p:nvPicPr>
          <p:cNvPr descr="connections-05.png" id="154" name="Google Shape;154;p26"/>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55" name="Google Shape;155;p2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56" name="Google Shape;156;p26"/>
          <p:cNvGrpSpPr/>
          <p:nvPr/>
        </p:nvGrpSpPr>
        <p:grpSpPr>
          <a:xfrm>
            <a:off x="3593400" y="1074285"/>
            <a:ext cx="1957200" cy="1093200"/>
            <a:chOff x="3593400" y="1760085"/>
            <a:chExt cx="1957200" cy="1093200"/>
          </a:xfrm>
        </p:grpSpPr>
        <p:sp>
          <p:nvSpPr>
            <p:cNvPr id="157" name="Google Shape;157;p2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158" name="Google Shape;158;p2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 name="Google Shape;160;p26"/>
          <p:cNvCxnSpPr>
            <a:endCxn id="158"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61" name="Google Shape;161;p26"/>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62" name="Google Shape;162;p2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63" name="Google Shape;163;p26"/>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64" name="Shape 164"/>
        <p:cNvGrpSpPr/>
        <p:nvPr/>
      </p:nvGrpSpPr>
      <p:grpSpPr>
        <a:xfrm>
          <a:off x="0" y="0"/>
          <a:ext cx="0" cy="0"/>
          <a:chOff x="0" y="0"/>
          <a:chExt cx="0" cy="0"/>
        </a:xfrm>
      </p:grpSpPr>
      <p:sp>
        <p:nvSpPr>
          <p:cNvPr id="165" name="Google Shape;165;p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6" name="Google Shape;166;p2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7" name="Google Shape;167;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8" name="Shape 168"/>
        <p:cNvGrpSpPr/>
        <p:nvPr/>
      </p:nvGrpSpPr>
      <p:grpSpPr>
        <a:xfrm>
          <a:off x="0" y="0"/>
          <a:ext cx="0" cy="0"/>
          <a:chOff x="0" y="0"/>
          <a:chExt cx="0" cy="0"/>
        </a:xfrm>
      </p:grpSpPr>
      <p:sp>
        <p:nvSpPr>
          <p:cNvPr id="169" name="Google Shape;16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0" name="Google Shape;170;p2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1" name="Google Shape;171;p2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2" name="Google Shape;172;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73" name="Shape 173"/>
        <p:cNvGrpSpPr/>
        <p:nvPr/>
      </p:nvGrpSpPr>
      <p:grpSpPr>
        <a:xfrm>
          <a:off x="0" y="0"/>
          <a:ext cx="0" cy="0"/>
          <a:chOff x="0" y="0"/>
          <a:chExt cx="0" cy="0"/>
        </a:xfrm>
      </p:grpSpPr>
      <p:sp>
        <p:nvSpPr>
          <p:cNvPr id="174" name="Google Shape;174;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5" name="Google Shape;175;p2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6" name="Google Shape;176;p2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7" name="Google Shape;177;p2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8" name="Google Shape;178;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1" name="Google Shape;181;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31"/>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84" name="Google Shape;184;p31"/>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1" name="Shape 31"/>
        <p:cNvGrpSpPr/>
        <p:nvPr/>
      </p:nvGrpSpPr>
      <p:grpSpPr>
        <a:xfrm>
          <a:off x="0" y="0"/>
          <a:ext cx="0" cy="0"/>
          <a:chOff x="0" y="0"/>
          <a:chExt cx="0" cy="0"/>
        </a:xfrm>
      </p:grpSpPr>
      <p:pic>
        <p:nvPicPr>
          <p:cNvPr descr="connections-05.png" id="32" name="Google Shape;32;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3" name="Google Shape;33;p4"/>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4" name="Google Shape;34;p4"/>
          <p:cNvGrpSpPr/>
          <p:nvPr/>
        </p:nvGrpSpPr>
        <p:grpSpPr>
          <a:xfrm>
            <a:off x="3593400" y="1074285"/>
            <a:ext cx="1957200" cy="1093200"/>
            <a:chOff x="3593400" y="1760085"/>
            <a:chExt cx="1957200" cy="1093200"/>
          </a:xfrm>
        </p:grpSpPr>
        <p:sp>
          <p:nvSpPr>
            <p:cNvPr id="35" name="Google Shape;35;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36" name="Google Shape;36;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37" name="Google Shape;37;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38" name="Google Shape;38;p4"/>
          <p:cNvCxnSpPr>
            <a:endCxn id="36"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9" name="Google Shape;39;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40" name="Google Shape;40;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41" name="Google Shape;41;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3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94" name="Shape 194"/>
        <p:cNvGrpSpPr/>
        <p:nvPr/>
      </p:nvGrpSpPr>
      <p:grpSpPr>
        <a:xfrm>
          <a:off x="0" y="0"/>
          <a:ext cx="0" cy="0"/>
          <a:chOff x="0" y="0"/>
          <a:chExt cx="0" cy="0"/>
        </a:xfrm>
      </p:grpSpPr>
      <p:sp>
        <p:nvSpPr>
          <p:cNvPr id="195" name="Google Shape;195;p3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96" name="Google Shape;196;p3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7" name="Google Shape;197;p3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8" name="Google Shape;198;p3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9" name="Google Shape;199;p3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0" name="Google Shape;200;p3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2" name="Google Shape;202;p3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3" name="Google Shape;203;p3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4" name="Google Shape;204;p3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5" name="Google Shape;205;p3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6" name="Google Shape;206;p3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7" name="Google Shape;207;p3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8" name="Google Shape;208;p3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9" name="Google Shape;209;p3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3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14" name="Google Shape;214;p3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215" name="Google Shape;215;p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6" name="Shape 216"/>
        <p:cNvGrpSpPr/>
        <p:nvPr/>
      </p:nvGrpSpPr>
      <p:grpSpPr>
        <a:xfrm>
          <a:off x="0" y="0"/>
          <a:ext cx="0" cy="0"/>
          <a:chOff x="0" y="0"/>
          <a:chExt cx="0" cy="0"/>
        </a:xfrm>
      </p:grpSpPr>
      <p:pic>
        <p:nvPicPr>
          <p:cNvPr descr="connections-05.png" id="217" name="Google Shape;217;p3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218" name="Google Shape;218;p3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219" name="Google Shape;219;p37"/>
          <p:cNvGrpSpPr/>
          <p:nvPr/>
        </p:nvGrpSpPr>
        <p:grpSpPr>
          <a:xfrm>
            <a:off x="3593400" y="1074285"/>
            <a:ext cx="1957200" cy="1093200"/>
            <a:chOff x="3593400" y="1760085"/>
            <a:chExt cx="1957200" cy="1093200"/>
          </a:xfrm>
        </p:grpSpPr>
        <p:sp>
          <p:nvSpPr>
            <p:cNvPr id="220" name="Google Shape;220;p3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221" name="Google Shape;221;p3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222" name="Google Shape;222;p3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223" name="Google Shape;223;p37"/>
          <p:cNvCxnSpPr>
            <a:endCxn id="221"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224" name="Google Shape;224;p3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225" name="Google Shape;225;p3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226" name="Google Shape;226;p3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7" name="Shape 227"/>
        <p:cNvGrpSpPr/>
        <p:nvPr/>
      </p:nvGrpSpPr>
      <p:grpSpPr>
        <a:xfrm>
          <a:off x="0" y="0"/>
          <a:ext cx="0" cy="0"/>
          <a:chOff x="0" y="0"/>
          <a:chExt cx="0" cy="0"/>
        </a:xfrm>
      </p:grpSpPr>
      <p:sp>
        <p:nvSpPr>
          <p:cNvPr id="228" name="Google Shape;228;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9" name="Google Shape;229;p3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30" name="Google Shape;230;p3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31" name="Shape 231"/>
        <p:cNvGrpSpPr/>
        <p:nvPr/>
      </p:nvGrpSpPr>
      <p:grpSpPr>
        <a:xfrm>
          <a:off x="0" y="0"/>
          <a:ext cx="0" cy="0"/>
          <a:chOff x="0" y="0"/>
          <a:chExt cx="0" cy="0"/>
        </a:xfrm>
      </p:grpSpPr>
      <p:sp>
        <p:nvSpPr>
          <p:cNvPr id="232" name="Google Shape;232;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3" name="Google Shape;233;p3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34" name="Google Shape;234;p3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35" name="Google Shape;235;p3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36" name="Shape 236"/>
        <p:cNvGrpSpPr/>
        <p:nvPr/>
      </p:nvGrpSpPr>
      <p:grpSpPr>
        <a:xfrm>
          <a:off x="0" y="0"/>
          <a:ext cx="0" cy="0"/>
          <a:chOff x="0" y="0"/>
          <a:chExt cx="0" cy="0"/>
        </a:xfrm>
      </p:grpSpPr>
      <p:sp>
        <p:nvSpPr>
          <p:cNvPr id="237" name="Google Shape;237;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8" name="Google Shape;238;p4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39" name="Google Shape;239;p4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40" name="Google Shape;240;p4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41" name="Google Shape;241;p4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242" name="Shape 242"/>
        <p:cNvGrpSpPr/>
        <p:nvPr/>
      </p:nvGrpSpPr>
      <p:grpSpPr>
        <a:xfrm>
          <a:off x="0" y="0"/>
          <a:ext cx="0" cy="0"/>
          <a:chOff x="0" y="0"/>
          <a:chExt cx="0" cy="0"/>
        </a:xfrm>
      </p:grpSpPr>
      <p:sp>
        <p:nvSpPr>
          <p:cNvPr id="243" name="Google Shape;243;p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4" name="Google Shape;244;p4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245" name="Shape 245"/>
        <p:cNvGrpSpPr/>
        <p:nvPr/>
      </p:nvGrpSpPr>
      <p:grpSpPr>
        <a:xfrm>
          <a:off x="0" y="0"/>
          <a:ext cx="0" cy="0"/>
          <a:chOff x="0" y="0"/>
          <a:chExt cx="0" cy="0"/>
        </a:xfrm>
      </p:grpSpPr>
      <p:sp>
        <p:nvSpPr>
          <p:cNvPr id="246" name="Google Shape;246;p4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47" name="Google Shape;247;p4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248" name="Shape 248"/>
        <p:cNvGrpSpPr/>
        <p:nvPr/>
      </p:nvGrpSpPr>
      <p:grpSpPr>
        <a:xfrm>
          <a:off x="0" y="0"/>
          <a:ext cx="0" cy="0"/>
          <a:chOff x="0" y="0"/>
          <a:chExt cx="0" cy="0"/>
        </a:xfrm>
      </p:grpSpPr>
      <p:sp>
        <p:nvSpPr>
          <p:cNvPr id="249" name="Google Shape;249;p4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2" name="Shape 42"/>
        <p:cNvGrpSpPr/>
        <p:nvPr/>
      </p:nvGrpSpPr>
      <p:grpSpPr>
        <a:xfrm>
          <a:off x="0" y="0"/>
          <a:ext cx="0" cy="0"/>
          <a:chOff x="0" y="0"/>
          <a:chExt cx="0" cy="0"/>
        </a:xfrm>
      </p:grpSpPr>
      <p:sp>
        <p:nvSpPr>
          <p:cNvPr id="43" name="Google Shape;43;p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 name="Google Shape;44;p5"/>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250" name="Shape 250"/>
        <p:cNvGrpSpPr/>
        <p:nvPr/>
      </p:nvGrpSpPr>
      <p:grpSpPr>
        <a:xfrm>
          <a:off x="0" y="0"/>
          <a:ext cx="0" cy="0"/>
          <a:chOff x="0" y="0"/>
          <a:chExt cx="0" cy="0"/>
        </a:xfrm>
      </p:grpSpPr>
      <p:sp>
        <p:nvSpPr>
          <p:cNvPr id="251" name="Google Shape;251;p4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8" name="Google Shape;48;p6"/>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9" name="Google Shape;49;p6"/>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0" name="Google Shape;50;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Google Shape;52;p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7"/>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5" name="Google Shape;55;p7"/>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6" name="Google Shape;56;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9" name="Google Shape;59;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2" name="Google Shape;62;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5.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2.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1.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C90813"/>
                </a:solidFill>
                <a:latin typeface="Source Sans Pro"/>
                <a:ea typeface="Source Sans Pro"/>
                <a:cs typeface="Source Sans Pro"/>
                <a:sym typeface="Source Sans Pro"/>
              </a:defRPr>
            </a:lvl1pPr>
            <a:lvl2pPr lvl="1" algn="r">
              <a:buNone/>
              <a:defRPr b="1" sz="1300">
                <a:solidFill>
                  <a:srgbClr val="C90813"/>
                </a:solidFill>
                <a:latin typeface="Source Sans Pro"/>
                <a:ea typeface="Source Sans Pro"/>
                <a:cs typeface="Source Sans Pro"/>
                <a:sym typeface="Source Sans Pro"/>
              </a:defRPr>
            </a:lvl2pPr>
            <a:lvl3pPr lvl="2" algn="r">
              <a:buNone/>
              <a:defRPr b="1" sz="1300">
                <a:solidFill>
                  <a:srgbClr val="C90813"/>
                </a:solidFill>
                <a:latin typeface="Source Sans Pro"/>
                <a:ea typeface="Source Sans Pro"/>
                <a:cs typeface="Source Sans Pro"/>
                <a:sym typeface="Source Sans Pro"/>
              </a:defRPr>
            </a:lvl3pPr>
            <a:lvl4pPr lvl="3" algn="r">
              <a:buNone/>
              <a:defRPr b="1" sz="1300">
                <a:solidFill>
                  <a:srgbClr val="C90813"/>
                </a:solidFill>
                <a:latin typeface="Source Sans Pro"/>
                <a:ea typeface="Source Sans Pro"/>
                <a:cs typeface="Source Sans Pro"/>
                <a:sym typeface="Source Sans Pro"/>
              </a:defRPr>
            </a:lvl4pPr>
            <a:lvl5pPr lvl="4" algn="r">
              <a:buNone/>
              <a:defRPr b="1" sz="1300">
                <a:solidFill>
                  <a:srgbClr val="C90813"/>
                </a:solidFill>
                <a:latin typeface="Source Sans Pro"/>
                <a:ea typeface="Source Sans Pro"/>
                <a:cs typeface="Source Sans Pro"/>
                <a:sym typeface="Source Sans Pro"/>
              </a:defRPr>
            </a:lvl5pPr>
            <a:lvl6pPr lvl="5" algn="r">
              <a:buNone/>
              <a:defRPr b="1" sz="1300">
                <a:solidFill>
                  <a:srgbClr val="C90813"/>
                </a:solidFill>
                <a:latin typeface="Source Sans Pro"/>
                <a:ea typeface="Source Sans Pro"/>
                <a:cs typeface="Source Sans Pro"/>
                <a:sym typeface="Source Sans Pro"/>
              </a:defRPr>
            </a:lvl6pPr>
            <a:lvl7pPr lvl="6" algn="r">
              <a:buNone/>
              <a:defRPr b="1" sz="1300">
                <a:solidFill>
                  <a:srgbClr val="C90813"/>
                </a:solidFill>
                <a:latin typeface="Source Sans Pro"/>
                <a:ea typeface="Source Sans Pro"/>
                <a:cs typeface="Source Sans Pro"/>
                <a:sym typeface="Source Sans Pro"/>
              </a:defRPr>
            </a:lvl7pPr>
            <a:lvl8pPr lvl="7" algn="r">
              <a:buNone/>
              <a:defRPr b="1" sz="1300">
                <a:solidFill>
                  <a:srgbClr val="C90813"/>
                </a:solidFill>
                <a:latin typeface="Source Sans Pro"/>
                <a:ea typeface="Source Sans Pro"/>
                <a:cs typeface="Source Sans Pro"/>
                <a:sym typeface="Source Sans Pro"/>
              </a:defRPr>
            </a:lvl8pPr>
            <a:lvl9pPr lvl="8"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0" name="Google Shape;70;p12"/>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71" name="Google Shape;71;p12"/>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31" name="Google Shape;131;p2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32" name="Google Shape;132;p2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92" name="Google Shape;192;p3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93" name="Google Shape;193;p3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0.png"/><Relationship Id="rId4"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hyperlink" Target="http://drive.google.com/file/d/1-jQUBXfj91diLWi9zf81TGXn408JAQIm/view" TargetMode="Externa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medium.com/towards-artificial-intelligence/the-50-best-public-datasets-for-machine-learning-d80e9f03027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image" Target="../media/image61.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image" Target="../media/image61.png"/><Relationship Id="rId4" Type="http://schemas.openxmlformats.org/officeDocument/2006/relationships/image" Target="../media/image50.jpg"/><Relationship Id="rId5" Type="http://schemas.openxmlformats.org/officeDocument/2006/relationships/image" Target="../media/image43.jpg"/><Relationship Id="rId6" Type="http://schemas.openxmlformats.org/officeDocument/2006/relationships/image" Target="../media/image44.jpg"/><Relationship Id="rId7" Type="http://schemas.openxmlformats.org/officeDocument/2006/relationships/image" Target="../media/image3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6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6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6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3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60.png"/><Relationship Id="rId4" Type="http://schemas.openxmlformats.org/officeDocument/2006/relationships/image" Target="../media/image56.png"/><Relationship Id="rId5" Type="http://schemas.openxmlformats.org/officeDocument/2006/relationships/image" Target="../media/image6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54.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51.png"/><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47.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ctrTitle"/>
          </p:nvPr>
        </p:nvSpPr>
        <p:spPr>
          <a:xfrm>
            <a:off x="1457775" y="2530550"/>
            <a:ext cx="6803100" cy="24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Lecture 2: </a:t>
            </a:r>
            <a:endParaRPr>
              <a:solidFill>
                <a:srgbClr val="000000"/>
              </a:solidFill>
            </a:endParaRPr>
          </a:p>
          <a:p>
            <a:pPr indent="0" lvl="0" marL="0" rtl="0" algn="l">
              <a:spcBef>
                <a:spcPts val="0"/>
              </a:spcBef>
              <a:spcAft>
                <a:spcPts val="0"/>
              </a:spcAft>
              <a:buNone/>
            </a:pPr>
            <a:r>
              <a:rPr lang="en">
                <a:solidFill>
                  <a:srgbClr val="000000"/>
                </a:solidFill>
              </a:rPr>
              <a:t>Data Visualization </a:t>
            </a:r>
            <a:endParaRPr>
              <a:solidFill>
                <a:srgbClr val="000000"/>
              </a:solidFill>
            </a:endParaRPr>
          </a:p>
          <a:p>
            <a:pPr indent="0" lvl="0" marL="0" rtl="0" algn="l">
              <a:spcBef>
                <a:spcPts val="0"/>
              </a:spcBef>
              <a:spcAft>
                <a:spcPts val="0"/>
              </a:spcAft>
              <a:buNone/>
            </a:pPr>
            <a:r>
              <a:rPr lang="en">
                <a:solidFill>
                  <a:srgbClr val="000000"/>
                </a:solidFill>
              </a:rPr>
              <a:t>and Manipulation</a:t>
            </a:r>
            <a:endParaRPr>
              <a:solidFill>
                <a:srgbClr val="000000"/>
              </a:solidFill>
            </a:endParaRPr>
          </a:p>
        </p:txBody>
      </p:sp>
      <p:grpSp>
        <p:nvGrpSpPr>
          <p:cNvPr id="258" name="Google Shape;258;p45"/>
          <p:cNvGrpSpPr/>
          <p:nvPr/>
        </p:nvGrpSpPr>
        <p:grpSpPr>
          <a:xfrm>
            <a:off x="3451552" y="1737052"/>
            <a:ext cx="3027498" cy="793498"/>
            <a:chOff x="3644952" y="1400027"/>
            <a:chExt cx="3027498" cy="793498"/>
          </a:xfrm>
        </p:grpSpPr>
        <p:pic>
          <p:nvPicPr>
            <p:cNvPr id="259" name="Google Shape;259;p4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260" name="Google Shape;260;p4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261" name="Google Shape;261;p4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3 - Reinforcement Learning </a:t>
            </a:r>
            <a:endParaRPr sz="2400"/>
          </a:p>
        </p:txBody>
      </p:sp>
      <p:sp>
        <p:nvSpPr>
          <p:cNvPr id="338" name="Google Shape;338;p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9" name="Google Shape;339;p54"/>
          <p:cNvPicPr preferRelativeResize="0"/>
          <p:nvPr/>
        </p:nvPicPr>
        <p:blipFill>
          <a:blip r:embed="rId3">
            <a:alphaModFix/>
          </a:blip>
          <a:stretch>
            <a:fillRect/>
          </a:stretch>
        </p:blipFill>
        <p:spPr>
          <a:xfrm>
            <a:off x="1043249" y="1800937"/>
            <a:ext cx="7057500" cy="2722175"/>
          </a:xfrm>
          <a:prstGeom prst="rect">
            <a:avLst/>
          </a:prstGeom>
          <a:noFill/>
          <a:ln>
            <a:noFill/>
          </a:ln>
        </p:spPr>
      </p:pic>
      <p:sp>
        <p:nvSpPr>
          <p:cNvPr id="340" name="Google Shape;340;p54"/>
          <p:cNvSpPr txBox="1"/>
          <p:nvPr/>
        </p:nvSpPr>
        <p:spPr>
          <a:xfrm>
            <a:off x="939250" y="4711150"/>
            <a:ext cx="7571700" cy="18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Your system learns to behave in an evolving environment and make prediction by learning from the outcome of specific actions.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Goal: learn the actions (Good)  that </a:t>
            </a:r>
            <a:r>
              <a:rPr b="1" lang="en" sz="1800">
                <a:latin typeface="Roboto Slab"/>
                <a:ea typeface="Roboto Slab"/>
                <a:cs typeface="Roboto Slab"/>
                <a:sym typeface="Roboto Slab"/>
              </a:rPr>
              <a:t>maximize </a:t>
            </a:r>
            <a:r>
              <a:rPr lang="en" sz="1800">
                <a:latin typeface="Roboto Slab"/>
                <a:ea typeface="Roboto Slab"/>
                <a:cs typeface="Roboto Slab"/>
                <a:sym typeface="Roboto Slab"/>
              </a:rPr>
              <a:t>the reward. </a:t>
            </a:r>
            <a:endParaRPr sz="180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90813"/>
                </a:solidFill>
              </a:rPr>
              <a:t>Example of Reinforcement Learning</a:t>
            </a:r>
            <a:endParaRPr sz="2400">
              <a:solidFill>
                <a:srgbClr val="C90813"/>
              </a:solidFill>
            </a:endParaRPr>
          </a:p>
        </p:txBody>
      </p:sp>
      <p:sp>
        <p:nvSpPr>
          <p:cNvPr id="346" name="Google Shape;346;p5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7" name="Google Shape;347;p55" title="Google DeepMinds Deep Q-learning playing Atari Breakout.mp4">
            <a:hlinkClick r:id="rId3"/>
          </p:cNvPr>
          <p:cNvPicPr preferRelativeResize="0"/>
          <p:nvPr/>
        </p:nvPicPr>
        <p:blipFill>
          <a:blip r:embed="rId4">
            <a:alphaModFix/>
          </a:blip>
          <a:stretch>
            <a:fillRect/>
          </a:stretch>
        </p:blipFill>
        <p:spPr>
          <a:xfrm>
            <a:off x="1410675" y="1591125"/>
            <a:ext cx="6322650" cy="474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6"/>
          <p:cNvSpPr txBox="1"/>
          <p:nvPr>
            <p:ph idx="4294967295" type="ctrTitle"/>
          </p:nvPr>
        </p:nvSpPr>
        <p:spPr>
          <a:xfrm>
            <a:off x="2648125" y="3489150"/>
            <a:ext cx="9845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Machine </a:t>
            </a:r>
            <a:br>
              <a:rPr b="1" lang="en" sz="6000">
                <a:solidFill>
                  <a:srgbClr val="CC0000"/>
                </a:solidFill>
              </a:rPr>
            </a:br>
            <a:r>
              <a:rPr b="1" lang="en" sz="6000">
                <a:solidFill>
                  <a:srgbClr val="CC0000"/>
                </a:solidFill>
              </a:rPr>
              <a:t>Learning </a:t>
            </a:r>
            <a:br>
              <a:rPr b="1" lang="en" sz="6000">
                <a:solidFill>
                  <a:srgbClr val="CC0000"/>
                </a:solidFill>
              </a:rPr>
            </a:br>
            <a:r>
              <a:rPr b="1" lang="en" sz="6000">
                <a:solidFill>
                  <a:srgbClr val="CC0000"/>
                </a:solidFill>
              </a:rPr>
              <a:t>Pipeline</a:t>
            </a:r>
            <a:endParaRPr b="1" sz="6000">
              <a:solidFill>
                <a:srgbClr val="CC0000"/>
              </a:solidFill>
            </a:endParaRPr>
          </a:p>
        </p:txBody>
      </p:sp>
      <p:sp>
        <p:nvSpPr>
          <p:cNvPr id="353" name="Google Shape;353;p5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359" name="Google Shape;359;p57"/>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60" name="Google Shape;360;p57"/>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361" name="Google Shape;361;p5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7"/>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1 </a:t>
            </a:r>
            <a:r>
              <a:rPr b="1" lang="en" sz="1800">
                <a:solidFill>
                  <a:srgbClr val="263238"/>
                </a:solidFill>
                <a:latin typeface="Roboto Slab"/>
                <a:ea typeface="Roboto Slab"/>
                <a:cs typeface="Roboto Slab"/>
                <a:sym typeface="Roboto Slab"/>
              </a:rPr>
              <a:t>Identify Problem</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Carefully define the problem you want to solve. What specific question are you trying to answer?</a:t>
            </a:r>
            <a:endParaRPr sz="1600">
              <a:solidFill>
                <a:srgbClr val="263238"/>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263238"/>
              </a:solidFill>
              <a:latin typeface="Roboto Slab"/>
              <a:ea typeface="Roboto Slab"/>
              <a:cs typeface="Roboto Slab"/>
              <a:sym typeface="Roboto Slab"/>
            </a:endParaRPr>
          </a:p>
        </p:txBody>
      </p:sp>
      <p:sp>
        <p:nvSpPr>
          <p:cNvPr id="363" name="Google Shape;363;p57"/>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2 </a:t>
            </a:r>
            <a:r>
              <a:rPr b="1" lang="en" sz="1800">
                <a:solidFill>
                  <a:srgbClr val="263238"/>
                </a:solidFill>
                <a:latin typeface="Roboto Slab"/>
                <a:ea typeface="Roboto Slab"/>
                <a:cs typeface="Roboto Slab"/>
                <a:sym typeface="Roboto Slab"/>
              </a:rPr>
              <a:t>Gather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Figure out what data is needed and where to retrieve it. Does similar data exist or do we need to generate it?</a:t>
            </a:r>
            <a:endParaRPr b="1" sz="1600">
              <a:solidFill>
                <a:srgbClr val="263238"/>
              </a:solidFill>
              <a:latin typeface="Roboto Slab"/>
              <a:ea typeface="Roboto Slab"/>
              <a:cs typeface="Roboto Slab"/>
              <a:sym typeface="Roboto Slab"/>
            </a:endParaRPr>
          </a:p>
        </p:txBody>
      </p:sp>
      <p:sp>
        <p:nvSpPr>
          <p:cNvPr id="364" name="Google Shape;364;p57"/>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3 </a:t>
            </a:r>
            <a:r>
              <a:rPr b="1" lang="en" sz="1800">
                <a:solidFill>
                  <a:srgbClr val="263238"/>
                </a:solidFill>
                <a:latin typeface="Roboto Slab"/>
                <a:ea typeface="Roboto Slab"/>
                <a:cs typeface="Roboto Slab"/>
                <a:sym typeface="Roboto Slab"/>
              </a:rPr>
              <a:t>Process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263238"/>
              </a:solidFill>
              <a:latin typeface="Roboto Slab"/>
              <a:ea typeface="Roboto Slab"/>
              <a:cs typeface="Roboto Slab"/>
              <a:sym typeface="Roboto Slab"/>
            </a:endParaRPr>
          </a:p>
        </p:txBody>
      </p:sp>
      <p:sp>
        <p:nvSpPr>
          <p:cNvPr id="365" name="Google Shape;365;p57"/>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CC0000"/>
                </a:solidFill>
                <a:latin typeface="Roboto Slab"/>
                <a:ea typeface="Roboto Slab"/>
                <a:cs typeface="Roboto Slab"/>
                <a:sym typeface="Roboto Slab"/>
              </a:rPr>
              <a:t>4 </a:t>
            </a:r>
            <a:r>
              <a:rPr b="1" lang="en" sz="1800">
                <a:latin typeface="Roboto Slab"/>
                <a:ea typeface="Roboto Slab"/>
                <a:cs typeface="Roboto Slab"/>
                <a:sym typeface="Roboto Slab"/>
              </a:rPr>
              <a:t>Train Model</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latin typeface="Roboto Slab"/>
              <a:ea typeface="Roboto Slab"/>
              <a:cs typeface="Roboto Slab"/>
              <a:sym typeface="Roboto Slab"/>
            </a:endParaRPr>
          </a:p>
        </p:txBody>
      </p:sp>
      <p:sp>
        <p:nvSpPr>
          <p:cNvPr id="366" name="Google Shape;366;p57"/>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5 </a:t>
            </a:r>
            <a:r>
              <a:rPr b="1" lang="en" sz="1800">
                <a:latin typeface="Roboto Slab"/>
                <a:ea typeface="Roboto Slab"/>
                <a:cs typeface="Roboto Slab"/>
                <a:sym typeface="Roboto Slab"/>
              </a:rPr>
              <a:t>Evaluate Results</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Does the trained model solve your initial problem? Does it satisfy your performance requirements?</a:t>
            </a:r>
            <a:endParaRPr b="1" sz="1600">
              <a:latin typeface="Roboto Slab"/>
              <a:ea typeface="Roboto Slab"/>
              <a:cs typeface="Roboto Slab"/>
              <a:sym typeface="Roboto Slab"/>
            </a:endParaRPr>
          </a:p>
        </p:txBody>
      </p:sp>
      <p:sp>
        <p:nvSpPr>
          <p:cNvPr id="367" name="Google Shape;367;p57"/>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6 </a:t>
            </a:r>
            <a:r>
              <a:rPr b="1" lang="en" sz="1800">
                <a:latin typeface="Roboto Slab"/>
                <a:ea typeface="Roboto Slab"/>
                <a:cs typeface="Roboto Slab"/>
                <a:sym typeface="Roboto Slab"/>
              </a:rPr>
              <a:t>Repeat!</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Improve your model by reiterating the process! </a:t>
            </a:r>
            <a:endParaRPr b="1" sz="1600">
              <a:latin typeface="Roboto Slab"/>
              <a:ea typeface="Roboto Slab"/>
              <a:cs typeface="Roboto Slab"/>
              <a:sym typeface="Roboto Slab"/>
            </a:endParaRPr>
          </a:p>
          <a:p>
            <a:pPr indent="0" lvl="0" marL="0" rtl="0" algn="l">
              <a:spcBef>
                <a:spcPts val="600"/>
              </a:spcBef>
              <a:spcAft>
                <a:spcPts val="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373" name="Google Shape;373;p58"/>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74" name="Google Shape;374;p58"/>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375" name="Google Shape;375;p5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58"/>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1 </a:t>
            </a:r>
            <a:r>
              <a:rPr b="1" lang="en" sz="1800">
                <a:solidFill>
                  <a:srgbClr val="263238"/>
                </a:solidFill>
                <a:latin typeface="Roboto Slab"/>
                <a:ea typeface="Roboto Slab"/>
                <a:cs typeface="Roboto Slab"/>
                <a:sym typeface="Roboto Slab"/>
              </a:rPr>
              <a:t>Identify Problem</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Carefully define the problem you want to solve. What specific question are you trying to answer?</a:t>
            </a:r>
            <a:endParaRPr sz="1600">
              <a:solidFill>
                <a:srgbClr val="263238"/>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263238"/>
              </a:solidFill>
              <a:latin typeface="Roboto Slab"/>
              <a:ea typeface="Roboto Slab"/>
              <a:cs typeface="Roboto Slab"/>
              <a:sym typeface="Roboto Slab"/>
            </a:endParaRPr>
          </a:p>
        </p:txBody>
      </p:sp>
      <p:sp>
        <p:nvSpPr>
          <p:cNvPr id="377" name="Google Shape;377;p58"/>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378" name="Google Shape;378;p58"/>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379" name="Google Shape;379;p58"/>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380" name="Google Shape;380;p58"/>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381" name="Google Shape;381;p58"/>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9"/>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Identifying Problem</a:t>
            </a:r>
            <a:endParaRPr>
              <a:solidFill>
                <a:srgbClr val="CC0000"/>
              </a:solidFill>
            </a:endParaRPr>
          </a:p>
        </p:txBody>
      </p:sp>
      <p:cxnSp>
        <p:nvCxnSpPr>
          <p:cNvPr id="387" name="Google Shape;387;p59"/>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88" name="Google Shape;388;p59"/>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389" name="Google Shape;389;p59"/>
          <p:cNvSpPr txBox="1"/>
          <p:nvPr/>
        </p:nvSpPr>
        <p:spPr>
          <a:xfrm>
            <a:off x="786150" y="1263650"/>
            <a:ext cx="7053300" cy="48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What are you trying to solve?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Example: IMDB (very famous dataset) - Predict movie ratings from reviews?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What kind of information are you trying to find out and based on what data?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What type of problem is it?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Classification, regression, clustering, etc?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What is your input?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Text, pictures, tabular data, numerical, etc.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395" name="Google Shape;395;p60"/>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96" name="Google Shape;396;p60"/>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397" name="Google Shape;397;p6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60"/>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399" name="Google Shape;399;p60"/>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2 </a:t>
            </a:r>
            <a:r>
              <a:rPr b="1" lang="en" sz="1800">
                <a:solidFill>
                  <a:srgbClr val="263238"/>
                </a:solidFill>
                <a:latin typeface="Roboto Slab"/>
                <a:ea typeface="Roboto Slab"/>
                <a:cs typeface="Roboto Slab"/>
                <a:sym typeface="Roboto Slab"/>
              </a:rPr>
              <a:t>Gather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Figure out what data is needed and where to retrieve it. Does similar data exist or do we need to generate it?</a:t>
            </a:r>
            <a:endParaRPr b="1" sz="1600">
              <a:solidFill>
                <a:srgbClr val="263238"/>
              </a:solidFill>
              <a:latin typeface="Roboto Slab"/>
              <a:ea typeface="Roboto Slab"/>
              <a:cs typeface="Roboto Slab"/>
              <a:sym typeface="Roboto Slab"/>
            </a:endParaRPr>
          </a:p>
        </p:txBody>
      </p:sp>
      <p:sp>
        <p:nvSpPr>
          <p:cNvPr id="400" name="Google Shape;400;p60"/>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401" name="Google Shape;401;p60"/>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402" name="Google Shape;402;p60"/>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403" name="Google Shape;403;p60"/>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Gathering Data</a:t>
            </a:r>
            <a:endParaRPr>
              <a:solidFill>
                <a:srgbClr val="CC0000"/>
              </a:solidFill>
            </a:endParaRPr>
          </a:p>
        </p:txBody>
      </p:sp>
      <p:cxnSp>
        <p:nvCxnSpPr>
          <p:cNvPr id="409" name="Google Shape;409;p61"/>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410" name="Google Shape;410;p61"/>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411" name="Google Shape;411;p61"/>
          <p:cNvSpPr txBox="1"/>
          <p:nvPr/>
        </p:nvSpPr>
        <p:spPr>
          <a:xfrm>
            <a:off x="786150" y="1263650"/>
            <a:ext cx="7053300" cy="52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Does the dataset exist?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There exist a lot of common dataset centers: </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latin typeface="Roboto Slab"/>
                <a:ea typeface="Roboto Slab"/>
                <a:cs typeface="Roboto Slab"/>
                <a:sym typeface="Roboto Slab"/>
              </a:rPr>
              <a:t>UCI Machine Learning Repository</a:t>
            </a:r>
            <a:endParaRPr sz="1800">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latin typeface="Roboto Slab"/>
                <a:ea typeface="Roboto Slab"/>
                <a:cs typeface="Roboto Slab"/>
                <a:sym typeface="Roboto Slab"/>
              </a:rPr>
              <a:t>Kaggle</a:t>
            </a:r>
            <a:endParaRPr sz="1800">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latin typeface="Roboto Slab"/>
                <a:ea typeface="Roboto Slab"/>
                <a:cs typeface="Roboto Slab"/>
                <a:sym typeface="Roboto Slab"/>
              </a:rPr>
              <a:t>Find more </a:t>
            </a:r>
            <a:r>
              <a:rPr lang="en" sz="1800" u="sng">
                <a:solidFill>
                  <a:schemeClr val="hlink"/>
                </a:solidFill>
                <a:latin typeface="Roboto Slab"/>
                <a:ea typeface="Roboto Slab"/>
                <a:cs typeface="Roboto Slab"/>
                <a:sym typeface="Roboto Slab"/>
                <a:hlinkClick r:id="rId3"/>
              </a:rPr>
              <a:t>here</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Does it have what you need and relevant information to problem?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How can we get more data if needed?</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Generate your own data (eg.: Take 1000 dog pictures on your own)  </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Augment data (especially in Computer Vision)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Private vs. public datasets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417" name="Google Shape;417;p62"/>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418" name="Google Shape;418;p62"/>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419" name="Google Shape;419;p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62"/>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421" name="Google Shape;421;p62"/>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422" name="Google Shape;422;p62"/>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3 </a:t>
            </a:r>
            <a:r>
              <a:rPr b="1" lang="en" sz="1800">
                <a:solidFill>
                  <a:srgbClr val="263238"/>
                </a:solidFill>
                <a:latin typeface="Roboto Slab"/>
                <a:ea typeface="Roboto Slab"/>
                <a:cs typeface="Roboto Slab"/>
                <a:sym typeface="Roboto Slab"/>
              </a:rPr>
              <a:t>Process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263238"/>
              </a:solidFill>
              <a:latin typeface="Roboto Slab"/>
              <a:ea typeface="Roboto Slab"/>
              <a:cs typeface="Roboto Slab"/>
              <a:sym typeface="Roboto Slab"/>
            </a:endParaRPr>
          </a:p>
        </p:txBody>
      </p:sp>
      <p:sp>
        <p:nvSpPr>
          <p:cNvPr id="423" name="Google Shape;423;p62"/>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424" name="Google Shape;424;p62"/>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425" name="Google Shape;425;p62"/>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3"/>
          <p:cNvSpPr txBox="1"/>
          <p:nvPr>
            <p:ph type="title"/>
          </p:nvPr>
        </p:nvSpPr>
        <p:spPr>
          <a:xfrm>
            <a:off x="786150" y="41830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Machine Learning Workflow in Practice</a:t>
            </a:r>
            <a:endParaRPr sz="2400"/>
          </a:p>
        </p:txBody>
      </p:sp>
      <p:sp>
        <p:nvSpPr>
          <p:cNvPr id="431" name="Google Shape;431;p6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63"/>
          <p:cNvSpPr txBox="1"/>
          <p:nvPr/>
        </p:nvSpPr>
        <p:spPr>
          <a:xfrm>
            <a:off x="786150" y="1604300"/>
            <a:ext cx="6959400" cy="39189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Common misconceptions on what’s popular vs what’s more practical in research and industry</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In the “wild”: massive, </a:t>
            </a:r>
            <a:r>
              <a:rPr lang="en" sz="1800">
                <a:solidFill>
                  <a:srgbClr val="FF0000"/>
                </a:solidFill>
                <a:latin typeface="Roboto Slab"/>
                <a:ea typeface="Roboto Slab"/>
                <a:cs typeface="Roboto Slab"/>
                <a:sym typeface="Roboto Slab"/>
              </a:rPr>
              <a:t>unstructured</a:t>
            </a:r>
            <a:r>
              <a:rPr lang="en" sz="1800">
                <a:solidFill>
                  <a:schemeClr val="dk1"/>
                </a:solidFill>
                <a:latin typeface="Roboto Slab"/>
                <a:ea typeface="Roboto Slab"/>
                <a:cs typeface="Roboto Slab"/>
                <a:sym typeface="Roboto Slab"/>
              </a:rPr>
              <a:t> datasets</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In industry and even in research, problems can be very ambiguous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Problems can be very ambiguous, so the first step is to take a look at your available data and to analyse what you can do with it.</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 sz="1800">
                <a:solidFill>
                  <a:schemeClr val="dk1"/>
                </a:solidFill>
                <a:latin typeface="Roboto Slab"/>
                <a:ea typeface="Roboto Slab"/>
                <a:cs typeface="Roboto Slab"/>
                <a:sym typeface="Roboto Slab"/>
              </a:rPr>
              <a:t>This is so important that we will spend the rest of today on becoming experts at analyzing data.</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idx="1" type="body"/>
          </p:nvPr>
        </p:nvSpPr>
        <p:spPr>
          <a:xfrm>
            <a:off x="786150" y="156821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latin typeface="Roboto Slab"/>
                <a:ea typeface="Roboto Slab"/>
                <a:cs typeface="Roboto Slab"/>
                <a:sym typeface="Roboto Slab"/>
              </a:rPr>
              <a:t>General overview and context of ML</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2000">
                <a:solidFill>
                  <a:srgbClr val="000000"/>
                </a:solidFill>
                <a:latin typeface="Roboto Slab"/>
                <a:ea typeface="Roboto Slab"/>
                <a:cs typeface="Roboto Slab"/>
                <a:sym typeface="Roboto Slab"/>
              </a:rPr>
              <a:t>Machine Learning Pipeline Overview</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chemeClr val="dk1"/>
                </a:solidFill>
                <a:latin typeface="Roboto Slab"/>
                <a:ea typeface="Roboto Slab"/>
                <a:cs typeface="Roboto Slab"/>
                <a:sym typeface="Roboto Slab"/>
              </a:rPr>
              <a:t>Data Manipulation</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Data Visualization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p:txBody>
      </p:sp>
      <p:sp>
        <p:nvSpPr>
          <p:cNvPr id="267" name="Google Shape;267;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C0000"/>
                </a:solidFill>
              </a:rPr>
              <a:t>Today’s Agenda</a:t>
            </a:r>
            <a:endParaRPr sz="2400"/>
          </a:p>
        </p:txBody>
      </p:sp>
      <p:sp>
        <p:nvSpPr>
          <p:cNvPr id="268" name="Google Shape;268;p4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64"/>
          <p:cNvSpPr txBox="1"/>
          <p:nvPr>
            <p:ph idx="4294967295" type="ctrTitle"/>
          </p:nvPr>
        </p:nvSpPr>
        <p:spPr>
          <a:xfrm>
            <a:off x="1736050" y="2072300"/>
            <a:ext cx="63477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6000">
              <a:solidFill>
                <a:srgbClr val="CC0000"/>
              </a:solidFill>
            </a:endParaRPr>
          </a:p>
          <a:p>
            <a:pPr indent="0" lvl="0" marL="0" rtl="0" algn="l">
              <a:spcBef>
                <a:spcPts val="0"/>
              </a:spcBef>
              <a:spcAft>
                <a:spcPts val="0"/>
              </a:spcAft>
              <a:buClr>
                <a:schemeClr val="dk1"/>
              </a:buClr>
              <a:buSzPts val="1100"/>
              <a:buFont typeface="Arial"/>
              <a:buNone/>
            </a:pPr>
            <a:r>
              <a:rPr b="1" lang="en" sz="6000">
                <a:solidFill>
                  <a:srgbClr val="CC0000"/>
                </a:solidFill>
              </a:rPr>
              <a:t>Study Your Data</a:t>
            </a:r>
            <a:endParaRPr b="1" sz="6000">
              <a:solidFill>
                <a:srgbClr val="CC0000"/>
              </a:solidFill>
            </a:endParaRPr>
          </a:p>
        </p:txBody>
      </p:sp>
      <p:cxnSp>
        <p:nvCxnSpPr>
          <p:cNvPr id="438" name="Google Shape;438;p64"/>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439" name="Google Shape;439;p64"/>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440" name="Google Shape;440;p64"/>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441" name="Google Shape;441;p6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64"/>
          <p:cNvSpPr txBox="1"/>
          <p:nvPr/>
        </p:nvSpPr>
        <p:spPr>
          <a:xfrm>
            <a:off x="1829650" y="3521200"/>
            <a:ext cx="62541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So you know what you </a:t>
            </a:r>
            <a:r>
              <a:rPr b="1" lang="en" sz="2400">
                <a:latin typeface="Source Sans Pro"/>
                <a:ea typeface="Source Sans Pro"/>
                <a:cs typeface="Source Sans Pro"/>
                <a:sym typeface="Source Sans Pro"/>
              </a:rPr>
              <a:t>can </a:t>
            </a:r>
            <a:r>
              <a:rPr lang="en" sz="2400">
                <a:latin typeface="Source Sans Pro"/>
                <a:ea typeface="Source Sans Pro"/>
                <a:cs typeface="Source Sans Pro"/>
                <a:sym typeface="Source Sans Pro"/>
              </a:rPr>
              <a:t>do with it </a:t>
            </a:r>
            <a:endParaRPr sz="2400">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What to Look For? Data/Feature Exploration</a:t>
            </a:r>
            <a:endParaRPr sz="2400"/>
          </a:p>
        </p:txBody>
      </p:sp>
      <p:sp>
        <p:nvSpPr>
          <p:cNvPr id="448" name="Google Shape;448;p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65"/>
          <p:cNvSpPr txBox="1"/>
          <p:nvPr/>
        </p:nvSpPr>
        <p:spPr>
          <a:xfrm>
            <a:off x="712675" y="1824400"/>
            <a:ext cx="7183500" cy="410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A few examples: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Number of samples per class (class imbalance)</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Gender analysis: 80% male vs. 20% female samples</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Number of total samples in dataset (choosing models)</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Neural networks generally require more training data</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Number of features (dimensionality)</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Categorical vs numerical features</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Feature dependency</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Missing features (average, median, etc.)</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Not all rows (samples) have complete data</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CC0000"/>
                </a:solidFill>
              </a:rPr>
              <a:t>Goal of Preprocessing </a:t>
            </a:r>
            <a:endParaRPr/>
          </a:p>
        </p:txBody>
      </p:sp>
      <p:sp>
        <p:nvSpPr>
          <p:cNvPr id="455" name="Google Shape;455;p66"/>
          <p:cNvSpPr txBox="1"/>
          <p:nvPr>
            <p:ph idx="1" type="body"/>
          </p:nvPr>
        </p:nvSpPr>
        <p:spPr>
          <a:xfrm>
            <a:off x="786150" y="1568217"/>
            <a:ext cx="7571700" cy="4764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Improve overall model performance</a:t>
            </a:r>
            <a:endParaRPr sz="2000">
              <a:solidFill>
                <a:schemeClr val="dk1"/>
              </a:solidFill>
              <a:latin typeface="Roboto Slab"/>
              <a:ea typeface="Roboto Slab"/>
              <a:cs typeface="Roboto Slab"/>
              <a:sym typeface="Roboto Slab"/>
            </a:endParaRPr>
          </a:p>
          <a:p>
            <a:pPr indent="-355600" lvl="1" marL="9144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Reduce noise by removing unnecessary / noisy data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a:p>
            <a:pPr indent="-355600" lvl="0" marL="4572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Improve interpretability</a:t>
            </a:r>
            <a:endParaRPr sz="2000">
              <a:solidFill>
                <a:schemeClr val="dk1"/>
              </a:solidFill>
              <a:latin typeface="Roboto Slab"/>
              <a:ea typeface="Roboto Slab"/>
              <a:cs typeface="Roboto Slab"/>
              <a:sym typeface="Roboto Slab"/>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a:p>
            <a:pPr indent="-355600" lvl="0" marL="4572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Reduce memory / time loads</a:t>
            </a:r>
            <a:endParaRPr sz="2000">
              <a:solidFill>
                <a:schemeClr val="dk1"/>
              </a:solidFill>
              <a:latin typeface="Roboto Slab"/>
              <a:ea typeface="Roboto Slab"/>
              <a:cs typeface="Roboto Slab"/>
              <a:sym typeface="Roboto Slab"/>
            </a:endParaRPr>
          </a:p>
          <a:p>
            <a:pPr indent="-355600" lvl="1" marL="9144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Can save significant compute time / resources </a:t>
            </a:r>
            <a:endParaRPr sz="2000">
              <a:solidFill>
                <a:schemeClr val="dk1"/>
              </a:solidFill>
              <a:latin typeface="Roboto Slab"/>
              <a:ea typeface="Roboto Slab"/>
              <a:cs typeface="Roboto Slab"/>
              <a:sym typeface="Roboto Slab"/>
            </a:endParaRPr>
          </a:p>
          <a:p>
            <a:pPr indent="-355600" lvl="1" marL="914400" rtl="0" algn="l">
              <a:spcBef>
                <a:spcPts val="0"/>
              </a:spcBef>
              <a:spcAft>
                <a:spcPts val="0"/>
              </a:spcAft>
              <a:buClr>
                <a:schemeClr val="dk1"/>
              </a:buClr>
              <a:buSzPts val="2000"/>
              <a:buFont typeface="Roboto Slab"/>
              <a:buChar char="○"/>
            </a:pPr>
            <a:r>
              <a:rPr b="1" lang="en" sz="2000">
                <a:solidFill>
                  <a:schemeClr val="dk1"/>
                </a:solidFill>
                <a:latin typeface="Roboto Slab"/>
                <a:ea typeface="Roboto Slab"/>
                <a:cs typeface="Roboto Slab"/>
                <a:sym typeface="Roboto Slab"/>
              </a:rPr>
              <a:t>Very crucial </a:t>
            </a:r>
            <a:r>
              <a:rPr lang="en" sz="2000">
                <a:solidFill>
                  <a:schemeClr val="dk1"/>
                </a:solidFill>
                <a:latin typeface="Roboto Slab"/>
                <a:ea typeface="Roboto Slab"/>
                <a:cs typeface="Roboto Slab"/>
                <a:sym typeface="Roboto Slab"/>
              </a:rPr>
              <a:t>in machine learning (especially deep learning)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355600" lvl="0" marL="4572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Data preprocessing can </a:t>
            </a:r>
            <a:r>
              <a:rPr lang="en" sz="2000">
                <a:solidFill>
                  <a:schemeClr val="dk1"/>
                </a:solidFill>
                <a:latin typeface="Roboto Slab"/>
                <a:ea typeface="Roboto Slab"/>
                <a:cs typeface="Roboto Slab"/>
                <a:sym typeface="Roboto Slab"/>
              </a:rPr>
              <a:t>substantially</a:t>
            </a:r>
            <a:r>
              <a:rPr lang="en" sz="2000">
                <a:solidFill>
                  <a:schemeClr val="dk1"/>
                </a:solidFill>
                <a:latin typeface="Roboto Slab"/>
                <a:ea typeface="Roboto Slab"/>
                <a:cs typeface="Roboto Slab"/>
                <a:sym typeface="Roboto Slab"/>
              </a:rPr>
              <a:t> change the outcome of your model</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456" name="Google Shape;456;p6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67"/>
          <p:cNvSpPr txBox="1"/>
          <p:nvPr>
            <p:ph idx="4294967295" type="ctrTitle"/>
          </p:nvPr>
        </p:nvSpPr>
        <p:spPr>
          <a:xfrm>
            <a:off x="1637500" y="911875"/>
            <a:ext cx="5642100" cy="12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CC0000"/>
                </a:solidFill>
              </a:rPr>
              <a:t>Example </a:t>
            </a:r>
            <a:endParaRPr b="1" sz="2400">
              <a:solidFill>
                <a:srgbClr val="CC0000"/>
              </a:solidFill>
            </a:endParaRPr>
          </a:p>
        </p:txBody>
      </p:sp>
      <p:sp>
        <p:nvSpPr>
          <p:cNvPr id="462" name="Google Shape;462;p67"/>
          <p:cNvSpPr txBox="1"/>
          <p:nvPr>
            <p:ph idx="4294967295" type="subTitle"/>
          </p:nvPr>
        </p:nvSpPr>
        <p:spPr>
          <a:xfrm>
            <a:off x="1637500" y="2133625"/>
            <a:ext cx="5642100" cy="79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latin typeface="Roboto Slab"/>
                <a:ea typeface="Roboto Slab"/>
                <a:cs typeface="Roboto Slab"/>
                <a:sym typeface="Roboto Slab"/>
              </a:rPr>
              <a:t>Modified MNIST (Handwritten Digits)</a:t>
            </a:r>
            <a:endParaRPr b="1" sz="2000">
              <a:latin typeface="Roboto Slab"/>
              <a:ea typeface="Roboto Slab"/>
              <a:cs typeface="Roboto Slab"/>
              <a:sym typeface="Roboto Slab"/>
            </a:endParaRPr>
          </a:p>
        </p:txBody>
      </p:sp>
      <p:cxnSp>
        <p:nvCxnSpPr>
          <p:cNvPr id="463" name="Google Shape;463;p67"/>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464" name="Google Shape;464;p67"/>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465" name="Google Shape;465;p67"/>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466" name="Google Shape;466;p6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7" name="Google Shape;467;p67"/>
          <p:cNvPicPr preferRelativeResize="0"/>
          <p:nvPr/>
        </p:nvPicPr>
        <p:blipFill>
          <a:blip r:embed="rId4">
            <a:alphaModFix/>
          </a:blip>
          <a:stretch>
            <a:fillRect/>
          </a:stretch>
        </p:blipFill>
        <p:spPr>
          <a:xfrm>
            <a:off x="2028013" y="3142785"/>
            <a:ext cx="4861075" cy="2954290"/>
          </a:xfrm>
          <a:prstGeom prst="rect">
            <a:avLst/>
          </a:prstGeom>
          <a:noFill/>
          <a:ln>
            <a:noFill/>
          </a:ln>
        </p:spPr>
      </p:pic>
      <p:sp>
        <p:nvSpPr>
          <p:cNvPr id="468" name="Google Shape;468;p67"/>
          <p:cNvSpPr txBox="1"/>
          <p:nvPr/>
        </p:nvSpPr>
        <p:spPr>
          <a:xfrm>
            <a:off x="3497400" y="2658600"/>
            <a:ext cx="3000000" cy="5676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Slab"/>
                <a:ea typeface="Roboto Slab"/>
                <a:cs typeface="Roboto Slab"/>
                <a:sym typeface="Roboto Slab"/>
              </a:rPr>
              <a:t>The original dataset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2" name="Shape 472"/>
        <p:cNvGrpSpPr/>
        <p:nvPr/>
      </p:nvGrpSpPr>
      <p:grpSpPr>
        <a:xfrm>
          <a:off x="0" y="0"/>
          <a:ext cx="0" cy="0"/>
          <a:chOff x="0" y="0"/>
          <a:chExt cx="0" cy="0"/>
        </a:xfrm>
      </p:grpSpPr>
      <p:cxnSp>
        <p:nvCxnSpPr>
          <p:cNvPr id="473" name="Google Shape;473;p68"/>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474" name="Google Shape;474;p68"/>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475" name="Google Shape;475;p68"/>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476" name="Google Shape;476;p6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68"/>
          <p:cNvSpPr txBox="1"/>
          <p:nvPr/>
        </p:nvSpPr>
        <p:spPr>
          <a:xfrm>
            <a:off x="537900" y="5018025"/>
            <a:ext cx="8068200" cy="794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Slab"/>
                <a:ea typeface="Roboto Slab"/>
                <a:cs typeface="Roboto Slab"/>
                <a:sym typeface="Roboto Slab"/>
              </a:rPr>
              <a:t>             Raw             Pixel value threshold      ROI selection               Deskew</a:t>
            </a:r>
            <a:endParaRPr sz="1800"/>
          </a:p>
        </p:txBody>
      </p:sp>
      <p:pic>
        <p:nvPicPr>
          <p:cNvPr id="478" name="Google Shape;478;p68"/>
          <p:cNvPicPr preferRelativeResize="0"/>
          <p:nvPr/>
        </p:nvPicPr>
        <p:blipFill>
          <a:blip r:embed="rId4">
            <a:alphaModFix/>
          </a:blip>
          <a:stretch>
            <a:fillRect/>
          </a:stretch>
        </p:blipFill>
        <p:spPr>
          <a:xfrm>
            <a:off x="532350" y="2871450"/>
            <a:ext cx="1946250" cy="1946250"/>
          </a:xfrm>
          <a:prstGeom prst="rect">
            <a:avLst/>
          </a:prstGeom>
          <a:noFill/>
          <a:ln>
            <a:noFill/>
          </a:ln>
        </p:spPr>
      </p:pic>
      <p:pic>
        <p:nvPicPr>
          <p:cNvPr id="479" name="Google Shape;479;p68"/>
          <p:cNvPicPr preferRelativeResize="0"/>
          <p:nvPr/>
        </p:nvPicPr>
        <p:blipFill>
          <a:blip r:embed="rId5">
            <a:alphaModFix/>
          </a:blip>
          <a:stretch>
            <a:fillRect/>
          </a:stretch>
        </p:blipFill>
        <p:spPr>
          <a:xfrm>
            <a:off x="2671413" y="2871450"/>
            <a:ext cx="1946250" cy="1946250"/>
          </a:xfrm>
          <a:prstGeom prst="rect">
            <a:avLst/>
          </a:prstGeom>
          <a:noFill/>
          <a:ln>
            <a:noFill/>
          </a:ln>
        </p:spPr>
      </p:pic>
      <p:pic>
        <p:nvPicPr>
          <p:cNvPr id="480" name="Google Shape;480;p68"/>
          <p:cNvPicPr preferRelativeResize="0"/>
          <p:nvPr/>
        </p:nvPicPr>
        <p:blipFill>
          <a:blip r:embed="rId6">
            <a:alphaModFix/>
          </a:blip>
          <a:stretch>
            <a:fillRect/>
          </a:stretch>
        </p:blipFill>
        <p:spPr>
          <a:xfrm>
            <a:off x="4830888" y="2871450"/>
            <a:ext cx="1946240" cy="1946240"/>
          </a:xfrm>
          <a:prstGeom prst="rect">
            <a:avLst/>
          </a:prstGeom>
          <a:noFill/>
          <a:ln>
            <a:noFill/>
          </a:ln>
        </p:spPr>
      </p:pic>
      <p:pic>
        <p:nvPicPr>
          <p:cNvPr id="481" name="Google Shape;481;p68"/>
          <p:cNvPicPr preferRelativeResize="0"/>
          <p:nvPr/>
        </p:nvPicPr>
        <p:blipFill>
          <a:blip r:embed="rId7">
            <a:alphaModFix/>
          </a:blip>
          <a:stretch>
            <a:fillRect/>
          </a:stretch>
        </p:blipFill>
        <p:spPr>
          <a:xfrm>
            <a:off x="6990350" y="2871450"/>
            <a:ext cx="1946250" cy="1946250"/>
          </a:xfrm>
          <a:prstGeom prst="rect">
            <a:avLst/>
          </a:prstGeom>
          <a:noFill/>
          <a:ln>
            <a:noFill/>
          </a:ln>
        </p:spPr>
      </p:pic>
      <p:sp>
        <p:nvSpPr>
          <p:cNvPr id="482" name="Google Shape;482;p68"/>
          <p:cNvSpPr txBox="1"/>
          <p:nvPr>
            <p:ph idx="4294967295" type="ctrTitle"/>
          </p:nvPr>
        </p:nvSpPr>
        <p:spPr>
          <a:xfrm>
            <a:off x="1637500" y="911875"/>
            <a:ext cx="5642100" cy="12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CC0000"/>
                </a:solidFill>
              </a:rPr>
              <a:t>Example </a:t>
            </a:r>
            <a:endParaRPr b="1" sz="2400">
              <a:solidFill>
                <a:srgbClr val="CC0000"/>
              </a:solidFill>
            </a:endParaRPr>
          </a:p>
        </p:txBody>
      </p:sp>
      <p:sp>
        <p:nvSpPr>
          <p:cNvPr id="483" name="Google Shape;483;p68"/>
          <p:cNvSpPr txBox="1"/>
          <p:nvPr>
            <p:ph idx="4294967295" type="subTitle"/>
          </p:nvPr>
        </p:nvSpPr>
        <p:spPr>
          <a:xfrm>
            <a:off x="1637500" y="2133625"/>
            <a:ext cx="5642100" cy="79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latin typeface="Roboto Slab"/>
                <a:ea typeface="Roboto Slab"/>
                <a:cs typeface="Roboto Slab"/>
                <a:sym typeface="Roboto Slab"/>
              </a:rPr>
              <a:t>Modified MNIST (Handwritten Digits)</a:t>
            </a:r>
            <a:endParaRPr b="1" sz="2000">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9"/>
          <p:cNvSpPr txBox="1"/>
          <p:nvPr>
            <p:ph idx="4294967295" type="ctrTitle"/>
          </p:nvPr>
        </p:nvSpPr>
        <p:spPr>
          <a:xfrm>
            <a:off x="0" y="2472500"/>
            <a:ext cx="91440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CC0000"/>
                </a:solidFill>
              </a:rPr>
              <a:t>Jupyter Notebook</a:t>
            </a:r>
            <a:endParaRPr b="1" sz="6000">
              <a:solidFill>
                <a:srgbClr val="CC0000"/>
              </a:solidFill>
            </a:endParaRPr>
          </a:p>
        </p:txBody>
      </p:sp>
      <p:sp>
        <p:nvSpPr>
          <p:cNvPr id="489" name="Google Shape;489;p6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7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 a quick glance</a:t>
            </a:r>
            <a:endParaRPr/>
          </a:p>
        </p:txBody>
      </p:sp>
      <p:sp>
        <p:nvSpPr>
          <p:cNvPr id="495" name="Google Shape;495;p70"/>
          <p:cNvSpPr txBox="1"/>
          <p:nvPr>
            <p:ph idx="1" type="body"/>
          </p:nvPr>
        </p:nvSpPr>
        <p:spPr>
          <a:xfrm>
            <a:off x="786150" y="1347717"/>
            <a:ext cx="7571700" cy="476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latin typeface="Roboto Slab"/>
                <a:ea typeface="Roboto Slab"/>
                <a:cs typeface="Roboto Slab"/>
                <a:sym typeface="Roboto Slab"/>
              </a:rPr>
              <a:t>Open-source web app that allows you to create and share documents with:</a:t>
            </a:r>
            <a:endParaRPr sz="1800">
              <a:latin typeface="Roboto Slab"/>
              <a:ea typeface="Roboto Slab"/>
              <a:cs typeface="Roboto Slab"/>
              <a:sym typeface="Roboto Slab"/>
            </a:endParaRPr>
          </a:p>
          <a:p>
            <a:pPr indent="-342900" lvl="0" marL="457200" rtl="0" algn="l">
              <a:lnSpc>
                <a:spcPct val="115000"/>
              </a:lnSpc>
              <a:spcBef>
                <a:spcPts val="600"/>
              </a:spcBef>
              <a:spcAft>
                <a:spcPts val="0"/>
              </a:spcAft>
              <a:buSzPts val="1800"/>
              <a:buFont typeface="Roboto Slab"/>
              <a:buChar char="●"/>
            </a:pPr>
            <a:r>
              <a:rPr lang="en" sz="1800">
                <a:latin typeface="Roboto Slab"/>
                <a:ea typeface="Roboto Slab"/>
                <a:cs typeface="Roboto Slab"/>
                <a:sym typeface="Roboto Slab"/>
              </a:rPr>
              <a:t>Live code </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Equations </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Visualization </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Roboto Slab"/>
              <a:buChar char="●"/>
            </a:pPr>
            <a:r>
              <a:rPr lang="en" sz="1800">
                <a:latin typeface="Roboto Slab"/>
                <a:ea typeface="Roboto Slab"/>
                <a:cs typeface="Roboto Slab"/>
                <a:sym typeface="Roboto Slab"/>
              </a:rPr>
              <a:t>Text </a:t>
            </a:r>
            <a:br>
              <a:rPr lang="en" sz="1800">
                <a:latin typeface="Roboto Slab"/>
                <a:ea typeface="Roboto Slab"/>
                <a:cs typeface="Roboto Slab"/>
                <a:sym typeface="Roboto Slab"/>
              </a:rPr>
            </a:br>
            <a:endParaRPr sz="1800">
              <a:latin typeface="Roboto Slab"/>
              <a:ea typeface="Roboto Slab"/>
              <a:cs typeface="Roboto Slab"/>
              <a:sym typeface="Roboto Slab"/>
            </a:endParaRPr>
          </a:p>
          <a:p>
            <a:pPr indent="0" lvl="0" marL="0" rtl="0" algn="l">
              <a:lnSpc>
                <a:spcPct val="115000"/>
              </a:lnSpc>
              <a:spcBef>
                <a:spcPts val="600"/>
              </a:spcBef>
              <a:spcAft>
                <a:spcPts val="0"/>
              </a:spcAft>
              <a:buNone/>
            </a:pPr>
            <a:r>
              <a:rPr lang="en" sz="1800">
                <a:latin typeface="Roboto Slab"/>
                <a:ea typeface="Roboto Slab"/>
                <a:cs typeface="Roboto Slab"/>
                <a:sym typeface="Roboto Slab"/>
              </a:rPr>
              <a:t>Most importantly, runs in </a:t>
            </a:r>
            <a:r>
              <a:rPr b="1" lang="en" sz="1800">
                <a:latin typeface="Roboto Slab"/>
                <a:ea typeface="Roboto Slab"/>
                <a:cs typeface="Roboto Slab"/>
                <a:sym typeface="Roboto Slab"/>
              </a:rPr>
              <a:t>Python </a:t>
            </a:r>
            <a:endParaRPr sz="1800">
              <a:latin typeface="Roboto Slab"/>
              <a:ea typeface="Roboto Slab"/>
              <a:cs typeface="Roboto Slab"/>
              <a:sym typeface="Roboto Slab"/>
            </a:endParaRPr>
          </a:p>
        </p:txBody>
      </p:sp>
      <p:sp>
        <p:nvSpPr>
          <p:cNvPr id="496" name="Google Shape;496;p7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70"/>
          <p:cNvSpPr/>
          <p:nvPr/>
        </p:nvSpPr>
        <p:spPr>
          <a:xfrm>
            <a:off x="901800" y="4356550"/>
            <a:ext cx="7455900" cy="7455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jupyter notebook</a:t>
            </a:r>
            <a:endParaRPr sz="2400">
              <a:latin typeface="Inconsolata"/>
              <a:ea typeface="Inconsolata"/>
              <a:cs typeface="Inconsolata"/>
              <a:sym typeface="Inconsolata"/>
            </a:endParaRPr>
          </a:p>
        </p:txBody>
      </p:sp>
      <p:sp>
        <p:nvSpPr>
          <p:cNvPr id="498" name="Google Shape;498;p70"/>
          <p:cNvSpPr/>
          <p:nvPr/>
        </p:nvSpPr>
        <p:spPr>
          <a:xfrm>
            <a:off x="901800" y="5275750"/>
            <a:ext cx="7455900" cy="5250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l</a:t>
            </a:r>
            <a:r>
              <a:rPr lang="en" sz="2000">
                <a:latin typeface="Roboto Slab"/>
                <a:ea typeface="Roboto Slab"/>
                <a:cs typeface="Roboto Slab"/>
                <a:sym typeface="Roboto Slab"/>
              </a:rPr>
              <a:t>ocalhost:8888 (default port) </a:t>
            </a:r>
            <a:endParaRPr sz="2000">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1"/>
          <p:cNvSpPr txBox="1"/>
          <p:nvPr>
            <p:ph idx="4294967295" type="ctrTitle"/>
          </p:nvPr>
        </p:nvSpPr>
        <p:spPr>
          <a:xfrm>
            <a:off x="-190925" y="2031625"/>
            <a:ext cx="91440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CC0000"/>
                </a:solidFill>
              </a:rPr>
              <a:t>Data Visualization</a:t>
            </a:r>
            <a:endParaRPr b="1" sz="6000">
              <a:solidFill>
                <a:srgbClr val="CC0000"/>
              </a:solidFill>
            </a:endParaRPr>
          </a:p>
        </p:txBody>
      </p:sp>
      <p:sp>
        <p:nvSpPr>
          <p:cNvPr id="504" name="Google Shape;504;p7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5" name="Google Shape;505;p71"/>
          <p:cNvSpPr txBox="1"/>
          <p:nvPr/>
        </p:nvSpPr>
        <p:spPr>
          <a:xfrm>
            <a:off x="858300" y="3676100"/>
            <a:ext cx="74274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Slab"/>
                <a:ea typeface="Roboto Slab"/>
                <a:cs typeface="Roboto Slab"/>
                <a:sym typeface="Roboto Slab"/>
              </a:rPr>
              <a:t>Study your data to boost the design of your model.</a:t>
            </a:r>
            <a:endParaRPr sz="2400">
              <a:latin typeface="Roboto Slab"/>
              <a:ea typeface="Roboto Slab"/>
              <a:cs typeface="Roboto Slab"/>
              <a:sym typeface="Roboto Sla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a:t>
            </a:r>
            <a:endParaRPr/>
          </a:p>
        </p:txBody>
      </p:sp>
      <p:sp>
        <p:nvSpPr>
          <p:cNvPr id="511" name="Google Shape;511;p72"/>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222222"/>
                </a:solidFill>
                <a:highlight>
                  <a:srgbClr val="FFFFFF"/>
                </a:highlight>
                <a:latin typeface="Roboto Slab"/>
                <a:ea typeface="Roboto Slab"/>
                <a:cs typeface="Roboto Slab"/>
                <a:sym typeface="Roboto Slab"/>
              </a:rPr>
              <a:t>Open source data manipulation and analysis </a:t>
            </a:r>
            <a:r>
              <a:rPr b="1" lang="en" sz="1800">
                <a:solidFill>
                  <a:srgbClr val="222222"/>
                </a:solidFill>
                <a:highlight>
                  <a:srgbClr val="FFFFFF"/>
                </a:highlight>
                <a:latin typeface="Roboto Slab"/>
                <a:ea typeface="Roboto Slab"/>
                <a:cs typeface="Roboto Slab"/>
                <a:sym typeface="Roboto Slab"/>
              </a:rPr>
              <a:t>library</a:t>
            </a:r>
            <a:r>
              <a:rPr lang="en" sz="1800">
                <a:solidFill>
                  <a:srgbClr val="222222"/>
                </a:solidFill>
                <a:highlight>
                  <a:srgbClr val="FFFFFF"/>
                </a:highlight>
                <a:latin typeface="Roboto Slab"/>
                <a:ea typeface="Roboto Slab"/>
                <a:cs typeface="Roboto Slab"/>
                <a:sym typeface="Roboto Slab"/>
              </a:rPr>
              <a:t> for the </a:t>
            </a:r>
            <a:r>
              <a:rPr b="1" lang="en" sz="1800">
                <a:solidFill>
                  <a:srgbClr val="222222"/>
                </a:solidFill>
                <a:highlight>
                  <a:srgbClr val="FFFFFF"/>
                </a:highlight>
                <a:latin typeface="Roboto Slab"/>
                <a:ea typeface="Roboto Slab"/>
                <a:cs typeface="Roboto Slab"/>
                <a:sym typeface="Roboto Slab"/>
              </a:rPr>
              <a:t>Python</a:t>
            </a:r>
            <a:r>
              <a:rPr lang="en" sz="1800">
                <a:solidFill>
                  <a:srgbClr val="222222"/>
                </a:solidFill>
                <a:highlight>
                  <a:srgbClr val="FFFFFF"/>
                </a:highlight>
                <a:latin typeface="Roboto Slab"/>
                <a:ea typeface="Roboto Slab"/>
                <a:cs typeface="Roboto Slab"/>
                <a:sym typeface="Roboto Slab"/>
              </a:rPr>
              <a:t>.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rPr lang="en" sz="1800">
                <a:solidFill>
                  <a:srgbClr val="222222"/>
                </a:solidFill>
                <a:highlight>
                  <a:srgbClr val="FFFFFF"/>
                </a:highlight>
                <a:latin typeface="Roboto Slab"/>
                <a:ea typeface="Roboto Slab"/>
                <a:cs typeface="Roboto Slab"/>
                <a:sym typeface="Roboto Slab"/>
              </a:rPr>
              <a:t>Super easy to use!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p:txBody>
      </p:sp>
      <p:sp>
        <p:nvSpPr>
          <p:cNvPr id="512" name="Google Shape;512;p7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72"/>
          <p:cNvSpPr/>
          <p:nvPr/>
        </p:nvSpPr>
        <p:spPr>
          <a:xfrm>
            <a:off x="786150" y="3545900"/>
            <a:ext cx="7340400" cy="1188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import pandas as pd</a:t>
            </a:r>
            <a:endParaRPr sz="2400">
              <a:latin typeface="Inconsolata"/>
              <a:ea typeface="Inconsolata"/>
              <a:cs typeface="Inconsolata"/>
              <a:sym typeface="Inconsolata"/>
            </a:endParaRPr>
          </a:p>
        </p:txBody>
      </p:sp>
      <p:pic>
        <p:nvPicPr>
          <p:cNvPr id="514" name="Google Shape;514;p72"/>
          <p:cNvPicPr preferRelativeResize="0"/>
          <p:nvPr/>
        </p:nvPicPr>
        <p:blipFill>
          <a:blip r:embed="rId3">
            <a:alphaModFix/>
          </a:blip>
          <a:stretch>
            <a:fillRect/>
          </a:stretch>
        </p:blipFill>
        <p:spPr>
          <a:xfrm>
            <a:off x="3159047" y="158825"/>
            <a:ext cx="1902239" cy="11888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7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0" name="Google Shape;520;p73"/>
          <p:cNvPicPr preferRelativeResize="0"/>
          <p:nvPr/>
        </p:nvPicPr>
        <p:blipFill>
          <a:blip r:embed="rId3">
            <a:alphaModFix/>
          </a:blip>
          <a:stretch>
            <a:fillRect/>
          </a:stretch>
        </p:blipFill>
        <p:spPr>
          <a:xfrm>
            <a:off x="152400" y="1986175"/>
            <a:ext cx="8839200" cy="3385414"/>
          </a:xfrm>
          <a:prstGeom prst="rect">
            <a:avLst/>
          </a:prstGeom>
          <a:noFill/>
          <a:ln>
            <a:noFill/>
          </a:ln>
        </p:spPr>
      </p:pic>
      <p:sp>
        <p:nvSpPr>
          <p:cNvPr id="521" name="Google Shape;521;p7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and DataFrame </a:t>
            </a:r>
            <a:endParaRPr/>
          </a:p>
        </p:txBody>
      </p:sp>
      <p:sp>
        <p:nvSpPr>
          <p:cNvPr id="522" name="Google Shape;522;p73"/>
          <p:cNvSpPr txBox="1"/>
          <p:nvPr/>
        </p:nvSpPr>
        <p:spPr>
          <a:xfrm>
            <a:off x="2790450" y="5635475"/>
            <a:ext cx="35631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Picture from LearnDataSci</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7"/>
          <p:cNvSpPr txBox="1"/>
          <p:nvPr>
            <p:ph idx="4294967295" type="ctrTitle"/>
          </p:nvPr>
        </p:nvSpPr>
        <p:spPr>
          <a:xfrm>
            <a:off x="1112525" y="2505200"/>
            <a:ext cx="9845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General Overview</a:t>
            </a:r>
            <a:br>
              <a:rPr b="1" lang="en" sz="6000">
                <a:solidFill>
                  <a:srgbClr val="CC0000"/>
                </a:solidFill>
              </a:rPr>
            </a:br>
            <a:r>
              <a:rPr b="1" lang="en" sz="6000">
                <a:solidFill>
                  <a:srgbClr val="CC0000"/>
                </a:solidFill>
              </a:rPr>
              <a:t>And Context</a:t>
            </a:r>
            <a:endParaRPr b="1" sz="6000">
              <a:solidFill>
                <a:srgbClr val="CC0000"/>
              </a:solidFill>
            </a:endParaRPr>
          </a:p>
        </p:txBody>
      </p:sp>
      <p:sp>
        <p:nvSpPr>
          <p:cNvPr id="274" name="Google Shape;274;p4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7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DataFrames </a:t>
            </a:r>
            <a:endParaRPr/>
          </a:p>
        </p:txBody>
      </p:sp>
      <p:sp>
        <p:nvSpPr>
          <p:cNvPr id="528" name="Google Shape;528;p74"/>
          <p:cNvSpPr txBox="1"/>
          <p:nvPr>
            <p:ph idx="1" type="body"/>
          </p:nvPr>
        </p:nvSpPr>
        <p:spPr>
          <a:xfrm>
            <a:off x="786150" y="1682275"/>
            <a:ext cx="79089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2D labeled data structure with columns of potentially different types.</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Numerical DataFrame can easily be converted to </a:t>
            </a:r>
            <a:r>
              <a:rPr b="1" lang="en" sz="1800">
                <a:latin typeface="Roboto Slab"/>
                <a:ea typeface="Roboto Slab"/>
                <a:cs typeface="Roboto Slab"/>
                <a:sym typeface="Roboto Slab"/>
              </a:rPr>
              <a:t>numpy</a:t>
            </a:r>
            <a:r>
              <a:rPr lang="en" sz="1800">
                <a:latin typeface="Roboto Slab"/>
                <a:ea typeface="Roboto Slab"/>
                <a:cs typeface="Roboto Slab"/>
                <a:sym typeface="Roboto Slab"/>
              </a:rPr>
              <a:t> arrays.</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529" name="Google Shape;529;p7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0" name="Google Shape;530;p74"/>
          <p:cNvPicPr preferRelativeResize="0"/>
          <p:nvPr/>
        </p:nvPicPr>
        <p:blipFill rotWithShape="1">
          <a:blip r:embed="rId3">
            <a:alphaModFix/>
          </a:blip>
          <a:srcRect b="4671" l="2429" r="2277" t="0"/>
          <a:stretch/>
        </p:blipFill>
        <p:spPr>
          <a:xfrm>
            <a:off x="1533575" y="3095000"/>
            <a:ext cx="5772425" cy="3238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7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Clr>
                <a:schemeClr val="dk1"/>
              </a:buClr>
              <a:buSzPts val="1100"/>
              <a:buFont typeface="Arial"/>
              <a:buNone/>
            </a:pPr>
            <a:r>
              <a:rPr lang="en" sz="1800">
                <a:solidFill>
                  <a:schemeClr val="dk1"/>
                </a:solidFill>
              </a:rPr>
              <a:t>Create dataframe and show first few rows</a:t>
            </a:r>
            <a:endParaRPr sz="1800"/>
          </a:p>
        </p:txBody>
      </p:sp>
      <p:sp>
        <p:nvSpPr>
          <p:cNvPr id="536" name="Google Shape;536;p7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7" name="Google Shape;537;p75"/>
          <p:cNvPicPr preferRelativeResize="0"/>
          <p:nvPr/>
        </p:nvPicPr>
        <p:blipFill rotWithShape="1">
          <a:blip r:embed="rId3">
            <a:alphaModFix/>
          </a:blip>
          <a:srcRect b="58679" l="0" r="0" t="0"/>
          <a:stretch/>
        </p:blipFill>
        <p:spPr>
          <a:xfrm>
            <a:off x="436400" y="2218025"/>
            <a:ext cx="8271201" cy="270877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Clr>
                <a:schemeClr val="dk1"/>
              </a:buClr>
              <a:buSzPts val="1100"/>
              <a:buFont typeface="Arial"/>
              <a:buNone/>
            </a:pPr>
            <a:r>
              <a:rPr lang="en" sz="1800">
                <a:solidFill>
                  <a:schemeClr val="dk1"/>
                </a:solidFill>
              </a:rPr>
              <a:t>Show first few rows</a:t>
            </a:r>
            <a:endParaRPr sz="1800"/>
          </a:p>
        </p:txBody>
      </p:sp>
      <p:sp>
        <p:nvSpPr>
          <p:cNvPr id="543" name="Google Shape;543;p7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4" name="Google Shape;544;p76"/>
          <p:cNvPicPr preferRelativeResize="0"/>
          <p:nvPr/>
        </p:nvPicPr>
        <p:blipFill rotWithShape="1">
          <a:blip r:embed="rId3">
            <a:alphaModFix/>
          </a:blip>
          <a:srcRect b="1077" l="0" r="0" t="40357"/>
          <a:stretch/>
        </p:blipFill>
        <p:spPr>
          <a:xfrm>
            <a:off x="436400" y="1835100"/>
            <a:ext cx="8271201" cy="3839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7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None/>
            </a:pPr>
            <a:r>
              <a:rPr lang="en" sz="1800">
                <a:solidFill>
                  <a:srgbClr val="000000"/>
                </a:solidFill>
              </a:rPr>
              <a:t>Create your dataframe from numpy arrays and name the columns</a:t>
            </a:r>
            <a:endParaRPr sz="1800">
              <a:solidFill>
                <a:srgbClr val="000000"/>
              </a:solidFill>
            </a:endParaRPr>
          </a:p>
        </p:txBody>
      </p:sp>
      <p:sp>
        <p:nvSpPr>
          <p:cNvPr id="550" name="Google Shape;550;p7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1" name="Google Shape;551;p77"/>
          <p:cNvPicPr preferRelativeResize="0"/>
          <p:nvPr/>
        </p:nvPicPr>
        <p:blipFill rotWithShape="1">
          <a:blip r:embed="rId3">
            <a:alphaModFix/>
          </a:blip>
          <a:srcRect b="71677" l="0" r="0" t="0"/>
          <a:stretch/>
        </p:blipFill>
        <p:spPr>
          <a:xfrm>
            <a:off x="465675" y="2485250"/>
            <a:ext cx="8212651" cy="1735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7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None/>
            </a:pPr>
            <a:r>
              <a:rPr lang="en" sz="1800">
                <a:solidFill>
                  <a:srgbClr val="000000"/>
                </a:solidFill>
              </a:rPr>
              <a:t>Dropping columns</a:t>
            </a:r>
            <a:endParaRPr sz="1800">
              <a:solidFill>
                <a:srgbClr val="000000"/>
              </a:solidFill>
            </a:endParaRPr>
          </a:p>
        </p:txBody>
      </p:sp>
      <p:sp>
        <p:nvSpPr>
          <p:cNvPr id="557" name="Google Shape;557;p7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58" name="Google Shape;558;p78"/>
          <p:cNvGrpSpPr/>
          <p:nvPr/>
        </p:nvGrpSpPr>
        <p:grpSpPr>
          <a:xfrm>
            <a:off x="349350" y="2001700"/>
            <a:ext cx="8445286" cy="3227488"/>
            <a:chOff x="349350" y="2001700"/>
            <a:chExt cx="8445286" cy="3227488"/>
          </a:xfrm>
        </p:grpSpPr>
        <p:pic>
          <p:nvPicPr>
            <p:cNvPr id="559" name="Google Shape;559;p78"/>
            <p:cNvPicPr preferRelativeResize="0"/>
            <p:nvPr/>
          </p:nvPicPr>
          <p:blipFill rotWithShape="1">
            <a:blip r:embed="rId3">
              <a:alphaModFix/>
            </a:blip>
            <a:srcRect b="0" l="0" r="0" t="55921"/>
            <a:stretch/>
          </p:blipFill>
          <p:spPr>
            <a:xfrm>
              <a:off x="349362" y="2451650"/>
              <a:ext cx="8445274" cy="2777538"/>
            </a:xfrm>
            <a:prstGeom prst="rect">
              <a:avLst/>
            </a:prstGeom>
            <a:noFill/>
            <a:ln>
              <a:noFill/>
            </a:ln>
          </p:spPr>
        </p:pic>
        <p:sp>
          <p:nvSpPr>
            <p:cNvPr id="560" name="Google Shape;560;p78"/>
            <p:cNvSpPr txBox="1"/>
            <p:nvPr/>
          </p:nvSpPr>
          <p:spPr>
            <a:xfrm>
              <a:off x="349350" y="2001700"/>
              <a:ext cx="33768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Drop a row by column name </a:t>
              </a:r>
              <a:endParaRPr>
                <a:latin typeface="Source Sans Pro"/>
                <a:ea typeface="Source Sans Pro"/>
                <a:cs typeface="Source Sans Pro"/>
                <a:sym typeface="Source Sans Pro"/>
              </a:endParaRPr>
            </a:p>
          </p:txBody>
        </p:sp>
        <p:sp>
          <p:nvSpPr>
            <p:cNvPr id="561" name="Google Shape;561;p78"/>
            <p:cNvSpPr txBox="1"/>
            <p:nvPr/>
          </p:nvSpPr>
          <p:spPr>
            <a:xfrm>
              <a:off x="349350" y="3912125"/>
              <a:ext cx="3376800" cy="365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Drop a row by index</a:t>
              </a:r>
              <a:endParaRPr>
                <a:latin typeface="Source Sans Pro"/>
                <a:ea typeface="Source Sans Pro"/>
                <a:cs typeface="Source Sans Pro"/>
                <a:sym typeface="Source Sans Pro"/>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None/>
            </a:pPr>
            <a:r>
              <a:rPr lang="en" sz="1800">
                <a:solidFill>
                  <a:srgbClr val="000000"/>
                </a:solidFill>
              </a:rPr>
              <a:t>Selecting rows with specific values</a:t>
            </a:r>
            <a:endParaRPr sz="1800">
              <a:solidFill>
                <a:srgbClr val="000000"/>
              </a:solidFill>
            </a:endParaRPr>
          </a:p>
        </p:txBody>
      </p:sp>
      <p:sp>
        <p:nvSpPr>
          <p:cNvPr id="567" name="Google Shape;567;p7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8" name="Google Shape;568;p79"/>
          <p:cNvPicPr preferRelativeResize="0"/>
          <p:nvPr/>
        </p:nvPicPr>
        <p:blipFill>
          <a:blip r:embed="rId3">
            <a:alphaModFix/>
          </a:blip>
          <a:stretch>
            <a:fillRect/>
          </a:stretch>
        </p:blipFill>
        <p:spPr>
          <a:xfrm>
            <a:off x="1078024" y="1443650"/>
            <a:ext cx="6987948" cy="4889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8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Many more commands including...</a:t>
            </a:r>
            <a:endParaRPr/>
          </a:p>
        </p:txBody>
      </p:sp>
      <p:sp>
        <p:nvSpPr>
          <p:cNvPr id="574" name="Google Shape;574;p8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Concatenate tables together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Perform </a:t>
            </a:r>
            <a:r>
              <a:rPr lang="en" sz="1800">
                <a:solidFill>
                  <a:srgbClr val="000000"/>
                </a:solidFill>
                <a:latin typeface="Roboto Slab"/>
                <a:ea typeface="Roboto Slab"/>
                <a:cs typeface="Roboto Slab"/>
                <a:sym typeface="Roboto Slab"/>
              </a:rPr>
              <a:t>statistical</a:t>
            </a:r>
            <a:r>
              <a:rPr lang="en" sz="1800">
                <a:solidFill>
                  <a:srgbClr val="000000"/>
                </a:solidFill>
                <a:latin typeface="Roboto Slab"/>
                <a:ea typeface="Roboto Slab"/>
                <a:cs typeface="Roboto Slab"/>
                <a:sym typeface="Roboto Slab"/>
              </a:rPr>
              <a:t> analysis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Filling missing data</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Table-wise / column-wise analysis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Arithmetic</a:t>
            </a:r>
            <a:r>
              <a:rPr lang="en" sz="1800">
                <a:solidFill>
                  <a:srgbClr val="000000"/>
                </a:solidFill>
                <a:latin typeface="Roboto Slab"/>
                <a:ea typeface="Roboto Slab"/>
                <a:cs typeface="Roboto Slab"/>
                <a:sym typeface="Roboto Slab"/>
              </a:rPr>
              <a:t> computations</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Read and write files from your computer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Creating subtables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Group data per criteria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Etc. </a:t>
            </a:r>
            <a:endParaRPr sz="1800">
              <a:solidFill>
                <a:srgbClr val="000000"/>
              </a:solidFill>
              <a:latin typeface="Roboto Slab"/>
              <a:ea typeface="Roboto Slab"/>
              <a:cs typeface="Roboto Slab"/>
              <a:sym typeface="Roboto Slab"/>
            </a:endParaRPr>
          </a:p>
        </p:txBody>
      </p:sp>
      <p:sp>
        <p:nvSpPr>
          <p:cNvPr id="575" name="Google Shape;575;p8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8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a:t>
            </a:r>
            <a:endParaRPr/>
          </a:p>
        </p:txBody>
      </p:sp>
      <p:sp>
        <p:nvSpPr>
          <p:cNvPr id="581" name="Google Shape;581;p81"/>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222222"/>
                </a:solidFill>
                <a:highlight>
                  <a:srgbClr val="FFFFFF"/>
                </a:highlight>
                <a:latin typeface="Roboto Slab"/>
                <a:ea typeface="Roboto Slab"/>
                <a:cs typeface="Roboto Slab"/>
                <a:sym typeface="Roboto Slab"/>
              </a:rPr>
              <a:t>Plotting </a:t>
            </a:r>
            <a:r>
              <a:rPr b="1" lang="en" sz="1800">
                <a:solidFill>
                  <a:srgbClr val="222222"/>
                </a:solidFill>
                <a:highlight>
                  <a:srgbClr val="FFFFFF"/>
                </a:highlight>
                <a:latin typeface="Roboto Slab"/>
                <a:ea typeface="Roboto Slab"/>
                <a:cs typeface="Roboto Slab"/>
                <a:sym typeface="Roboto Slab"/>
              </a:rPr>
              <a:t>library</a:t>
            </a:r>
            <a:r>
              <a:rPr lang="en" sz="1800">
                <a:solidFill>
                  <a:srgbClr val="222222"/>
                </a:solidFill>
                <a:highlight>
                  <a:srgbClr val="FFFFFF"/>
                </a:highlight>
                <a:latin typeface="Roboto Slab"/>
                <a:ea typeface="Roboto Slab"/>
                <a:cs typeface="Roboto Slab"/>
                <a:sym typeface="Roboto Slab"/>
              </a:rPr>
              <a:t> for the </a:t>
            </a:r>
            <a:r>
              <a:rPr b="1" lang="en" sz="1800">
                <a:solidFill>
                  <a:srgbClr val="222222"/>
                </a:solidFill>
                <a:highlight>
                  <a:srgbClr val="FFFFFF"/>
                </a:highlight>
                <a:latin typeface="Roboto Slab"/>
                <a:ea typeface="Roboto Slab"/>
                <a:cs typeface="Roboto Slab"/>
                <a:sym typeface="Roboto Slab"/>
              </a:rPr>
              <a:t>Python</a:t>
            </a:r>
            <a:r>
              <a:rPr lang="en" sz="1800">
                <a:solidFill>
                  <a:srgbClr val="222222"/>
                </a:solidFill>
                <a:highlight>
                  <a:srgbClr val="FFFFFF"/>
                </a:highlight>
                <a:latin typeface="Roboto Slab"/>
                <a:ea typeface="Roboto Slab"/>
                <a:cs typeface="Roboto Slab"/>
                <a:sym typeface="Roboto Slab"/>
              </a:rPr>
              <a:t> programming language and its numerical mathematics extension NumPy</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rPr lang="en" sz="1800">
                <a:solidFill>
                  <a:srgbClr val="222222"/>
                </a:solidFill>
                <a:highlight>
                  <a:srgbClr val="FFFFFF"/>
                </a:highlight>
                <a:latin typeface="Roboto Slab"/>
                <a:ea typeface="Roboto Slab"/>
                <a:cs typeface="Roboto Slab"/>
                <a:sym typeface="Roboto Slab"/>
              </a:rPr>
              <a:t>Super easy to use!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p:txBody>
      </p:sp>
      <p:sp>
        <p:nvSpPr>
          <p:cNvPr id="582" name="Google Shape;582;p8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3" name="Google Shape;583;p81"/>
          <p:cNvPicPr preferRelativeResize="0"/>
          <p:nvPr/>
        </p:nvPicPr>
        <p:blipFill>
          <a:blip r:embed="rId3">
            <a:alphaModFix/>
          </a:blip>
          <a:stretch>
            <a:fillRect/>
          </a:stretch>
        </p:blipFill>
        <p:spPr>
          <a:xfrm>
            <a:off x="3104113" y="684900"/>
            <a:ext cx="2763475" cy="662825"/>
          </a:xfrm>
          <a:prstGeom prst="rect">
            <a:avLst/>
          </a:prstGeom>
          <a:noFill/>
          <a:ln>
            <a:noFill/>
          </a:ln>
        </p:spPr>
      </p:pic>
      <p:sp>
        <p:nvSpPr>
          <p:cNvPr id="584" name="Google Shape;584;p81"/>
          <p:cNvSpPr/>
          <p:nvPr/>
        </p:nvSpPr>
        <p:spPr>
          <a:xfrm>
            <a:off x="896025" y="3790850"/>
            <a:ext cx="7340400" cy="1188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i</a:t>
            </a:r>
            <a:r>
              <a:rPr lang="en" sz="2400">
                <a:latin typeface="Inconsolata"/>
                <a:ea typeface="Inconsolata"/>
                <a:cs typeface="Inconsolata"/>
                <a:sym typeface="Inconsolata"/>
              </a:rPr>
              <a:t>mport matplotlib.pyplot as plt</a:t>
            </a:r>
            <a:endParaRPr sz="2400">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8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0" name="Google Shape;590;p82"/>
          <p:cNvSpPr/>
          <p:nvPr/>
        </p:nvSpPr>
        <p:spPr>
          <a:xfrm>
            <a:off x="583175" y="410850"/>
            <a:ext cx="8015100" cy="3372600"/>
          </a:xfrm>
          <a:prstGeom prst="roundRect">
            <a:avLst>
              <a:gd fmla="val 6721" name="adj"/>
            </a:avLst>
          </a:prstGeom>
          <a:solidFill>
            <a:srgbClr val="F3F3F3"/>
          </a:solidFill>
          <a:ln cap="flat" cmpd="sng" w="9525">
            <a:solidFill>
              <a:schemeClr val="dk2"/>
            </a:solidFill>
            <a:prstDash val="solid"/>
            <a:round/>
            <a:headEnd len="sm" w="sm" type="none"/>
            <a:tailEnd len="sm" w="sm" type="none"/>
          </a:ln>
        </p:spPr>
        <p:txBody>
          <a:bodyPr anchorCtr="0" anchor="t"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i</a:t>
            </a:r>
            <a:r>
              <a:rPr lang="en" sz="2400">
                <a:latin typeface="Inconsolata"/>
                <a:ea typeface="Inconsolata"/>
                <a:cs typeface="Inconsolata"/>
                <a:sym typeface="Inconsolata"/>
              </a:rPr>
              <a:t>mport numpy as np</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i</a:t>
            </a:r>
            <a:r>
              <a:rPr lang="en" sz="2400">
                <a:latin typeface="Inconsolata"/>
                <a:ea typeface="Inconsolata"/>
                <a:cs typeface="Inconsolata"/>
                <a:sym typeface="Inconsolata"/>
              </a:rPr>
              <a:t>mport matplotlib.pyplot as plt </a:t>
            </a:r>
            <a:endParaRPr sz="2400">
              <a:latin typeface="Inconsolata"/>
              <a:ea typeface="Inconsolata"/>
              <a:cs typeface="Inconsolata"/>
              <a:sym typeface="Inconsolata"/>
            </a:endParaRPr>
          </a:p>
          <a:p>
            <a:pPr indent="0" lvl="0" marL="0" rtl="0" algn="l">
              <a:spcBef>
                <a:spcPts val="0"/>
              </a:spcBef>
              <a:spcAft>
                <a:spcPts val="0"/>
              </a:spcAft>
              <a:buNone/>
            </a:pPr>
            <a:r>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x</a:t>
            </a:r>
            <a:r>
              <a:rPr lang="en" sz="2400">
                <a:latin typeface="Inconsolata"/>
                <a:ea typeface="Inconsolata"/>
                <a:cs typeface="Inconsolata"/>
                <a:sym typeface="Inconsolata"/>
              </a:rPr>
              <a:t> = np.array([1, 2, 3, 4, 5, 6, 7, 8, 9])</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y = np.array([-5, 2, 5, 1, 3, 11, -3, 2, 8])</a:t>
            </a:r>
            <a:endParaRPr sz="2400">
              <a:latin typeface="Inconsolata"/>
              <a:ea typeface="Inconsolata"/>
              <a:cs typeface="Inconsolata"/>
              <a:sym typeface="Inconsolata"/>
            </a:endParaRPr>
          </a:p>
          <a:p>
            <a:pPr indent="0" lvl="0" marL="0" rtl="0" algn="l">
              <a:spcBef>
                <a:spcPts val="0"/>
              </a:spcBef>
              <a:spcAft>
                <a:spcPts val="0"/>
              </a:spcAft>
              <a:buNone/>
            </a:pPr>
            <a:r>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plt.plot(x, y)</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plt.show()</a:t>
            </a:r>
            <a:endParaRPr sz="2400">
              <a:latin typeface="Inconsolata"/>
              <a:ea typeface="Inconsolata"/>
              <a:cs typeface="Inconsolata"/>
              <a:sym typeface="Inconsolata"/>
            </a:endParaRPr>
          </a:p>
        </p:txBody>
      </p:sp>
      <p:pic>
        <p:nvPicPr>
          <p:cNvPr id="591" name="Google Shape;591;p82"/>
          <p:cNvPicPr preferRelativeResize="0"/>
          <p:nvPr/>
        </p:nvPicPr>
        <p:blipFill>
          <a:blip r:embed="rId3">
            <a:alphaModFix/>
          </a:blip>
          <a:stretch>
            <a:fillRect/>
          </a:stretch>
        </p:blipFill>
        <p:spPr>
          <a:xfrm>
            <a:off x="1944450" y="4087000"/>
            <a:ext cx="5085851" cy="2349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8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7" name="Google Shape;597;p83"/>
          <p:cNvSpPr/>
          <p:nvPr/>
        </p:nvSpPr>
        <p:spPr>
          <a:xfrm>
            <a:off x="583175" y="410850"/>
            <a:ext cx="8015100" cy="3372600"/>
          </a:xfrm>
          <a:prstGeom prst="roundRect">
            <a:avLst>
              <a:gd fmla="val 6721" name="adj"/>
            </a:avLst>
          </a:prstGeom>
          <a:solidFill>
            <a:srgbClr val="F3F3F3"/>
          </a:solidFill>
          <a:ln cap="flat" cmpd="sng" w="9525">
            <a:solidFill>
              <a:schemeClr val="dk2"/>
            </a:solidFill>
            <a:prstDash val="solid"/>
            <a:round/>
            <a:headEnd len="sm" w="sm" type="none"/>
            <a:tailEnd len="sm" w="sm" type="none"/>
          </a:ln>
        </p:spPr>
        <p:txBody>
          <a:bodyPr anchorCtr="0" anchor="t"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import numpy as np</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import matplotlib.pyplot as plt </a:t>
            </a:r>
            <a:endParaRPr sz="2400">
              <a:latin typeface="Inconsolata"/>
              <a:ea typeface="Inconsolata"/>
              <a:cs typeface="Inconsolata"/>
              <a:sym typeface="Inconsolata"/>
            </a:endParaRPr>
          </a:p>
          <a:p>
            <a:pPr indent="0" lvl="0" marL="0" rtl="0" algn="l">
              <a:spcBef>
                <a:spcPts val="0"/>
              </a:spcBef>
              <a:spcAft>
                <a:spcPts val="0"/>
              </a:spcAft>
              <a:buNone/>
            </a:pPr>
            <a:r>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x = np.array([1, 2, 3, 4, 5, 6, 7, 8, 9])</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y = np.array([-5, 2, 5, 1, 3, 11, -3, 2, 8])</a:t>
            </a:r>
            <a:endParaRPr sz="2400">
              <a:latin typeface="Inconsolata"/>
              <a:ea typeface="Inconsolata"/>
              <a:cs typeface="Inconsolata"/>
              <a:sym typeface="Inconsolata"/>
            </a:endParaRPr>
          </a:p>
          <a:p>
            <a:pPr indent="0" lvl="0" marL="0" rtl="0" algn="l">
              <a:spcBef>
                <a:spcPts val="0"/>
              </a:spcBef>
              <a:spcAft>
                <a:spcPts val="0"/>
              </a:spcAft>
              <a:buNone/>
            </a:pPr>
            <a:r>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plt.bar(x, y)</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plt.show()</a:t>
            </a:r>
            <a:endParaRPr sz="2400">
              <a:latin typeface="Inconsolata"/>
              <a:ea typeface="Inconsolata"/>
              <a:cs typeface="Inconsolata"/>
              <a:sym typeface="Inconsolata"/>
            </a:endParaRPr>
          </a:p>
        </p:txBody>
      </p:sp>
      <p:pic>
        <p:nvPicPr>
          <p:cNvPr id="598" name="Google Shape;598;p83"/>
          <p:cNvPicPr preferRelativeResize="0"/>
          <p:nvPr/>
        </p:nvPicPr>
        <p:blipFill>
          <a:blip r:embed="rId3">
            <a:alphaModFix/>
          </a:blip>
          <a:stretch>
            <a:fillRect/>
          </a:stretch>
        </p:blipFill>
        <p:spPr>
          <a:xfrm>
            <a:off x="2013375" y="3935850"/>
            <a:ext cx="4879074" cy="2769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3 different classes of machine learning problems </a:t>
            </a:r>
            <a:endParaRPr sz="2400"/>
          </a:p>
        </p:txBody>
      </p:sp>
      <p:sp>
        <p:nvSpPr>
          <p:cNvPr id="280" name="Google Shape;280;p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1" name="Google Shape;281;p48"/>
          <p:cNvPicPr preferRelativeResize="0"/>
          <p:nvPr/>
        </p:nvPicPr>
        <p:blipFill>
          <a:blip r:embed="rId3">
            <a:alphaModFix/>
          </a:blip>
          <a:stretch>
            <a:fillRect/>
          </a:stretch>
        </p:blipFill>
        <p:spPr>
          <a:xfrm>
            <a:off x="1353375" y="1733550"/>
            <a:ext cx="6437252" cy="4450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8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4" name="Google Shape;604;p84"/>
          <p:cNvSpPr/>
          <p:nvPr/>
        </p:nvSpPr>
        <p:spPr>
          <a:xfrm>
            <a:off x="583175" y="410850"/>
            <a:ext cx="8015100" cy="3603900"/>
          </a:xfrm>
          <a:prstGeom prst="roundRect">
            <a:avLst>
              <a:gd fmla="val 6721" name="adj"/>
            </a:avLst>
          </a:prstGeom>
          <a:solidFill>
            <a:srgbClr val="F3F3F3"/>
          </a:solidFill>
          <a:ln cap="flat" cmpd="sng" w="9525">
            <a:solidFill>
              <a:schemeClr val="dk2"/>
            </a:solidFill>
            <a:prstDash val="solid"/>
            <a:round/>
            <a:headEnd len="sm" w="sm" type="none"/>
            <a:tailEnd len="sm" w="sm" type="none"/>
          </a:ln>
        </p:spPr>
        <p:txBody>
          <a:bodyPr anchorCtr="0" anchor="t"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x</a:t>
            </a:r>
            <a:r>
              <a:rPr lang="en" sz="2400">
                <a:latin typeface="Inconsolata"/>
                <a:ea typeface="Inconsolata"/>
                <a:cs typeface="Inconsolata"/>
                <a:sym typeface="Inconsolata"/>
              </a:rPr>
              <a:t> = np.array([[0, 0, 0, 0, 0, 0, 0],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				  [0, 0, 1, 0, 1, 0, 0],</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				  [0, 0, 0, 0, 0, 0, 0],</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				  [0, 1, 0, 0, 0, 1, 0],</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				  [0, 0, 1, 1, 1, 0, 0],</a:t>
            </a:r>
            <a:endParaRPr sz="2400">
              <a:latin typeface="Inconsolata"/>
              <a:ea typeface="Inconsolata"/>
              <a:cs typeface="Inconsolata"/>
              <a:sym typeface="Inconsolata"/>
            </a:endParaRPr>
          </a:p>
          <a:p>
            <a:pPr indent="0" lvl="0" marL="1828800" rtl="0" algn="l">
              <a:spcBef>
                <a:spcPts val="0"/>
              </a:spcBef>
              <a:spcAft>
                <a:spcPts val="0"/>
              </a:spcAft>
              <a:buNone/>
            </a:pPr>
            <a:r>
              <a:rPr lang="en" sz="2400">
                <a:solidFill>
                  <a:schemeClr val="dk1"/>
                </a:solidFill>
                <a:latin typeface="Inconsolata"/>
                <a:ea typeface="Inconsolata"/>
                <a:cs typeface="Inconsolata"/>
                <a:sym typeface="Inconsolata"/>
              </a:rPr>
              <a:t>  </a:t>
            </a:r>
            <a:r>
              <a:rPr lang="en" sz="2400">
                <a:solidFill>
                  <a:schemeClr val="dk1"/>
                </a:solidFill>
                <a:latin typeface="Inconsolata"/>
                <a:ea typeface="Inconsolata"/>
                <a:cs typeface="Inconsolata"/>
                <a:sym typeface="Inconsolata"/>
              </a:rPr>
              <a:t>[0, 0, 0, 0, 0, 0, 0]])</a:t>
            </a:r>
            <a:endParaRPr sz="2400">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sz="24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2400">
                <a:solidFill>
                  <a:schemeClr val="dk1"/>
                </a:solidFill>
                <a:latin typeface="Inconsolata"/>
                <a:ea typeface="Inconsolata"/>
                <a:cs typeface="Inconsolata"/>
                <a:sym typeface="Inconsolata"/>
              </a:rPr>
              <a:t>plt.imshow(x)</a:t>
            </a:r>
            <a:endParaRPr sz="24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2400">
                <a:solidFill>
                  <a:schemeClr val="dk1"/>
                </a:solidFill>
                <a:latin typeface="Inconsolata"/>
                <a:ea typeface="Inconsolata"/>
                <a:cs typeface="Inconsolata"/>
                <a:sym typeface="Inconsolata"/>
              </a:rPr>
              <a:t>plt.show() </a:t>
            </a:r>
            <a:endParaRPr sz="2400">
              <a:latin typeface="Inconsolata"/>
              <a:ea typeface="Inconsolata"/>
              <a:cs typeface="Inconsolata"/>
              <a:sym typeface="Inconsolata"/>
            </a:endParaRPr>
          </a:p>
        </p:txBody>
      </p:sp>
      <p:pic>
        <p:nvPicPr>
          <p:cNvPr id="605" name="Google Shape;605;p84"/>
          <p:cNvPicPr preferRelativeResize="0"/>
          <p:nvPr/>
        </p:nvPicPr>
        <p:blipFill>
          <a:blip r:embed="rId3">
            <a:alphaModFix/>
          </a:blip>
          <a:stretch>
            <a:fillRect/>
          </a:stretch>
        </p:blipFill>
        <p:spPr>
          <a:xfrm>
            <a:off x="3055475" y="4167150"/>
            <a:ext cx="3033029" cy="25384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8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1" name="Google Shape;611;p85"/>
          <p:cNvSpPr txBox="1"/>
          <p:nvPr>
            <p:ph type="title"/>
          </p:nvPr>
        </p:nvSpPr>
        <p:spPr>
          <a:xfrm>
            <a:off x="786150" y="94967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Matplotlib is a great tool data 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solidFill>
                  <a:srgbClr val="000000"/>
                </a:solidFill>
              </a:rPr>
              <a:t>Some examples from their website</a:t>
            </a:r>
            <a:r>
              <a:rPr lang="en" sz="1800"/>
              <a:t> </a:t>
            </a:r>
            <a:endParaRPr sz="1800"/>
          </a:p>
        </p:txBody>
      </p:sp>
      <p:pic>
        <p:nvPicPr>
          <p:cNvPr id="612" name="Google Shape;612;p85"/>
          <p:cNvPicPr preferRelativeResize="0"/>
          <p:nvPr/>
        </p:nvPicPr>
        <p:blipFill>
          <a:blip r:embed="rId3">
            <a:alphaModFix/>
          </a:blip>
          <a:stretch>
            <a:fillRect/>
          </a:stretch>
        </p:blipFill>
        <p:spPr>
          <a:xfrm>
            <a:off x="152400" y="2182437"/>
            <a:ext cx="3546501" cy="2659876"/>
          </a:xfrm>
          <a:prstGeom prst="rect">
            <a:avLst/>
          </a:prstGeom>
          <a:noFill/>
          <a:ln>
            <a:noFill/>
          </a:ln>
        </p:spPr>
      </p:pic>
      <p:pic>
        <p:nvPicPr>
          <p:cNvPr id="613" name="Google Shape;613;p85"/>
          <p:cNvPicPr preferRelativeResize="0"/>
          <p:nvPr/>
        </p:nvPicPr>
        <p:blipFill rotWithShape="1">
          <a:blip r:embed="rId4">
            <a:alphaModFix/>
          </a:blip>
          <a:srcRect b="0" l="14162" r="14162" t="0"/>
          <a:stretch/>
        </p:blipFill>
        <p:spPr>
          <a:xfrm>
            <a:off x="3496325" y="2182425"/>
            <a:ext cx="2637974" cy="2760275"/>
          </a:xfrm>
          <a:prstGeom prst="rect">
            <a:avLst/>
          </a:prstGeom>
          <a:noFill/>
          <a:ln>
            <a:noFill/>
          </a:ln>
        </p:spPr>
      </p:pic>
      <p:pic>
        <p:nvPicPr>
          <p:cNvPr id="614" name="Google Shape;614;p85"/>
          <p:cNvPicPr preferRelativeResize="0"/>
          <p:nvPr/>
        </p:nvPicPr>
        <p:blipFill rotWithShape="1">
          <a:blip r:embed="rId5">
            <a:alphaModFix/>
          </a:blip>
          <a:srcRect b="0" l="14592" r="15049" t="0"/>
          <a:stretch/>
        </p:blipFill>
        <p:spPr>
          <a:xfrm>
            <a:off x="6240847" y="2182425"/>
            <a:ext cx="2495328" cy="2659900"/>
          </a:xfrm>
          <a:prstGeom prst="rect">
            <a:avLst/>
          </a:prstGeom>
          <a:noFill/>
          <a:ln>
            <a:noFill/>
          </a:ln>
        </p:spPr>
      </p:pic>
      <p:sp>
        <p:nvSpPr>
          <p:cNvPr id="615" name="Google Shape;615;p85"/>
          <p:cNvSpPr txBox="1"/>
          <p:nvPr/>
        </p:nvSpPr>
        <p:spPr>
          <a:xfrm>
            <a:off x="3794113" y="4942700"/>
            <a:ext cx="20424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matplotlib - </a:t>
            </a:r>
            <a:r>
              <a:rPr lang="en"/>
              <a:t>3D surface (color map)</a:t>
            </a:r>
            <a:endParaRPr/>
          </a:p>
        </p:txBody>
      </p:sp>
      <p:sp>
        <p:nvSpPr>
          <p:cNvPr id="616" name="Google Shape;616;p85"/>
          <p:cNvSpPr txBox="1"/>
          <p:nvPr/>
        </p:nvSpPr>
        <p:spPr>
          <a:xfrm>
            <a:off x="6787863" y="4933400"/>
            <a:ext cx="1401300" cy="3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matplotlib - </a:t>
            </a:r>
            <a:r>
              <a:rPr lang="en"/>
              <a:t>Ellipse Demo</a:t>
            </a:r>
            <a:endParaRPr/>
          </a:p>
          <a:p>
            <a:pPr indent="0" lvl="0" marL="0" rtl="0" algn="l">
              <a:spcBef>
                <a:spcPts val="0"/>
              </a:spcBef>
              <a:spcAft>
                <a:spcPts val="0"/>
              </a:spcAft>
              <a:buNone/>
            </a:pPr>
            <a:r>
              <a:t/>
            </a:r>
            <a:endParaRPr/>
          </a:p>
        </p:txBody>
      </p:sp>
      <p:sp>
        <p:nvSpPr>
          <p:cNvPr id="617" name="Google Shape;617;p85"/>
          <p:cNvSpPr txBox="1"/>
          <p:nvPr/>
        </p:nvSpPr>
        <p:spPr>
          <a:xfrm>
            <a:off x="1224988" y="4933400"/>
            <a:ext cx="1401300" cy="3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matplotlib - pyplot demo</a:t>
            </a:r>
            <a:endParaRPr/>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86"/>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Homework</a:t>
            </a:r>
            <a:br>
              <a:rPr b="1" lang="en" sz="6000">
                <a:solidFill>
                  <a:srgbClr val="CC0000"/>
                </a:solidFill>
              </a:rPr>
            </a:br>
            <a:r>
              <a:rPr b="1" lang="en" sz="6000">
                <a:solidFill>
                  <a:srgbClr val="CC0000"/>
                </a:solidFill>
              </a:rPr>
              <a:t>Assignment</a:t>
            </a:r>
            <a:endParaRPr b="1" sz="6000">
              <a:solidFill>
                <a:srgbClr val="CC0000"/>
              </a:solidFill>
            </a:endParaRPr>
          </a:p>
        </p:txBody>
      </p:sp>
      <p:sp>
        <p:nvSpPr>
          <p:cNvPr id="623" name="Google Shape;623;p8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4" name="Google Shape;624;p86"/>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 sz="2000">
                <a:solidFill>
                  <a:schemeClr val="dk1"/>
                </a:solidFill>
                <a:latin typeface="Roboto Slab"/>
                <a:ea typeface="Roboto Slab"/>
                <a:cs typeface="Roboto Slab"/>
                <a:sym typeface="Roboto Slab"/>
              </a:rPr>
              <a:t>Practice data visualization and manipulation.</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 sz="2000">
                <a:solidFill>
                  <a:srgbClr val="1155CC"/>
                </a:solidFill>
                <a:latin typeface="Roboto Slab"/>
                <a:ea typeface="Roboto Slab"/>
                <a:cs typeface="Roboto Slab"/>
                <a:sym typeface="Roboto Slab"/>
              </a:rPr>
              <a:t>Assignment2-DataVisualizationAndManipulation.ipynb</a:t>
            </a:r>
            <a:r>
              <a:rPr b="1" lang="en"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87"/>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Thanks!</a:t>
            </a:r>
            <a:endParaRPr b="1" sz="6000">
              <a:solidFill>
                <a:srgbClr val="CC0000"/>
              </a:solidFill>
            </a:endParaRPr>
          </a:p>
        </p:txBody>
      </p:sp>
      <p:sp>
        <p:nvSpPr>
          <p:cNvPr id="630" name="Google Shape;630;p87"/>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631" name="Google Shape;631;p8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32" name="Google Shape;632;p87"/>
          <p:cNvGrpSpPr/>
          <p:nvPr/>
        </p:nvGrpSpPr>
        <p:grpSpPr>
          <a:xfrm>
            <a:off x="3162652" y="4125077"/>
            <a:ext cx="3027498" cy="793498"/>
            <a:chOff x="3644952" y="1400027"/>
            <a:chExt cx="3027498" cy="793498"/>
          </a:xfrm>
        </p:grpSpPr>
        <p:pic>
          <p:nvPicPr>
            <p:cNvPr id="633" name="Google Shape;633;p87"/>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634" name="Google Shape;634;p87"/>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635" name="Google Shape;635;p87"/>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698600" y="4865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1 - Supervised Learning</a:t>
            </a:r>
            <a:endParaRPr sz="2400">
              <a:solidFill>
                <a:srgbClr val="CC0000"/>
              </a:solidFill>
            </a:endParaRPr>
          </a:p>
        </p:txBody>
      </p:sp>
      <p:sp>
        <p:nvSpPr>
          <p:cNvPr id="287" name="Google Shape;287;p49"/>
          <p:cNvSpPr txBox="1"/>
          <p:nvPr>
            <p:ph idx="4294967295" type="body"/>
          </p:nvPr>
        </p:nvSpPr>
        <p:spPr>
          <a:xfrm>
            <a:off x="1691975" y="2005050"/>
            <a:ext cx="2419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u="sng">
                <a:latin typeface="Roboto Slab"/>
                <a:ea typeface="Roboto Slab"/>
                <a:cs typeface="Roboto Slab"/>
                <a:sym typeface="Roboto Slab"/>
              </a:rPr>
              <a:t>Regression</a:t>
            </a:r>
            <a:endParaRPr b="1" sz="1800" u="sng">
              <a:latin typeface="Roboto Slab"/>
              <a:ea typeface="Roboto Slab"/>
              <a:cs typeface="Roboto Slab"/>
              <a:sym typeface="Roboto Slab"/>
            </a:endParaRPr>
          </a:p>
          <a:p>
            <a:pPr indent="0" lvl="0" marL="0" rtl="0" algn="l">
              <a:spcBef>
                <a:spcPts val="600"/>
              </a:spcBef>
              <a:spcAft>
                <a:spcPts val="0"/>
              </a:spcAft>
              <a:buNone/>
            </a:pPr>
            <a:r>
              <a:t/>
            </a:r>
            <a:endParaRPr sz="1800" u="sng">
              <a:latin typeface="Roboto Slab"/>
              <a:ea typeface="Roboto Slab"/>
              <a:cs typeface="Roboto Slab"/>
              <a:sym typeface="Roboto Slab"/>
            </a:endParaRPr>
          </a:p>
        </p:txBody>
      </p:sp>
      <p:sp>
        <p:nvSpPr>
          <p:cNvPr id="288" name="Google Shape;288;p49"/>
          <p:cNvSpPr txBox="1"/>
          <p:nvPr>
            <p:ph idx="4294967295" type="body"/>
          </p:nvPr>
        </p:nvSpPr>
        <p:spPr>
          <a:xfrm>
            <a:off x="4723673" y="4811050"/>
            <a:ext cx="33333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Learning a function for a </a:t>
            </a:r>
            <a:r>
              <a:rPr b="1" lang="en" sz="1800">
                <a:latin typeface="Roboto Slab"/>
                <a:ea typeface="Roboto Slab"/>
                <a:cs typeface="Roboto Slab"/>
                <a:sym typeface="Roboto Slab"/>
              </a:rPr>
              <a:t>categorical</a:t>
            </a:r>
            <a:r>
              <a:rPr lang="en" sz="1800">
                <a:latin typeface="Roboto Slab"/>
                <a:ea typeface="Roboto Slab"/>
                <a:cs typeface="Roboto Slab"/>
                <a:sym typeface="Roboto Slab"/>
              </a:rPr>
              <a:t> output</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Eg. Classifying cats vs dogs in images.</a:t>
            </a:r>
            <a:endParaRPr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t/>
            </a:r>
            <a:endParaRPr sz="1200">
              <a:latin typeface="Roboto Slab"/>
              <a:ea typeface="Roboto Slab"/>
              <a:cs typeface="Roboto Slab"/>
              <a:sym typeface="Roboto Slab"/>
            </a:endParaRPr>
          </a:p>
        </p:txBody>
      </p:sp>
      <p:sp>
        <p:nvSpPr>
          <p:cNvPr id="289" name="Google Shape;289;p49"/>
          <p:cNvSpPr txBox="1"/>
          <p:nvPr>
            <p:ph idx="12" type="sldNum"/>
          </p:nvPr>
        </p:nvSpPr>
        <p:spPr>
          <a:xfrm>
            <a:off x="8134484" y="6320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49"/>
          <p:cNvPicPr preferRelativeResize="0"/>
          <p:nvPr/>
        </p:nvPicPr>
        <p:blipFill rotWithShape="1">
          <a:blip r:embed="rId3">
            <a:alphaModFix/>
          </a:blip>
          <a:srcRect b="3537" l="1832" r="49828" t="11021"/>
          <a:stretch/>
        </p:blipFill>
        <p:spPr>
          <a:xfrm>
            <a:off x="5128975" y="2670975"/>
            <a:ext cx="2212324" cy="1955250"/>
          </a:xfrm>
          <a:prstGeom prst="rect">
            <a:avLst/>
          </a:prstGeom>
          <a:noFill/>
          <a:ln>
            <a:noFill/>
          </a:ln>
        </p:spPr>
      </p:pic>
      <p:pic>
        <p:nvPicPr>
          <p:cNvPr id="291" name="Google Shape;291;p49"/>
          <p:cNvPicPr preferRelativeResize="0"/>
          <p:nvPr/>
        </p:nvPicPr>
        <p:blipFill rotWithShape="1">
          <a:blip r:embed="rId4">
            <a:alphaModFix/>
          </a:blip>
          <a:srcRect b="4438" l="51077" r="2285" t="11816"/>
          <a:stretch/>
        </p:blipFill>
        <p:spPr>
          <a:xfrm>
            <a:off x="1315750" y="2670975"/>
            <a:ext cx="2177793" cy="1955250"/>
          </a:xfrm>
          <a:prstGeom prst="rect">
            <a:avLst/>
          </a:prstGeom>
          <a:noFill/>
          <a:ln>
            <a:noFill/>
          </a:ln>
        </p:spPr>
      </p:pic>
      <p:sp>
        <p:nvSpPr>
          <p:cNvPr id="292" name="Google Shape;292;p49"/>
          <p:cNvSpPr txBox="1"/>
          <p:nvPr/>
        </p:nvSpPr>
        <p:spPr>
          <a:xfrm>
            <a:off x="1033950" y="40311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rgbClr val="263238"/>
                </a:solidFill>
                <a:latin typeface="Roboto Slab"/>
                <a:ea typeface="Roboto Slab"/>
                <a:cs typeface="Roboto Slab"/>
                <a:sym typeface="Roboto Slab"/>
              </a:rPr>
              <a:t>Learning a function for a </a:t>
            </a:r>
            <a:r>
              <a:rPr b="1" lang="en" sz="1800">
                <a:solidFill>
                  <a:srgbClr val="263238"/>
                </a:solidFill>
                <a:latin typeface="Roboto Slab"/>
                <a:ea typeface="Roboto Slab"/>
                <a:cs typeface="Roboto Slab"/>
                <a:sym typeface="Roboto Slab"/>
              </a:rPr>
              <a:t>continuous</a:t>
            </a:r>
            <a:r>
              <a:rPr lang="en" sz="1800">
                <a:solidFill>
                  <a:srgbClr val="263238"/>
                </a:solidFill>
                <a:latin typeface="Roboto Slab"/>
                <a:ea typeface="Roboto Slab"/>
                <a:cs typeface="Roboto Slab"/>
                <a:sym typeface="Roboto Slab"/>
              </a:rPr>
              <a:t> output</a:t>
            </a:r>
            <a:endParaRPr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800">
                <a:solidFill>
                  <a:srgbClr val="263238"/>
                </a:solidFill>
                <a:latin typeface="Roboto Slab"/>
                <a:ea typeface="Roboto Slab"/>
                <a:cs typeface="Roboto Slab"/>
                <a:sym typeface="Roboto Slab"/>
              </a:rPr>
              <a:t>Eg. Predicting sales price of house.</a:t>
            </a:r>
            <a:endParaRPr sz="1800">
              <a:solidFill>
                <a:srgbClr val="263238"/>
              </a:solidFill>
              <a:latin typeface="Roboto Slab"/>
              <a:ea typeface="Roboto Slab"/>
              <a:cs typeface="Roboto Slab"/>
              <a:sym typeface="Roboto Slab"/>
            </a:endParaRPr>
          </a:p>
        </p:txBody>
      </p:sp>
      <p:sp>
        <p:nvSpPr>
          <p:cNvPr id="293" name="Google Shape;293;p49"/>
          <p:cNvSpPr txBox="1"/>
          <p:nvPr/>
        </p:nvSpPr>
        <p:spPr>
          <a:xfrm>
            <a:off x="5449975" y="1250700"/>
            <a:ext cx="1764000" cy="20565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b="1" lang="en" sz="1800" u="sng">
                <a:solidFill>
                  <a:srgbClr val="263238"/>
                </a:solidFill>
                <a:latin typeface="Roboto Slab"/>
                <a:ea typeface="Roboto Slab"/>
                <a:cs typeface="Roboto Slab"/>
                <a:sym typeface="Roboto Slab"/>
              </a:rPr>
              <a:t>Classification</a:t>
            </a:r>
            <a:endParaRPr sz="1800" u="sng">
              <a:solidFill>
                <a:srgbClr val="263238"/>
              </a:solidFill>
              <a:latin typeface="Roboto Slab"/>
              <a:ea typeface="Roboto Slab"/>
              <a:cs typeface="Roboto Slab"/>
              <a:sym typeface="Roboto Slab"/>
            </a:endParaRPr>
          </a:p>
        </p:txBody>
      </p:sp>
      <p:sp>
        <p:nvSpPr>
          <p:cNvPr id="294" name="Google Shape;294;p49"/>
          <p:cNvSpPr txBox="1"/>
          <p:nvPr/>
        </p:nvSpPr>
        <p:spPr>
          <a:xfrm>
            <a:off x="798550" y="1152425"/>
            <a:ext cx="6540900" cy="12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Train your model to map the input to the prediction output based on the </a:t>
            </a:r>
            <a:r>
              <a:rPr b="1" lang="en" sz="1800">
                <a:latin typeface="Roboto Slab"/>
                <a:ea typeface="Roboto Slab"/>
                <a:cs typeface="Roboto Slab"/>
                <a:sym typeface="Roboto Slab"/>
              </a:rPr>
              <a:t>ground truth </a:t>
            </a:r>
            <a:r>
              <a:rPr lang="en" sz="1800">
                <a:latin typeface="Roboto Slab"/>
                <a:ea typeface="Roboto Slab"/>
                <a:cs typeface="Roboto Slab"/>
                <a:sym typeface="Roboto Slab"/>
              </a:rPr>
              <a:t>labels in the training data </a:t>
            </a:r>
            <a:endParaRPr sz="18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90813"/>
                </a:solidFill>
              </a:rPr>
              <a:t>Regression </a:t>
            </a:r>
            <a:endParaRPr sz="2400">
              <a:solidFill>
                <a:srgbClr val="C90813"/>
              </a:solidFill>
            </a:endParaRPr>
          </a:p>
        </p:txBody>
      </p:sp>
      <p:sp>
        <p:nvSpPr>
          <p:cNvPr id="300" name="Google Shape;300;p5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5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latin typeface="Roboto Slab"/>
                <a:ea typeface="Roboto Slab"/>
                <a:cs typeface="Roboto Slab"/>
                <a:sym typeface="Roboto Slab"/>
              </a:rPr>
              <a:t>Gives a </a:t>
            </a:r>
            <a:r>
              <a:rPr b="1" lang="en" sz="2000">
                <a:latin typeface="Roboto Slab"/>
                <a:ea typeface="Roboto Slab"/>
                <a:cs typeface="Roboto Slab"/>
                <a:sym typeface="Roboto Slab"/>
              </a:rPr>
              <a:t>continuous output</a:t>
            </a:r>
            <a:r>
              <a:rPr lang="en" sz="2000">
                <a:latin typeface="Roboto Slab"/>
                <a:ea typeface="Roboto Slab"/>
                <a:cs typeface="Roboto Slab"/>
                <a:sym typeface="Roboto Slab"/>
              </a:rPr>
              <a:t>.</a:t>
            </a:r>
            <a:endParaRPr sz="2000">
              <a:latin typeface="Roboto Slab"/>
              <a:ea typeface="Roboto Slab"/>
              <a:cs typeface="Roboto Slab"/>
              <a:sym typeface="Roboto Slab"/>
            </a:endParaRPr>
          </a:p>
          <a:p>
            <a:pPr indent="0" lvl="0" marL="0" rtl="0" algn="l">
              <a:spcBef>
                <a:spcPts val="600"/>
              </a:spcBef>
              <a:spcAft>
                <a:spcPts val="0"/>
              </a:spcAft>
              <a:buNone/>
            </a:pPr>
            <a:r>
              <a:t/>
            </a:r>
            <a:endParaRPr sz="2000">
              <a:latin typeface="Roboto Slab"/>
              <a:ea typeface="Roboto Slab"/>
              <a:cs typeface="Roboto Slab"/>
              <a:sym typeface="Roboto Slab"/>
            </a:endParaRPr>
          </a:p>
          <a:p>
            <a:pPr indent="0" lvl="0" marL="0" rtl="0" algn="l">
              <a:spcBef>
                <a:spcPts val="600"/>
              </a:spcBef>
              <a:spcAft>
                <a:spcPts val="0"/>
              </a:spcAft>
              <a:buNone/>
            </a:pPr>
            <a:r>
              <a:rPr lang="en" sz="2000">
                <a:latin typeface="Roboto Slab"/>
                <a:ea typeface="Roboto Slab"/>
                <a:cs typeface="Roboto Slab"/>
                <a:sym typeface="Roboto Slab"/>
              </a:rPr>
              <a:t>Example: Age Prediction   </a:t>
            </a:r>
            <a:endParaRPr sz="2000">
              <a:latin typeface="Roboto Slab"/>
              <a:ea typeface="Roboto Slab"/>
              <a:cs typeface="Roboto Slab"/>
              <a:sym typeface="Roboto Slab"/>
            </a:endParaRPr>
          </a:p>
        </p:txBody>
      </p:sp>
      <p:pic>
        <p:nvPicPr>
          <p:cNvPr id="302" name="Google Shape;302;p50"/>
          <p:cNvPicPr preferRelativeResize="0"/>
          <p:nvPr/>
        </p:nvPicPr>
        <p:blipFill>
          <a:blip r:embed="rId3">
            <a:alphaModFix/>
          </a:blip>
          <a:stretch>
            <a:fillRect/>
          </a:stretch>
        </p:blipFill>
        <p:spPr>
          <a:xfrm>
            <a:off x="1620450" y="3483825"/>
            <a:ext cx="2690025" cy="2690025"/>
          </a:xfrm>
          <a:prstGeom prst="rect">
            <a:avLst/>
          </a:prstGeom>
          <a:noFill/>
          <a:ln>
            <a:noFill/>
          </a:ln>
        </p:spPr>
      </p:pic>
      <p:pic>
        <p:nvPicPr>
          <p:cNvPr id="303" name="Google Shape;303;p50"/>
          <p:cNvPicPr preferRelativeResize="0"/>
          <p:nvPr/>
        </p:nvPicPr>
        <p:blipFill>
          <a:blip r:embed="rId4">
            <a:alphaModFix/>
          </a:blip>
          <a:stretch>
            <a:fillRect/>
          </a:stretch>
        </p:blipFill>
        <p:spPr>
          <a:xfrm>
            <a:off x="5109875" y="3483825"/>
            <a:ext cx="2816780" cy="2690025"/>
          </a:xfrm>
          <a:prstGeom prst="rect">
            <a:avLst/>
          </a:prstGeom>
          <a:noFill/>
          <a:ln>
            <a:noFill/>
          </a:ln>
        </p:spPr>
      </p:pic>
      <p:sp>
        <p:nvSpPr>
          <p:cNvPr id="304" name="Google Shape;304;p50"/>
          <p:cNvSpPr txBox="1"/>
          <p:nvPr/>
        </p:nvSpPr>
        <p:spPr>
          <a:xfrm>
            <a:off x="5415013" y="6173850"/>
            <a:ext cx="22065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545454"/>
                </a:solidFill>
                <a:highlight>
                  <a:srgbClr val="FFFFFF"/>
                </a:highlight>
              </a:rPr>
              <a:t>《红秀》杂志封面</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90813"/>
                </a:solidFill>
              </a:rPr>
              <a:t>Classification </a:t>
            </a:r>
            <a:endParaRPr sz="2400">
              <a:solidFill>
                <a:srgbClr val="C90813"/>
              </a:solidFill>
            </a:endParaRPr>
          </a:p>
        </p:txBody>
      </p:sp>
      <p:sp>
        <p:nvSpPr>
          <p:cNvPr id="310" name="Google Shape;310;p51"/>
          <p:cNvSpPr txBox="1"/>
          <p:nvPr>
            <p:ph idx="1" type="body"/>
          </p:nvPr>
        </p:nvSpPr>
        <p:spPr>
          <a:xfrm>
            <a:off x="786150" y="1412844"/>
            <a:ext cx="7571700" cy="117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latin typeface="Roboto Slab"/>
                <a:ea typeface="Roboto Slab"/>
                <a:cs typeface="Roboto Slab"/>
                <a:sym typeface="Roboto Slab"/>
              </a:rPr>
              <a:t>Gives a </a:t>
            </a:r>
            <a:r>
              <a:rPr b="1" lang="en" sz="2000">
                <a:latin typeface="Roboto Slab"/>
                <a:ea typeface="Roboto Slab"/>
                <a:cs typeface="Roboto Slab"/>
                <a:sym typeface="Roboto Slab"/>
              </a:rPr>
              <a:t>discrete output.</a:t>
            </a:r>
            <a:endParaRPr b="1" sz="2000">
              <a:latin typeface="Roboto Slab"/>
              <a:ea typeface="Roboto Slab"/>
              <a:cs typeface="Roboto Slab"/>
              <a:sym typeface="Roboto Slab"/>
            </a:endParaRPr>
          </a:p>
          <a:p>
            <a:pPr indent="0" lvl="0" marL="0" rtl="0" algn="l">
              <a:spcBef>
                <a:spcPts val="600"/>
              </a:spcBef>
              <a:spcAft>
                <a:spcPts val="0"/>
              </a:spcAft>
              <a:buNone/>
            </a:pPr>
            <a:r>
              <a:t/>
            </a:r>
            <a:endParaRPr b="1" sz="2000">
              <a:latin typeface="Roboto Slab"/>
              <a:ea typeface="Roboto Slab"/>
              <a:cs typeface="Roboto Slab"/>
              <a:sym typeface="Roboto Slab"/>
            </a:endParaRPr>
          </a:p>
          <a:p>
            <a:pPr indent="0" lvl="0" marL="0" rtl="0" algn="l">
              <a:spcBef>
                <a:spcPts val="600"/>
              </a:spcBef>
              <a:spcAft>
                <a:spcPts val="0"/>
              </a:spcAft>
              <a:buNone/>
            </a:pPr>
            <a:r>
              <a:rPr lang="en" sz="2000">
                <a:latin typeface="Roboto Slab"/>
                <a:ea typeface="Roboto Slab"/>
                <a:cs typeface="Roboto Slab"/>
                <a:sym typeface="Roboto Slab"/>
              </a:rPr>
              <a:t>Example: Fruit Classification</a:t>
            </a:r>
            <a:endParaRPr sz="2000">
              <a:latin typeface="Roboto Slab"/>
              <a:ea typeface="Roboto Slab"/>
              <a:cs typeface="Roboto Slab"/>
              <a:sym typeface="Roboto Slab"/>
            </a:endParaRPr>
          </a:p>
        </p:txBody>
      </p:sp>
      <p:sp>
        <p:nvSpPr>
          <p:cNvPr id="311" name="Google Shape;311;p5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2" name="Google Shape;312;p51"/>
          <p:cNvPicPr preferRelativeResize="0"/>
          <p:nvPr/>
        </p:nvPicPr>
        <p:blipFill>
          <a:blip r:embed="rId3">
            <a:alphaModFix/>
          </a:blip>
          <a:stretch>
            <a:fillRect/>
          </a:stretch>
        </p:blipFill>
        <p:spPr>
          <a:xfrm>
            <a:off x="904325" y="2807225"/>
            <a:ext cx="5635275" cy="352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698600" y="4865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Some Basic Terminology</a:t>
            </a:r>
            <a:endParaRPr sz="2400">
              <a:solidFill>
                <a:srgbClr val="CC0000"/>
              </a:solidFill>
            </a:endParaRPr>
          </a:p>
        </p:txBody>
      </p:sp>
      <p:sp>
        <p:nvSpPr>
          <p:cNvPr id="318" name="Google Shape;318;p52"/>
          <p:cNvSpPr txBox="1"/>
          <p:nvPr>
            <p:ph idx="4294967295" type="body"/>
          </p:nvPr>
        </p:nvSpPr>
        <p:spPr>
          <a:xfrm>
            <a:off x="1379825" y="985550"/>
            <a:ext cx="2419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u="sng"/>
              <a:t>Features/ Attributes</a:t>
            </a:r>
            <a:endParaRPr b="1" sz="1800" u="sng"/>
          </a:p>
          <a:p>
            <a:pPr indent="0" lvl="0" marL="0" rtl="0" algn="l">
              <a:spcBef>
                <a:spcPts val="600"/>
              </a:spcBef>
              <a:spcAft>
                <a:spcPts val="0"/>
              </a:spcAft>
              <a:buNone/>
            </a:pPr>
            <a:r>
              <a:t/>
            </a:r>
            <a:endParaRPr sz="1800" u="sng"/>
          </a:p>
        </p:txBody>
      </p:sp>
      <p:sp>
        <p:nvSpPr>
          <p:cNvPr id="319" name="Google Shape;319;p5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52"/>
          <p:cNvSpPr txBox="1"/>
          <p:nvPr/>
        </p:nvSpPr>
        <p:spPr>
          <a:xfrm>
            <a:off x="7370322" y="350400"/>
            <a:ext cx="1430100" cy="2009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b="1" lang="en" sz="1800" u="sng">
                <a:solidFill>
                  <a:srgbClr val="263238"/>
                </a:solidFill>
                <a:latin typeface="Source Sans Pro"/>
                <a:ea typeface="Source Sans Pro"/>
                <a:cs typeface="Source Sans Pro"/>
                <a:sym typeface="Source Sans Pro"/>
              </a:rPr>
              <a:t>Target Variable</a:t>
            </a:r>
            <a:endParaRPr sz="1800" u="sng">
              <a:solidFill>
                <a:srgbClr val="263238"/>
              </a:solidFill>
              <a:latin typeface="Source Sans Pro"/>
              <a:ea typeface="Source Sans Pro"/>
              <a:cs typeface="Source Sans Pro"/>
              <a:sym typeface="Source Sans Pro"/>
            </a:endParaRPr>
          </a:p>
        </p:txBody>
      </p:sp>
      <p:graphicFrame>
        <p:nvGraphicFramePr>
          <p:cNvPr id="321" name="Google Shape;321;p52"/>
          <p:cNvGraphicFramePr/>
          <p:nvPr/>
        </p:nvGraphicFramePr>
        <p:xfrm>
          <a:off x="218325" y="2030150"/>
          <a:ext cx="3000000" cy="3000000"/>
        </p:xfrm>
        <a:graphic>
          <a:graphicData uri="http://schemas.openxmlformats.org/drawingml/2006/table">
            <a:tbl>
              <a:tblPr>
                <a:noFill/>
                <a:tableStyleId>{F5F8B109-C9C8-4C26-8AED-D220D673E775}</a:tableStyleId>
              </a:tblPr>
              <a:tblGrid>
                <a:gridCol w="1430375"/>
                <a:gridCol w="1430375"/>
                <a:gridCol w="1430375"/>
                <a:gridCol w="1430375"/>
                <a:gridCol w="1430375"/>
                <a:gridCol w="1430375"/>
              </a:tblGrid>
              <a:tr h="664600">
                <a:tc>
                  <a:txBody>
                    <a:bodyPr/>
                    <a:lstStyle/>
                    <a:p>
                      <a:pPr indent="0" lvl="0" marL="0" rtl="0" algn="l">
                        <a:spcBef>
                          <a:spcPts val="0"/>
                        </a:spcBef>
                        <a:spcAft>
                          <a:spcPts val="0"/>
                        </a:spcAft>
                        <a:buNone/>
                      </a:pPr>
                      <a:r>
                        <a:rPr b="1" lang="en" sz="1600"/>
                        <a:t>Colour </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Mass</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Shape</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Seeds</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Country</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Fruit</a:t>
                      </a:r>
                      <a:endParaRPr b="1" sz="1600"/>
                    </a:p>
                  </a:txBody>
                  <a:tcPr marT="91425" marB="91425" marR="91425" marL="91425">
                    <a:solidFill>
                      <a:srgbClr val="EAD1DC"/>
                    </a:solidFill>
                  </a:tcPr>
                </a:tc>
              </a:tr>
              <a:tr h="1008125">
                <a:tc>
                  <a:txBody>
                    <a:bodyPr/>
                    <a:lstStyle/>
                    <a:p>
                      <a:pPr indent="0" lvl="0" marL="0" rtl="0" algn="l">
                        <a:spcBef>
                          <a:spcPts val="0"/>
                        </a:spcBef>
                        <a:spcAft>
                          <a:spcPts val="0"/>
                        </a:spcAft>
                        <a:buNone/>
                      </a:pPr>
                      <a:r>
                        <a:rPr lang="en"/>
                        <a:t>Red</a:t>
                      </a:r>
                      <a:endParaRPr/>
                    </a:p>
                  </a:txBody>
                  <a:tcPr marT="91425" marB="91425" marR="91425" marL="91425"/>
                </a:tc>
                <a:tc>
                  <a:txBody>
                    <a:bodyPr/>
                    <a:lstStyle/>
                    <a:p>
                      <a:pPr indent="0" lvl="0" marL="0" rtl="0" algn="l">
                        <a:spcBef>
                          <a:spcPts val="0"/>
                        </a:spcBef>
                        <a:spcAft>
                          <a:spcPts val="0"/>
                        </a:spcAft>
                        <a:buNone/>
                      </a:pPr>
                      <a:r>
                        <a:rPr lang="en"/>
                        <a:t>100g</a:t>
                      </a:r>
                      <a:endParaRPr/>
                    </a:p>
                  </a:txBody>
                  <a:tcPr marT="91425" marB="91425" marR="91425" marL="91425"/>
                </a:tc>
                <a:tc>
                  <a:txBody>
                    <a:bodyPr/>
                    <a:lstStyle/>
                    <a:p>
                      <a:pPr indent="0" lvl="0" marL="0" rtl="0" algn="l">
                        <a:spcBef>
                          <a:spcPts val="0"/>
                        </a:spcBef>
                        <a:spcAft>
                          <a:spcPts val="0"/>
                        </a:spcAft>
                        <a:buNone/>
                      </a:pPr>
                      <a:r>
                        <a:rPr lang="en"/>
                        <a:t>Round</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Canada</a:t>
                      </a:r>
                      <a:endParaRPr/>
                    </a:p>
                  </a:txBody>
                  <a:tcPr marT="91425" marB="91425" marR="91425" marL="91425"/>
                </a:tc>
                <a:tc>
                  <a:txBody>
                    <a:bodyPr/>
                    <a:lstStyle/>
                    <a:p>
                      <a:pPr indent="0" lvl="0" marL="0" rtl="0" algn="l">
                        <a:spcBef>
                          <a:spcPts val="0"/>
                        </a:spcBef>
                        <a:spcAft>
                          <a:spcPts val="0"/>
                        </a:spcAft>
                        <a:buNone/>
                      </a:pPr>
                      <a:r>
                        <a:rPr lang="en"/>
                        <a:t>Apple</a:t>
                      </a:r>
                      <a:endParaRPr/>
                    </a:p>
                  </a:txBody>
                  <a:tcPr marT="91425" marB="91425" marR="91425" marL="91425"/>
                </a:tc>
              </a:tr>
              <a:tr h="1008125">
                <a:tc>
                  <a:txBody>
                    <a:bodyPr/>
                    <a:lstStyle/>
                    <a:p>
                      <a:pPr indent="0" lvl="0" marL="0" rtl="0" algn="l">
                        <a:spcBef>
                          <a:spcPts val="0"/>
                        </a:spcBef>
                        <a:spcAft>
                          <a:spcPts val="0"/>
                        </a:spcAft>
                        <a:buNone/>
                      </a:pPr>
                      <a:r>
                        <a:rPr lang="en"/>
                        <a:t>Yellow</a:t>
                      </a:r>
                      <a:endParaRPr/>
                    </a:p>
                  </a:txBody>
                  <a:tcPr marT="91425" marB="91425" marR="91425" marL="91425"/>
                </a:tc>
                <a:tc>
                  <a:txBody>
                    <a:bodyPr/>
                    <a:lstStyle/>
                    <a:p>
                      <a:pPr indent="0" lvl="0" marL="0" rtl="0" algn="l">
                        <a:spcBef>
                          <a:spcPts val="0"/>
                        </a:spcBef>
                        <a:spcAft>
                          <a:spcPts val="0"/>
                        </a:spcAft>
                        <a:buNone/>
                      </a:pPr>
                      <a:r>
                        <a:rPr lang="en"/>
                        <a:t>647 g</a:t>
                      </a:r>
                      <a:endParaRPr/>
                    </a:p>
                  </a:txBody>
                  <a:tcPr marT="91425" marB="91425" marR="91425" marL="91425"/>
                </a:tc>
                <a:tc>
                  <a:txBody>
                    <a:bodyPr/>
                    <a:lstStyle/>
                    <a:p>
                      <a:pPr indent="0" lvl="0" marL="0" rtl="0" algn="l">
                        <a:spcBef>
                          <a:spcPts val="0"/>
                        </a:spcBef>
                        <a:spcAft>
                          <a:spcPts val="0"/>
                        </a:spcAft>
                        <a:buNone/>
                      </a:pPr>
                      <a:r>
                        <a:rPr lang="en"/>
                        <a:t>Curved</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Australia</a:t>
                      </a:r>
                      <a:endParaRPr/>
                    </a:p>
                  </a:txBody>
                  <a:tcPr marT="91425" marB="91425" marR="91425" marL="91425"/>
                </a:tc>
                <a:tc>
                  <a:txBody>
                    <a:bodyPr/>
                    <a:lstStyle/>
                    <a:p>
                      <a:pPr indent="0" lvl="0" marL="0" rtl="0" algn="l">
                        <a:spcBef>
                          <a:spcPts val="0"/>
                        </a:spcBef>
                        <a:spcAft>
                          <a:spcPts val="0"/>
                        </a:spcAft>
                        <a:buNone/>
                      </a:pPr>
                      <a:r>
                        <a:rPr lang="en"/>
                        <a:t>Banana</a:t>
                      </a:r>
                      <a:endParaRPr/>
                    </a:p>
                  </a:txBody>
                  <a:tcPr marT="91425" marB="91425" marR="91425" marL="91425"/>
                </a:tc>
              </a:tr>
            </a:tbl>
          </a:graphicData>
        </a:graphic>
      </p:graphicFrame>
      <p:sp>
        <p:nvSpPr>
          <p:cNvPr id="322" name="Google Shape;322;p52"/>
          <p:cNvSpPr/>
          <p:nvPr/>
        </p:nvSpPr>
        <p:spPr>
          <a:xfrm>
            <a:off x="218325" y="1101400"/>
            <a:ext cx="7152000" cy="360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2"/>
          <p:cNvSpPr/>
          <p:nvPr/>
        </p:nvSpPr>
        <p:spPr>
          <a:xfrm>
            <a:off x="7408650" y="1101275"/>
            <a:ext cx="1430100" cy="3609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2"/>
          <p:cNvSpPr txBox="1"/>
          <p:nvPr/>
        </p:nvSpPr>
        <p:spPr>
          <a:xfrm>
            <a:off x="467200" y="4922400"/>
            <a:ext cx="7937100" cy="15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Source Sans Pro"/>
                <a:ea typeface="Source Sans Pro"/>
                <a:cs typeface="Source Sans Pro"/>
                <a:sym typeface="Source Sans Pro"/>
              </a:rPr>
              <a:t>Features / attributes: </a:t>
            </a:r>
            <a:r>
              <a:rPr lang="en" sz="2100">
                <a:latin typeface="Source Sans Pro"/>
                <a:ea typeface="Source Sans Pro"/>
                <a:cs typeface="Source Sans Pro"/>
                <a:sym typeface="Source Sans Pro"/>
              </a:rPr>
              <a:t>how you would describe the fruit </a:t>
            </a:r>
            <a:endParaRPr sz="2100">
              <a:latin typeface="Source Sans Pro"/>
              <a:ea typeface="Source Sans Pro"/>
              <a:cs typeface="Source Sans Pro"/>
              <a:sym typeface="Source Sans Pro"/>
            </a:endParaRPr>
          </a:p>
          <a:p>
            <a:pPr indent="0" lvl="0" marL="0" rtl="0" algn="l">
              <a:spcBef>
                <a:spcPts val="0"/>
              </a:spcBef>
              <a:spcAft>
                <a:spcPts val="0"/>
              </a:spcAft>
              <a:buNone/>
            </a:pPr>
            <a:r>
              <a:rPr b="1" lang="en" sz="2100">
                <a:latin typeface="Source Sans Pro"/>
                <a:ea typeface="Source Sans Pro"/>
                <a:cs typeface="Source Sans Pro"/>
                <a:sym typeface="Source Sans Pro"/>
              </a:rPr>
              <a:t>Target variable: </a:t>
            </a:r>
            <a:r>
              <a:rPr lang="en" sz="2100">
                <a:latin typeface="Source Sans Pro"/>
                <a:ea typeface="Source Sans Pro"/>
                <a:cs typeface="Source Sans Pro"/>
                <a:sym typeface="Source Sans Pro"/>
              </a:rPr>
              <a:t>how you want to teach your model to recognize the fruit. (ground truth)</a:t>
            </a:r>
            <a:endParaRPr sz="2100">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2 - Unsupervised Learning </a:t>
            </a:r>
            <a:endParaRPr sz="2400"/>
          </a:p>
        </p:txBody>
      </p:sp>
      <p:sp>
        <p:nvSpPr>
          <p:cNvPr id="330" name="Google Shape;330;p5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1" name="Google Shape;331;p53"/>
          <p:cNvPicPr preferRelativeResize="0"/>
          <p:nvPr/>
        </p:nvPicPr>
        <p:blipFill>
          <a:blip r:embed="rId3">
            <a:alphaModFix/>
          </a:blip>
          <a:stretch>
            <a:fillRect/>
          </a:stretch>
        </p:blipFill>
        <p:spPr>
          <a:xfrm>
            <a:off x="399175" y="2266448"/>
            <a:ext cx="7836224" cy="3983601"/>
          </a:xfrm>
          <a:prstGeom prst="rect">
            <a:avLst/>
          </a:prstGeom>
          <a:noFill/>
          <a:ln>
            <a:noFill/>
          </a:ln>
        </p:spPr>
      </p:pic>
      <p:sp>
        <p:nvSpPr>
          <p:cNvPr id="332" name="Google Shape;332;p53"/>
          <p:cNvSpPr txBox="1"/>
          <p:nvPr/>
        </p:nvSpPr>
        <p:spPr>
          <a:xfrm>
            <a:off x="921925" y="1428425"/>
            <a:ext cx="6540900" cy="12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Train your model to learn how to difference input data, and make prediction on its own without training labels. </a:t>
            </a:r>
            <a:endParaRPr sz="18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