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4"/>
    <p:sldMasterId id="2147483689" r:id="rId5"/>
    <p:sldMasterId id="2147483690"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y="6858000" cx="9144000"/>
  <p:notesSz cx="6858000" cy="9144000"/>
  <p:embeddedFontLst>
    <p:embeddedFont>
      <p:font typeface="Roboto Slab"/>
      <p:regular r:id="rId38"/>
      <p:bold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44F010D-9A8D-4ADB-8B46-2118E60D59DF}">
  <a:tblStyle styleId="{144F010D-9A8D-4ADB-8B46-2118E60D59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2.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4.xml"/><Relationship Id="rId21" Type="http://schemas.openxmlformats.org/officeDocument/2006/relationships/slide" Target="slides/slide13.xml"/><Relationship Id="rId43" Type="http://schemas.openxmlformats.org/officeDocument/2006/relationships/font" Target="fonts/SourceSansPro-bold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RobotoSlab-bold.fntdata"/><Relationship Id="rId16" Type="http://schemas.openxmlformats.org/officeDocument/2006/relationships/slide" Target="slides/slide8.xml"/><Relationship Id="rId38" Type="http://schemas.openxmlformats.org/officeDocument/2006/relationships/font" Target="fonts/RobotoSlab-regular.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resource.com/python-exercises/numpy/linear-algebra/numpy-linear-algebra-exercise-1.php"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ceede47ad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ceede47a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850248132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85024813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850248132_0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850248132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When we are given a dataset, we don’t want to train on the entirety of the dataset, otherwise, there will be no way for us to measure how good our model does when given new data. So typically, what we would do is to set aside a portion of our dataset (a good number is approximately 25%), this is called the test set, whereas the other 75% of the data is called the training set. After our model is done training on the training set, we will then test the model on the test set, using various metrics to gauge its performance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850248132_0_3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85024813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 reasons we do a train-test-split is to tackle the overfitting and underfitting problem. When we are training a model, what we essentially want to do is to have a model be able to reflect what happens in reality. However, the data that we get in reality typically contains a lot of noise, making it difficult to have a model to exactly predict the “correct” answer. When we underfit a model, it means our model isn’t complex enough, or hasn’t trained enough to learn the intricacies of what happens in reality, and is reflected by a high error in both the training set and test set. When we overfit a model, the model not only learns the trends that happen in reality, but also learns the noise in the environment, which is something we don’t want as the noise is generally randomized and provides no real insight for the inferences we are trying to make. An overfit model will typically have very low training set error but high test set error.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talk about machine learning </a:t>
            </a:r>
            <a:r>
              <a:rPr b="1" lang="en"/>
              <a:t>model </a:t>
            </a:r>
            <a:r>
              <a:rPr lang="en"/>
              <a:t>terminology, call it a “prediction model”</a:t>
            </a:r>
            <a:endParaRPr/>
          </a:p>
          <a:p>
            <a:pPr indent="-317500" lvl="0" marL="457200" rtl="0" algn="l">
              <a:spcBef>
                <a:spcPts val="0"/>
              </a:spcBef>
              <a:spcAft>
                <a:spcPts val="0"/>
              </a:spcAft>
              <a:buSzPts val="1400"/>
              <a:buChar char="-"/>
            </a:pPr>
            <a:r>
              <a:rPr lang="en"/>
              <a:t>Gathering data: a lot of open-source repos exist, e.g. Kaggle and UCI</a:t>
            </a:r>
            <a:endParaRPr/>
          </a:p>
          <a:p>
            <a:pPr indent="-317500" lvl="0" marL="457200" rtl="0" algn="l">
              <a:spcBef>
                <a:spcPts val="0"/>
              </a:spcBef>
              <a:spcAft>
                <a:spcPts val="0"/>
              </a:spcAft>
              <a:buSzPts val="1400"/>
              <a:buChar char="-"/>
            </a:pPr>
            <a:r>
              <a:rPr lang="en"/>
              <a:t>Processing data: a lot of data is bad, missing, or uninterpretable by ML models, we need to process this data to improve performance</a:t>
            </a:r>
            <a:endParaRPr/>
          </a:p>
          <a:p>
            <a:pPr indent="-317500" lvl="0" marL="457200" rtl="0" algn="l">
              <a:spcBef>
                <a:spcPts val="0"/>
              </a:spcBef>
              <a:spcAft>
                <a:spcPts val="0"/>
              </a:spcAft>
              <a:buSzPts val="1400"/>
              <a:buChar char="-"/>
            </a:pPr>
            <a:r>
              <a:rPr lang="en"/>
              <a:t>This also involves splitting your data into train/test splits. That is, for every machine learnin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d0f546c5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d0f546c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d0f546c5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d0f546c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ceede47ad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ceede47a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ceede47ad_0_4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ceede47a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850248132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850248132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850248132_0_5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85024813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850248132_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5850248132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 single train-test split, even if you randomize your data, you might get a biased/ imbalanced distribution on your test set, causing your measured test error to have high variance. That is, depending on your test set, empirically your error might be inconsistent on different test sets. In order to reduce this variance, we use a technique called k cross-fold validation to train the model’s parameters.</a:t>
            </a:r>
            <a:endParaRPr/>
          </a:p>
          <a:p>
            <a:pPr indent="-317500" lvl="0" marL="457200" rtl="0" algn="l">
              <a:spcBef>
                <a:spcPts val="0"/>
              </a:spcBef>
              <a:spcAft>
                <a:spcPts val="0"/>
              </a:spcAft>
              <a:buSzPts val="1400"/>
              <a:buChar char="●"/>
            </a:pPr>
            <a:r>
              <a:rPr lang="en"/>
              <a:t>Split into k folds, train on k-1, test on kth fold.</a:t>
            </a:r>
            <a:endParaRPr/>
          </a:p>
          <a:p>
            <a:pPr indent="-317500" lvl="0" marL="457200" rtl="0" algn="l">
              <a:spcBef>
                <a:spcPts val="0"/>
              </a:spcBef>
              <a:spcAft>
                <a:spcPts val="0"/>
              </a:spcAft>
              <a:buSzPts val="1400"/>
              <a:buChar char="●"/>
            </a:pPr>
            <a:r>
              <a:rPr lang="en"/>
              <a:t>Average parameters learned over k folds</a:t>
            </a:r>
            <a:endParaRPr/>
          </a:p>
          <a:p>
            <a:pPr indent="-317500" lvl="0" marL="457200" rtl="0" algn="l">
              <a:spcBef>
                <a:spcPts val="0"/>
              </a:spcBef>
              <a:spcAft>
                <a:spcPts val="0"/>
              </a:spcAft>
              <a:buSzPts val="1400"/>
              <a:buChar char="●"/>
            </a:pPr>
            <a:r>
              <a:rPr lang="en"/>
              <a:t>Reduces variance, slight trade-off since we “waste 1/K” amount of data per iteration. Also K times more expensive to compute.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d990ea50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d990ea5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ceede47ad_0_4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ceede47ad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ceede47ad_0_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ceede47ad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850248132_0_5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850248132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 reasons we do a train-test-split is to tackle the overfitting and underfitting problem. When we are training a model, what we essentially want to do is to have a model be able to reflect what happens in reality. However, the data that we get in reality typically contains a lot of noise, making it difficult to have a model to exactly predict the “correct” answer. When we underfit a model, it means our model isn’t complex enough, or hasn’t trained enough to learn the intricacies of what happens in reality, and is reflected by a high error in both the training set and test set. When we overfit a model, the model not only learns the trends that happen in reality, but also learns the noise in the environment, which is something we don’t want as the noise is generally randomized and provides no real insight for the inferences we are trying to make. An overfit model will typically have very low training set error but high test set error.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talk about machine learning </a:t>
            </a:r>
            <a:r>
              <a:rPr b="1" lang="en"/>
              <a:t>model </a:t>
            </a:r>
            <a:r>
              <a:rPr lang="en"/>
              <a:t>terminology, call it a “prediction model”</a:t>
            </a:r>
            <a:endParaRPr/>
          </a:p>
          <a:p>
            <a:pPr indent="-317500" lvl="0" marL="457200" rtl="0" algn="l">
              <a:spcBef>
                <a:spcPts val="0"/>
              </a:spcBef>
              <a:spcAft>
                <a:spcPts val="0"/>
              </a:spcAft>
              <a:buSzPts val="1400"/>
              <a:buChar char="-"/>
            </a:pPr>
            <a:r>
              <a:rPr lang="en"/>
              <a:t>Gathering data: a lot of open-source repos exist, e.g. Kaggle and UCI</a:t>
            </a:r>
            <a:endParaRPr/>
          </a:p>
          <a:p>
            <a:pPr indent="-317500" lvl="0" marL="457200" rtl="0" algn="l">
              <a:spcBef>
                <a:spcPts val="0"/>
              </a:spcBef>
              <a:spcAft>
                <a:spcPts val="0"/>
              </a:spcAft>
              <a:buSzPts val="1400"/>
              <a:buChar char="-"/>
            </a:pPr>
            <a:r>
              <a:rPr lang="en"/>
              <a:t>Processing data: a lot of data is bad, missing, or uninterpretable by ML models, we need to process this data to improve performance</a:t>
            </a:r>
            <a:endParaRPr/>
          </a:p>
          <a:p>
            <a:pPr indent="-317500" lvl="0" marL="457200" rtl="0" algn="l">
              <a:spcBef>
                <a:spcPts val="0"/>
              </a:spcBef>
              <a:spcAft>
                <a:spcPts val="0"/>
              </a:spcAft>
              <a:buSzPts val="1400"/>
              <a:buChar char="-"/>
            </a:pPr>
            <a:r>
              <a:rPr lang="en"/>
              <a:t>This also involves splitting your data into train/test splits. That is, for every machine learnin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850248132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85024813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850248132_0_4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850248132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ceede47ad_0_3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5ceede47a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5850248132_0_5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5850248132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850248132_0_5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850248132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Jupyter Notebook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5ceede47ad_0_4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5ceede47ad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https://www.w3resource.com/python-exercises/numpy/linear-algebra/numpy-linear-algebra-exercise-1.php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up on eigenvectors and eigenvalues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ceede47ad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ceede47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ceede47ad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ceede47a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8620cc203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8620cc2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 when tackling machine learning problems, when you’re looking for your own data, or even when you’re given a dataset, if the dataset hasn’t been worked on, you get what’s called “raw features”. This includes missing values, useless features and all.</a:t>
            </a:r>
            <a:endParaRPr/>
          </a:p>
          <a:p>
            <a:pPr indent="-317500" lvl="0" marL="457200" rtl="0" algn="l">
              <a:spcBef>
                <a:spcPts val="0"/>
              </a:spcBef>
              <a:spcAft>
                <a:spcPts val="0"/>
              </a:spcAft>
              <a:buSzPts val="1400"/>
              <a:buChar char="●"/>
            </a:pPr>
            <a:r>
              <a:rPr lang="en"/>
              <a:t>After running these raw features through data preprocessing, we get what we call constructed features. These are your intermediate features obtained, but they don’t necessarily all get chosen to be fed into your ML model. So we have to go through feature selection, which is simply choosing a subset of features to feed into your ML model. With all that being said, what do we hope to accomplish? </a:t>
            </a:r>
            <a:r>
              <a:rPr b="1" lang="en"/>
              <a:t>(slide) </a:t>
            </a:r>
            <a:endParaRPr b="1"/>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85024813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8502481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Essentially, we want to do 3 things. The first, most obvious one, is to improve the overall model performance! This is done by making the data more “interpretable” to the machine. Second of all, if we reduce the feature space by getting rid of unimportant features, we don’t have to process on as much data, and this would save us both time, and memory, which in machine learning, is huge. </a:t>
            </a:r>
            <a:endParaRPr/>
          </a:p>
          <a:p>
            <a:pPr indent="0" lvl="0" marL="0" rtl="0" algn="l">
              <a:spcBef>
                <a:spcPts val="0"/>
              </a:spcBef>
              <a:spcAft>
                <a:spcPts val="0"/>
              </a:spcAft>
              <a:buNone/>
            </a:pPr>
            <a:r>
              <a:rPr lang="en"/>
              <a:t>(Ask audience questions) </a:t>
            </a:r>
            <a:endParaRPr/>
          </a:p>
          <a:p>
            <a:pPr indent="0" lvl="0" marL="0" rtl="0" algn="l">
              <a:spcBef>
                <a:spcPts val="0"/>
              </a:spcBef>
              <a:spcAft>
                <a:spcPts val="0"/>
              </a:spcAft>
              <a:buNone/>
            </a:pPr>
            <a:r>
              <a:rPr lang="en"/>
              <a:t>So now, we’ll go over a practical example of data preprocessing </a:t>
            </a:r>
            <a:r>
              <a:rPr b="1" lang="en"/>
              <a:t>(Slide)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620cc203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620cc20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850248132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85024813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Imputation: replace missing values with </a:t>
            </a:r>
            <a:r>
              <a:rPr lang="en"/>
              <a:t>substitutional</a:t>
            </a:r>
            <a:r>
              <a:rPr lang="en"/>
              <a:t> values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Mean vs. Median: both have pros and cons. Generally is the reduce of some variability of the data. (if all becomes the average, then you’re reducing the variance)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 learning models: regression, inference based tools using Bayesian formalism, decision trees, clustering algorithms (K-Mean\Median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850248132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85024813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input if converted to a vector where the corresponding class is 1 and the rest is 0. </a:t>
            </a:r>
            <a:endParaRPr/>
          </a:p>
          <a:p>
            <a:pPr indent="0" lvl="0" marL="0" rtl="0" algn="l">
              <a:spcBef>
                <a:spcPts val="0"/>
              </a:spcBef>
              <a:spcAft>
                <a:spcPts val="0"/>
              </a:spcAft>
              <a:buNone/>
            </a:pPr>
            <a:r>
              <a:rPr lang="en"/>
              <a:t>It is to binarize the categories. </a:t>
            </a:r>
            <a:endParaRPr/>
          </a:p>
          <a:p>
            <a:pPr indent="0" lvl="0" marL="0" rtl="0" algn="l">
              <a:spcBef>
                <a:spcPts val="0"/>
              </a:spcBef>
              <a:spcAft>
                <a:spcPts val="0"/>
              </a:spcAft>
              <a:buNone/>
            </a:pPr>
            <a:r>
              <a:rPr lang="en"/>
              <a:t>This may become a problem when the number of classes increases, and the memory and compute time increases exponentially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Label encoding where you assign a numerical value to each class, but that creates a problem because the classes don’t actually have any relations, but the machine may learn the 0 &lt; 1 &lt; 2 &lt; 3 … relationship between the classes and the outputs (which is wrong)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850248132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85024813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b="1" sz="6000"/>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Google Shape;11;p2"/>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 name="Google Shape;12;p2"/>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 name="Google Shape;13;p2"/>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4" name="Google Shape;14;p2"/>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5" name="Google Shape;15;p2"/>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7" name="Google Shape;17;p2"/>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8" name="Google Shape;18;p2"/>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 name="Google Shape;19;p2"/>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 name="Google Shape;20;p2"/>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1" name="Google Shape;21;p2"/>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2" name="Google Shape;22;p2"/>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3" name="Google Shape;23;p2"/>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4" name="Google Shape;24;p2"/>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1"/>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3"/>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74" name="Google Shape;74;p13"/>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4"/>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91" name="Google Shape;91;p14"/>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2" name="Shape 92"/>
        <p:cNvGrpSpPr/>
        <p:nvPr/>
      </p:nvGrpSpPr>
      <p:grpSpPr>
        <a:xfrm>
          <a:off x="0" y="0"/>
          <a:ext cx="0" cy="0"/>
          <a:chOff x="0" y="0"/>
          <a:chExt cx="0" cy="0"/>
        </a:xfrm>
      </p:grpSpPr>
      <p:pic>
        <p:nvPicPr>
          <p:cNvPr descr="connections-05.png" id="93" name="Google Shape;93;p15"/>
          <p:cNvPicPr preferRelativeResize="0"/>
          <p:nvPr/>
        </p:nvPicPr>
        <p:blipFill>
          <a:blip r:embed="rId2">
            <a:alphaModFix/>
          </a:blip>
          <a:stretch>
            <a:fillRect/>
          </a:stretch>
        </p:blipFill>
        <p:spPr>
          <a:xfrm flipH="1" rot="10800000">
            <a:off x="5945" y="1714499"/>
            <a:ext cx="6849083" cy="5143501"/>
          </a:xfrm>
          <a:prstGeom prst="rect">
            <a:avLst/>
          </a:prstGeom>
          <a:noFill/>
          <a:ln>
            <a:noFill/>
          </a:ln>
        </p:spPr>
      </p:pic>
      <p:sp>
        <p:nvSpPr>
          <p:cNvPr id="94" name="Google Shape;94;p15"/>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95" name="Google Shape;95;p15"/>
          <p:cNvGrpSpPr/>
          <p:nvPr/>
        </p:nvGrpSpPr>
        <p:grpSpPr>
          <a:xfrm>
            <a:off x="3593400" y="1074285"/>
            <a:ext cx="1957200" cy="1093200"/>
            <a:chOff x="3593400" y="1760085"/>
            <a:chExt cx="1957200" cy="1093200"/>
          </a:xfrm>
        </p:grpSpPr>
        <p:sp>
          <p:nvSpPr>
            <p:cNvPr id="96" name="Google Shape;96;p15"/>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97" name="Google Shape;97;p15"/>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 name="Google Shape;99;p15"/>
          <p:cNvCxnSpPr>
            <a:endCxn id="97"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00" name="Google Shape;100;p15"/>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101" name="Google Shape;101;p15"/>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02" name="Google Shape;102;p15"/>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3" name="Shape 103"/>
        <p:cNvGrpSpPr/>
        <p:nvPr/>
      </p:nvGrpSpPr>
      <p:grpSpPr>
        <a:xfrm>
          <a:off x="0" y="0"/>
          <a:ext cx="0" cy="0"/>
          <a:chOff x="0" y="0"/>
          <a:chExt cx="0" cy="0"/>
        </a:xfrm>
      </p:grpSpPr>
      <p:sp>
        <p:nvSpPr>
          <p:cNvPr id="104" name="Google Shape;104;p1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5" name="Google Shape;105;p1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6" name="Google Shape;106;p1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07" name="Shape 107"/>
        <p:cNvGrpSpPr/>
        <p:nvPr/>
      </p:nvGrpSpPr>
      <p:grpSpPr>
        <a:xfrm>
          <a:off x="0" y="0"/>
          <a:ext cx="0" cy="0"/>
          <a:chOff x="0" y="0"/>
          <a:chExt cx="0" cy="0"/>
        </a:xfrm>
      </p:grpSpPr>
      <p:sp>
        <p:nvSpPr>
          <p:cNvPr id="108" name="Google Shape;108;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9" name="Google Shape;109;p17"/>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0" name="Google Shape;110;p17"/>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1" name="Google Shape;111;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12" name="Shape 112"/>
        <p:cNvGrpSpPr/>
        <p:nvPr/>
      </p:nvGrpSpPr>
      <p:grpSpPr>
        <a:xfrm>
          <a:off x="0" y="0"/>
          <a:ext cx="0" cy="0"/>
          <a:chOff x="0" y="0"/>
          <a:chExt cx="0" cy="0"/>
        </a:xfrm>
      </p:grpSpPr>
      <p:sp>
        <p:nvSpPr>
          <p:cNvPr id="113" name="Google Shape;113;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14" name="Google Shape;114;p18"/>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5" name="Google Shape;115;p18"/>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6" name="Google Shape;116;p18"/>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7" name="Google Shape;117;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p20"/>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23" name="Google Shape;123;p20"/>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3"/>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9" name="Google Shape;29;p3"/>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30" name="Google Shape;30;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22"/>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35" name="Google Shape;135;p2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50" name="Shape 150"/>
        <p:cNvGrpSpPr/>
        <p:nvPr/>
      </p:nvGrpSpPr>
      <p:grpSpPr>
        <a:xfrm>
          <a:off x="0" y="0"/>
          <a:ext cx="0" cy="0"/>
          <a:chOff x="0" y="0"/>
          <a:chExt cx="0" cy="0"/>
        </a:xfrm>
      </p:grpSpPr>
      <p:sp>
        <p:nvSpPr>
          <p:cNvPr id="151" name="Google Shape;151;p2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52" name="Google Shape;152;p2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3" name="Shape 153"/>
        <p:cNvGrpSpPr/>
        <p:nvPr/>
      </p:nvGrpSpPr>
      <p:grpSpPr>
        <a:xfrm>
          <a:off x="0" y="0"/>
          <a:ext cx="0" cy="0"/>
          <a:chOff x="0" y="0"/>
          <a:chExt cx="0" cy="0"/>
        </a:xfrm>
      </p:grpSpPr>
      <p:pic>
        <p:nvPicPr>
          <p:cNvPr descr="connections-05.png" id="154" name="Google Shape;154;p26"/>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55" name="Google Shape;155;p2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56" name="Google Shape;156;p26"/>
          <p:cNvGrpSpPr/>
          <p:nvPr/>
        </p:nvGrpSpPr>
        <p:grpSpPr>
          <a:xfrm>
            <a:off x="3593400" y="1074285"/>
            <a:ext cx="1957200" cy="1093200"/>
            <a:chOff x="3593400" y="1760085"/>
            <a:chExt cx="1957200" cy="1093200"/>
          </a:xfrm>
        </p:grpSpPr>
        <p:sp>
          <p:nvSpPr>
            <p:cNvPr id="157" name="Google Shape;157;p2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158" name="Google Shape;158;p2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0" name="Google Shape;160;p26"/>
          <p:cNvCxnSpPr>
            <a:endCxn id="158"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61" name="Google Shape;161;p26"/>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62" name="Google Shape;162;p2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63" name="Google Shape;163;p26"/>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64" name="Shape 164"/>
        <p:cNvGrpSpPr/>
        <p:nvPr/>
      </p:nvGrpSpPr>
      <p:grpSpPr>
        <a:xfrm>
          <a:off x="0" y="0"/>
          <a:ext cx="0" cy="0"/>
          <a:chOff x="0" y="0"/>
          <a:chExt cx="0" cy="0"/>
        </a:xfrm>
      </p:grpSpPr>
      <p:sp>
        <p:nvSpPr>
          <p:cNvPr id="165" name="Google Shape;165;p2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6" name="Google Shape;166;p2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7" name="Google Shape;167;p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68" name="Shape 168"/>
        <p:cNvGrpSpPr/>
        <p:nvPr/>
      </p:nvGrpSpPr>
      <p:grpSpPr>
        <a:xfrm>
          <a:off x="0" y="0"/>
          <a:ext cx="0" cy="0"/>
          <a:chOff x="0" y="0"/>
          <a:chExt cx="0" cy="0"/>
        </a:xfrm>
      </p:grpSpPr>
      <p:sp>
        <p:nvSpPr>
          <p:cNvPr id="169" name="Google Shape;16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0" name="Google Shape;170;p2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1" name="Google Shape;171;p2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2" name="Google Shape;172;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73" name="Shape 173"/>
        <p:cNvGrpSpPr/>
        <p:nvPr/>
      </p:nvGrpSpPr>
      <p:grpSpPr>
        <a:xfrm>
          <a:off x="0" y="0"/>
          <a:ext cx="0" cy="0"/>
          <a:chOff x="0" y="0"/>
          <a:chExt cx="0" cy="0"/>
        </a:xfrm>
      </p:grpSpPr>
      <p:sp>
        <p:nvSpPr>
          <p:cNvPr id="174" name="Google Shape;174;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5" name="Google Shape;175;p2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6" name="Google Shape;176;p2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7" name="Google Shape;177;p2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8" name="Google Shape;178;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81" name="Google Shape;181;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82" name="Shape 182"/>
        <p:cNvGrpSpPr/>
        <p:nvPr/>
      </p:nvGrpSpPr>
      <p:grpSpPr>
        <a:xfrm>
          <a:off x="0" y="0"/>
          <a:ext cx="0" cy="0"/>
          <a:chOff x="0" y="0"/>
          <a:chExt cx="0" cy="0"/>
        </a:xfrm>
      </p:grpSpPr>
      <p:sp>
        <p:nvSpPr>
          <p:cNvPr id="183" name="Google Shape;183;p31"/>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84" name="Google Shape;184;p31"/>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3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1" name="Shape 31"/>
        <p:cNvGrpSpPr/>
        <p:nvPr/>
      </p:nvGrpSpPr>
      <p:grpSpPr>
        <a:xfrm>
          <a:off x="0" y="0"/>
          <a:ext cx="0" cy="0"/>
          <a:chOff x="0" y="0"/>
          <a:chExt cx="0" cy="0"/>
        </a:xfrm>
      </p:grpSpPr>
      <p:pic>
        <p:nvPicPr>
          <p:cNvPr descr="connections-05.png" id="32" name="Google Shape;32;p4"/>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3" name="Google Shape;33;p4"/>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4" name="Google Shape;34;p4"/>
          <p:cNvGrpSpPr/>
          <p:nvPr/>
        </p:nvGrpSpPr>
        <p:grpSpPr>
          <a:xfrm>
            <a:off x="3593400" y="1074285"/>
            <a:ext cx="1957200" cy="1093200"/>
            <a:chOff x="3593400" y="1760085"/>
            <a:chExt cx="1957200" cy="1093200"/>
          </a:xfrm>
        </p:grpSpPr>
        <p:sp>
          <p:nvSpPr>
            <p:cNvPr id="35" name="Google Shape;35;p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36" name="Google Shape;36;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37" name="Google Shape;37;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38" name="Google Shape;38;p4"/>
          <p:cNvCxnSpPr>
            <a:endCxn id="36"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9" name="Google Shape;39;p4"/>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40" name="Google Shape;40;p4"/>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41" name="Google Shape;41;p4"/>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87" name="Shape 187"/>
        <p:cNvGrpSpPr/>
        <p:nvPr/>
      </p:nvGrpSpPr>
      <p:grpSpPr>
        <a:xfrm>
          <a:off x="0" y="0"/>
          <a:ext cx="0" cy="0"/>
          <a:chOff x="0" y="0"/>
          <a:chExt cx="0" cy="0"/>
        </a:xfrm>
      </p:grpSpPr>
      <p:sp>
        <p:nvSpPr>
          <p:cNvPr id="188" name="Google Shape;188;p3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94" name="Shape 194"/>
        <p:cNvGrpSpPr/>
        <p:nvPr/>
      </p:nvGrpSpPr>
      <p:grpSpPr>
        <a:xfrm>
          <a:off x="0" y="0"/>
          <a:ext cx="0" cy="0"/>
          <a:chOff x="0" y="0"/>
          <a:chExt cx="0" cy="0"/>
        </a:xfrm>
      </p:grpSpPr>
      <p:sp>
        <p:nvSpPr>
          <p:cNvPr id="195" name="Google Shape;195;p35"/>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6000"/>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96" name="Google Shape;196;p35"/>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7" name="Google Shape;197;p35"/>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8" name="Google Shape;198;p35"/>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9" name="Google Shape;199;p35"/>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0" name="Google Shape;200;p35"/>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5"/>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2" name="Google Shape;202;p35"/>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3" name="Google Shape;203;p35"/>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4" name="Google Shape;204;p35"/>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5" name="Google Shape;205;p35"/>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6" name="Google Shape;206;p35"/>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7" name="Google Shape;207;p35"/>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8" name="Google Shape;208;p35"/>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9" name="Google Shape;209;p35"/>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5"/>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12" name="Shape 212"/>
        <p:cNvGrpSpPr/>
        <p:nvPr/>
      </p:nvGrpSpPr>
      <p:grpSpPr>
        <a:xfrm>
          <a:off x="0" y="0"/>
          <a:ext cx="0" cy="0"/>
          <a:chOff x="0" y="0"/>
          <a:chExt cx="0" cy="0"/>
        </a:xfrm>
      </p:grpSpPr>
      <p:sp>
        <p:nvSpPr>
          <p:cNvPr id="213" name="Google Shape;213;p36"/>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14" name="Google Shape;214;p36"/>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215" name="Google Shape;215;p3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6" name="Shape 216"/>
        <p:cNvGrpSpPr/>
        <p:nvPr/>
      </p:nvGrpSpPr>
      <p:grpSpPr>
        <a:xfrm>
          <a:off x="0" y="0"/>
          <a:ext cx="0" cy="0"/>
          <a:chOff x="0" y="0"/>
          <a:chExt cx="0" cy="0"/>
        </a:xfrm>
      </p:grpSpPr>
      <p:pic>
        <p:nvPicPr>
          <p:cNvPr descr="connections-05.png" id="217" name="Google Shape;217;p37"/>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218" name="Google Shape;218;p37"/>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219" name="Google Shape;219;p37"/>
          <p:cNvGrpSpPr/>
          <p:nvPr/>
        </p:nvGrpSpPr>
        <p:grpSpPr>
          <a:xfrm>
            <a:off x="3593400" y="1074285"/>
            <a:ext cx="1957200" cy="1093200"/>
            <a:chOff x="3593400" y="1760085"/>
            <a:chExt cx="1957200" cy="1093200"/>
          </a:xfrm>
        </p:grpSpPr>
        <p:sp>
          <p:nvSpPr>
            <p:cNvPr id="220" name="Google Shape;220;p37"/>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221" name="Google Shape;221;p3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222" name="Google Shape;222;p3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223" name="Google Shape;223;p37"/>
          <p:cNvCxnSpPr>
            <a:endCxn id="221"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224" name="Google Shape;224;p3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225" name="Google Shape;225;p3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226" name="Google Shape;226;p37"/>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7" name="Shape 227"/>
        <p:cNvGrpSpPr/>
        <p:nvPr/>
      </p:nvGrpSpPr>
      <p:grpSpPr>
        <a:xfrm>
          <a:off x="0" y="0"/>
          <a:ext cx="0" cy="0"/>
          <a:chOff x="0" y="0"/>
          <a:chExt cx="0" cy="0"/>
        </a:xfrm>
      </p:grpSpPr>
      <p:sp>
        <p:nvSpPr>
          <p:cNvPr id="228" name="Google Shape;228;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9" name="Google Shape;229;p3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30" name="Google Shape;230;p3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31" name="Shape 231"/>
        <p:cNvGrpSpPr/>
        <p:nvPr/>
      </p:nvGrpSpPr>
      <p:grpSpPr>
        <a:xfrm>
          <a:off x="0" y="0"/>
          <a:ext cx="0" cy="0"/>
          <a:chOff x="0" y="0"/>
          <a:chExt cx="0" cy="0"/>
        </a:xfrm>
      </p:grpSpPr>
      <p:sp>
        <p:nvSpPr>
          <p:cNvPr id="232" name="Google Shape;232;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33" name="Google Shape;233;p3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34" name="Google Shape;234;p39"/>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35" name="Google Shape;235;p3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36" name="Shape 236"/>
        <p:cNvGrpSpPr/>
        <p:nvPr/>
      </p:nvGrpSpPr>
      <p:grpSpPr>
        <a:xfrm>
          <a:off x="0" y="0"/>
          <a:ext cx="0" cy="0"/>
          <a:chOff x="0" y="0"/>
          <a:chExt cx="0" cy="0"/>
        </a:xfrm>
      </p:grpSpPr>
      <p:sp>
        <p:nvSpPr>
          <p:cNvPr id="237" name="Google Shape;237;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8" name="Google Shape;238;p40"/>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39" name="Google Shape;239;p40"/>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40" name="Google Shape;240;p40"/>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41" name="Google Shape;241;p4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242" name="Shape 242"/>
        <p:cNvGrpSpPr/>
        <p:nvPr/>
      </p:nvGrpSpPr>
      <p:grpSpPr>
        <a:xfrm>
          <a:off x="0" y="0"/>
          <a:ext cx="0" cy="0"/>
          <a:chOff x="0" y="0"/>
          <a:chExt cx="0" cy="0"/>
        </a:xfrm>
      </p:grpSpPr>
      <p:sp>
        <p:nvSpPr>
          <p:cNvPr id="243" name="Google Shape;243;p4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4" name="Google Shape;244;p4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245" name="Shape 245"/>
        <p:cNvGrpSpPr/>
        <p:nvPr/>
      </p:nvGrpSpPr>
      <p:grpSpPr>
        <a:xfrm>
          <a:off x="0" y="0"/>
          <a:ext cx="0" cy="0"/>
          <a:chOff x="0" y="0"/>
          <a:chExt cx="0" cy="0"/>
        </a:xfrm>
      </p:grpSpPr>
      <p:sp>
        <p:nvSpPr>
          <p:cNvPr id="246" name="Google Shape;246;p42"/>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47" name="Google Shape;247;p42"/>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248" name="Shape 248"/>
        <p:cNvGrpSpPr/>
        <p:nvPr/>
      </p:nvGrpSpPr>
      <p:grpSpPr>
        <a:xfrm>
          <a:off x="0" y="0"/>
          <a:ext cx="0" cy="0"/>
          <a:chOff x="0" y="0"/>
          <a:chExt cx="0" cy="0"/>
        </a:xfrm>
      </p:grpSpPr>
      <p:sp>
        <p:nvSpPr>
          <p:cNvPr id="249" name="Google Shape;249;p4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2" name="Shape 42"/>
        <p:cNvGrpSpPr/>
        <p:nvPr/>
      </p:nvGrpSpPr>
      <p:grpSpPr>
        <a:xfrm>
          <a:off x="0" y="0"/>
          <a:ext cx="0" cy="0"/>
          <a:chOff x="0" y="0"/>
          <a:chExt cx="0" cy="0"/>
        </a:xfrm>
      </p:grpSpPr>
      <p:sp>
        <p:nvSpPr>
          <p:cNvPr id="43" name="Google Shape;43;p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 name="Google Shape;44;p5"/>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5" name="Google Shape;45;p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250" name="Shape 250"/>
        <p:cNvGrpSpPr/>
        <p:nvPr/>
      </p:nvGrpSpPr>
      <p:grpSpPr>
        <a:xfrm>
          <a:off x="0" y="0"/>
          <a:ext cx="0" cy="0"/>
          <a:chOff x="0" y="0"/>
          <a:chExt cx="0" cy="0"/>
        </a:xfrm>
      </p:grpSpPr>
      <p:sp>
        <p:nvSpPr>
          <p:cNvPr id="251" name="Google Shape;251;p4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6" name="Shape 46"/>
        <p:cNvGrpSpPr/>
        <p:nvPr/>
      </p:nvGrpSpPr>
      <p:grpSpPr>
        <a:xfrm>
          <a:off x="0" y="0"/>
          <a:ext cx="0" cy="0"/>
          <a:chOff x="0" y="0"/>
          <a:chExt cx="0" cy="0"/>
        </a:xfrm>
      </p:grpSpPr>
      <p:sp>
        <p:nvSpPr>
          <p:cNvPr id="47" name="Google Shape;47;p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8" name="Google Shape;48;p6"/>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Font typeface="Roboto Slab"/>
              <a:buChar char="◎"/>
              <a:defRPr sz="1800">
                <a:latin typeface="Roboto Slab"/>
                <a:ea typeface="Roboto Slab"/>
                <a:cs typeface="Roboto Slab"/>
                <a:sym typeface="Roboto Slab"/>
              </a:defRPr>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9" name="Google Shape;49;p6"/>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50" name="Google Shape;50;p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1" name="Shape 51"/>
        <p:cNvGrpSpPr/>
        <p:nvPr/>
      </p:nvGrpSpPr>
      <p:grpSpPr>
        <a:xfrm>
          <a:off x="0" y="0"/>
          <a:ext cx="0" cy="0"/>
          <a:chOff x="0" y="0"/>
          <a:chExt cx="0" cy="0"/>
        </a:xfrm>
      </p:grpSpPr>
      <p:sp>
        <p:nvSpPr>
          <p:cNvPr id="52" name="Google Shape;52;p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7"/>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5" name="Google Shape;55;p7"/>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6" name="Google Shape;56;p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9" name="Google Shape;59;p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9"/>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2" name="Google Shape;62;p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4.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5.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C90813"/>
                </a:solidFill>
                <a:latin typeface="Source Sans Pro"/>
                <a:ea typeface="Source Sans Pro"/>
                <a:cs typeface="Source Sans Pro"/>
                <a:sym typeface="Source Sans Pro"/>
              </a:defRPr>
            </a:lvl1pPr>
            <a:lvl2pPr lvl="1" algn="r">
              <a:buNone/>
              <a:defRPr b="1" sz="1300">
                <a:solidFill>
                  <a:srgbClr val="C90813"/>
                </a:solidFill>
                <a:latin typeface="Source Sans Pro"/>
                <a:ea typeface="Source Sans Pro"/>
                <a:cs typeface="Source Sans Pro"/>
                <a:sym typeface="Source Sans Pro"/>
              </a:defRPr>
            </a:lvl2pPr>
            <a:lvl3pPr lvl="2" algn="r">
              <a:buNone/>
              <a:defRPr b="1" sz="1300">
                <a:solidFill>
                  <a:srgbClr val="C90813"/>
                </a:solidFill>
                <a:latin typeface="Source Sans Pro"/>
                <a:ea typeface="Source Sans Pro"/>
                <a:cs typeface="Source Sans Pro"/>
                <a:sym typeface="Source Sans Pro"/>
              </a:defRPr>
            </a:lvl3pPr>
            <a:lvl4pPr lvl="3" algn="r">
              <a:buNone/>
              <a:defRPr b="1" sz="1300">
                <a:solidFill>
                  <a:srgbClr val="C90813"/>
                </a:solidFill>
                <a:latin typeface="Source Sans Pro"/>
                <a:ea typeface="Source Sans Pro"/>
                <a:cs typeface="Source Sans Pro"/>
                <a:sym typeface="Source Sans Pro"/>
              </a:defRPr>
            </a:lvl4pPr>
            <a:lvl5pPr lvl="4" algn="r">
              <a:buNone/>
              <a:defRPr b="1" sz="1300">
                <a:solidFill>
                  <a:srgbClr val="C90813"/>
                </a:solidFill>
                <a:latin typeface="Source Sans Pro"/>
                <a:ea typeface="Source Sans Pro"/>
                <a:cs typeface="Source Sans Pro"/>
                <a:sym typeface="Source Sans Pro"/>
              </a:defRPr>
            </a:lvl5pPr>
            <a:lvl6pPr lvl="5" algn="r">
              <a:buNone/>
              <a:defRPr b="1" sz="1300">
                <a:solidFill>
                  <a:srgbClr val="C90813"/>
                </a:solidFill>
                <a:latin typeface="Source Sans Pro"/>
                <a:ea typeface="Source Sans Pro"/>
                <a:cs typeface="Source Sans Pro"/>
                <a:sym typeface="Source Sans Pro"/>
              </a:defRPr>
            </a:lvl6pPr>
            <a:lvl7pPr lvl="6" algn="r">
              <a:buNone/>
              <a:defRPr b="1" sz="1300">
                <a:solidFill>
                  <a:srgbClr val="C90813"/>
                </a:solidFill>
                <a:latin typeface="Source Sans Pro"/>
                <a:ea typeface="Source Sans Pro"/>
                <a:cs typeface="Source Sans Pro"/>
                <a:sym typeface="Source Sans Pro"/>
              </a:defRPr>
            </a:lvl7pPr>
            <a:lvl8pPr lvl="7" algn="r">
              <a:buNone/>
              <a:defRPr b="1" sz="1300">
                <a:solidFill>
                  <a:srgbClr val="C90813"/>
                </a:solidFill>
                <a:latin typeface="Source Sans Pro"/>
                <a:ea typeface="Source Sans Pro"/>
                <a:cs typeface="Source Sans Pro"/>
                <a:sym typeface="Source Sans Pro"/>
              </a:defRPr>
            </a:lvl8pPr>
            <a:lvl9pPr lvl="8"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0" name="Google Shape;70;p12"/>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71" name="Google Shape;71;p12"/>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31" name="Google Shape;131;p2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32" name="Google Shape;132;p2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90" name="Shape 190"/>
        <p:cNvGrpSpPr/>
        <p:nvPr/>
      </p:nvGrpSpPr>
      <p:grpSpPr>
        <a:xfrm>
          <a:off x="0" y="0"/>
          <a:ext cx="0" cy="0"/>
          <a:chOff x="0" y="0"/>
          <a:chExt cx="0" cy="0"/>
        </a:xfrm>
      </p:grpSpPr>
      <p:sp>
        <p:nvSpPr>
          <p:cNvPr id="191" name="Google Shape;191;p3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92" name="Google Shape;192;p3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93" name="Google Shape;193;p3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34.png"/><Relationship Id="rId4" Type="http://schemas.openxmlformats.org/officeDocument/2006/relationships/image" Target="../media/image3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7.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7.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7.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3.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6.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5"/>
          <p:cNvSpPr txBox="1"/>
          <p:nvPr>
            <p:ph type="ctrTitle"/>
          </p:nvPr>
        </p:nvSpPr>
        <p:spPr>
          <a:xfrm>
            <a:off x="1457775" y="2530550"/>
            <a:ext cx="7114800" cy="24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Lecture 3: </a:t>
            </a:r>
            <a:endParaRPr>
              <a:solidFill>
                <a:srgbClr val="000000"/>
              </a:solidFill>
            </a:endParaRPr>
          </a:p>
          <a:p>
            <a:pPr indent="0" lvl="0" marL="0" rtl="0" algn="l">
              <a:spcBef>
                <a:spcPts val="0"/>
              </a:spcBef>
              <a:spcAft>
                <a:spcPts val="0"/>
              </a:spcAft>
              <a:buNone/>
            </a:pPr>
            <a:r>
              <a:rPr lang="en">
                <a:solidFill>
                  <a:srgbClr val="000000"/>
                </a:solidFill>
              </a:rPr>
              <a:t>Data Preprocessing </a:t>
            </a:r>
            <a:endParaRPr>
              <a:solidFill>
                <a:srgbClr val="000000"/>
              </a:solidFill>
            </a:endParaRPr>
          </a:p>
          <a:p>
            <a:pPr indent="0" lvl="0" marL="0" rtl="0" algn="l">
              <a:spcBef>
                <a:spcPts val="0"/>
              </a:spcBef>
              <a:spcAft>
                <a:spcPts val="0"/>
              </a:spcAft>
              <a:buNone/>
            </a:pPr>
            <a:r>
              <a:rPr lang="en">
                <a:solidFill>
                  <a:srgbClr val="000000"/>
                </a:solidFill>
              </a:rPr>
              <a:t>and Intro To ML Models</a:t>
            </a:r>
            <a:endParaRPr>
              <a:solidFill>
                <a:srgbClr val="000000"/>
              </a:solidFill>
            </a:endParaRPr>
          </a:p>
        </p:txBody>
      </p:sp>
      <p:grpSp>
        <p:nvGrpSpPr>
          <p:cNvPr id="258" name="Google Shape;258;p45"/>
          <p:cNvGrpSpPr/>
          <p:nvPr/>
        </p:nvGrpSpPr>
        <p:grpSpPr>
          <a:xfrm>
            <a:off x="3451552" y="1737052"/>
            <a:ext cx="3027498" cy="793498"/>
            <a:chOff x="3644952" y="1400027"/>
            <a:chExt cx="3027498" cy="793498"/>
          </a:xfrm>
        </p:grpSpPr>
        <p:pic>
          <p:nvPicPr>
            <p:cNvPr id="259" name="Google Shape;259;p4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260" name="Google Shape;260;p4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261" name="Google Shape;261;p4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Study the data and remove the unnecessary columns</a:t>
            </a:r>
            <a:endParaRPr/>
          </a:p>
        </p:txBody>
      </p:sp>
      <p:sp>
        <p:nvSpPr>
          <p:cNvPr id="344" name="Google Shape;344;p5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345" name="Google Shape;345;p54"/>
          <p:cNvPicPr preferRelativeResize="0"/>
          <p:nvPr/>
        </p:nvPicPr>
        <p:blipFill>
          <a:blip r:embed="rId3">
            <a:alphaModFix/>
          </a:blip>
          <a:stretch>
            <a:fillRect/>
          </a:stretch>
        </p:blipFill>
        <p:spPr>
          <a:xfrm>
            <a:off x="245763" y="1652526"/>
            <a:ext cx="8652480" cy="4680608"/>
          </a:xfrm>
          <a:prstGeom prst="rect">
            <a:avLst/>
          </a:prstGeom>
          <a:noFill/>
          <a:ln>
            <a:noFill/>
          </a:ln>
        </p:spPr>
      </p:pic>
      <p:sp>
        <p:nvSpPr>
          <p:cNvPr id="346" name="Google Shape;346;p54"/>
          <p:cNvSpPr/>
          <p:nvPr/>
        </p:nvSpPr>
        <p:spPr>
          <a:xfrm>
            <a:off x="2912075" y="2205600"/>
            <a:ext cx="878700" cy="425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4"/>
          <p:cNvSpPr/>
          <p:nvPr/>
        </p:nvSpPr>
        <p:spPr>
          <a:xfrm>
            <a:off x="1944450" y="2289075"/>
            <a:ext cx="878700" cy="425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Train-Test Split</a:t>
            </a:r>
            <a:endParaRPr>
              <a:solidFill>
                <a:srgbClr val="CC0000"/>
              </a:solidFill>
            </a:endParaRPr>
          </a:p>
        </p:txBody>
      </p:sp>
      <p:sp>
        <p:nvSpPr>
          <p:cNvPr id="353" name="Google Shape;353;p5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354" name="Google Shape;354;p55"/>
          <p:cNvPicPr preferRelativeResize="0"/>
          <p:nvPr/>
        </p:nvPicPr>
        <p:blipFill>
          <a:blip r:embed="rId4">
            <a:alphaModFix/>
          </a:blip>
          <a:stretch>
            <a:fillRect/>
          </a:stretch>
        </p:blipFill>
        <p:spPr>
          <a:xfrm>
            <a:off x="1379825" y="1616825"/>
            <a:ext cx="6384350" cy="4876750"/>
          </a:xfrm>
          <a:prstGeom prst="rect">
            <a:avLst/>
          </a:prstGeom>
          <a:noFill/>
          <a:ln>
            <a:noFill/>
          </a:ln>
        </p:spPr>
      </p:pic>
      <p:sp>
        <p:nvSpPr>
          <p:cNvPr id="355" name="Google Shape;355;p55"/>
          <p:cNvSpPr/>
          <p:nvPr/>
        </p:nvSpPr>
        <p:spPr>
          <a:xfrm>
            <a:off x="1237425" y="1921000"/>
            <a:ext cx="6679200" cy="307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5"/>
          <p:cNvSpPr/>
          <p:nvPr/>
        </p:nvSpPr>
        <p:spPr>
          <a:xfrm>
            <a:off x="1237575" y="4994500"/>
            <a:ext cx="6679200" cy="17100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5"/>
          <p:cNvSpPr txBox="1"/>
          <p:nvPr/>
        </p:nvSpPr>
        <p:spPr>
          <a:xfrm rot="-5400000">
            <a:off x="7618875" y="3237150"/>
            <a:ext cx="9795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Source Sans Pro"/>
                <a:ea typeface="Source Sans Pro"/>
                <a:cs typeface="Source Sans Pro"/>
                <a:sym typeface="Source Sans Pro"/>
              </a:rPr>
              <a:t>TRAIN</a:t>
            </a:r>
            <a:endParaRPr sz="1900">
              <a:latin typeface="Source Sans Pro"/>
              <a:ea typeface="Source Sans Pro"/>
              <a:cs typeface="Source Sans Pro"/>
              <a:sym typeface="Source Sans Pro"/>
            </a:endParaRPr>
          </a:p>
        </p:txBody>
      </p:sp>
      <p:sp>
        <p:nvSpPr>
          <p:cNvPr id="358" name="Google Shape;358;p55"/>
          <p:cNvSpPr txBox="1"/>
          <p:nvPr/>
        </p:nvSpPr>
        <p:spPr>
          <a:xfrm rot="-5400000">
            <a:off x="7722775" y="5581125"/>
            <a:ext cx="9795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Source Sans Pro"/>
                <a:ea typeface="Source Sans Pro"/>
                <a:cs typeface="Source Sans Pro"/>
                <a:sym typeface="Source Sans Pro"/>
              </a:rPr>
              <a:t>TEST</a:t>
            </a:r>
            <a:endParaRPr sz="190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p5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Overfitting vs Underfitting</a:t>
            </a:r>
            <a:endParaRPr>
              <a:solidFill>
                <a:srgbClr val="CC0000"/>
              </a:solidFill>
            </a:endParaRPr>
          </a:p>
        </p:txBody>
      </p:sp>
      <p:sp>
        <p:nvSpPr>
          <p:cNvPr id="364" name="Google Shape;364;p5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365" name="Google Shape;365;p56"/>
          <p:cNvPicPr preferRelativeResize="0"/>
          <p:nvPr/>
        </p:nvPicPr>
        <p:blipFill>
          <a:blip r:embed="rId4">
            <a:alphaModFix/>
          </a:blip>
          <a:stretch>
            <a:fillRect/>
          </a:stretch>
        </p:blipFill>
        <p:spPr>
          <a:xfrm>
            <a:off x="1104900" y="1347726"/>
            <a:ext cx="6934200" cy="5200650"/>
          </a:xfrm>
          <a:prstGeom prst="rect">
            <a:avLst/>
          </a:prstGeom>
          <a:noFill/>
          <a:ln>
            <a:noFill/>
          </a:ln>
        </p:spPr>
      </p:pic>
      <p:sp>
        <p:nvSpPr>
          <p:cNvPr id="366" name="Google Shape;366;p56"/>
          <p:cNvSpPr txBox="1"/>
          <p:nvPr/>
        </p:nvSpPr>
        <p:spPr>
          <a:xfrm>
            <a:off x="86100" y="5181225"/>
            <a:ext cx="7953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Slab"/>
                <a:ea typeface="Roboto Slab"/>
                <a:cs typeface="Roboto Slab"/>
                <a:sym typeface="Roboto Slab"/>
              </a:rPr>
              <a:t>PIcture from Stack Exchange Cross Validated </a:t>
            </a:r>
            <a:endParaRPr sz="10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7"/>
          <p:cNvSpPr txBox="1"/>
          <p:nvPr>
            <p:ph idx="4294967295"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Variance vs. Bias</a:t>
            </a:r>
            <a:endParaRPr/>
          </a:p>
        </p:txBody>
      </p:sp>
      <p:sp>
        <p:nvSpPr>
          <p:cNvPr id="372" name="Google Shape;372;p57"/>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73" name="Google Shape;373;p57"/>
          <p:cNvSpPr txBox="1"/>
          <p:nvPr/>
        </p:nvSpPr>
        <p:spPr>
          <a:xfrm>
            <a:off x="295900" y="5691800"/>
            <a:ext cx="46998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from Minds, Brains, and Programs - Wordpress</a:t>
            </a:r>
            <a:endParaRPr>
              <a:latin typeface="Roboto Slab"/>
              <a:ea typeface="Roboto Slab"/>
              <a:cs typeface="Roboto Slab"/>
              <a:sym typeface="Roboto Slab"/>
            </a:endParaRPr>
          </a:p>
        </p:txBody>
      </p:sp>
      <p:pic>
        <p:nvPicPr>
          <p:cNvPr id="374" name="Google Shape;374;p57"/>
          <p:cNvPicPr preferRelativeResize="0"/>
          <p:nvPr/>
        </p:nvPicPr>
        <p:blipFill>
          <a:blip r:embed="rId3">
            <a:alphaModFix/>
          </a:blip>
          <a:stretch>
            <a:fillRect/>
          </a:stretch>
        </p:blipFill>
        <p:spPr>
          <a:xfrm>
            <a:off x="1189938" y="1674299"/>
            <a:ext cx="6764122" cy="36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8"/>
          <p:cNvSpPr txBox="1"/>
          <p:nvPr>
            <p:ph idx="4294967295"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Variance vs. Bias</a:t>
            </a:r>
            <a:endParaRPr/>
          </a:p>
        </p:txBody>
      </p:sp>
      <p:sp>
        <p:nvSpPr>
          <p:cNvPr id="380" name="Google Shape;380;p58"/>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81" name="Google Shape;381;p58"/>
          <p:cNvPicPr preferRelativeResize="0"/>
          <p:nvPr/>
        </p:nvPicPr>
        <p:blipFill>
          <a:blip r:embed="rId3">
            <a:alphaModFix/>
          </a:blip>
          <a:stretch>
            <a:fillRect/>
          </a:stretch>
        </p:blipFill>
        <p:spPr>
          <a:xfrm>
            <a:off x="152400" y="2162337"/>
            <a:ext cx="8624225" cy="3356175"/>
          </a:xfrm>
          <a:prstGeom prst="rect">
            <a:avLst/>
          </a:prstGeom>
          <a:noFill/>
          <a:ln>
            <a:noFill/>
          </a:ln>
        </p:spPr>
      </p:pic>
      <p:sp>
        <p:nvSpPr>
          <p:cNvPr id="382" name="Google Shape;382;p58"/>
          <p:cNvSpPr txBox="1"/>
          <p:nvPr/>
        </p:nvSpPr>
        <p:spPr>
          <a:xfrm>
            <a:off x="295900" y="5691800"/>
            <a:ext cx="46998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Slab"/>
                <a:ea typeface="Roboto Slab"/>
                <a:cs typeface="Roboto Slab"/>
                <a:sym typeface="Roboto Slab"/>
              </a:rPr>
              <a:t>Image from Towards Data Science</a:t>
            </a:r>
            <a:endParaRPr>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9"/>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388" name="Google Shape;388;p59"/>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389" name="Google Shape;389;p59"/>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390" name="Google Shape;390;p5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59"/>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392" name="Google Shape;392;p59"/>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393" name="Google Shape;393;p59"/>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3 Process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999999"/>
              </a:solidFill>
              <a:latin typeface="Roboto Slab"/>
              <a:ea typeface="Roboto Slab"/>
              <a:cs typeface="Roboto Slab"/>
              <a:sym typeface="Roboto Slab"/>
            </a:endParaRPr>
          </a:p>
        </p:txBody>
      </p:sp>
      <p:sp>
        <p:nvSpPr>
          <p:cNvPr id="394" name="Google Shape;394;p59"/>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CC0000"/>
                </a:solidFill>
                <a:latin typeface="Roboto Slab"/>
                <a:ea typeface="Roboto Slab"/>
                <a:cs typeface="Roboto Slab"/>
                <a:sym typeface="Roboto Slab"/>
              </a:rPr>
              <a:t>4 </a:t>
            </a:r>
            <a:r>
              <a:rPr b="1" lang="en" sz="1800">
                <a:latin typeface="Roboto Slab"/>
                <a:ea typeface="Roboto Slab"/>
                <a:cs typeface="Roboto Slab"/>
                <a:sym typeface="Roboto Slab"/>
              </a:rPr>
              <a:t>Train Model</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latin typeface="Roboto Slab"/>
              <a:ea typeface="Roboto Slab"/>
              <a:cs typeface="Roboto Slab"/>
              <a:sym typeface="Roboto Slab"/>
            </a:endParaRPr>
          </a:p>
        </p:txBody>
      </p:sp>
      <p:sp>
        <p:nvSpPr>
          <p:cNvPr id="395" name="Google Shape;395;p59"/>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396" name="Google Shape;396;p59"/>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What Is A Model?</a:t>
            </a:r>
            <a:endParaRPr>
              <a:solidFill>
                <a:srgbClr val="CC0000"/>
              </a:solidFill>
            </a:endParaRPr>
          </a:p>
        </p:txBody>
      </p:sp>
      <p:sp>
        <p:nvSpPr>
          <p:cNvPr id="402" name="Google Shape;402;p6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60"/>
          <p:cNvSpPr/>
          <p:nvPr/>
        </p:nvSpPr>
        <p:spPr>
          <a:xfrm>
            <a:off x="3726369" y="2231475"/>
            <a:ext cx="1796700" cy="1034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Slab"/>
                <a:ea typeface="Roboto Slab"/>
                <a:cs typeface="Roboto Slab"/>
                <a:sym typeface="Roboto Slab"/>
              </a:rPr>
              <a:t>MODEL</a:t>
            </a:r>
            <a:endParaRPr b="1" sz="1800">
              <a:latin typeface="Roboto Slab"/>
              <a:ea typeface="Roboto Slab"/>
              <a:cs typeface="Roboto Slab"/>
              <a:sym typeface="Roboto Slab"/>
            </a:endParaRPr>
          </a:p>
          <a:p>
            <a:pPr indent="0" lvl="0" marL="0" rtl="0" algn="ctr">
              <a:spcBef>
                <a:spcPts val="0"/>
              </a:spcBef>
              <a:spcAft>
                <a:spcPts val="0"/>
              </a:spcAft>
              <a:buNone/>
            </a:pPr>
            <a:r>
              <a:rPr i="1" lang="en" sz="1800">
                <a:latin typeface="Times New Roman"/>
                <a:ea typeface="Times New Roman"/>
                <a:cs typeface="Times New Roman"/>
                <a:sym typeface="Times New Roman"/>
              </a:rPr>
              <a:t>f(x)</a:t>
            </a:r>
            <a:endParaRPr i="1" sz="1800">
              <a:latin typeface="Times New Roman"/>
              <a:ea typeface="Times New Roman"/>
              <a:cs typeface="Times New Roman"/>
              <a:sym typeface="Times New Roman"/>
            </a:endParaRPr>
          </a:p>
        </p:txBody>
      </p:sp>
      <p:cxnSp>
        <p:nvCxnSpPr>
          <p:cNvPr id="404" name="Google Shape;404;p60"/>
          <p:cNvCxnSpPr>
            <a:endCxn id="403" idx="1"/>
          </p:cNvCxnSpPr>
          <p:nvPr/>
        </p:nvCxnSpPr>
        <p:spPr>
          <a:xfrm>
            <a:off x="2378769" y="2736375"/>
            <a:ext cx="1347600" cy="12300"/>
          </a:xfrm>
          <a:prstGeom prst="straightConnector1">
            <a:avLst/>
          </a:prstGeom>
          <a:noFill/>
          <a:ln cap="flat" cmpd="sng" w="9525">
            <a:solidFill>
              <a:schemeClr val="dk2"/>
            </a:solidFill>
            <a:prstDash val="solid"/>
            <a:round/>
            <a:headEnd len="med" w="med" type="none"/>
            <a:tailEnd len="med" w="med" type="triangle"/>
          </a:ln>
        </p:spPr>
      </p:cxnSp>
      <p:cxnSp>
        <p:nvCxnSpPr>
          <p:cNvPr id="405" name="Google Shape;405;p60"/>
          <p:cNvCxnSpPr>
            <a:stCxn id="403" idx="3"/>
          </p:cNvCxnSpPr>
          <p:nvPr/>
        </p:nvCxnSpPr>
        <p:spPr>
          <a:xfrm>
            <a:off x="5523069" y="2748675"/>
            <a:ext cx="1242000" cy="0"/>
          </a:xfrm>
          <a:prstGeom prst="straightConnector1">
            <a:avLst/>
          </a:prstGeom>
          <a:noFill/>
          <a:ln cap="flat" cmpd="sng" w="9525">
            <a:solidFill>
              <a:schemeClr val="dk2"/>
            </a:solidFill>
            <a:prstDash val="solid"/>
            <a:round/>
            <a:headEnd len="med" w="med" type="none"/>
            <a:tailEnd len="med" w="med" type="triangle"/>
          </a:ln>
        </p:spPr>
      </p:cxnSp>
      <p:sp>
        <p:nvSpPr>
          <p:cNvPr id="406" name="Google Shape;406;p60"/>
          <p:cNvSpPr/>
          <p:nvPr/>
        </p:nvSpPr>
        <p:spPr>
          <a:xfrm>
            <a:off x="925369" y="2231475"/>
            <a:ext cx="1796700" cy="1034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Slab"/>
                <a:ea typeface="Roboto Slab"/>
                <a:cs typeface="Roboto Slab"/>
                <a:sym typeface="Roboto Slab"/>
              </a:rPr>
              <a:t>Input</a:t>
            </a:r>
            <a:endParaRPr b="1" sz="1800">
              <a:latin typeface="Roboto Slab"/>
              <a:ea typeface="Roboto Slab"/>
              <a:cs typeface="Roboto Slab"/>
              <a:sym typeface="Roboto Slab"/>
            </a:endParaRPr>
          </a:p>
          <a:p>
            <a:pPr indent="0" lvl="0" marL="0" rtl="0" algn="ctr">
              <a:spcBef>
                <a:spcPts val="0"/>
              </a:spcBef>
              <a:spcAft>
                <a:spcPts val="0"/>
              </a:spcAft>
              <a:buNone/>
            </a:pPr>
            <a:r>
              <a:rPr i="1" lang="en" sz="1800">
                <a:latin typeface="Times New Roman"/>
                <a:ea typeface="Times New Roman"/>
                <a:cs typeface="Times New Roman"/>
                <a:sym typeface="Times New Roman"/>
              </a:rPr>
              <a:t>x</a:t>
            </a:r>
            <a:endParaRPr i="1" sz="1800">
              <a:latin typeface="Times New Roman"/>
              <a:ea typeface="Times New Roman"/>
              <a:cs typeface="Times New Roman"/>
              <a:sym typeface="Times New Roman"/>
            </a:endParaRPr>
          </a:p>
        </p:txBody>
      </p:sp>
      <p:sp>
        <p:nvSpPr>
          <p:cNvPr id="407" name="Google Shape;407;p60"/>
          <p:cNvSpPr/>
          <p:nvPr/>
        </p:nvSpPr>
        <p:spPr>
          <a:xfrm>
            <a:off x="6440344" y="2225275"/>
            <a:ext cx="1796700" cy="1034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Slab"/>
                <a:ea typeface="Roboto Slab"/>
                <a:cs typeface="Roboto Slab"/>
                <a:sym typeface="Roboto Slab"/>
              </a:rPr>
              <a:t>Output</a:t>
            </a:r>
            <a:endParaRPr b="1" sz="1800">
              <a:latin typeface="Roboto Slab"/>
              <a:ea typeface="Roboto Slab"/>
              <a:cs typeface="Roboto Slab"/>
              <a:sym typeface="Roboto Slab"/>
            </a:endParaRPr>
          </a:p>
          <a:p>
            <a:pPr indent="0" lvl="0" marL="0" rtl="0" algn="ctr">
              <a:spcBef>
                <a:spcPts val="0"/>
              </a:spcBef>
              <a:spcAft>
                <a:spcPts val="0"/>
              </a:spcAft>
              <a:buNone/>
            </a:pPr>
            <a:r>
              <a:rPr i="1" lang="en" sz="1800">
                <a:latin typeface="Times New Roman"/>
                <a:ea typeface="Times New Roman"/>
                <a:cs typeface="Times New Roman"/>
                <a:sym typeface="Times New Roman"/>
              </a:rPr>
              <a:t>y</a:t>
            </a:r>
            <a:endParaRPr i="1" sz="1800">
              <a:latin typeface="Times New Roman"/>
              <a:ea typeface="Times New Roman"/>
              <a:cs typeface="Times New Roman"/>
              <a:sym typeface="Times New Roman"/>
            </a:endParaRPr>
          </a:p>
        </p:txBody>
      </p:sp>
      <p:sp>
        <p:nvSpPr>
          <p:cNvPr id="408" name="Google Shape;408;p60"/>
          <p:cNvSpPr txBox="1"/>
          <p:nvPr/>
        </p:nvSpPr>
        <p:spPr>
          <a:xfrm>
            <a:off x="1102075" y="3731875"/>
            <a:ext cx="6434700" cy="198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Slab"/>
                <a:ea typeface="Roboto Slab"/>
                <a:cs typeface="Roboto Slab"/>
                <a:sym typeface="Roboto Slab"/>
              </a:rPr>
              <a:t>Your model is a function that is:</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Source Sans Pro"/>
              <a:buChar char="-"/>
            </a:pPr>
            <a:r>
              <a:rPr b="1" lang="en" sz="1800">
                <a:latin typeface="Roboto Slab"/>
                <a:ea typeface="Roboto Slab"/>
                <a:cs typeface="Roboto Slab"/>
                <a:sym typeface="Roboto Slab"/>
              </a:rPr>
              <a:t>Trained</a:t>
            </a:r>
            <a:r>
              <a:rPr lang="en" sz="1800">
                <a:latin typeface="Roboto Slab"/>
                <a:ea typeface="Roboto Slab"/>
                <a:cs typeface="Roboto Slab"/>
                <a:sym typeface="Roboto Slab"/>
              </a:rPr>
              <a:t> using and tailored to a dataset </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Source Sans Pro"/>
              <a:buChar char="-"/>
            </a:pPr>
            <a:r>
              <a:rPr lang="en" sz="1800">
                <a:latin typeface="Roboto Slab"/>
                <a:ea typeface="Roboto Slab"/>
                <a:cs typeface="Roboto Slab"/>
                <a:sym typeface="Roboto Slab"/>
              </a:rPr>
              <a:t>Best </a:t>
            </a:r>
            <a:r>
              <a:rPr b="1" lang="en" sz="1800">
                <a:latin typeface="Roboto Slab"/>
                <a:ea typeface="Roboto Slab"/>
                <a:cs typeface="Roboto Slab"/>
                <a:sym typeface="Roboto Slab"/>
              </a:rPr>
              <a:t>optimized </a:t>
            </a:r>
            <a:r>
              <a:rPr lang="en" sz="1800">
                <a:latin typeface="Roboto Slab"/>
                <a:ea typeface="Roboto Slab"/>
                <a:cs typeface="Roboto Slab"/>
                <a:sym typeface="Roboto Slab"/>
              </a:rPr>
              <a:t>to give an accurate output based on your input</a:t>
            </a:r>
            <a:endParaRPr sz="1800">
              <a:latin typeface="Roboto Slab"/>
              <a:ea typeface="Roboto Slab"/>
              <a:cs typeface="Roboto Slab"/>
              <a:sym typeface="Roboto Slab"/>
            </a:endParaRPr>
          </a:p>
          <a:p>
            <a:pPr indent="0" lvl="0" marL="0" rtl="0" algn="l">
              <a:lnSpc>
                <a:spcPct val="115000"/>
              </a:lnSpc>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6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Choosing an Algorithm</a:t>
            </a:r>
            <a:endParaRPr>
              <a:solidFill>
                <a:srgbClr val="CC0000"/>
              </a:solidFill>
            </a:endParaRPr>
          </a:p>
        </p:txBody>
      </p:sp>
      <p:sp>
        <p:nvSpPr>
          <p:cNvPr id="414" name="Google Shape;414;p6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415" name="Google Shape;415;p61"/>
          <p:cNvPicPr preferRelativeResize="0"/>
          <p:nvPr/>
        </p:nvPicPr>
        <p:blipFill>
          <a:blip r:embed="rId4">
            <a:alphaModFix/>
          </a:blip>
          <a:stretch>
            <a:fillRect/>
          </a:stretch>
        </p:blipFill>
        <p:spPr>
          <a:xfrm>
            <a:off x="718925" y="1413375"/>
            <a:ext cx="7424950" cy="4629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90813"/>
                </a:solidFill>
              </a:rPr>
              <a:t>Hyperparameter vs </a:t>
            </a:r>
            <a:r>
              <a:rPr lang="en"/>
              <a:t>W</a:t>
            </a:r>
            <a:r>
              <a:rPr lang="en" sz="2400">
                <a:solidFill>
                  <a:srgbClr val="C90813"/>
                </a:solidFill>
              </a:rPr>
              <a:t>eights</a:t>
            </a:r>
            <a:endParaRPr sz="2400">
              <a:solidFill>
                <a:srgbClr val="C90813"/>
              </a:solidFill>
            </a:endParaRPr>
          </a:p>
        </p:txBody>
      </p:sp>
      <p:sp>
        <p:nvSpPr>
          <p:cNvPr id="421" name="Google Shape;421;p62"/>
          <p:cNvSpPr txBox="1"/>
          <p:nvPr>
            <p:ph idx="1" type="body"/>
          </p:nvPr>
        </p:nvSpPr>
        <p:spPr>
          <a:xfrm>
            <a:off x="786150" y="1486322"/>
            <a:ext cx="75717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Roboto Slab"/>
                <a:ea typeface="Roboto Slab"/>
                <a:cs typeface="Roboto Slab"/>
                <a:sym typeface="Roboto Slab"/>
              </a:rPr>
              <a:t>Hyperparameters:</a:t>
            </a:r>
            <a:endParaRPr b="1"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	Parameter whose value is set before the learning begins.</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	Chosen by the human </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	</a:t>
            </a:r>
            <a:r>
              <a:rPr lang="en" sz="1800">
                <a:latin typeface="Roboto Slab"/>
                <a:ea typeface="Roboto Slab"/>
                <a:cs typeface="Roboto Slab"/>
                <a:sym typeface="Roboto Slab"/>
              </a:rPr>
              <a:t>e</a:t>
            </a:r>
            <a:r>
              <a:rPr lang="en" sz="1800">
                <a:latin typeface="Roboto Slab"/>
                <a:ea typeface="Roboto Slab"/>
                <a:cs typeface="Roboto Slab"/>
                <a:sym typeface="Roboto Slab"/>
              </a:rPr>
              <a:t>g: number of epochs, batch size, learning rate, etc.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rPr b="1" lang="en" sz="1800">
                <a:latin typeface="Roboto Slab"/>
                <a:ea typeface="Roboto Slab"/>
                <a:cs typeface="Roboto Slab"/>
                <a:sym typeface="Roboto Slab"/>
              </a:rPr>
              <a:t>Weights:</a:t>
            </a:r>
            <a:endParaRPr b="1" sz="1800">
              <a:latin typeface="Roboto Slab"/>
              <a:ea typeface="Roboto Slab"/>
              <a:cs typeface="Roboto Slab"/>
              <a:sym typeface="Roboto Slab"/>
            </a:endParaRPr>
          </a:p>
          <a:p>
            <a:pPr indent="0" lvl="0" marL="0" rtl="0" algn="l">
              <a:spcBef>
                <a:spcPts val="600"/>
              </a:spcBef>
              <a:spcAft>
                <a:spcPts val="0"/>
              </a:spcAft>
              <a:buNone/>
            </a:pPr>
            <a:r>
              <a:rPr b="1" lang="en" sz="1800">
                <a:latin typeface="Roboto Slab"/>
                <a:ea typeface="Roboto Slab"/>
                <a:cs typeface="Roboto Slab"/>
                <a:sym typeface="Roboto Slab"/>
              </a:rPr>
              <a:t>	</a:t>
            </a:r>
            <a:r>
              <a:rPr lang="en" sz="1800">
                <a:latin typeface="Roboto Slab"/>
                <a:ea typeface="Roboto Slab"/>
                <a:cs typeface="Roboto Slab"/>
                <a:sym typeface="Roboto Slab"/>
              </a:rPr>
              <a:t>Parameters that are learned by the ML model / algorithm. </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	They are used to make predictions.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422" name="Google Shape;422;p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
        <p:nvSpPr>
          <p:cNvPr id="423" name="Google Shape;423;p62"/>
          <p:cNvSpPr txBox="1"/>
          <p:nvPr/>
        </p:nvSpPr>
        <p:spPr>
          <a:xfrm>
            <a:off x="786150" y="4778850"/>
            <a:ext cx="7333500" cy="10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Goal: </a:t>
            </a:r>
            <a:r>
              <a:rPr lang="en" sz="1800">
                <a:latin typeface="Roboto Slab"/>
                <a:ea typeface="Roboto Slab"/>
                <a:cs typeface="Roboto Slab"/>
                <a:sym typeface="Roboto Slab"/>
              </a:rPr>
              <a:t>Make your model learn the weights that best generalize the problem given the training set.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 The weights that make the best predictions.</a:t>
            </a:r>
            <a:endParaRPr sz="1800">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7" name="Shape 427"/>
        <p:cNvGrpSpPr/>
        <p:nvPr/>
      </p:nvGrpSpPr>
      <p:grpSpPr>
        <a:xfrm>
          <a:off x="0" y="0"/>
          <a:ext cx="0" cy="0"/>
          <a:chOff x="0" y="0"/>
          <a:chExt cx="0" cy="0"/>
        </a:xfrm>
      </p:grpSpPr>
      <p:sp>
        <p:nvSpPr>
          <p:cNvPr id="428" name="Google Shape;428;p6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K-Fold Cross Validation</a:t>
            </a:r>
            <a:endParaRPr sz="3000">
              <a:solidFill>
                <a:srgbClr val="CC0000"/>
              </a:solidFill>
            </a:endParaRPr>
          </a:p>
        </p:txBody>
      </p:sp>
      <p:sp>
        <p:nvSpPr>
          <p:cNvPr id="429" name="Google Shape;429;p6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430" name="Google Shape;430;p63"/>
          <p:cNvPicPr preferRelativeResize="0"/>
          <p:nvPr/>
        </p:nvPicPr>
        <p:blipFill>
          <a:blip r:embed="rId4">
            <a:alphaModFix/>
          </a:blip>
          <a:stretch>
            <a:fillRect/>
          </a:stretch>
        </p:blipFill>
        <p:spPr>
          <a:xfrm>
            <a:off x="316900" y="1440476"/>
            <a:ext cx="8510196" cy="46806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ph idx="1" type="body"/>
          </p:nvPr>
        </p:nvSpPr>
        <p:spPr>
          <a:xfrm>
            <a:off x="786150" y="156821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Machine Learning Pipeline (Cont’d)</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Data Preprocessing</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Evaluation Metrics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Introduction to Basic ML Models and Scikit-Learn</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p:txBody>
      </p:sp>
      <p:sp>
        <p:nvSpPr>
          <p:cNvPr id="267" name="Google Shape;267;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C0000"/>
                </a:solidFill>
              </a:rPr>
              <a:t>Today’s Agenda</a:t>
            </a:r>
            <a:endParaRPr sz="2400"/>
          </a:p>
        </p:txBody>
      </p:sp>
      <p:sp>
        <p:nvSpPr>
          <p:cNvPr id="268" name="Google Shape;268;p4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4"/>
          <p:cNvSpPr txBox="1"/>
          <p:nvPr>
            <p:ph idx="4294967295" type="ctrTitle"/>
          </p:nvPr>
        </p:nvSpPr>
        <p:spPr>
          <a:xfrm>
            <a:off x="870775" y="1868275"/>
            <a:ext cx="7255200" cy="333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000000"/>
                </a:solidFill>
              </a:rPr>
              <a:t>Today we will explore how different preprocessing techniques change the result on the same model.</a:t>
            </a:r>
            <a:endParaRPr b="1" sz="3000">
              <a:solidFill>
                <a:srgbClr val="000000"/>
              </a:solidFill>
            </a:endParaRPr>
          </a:p>
          <a:p>
            <a:pPr indent="0" lvl="0" marL="0" rtl="0" algn="ctr">
              <a:spcBef>
                <a:spcPts val="0"/>
              </a:spcBef>
              <a:spcAft>
                <a:spcPts val="0"/>
              </a:spcAft>
              <a:buNone/>
            </a:pPr>
            <a:r>
              <a:t/>
            </a:r>
            <a:endParaRPr b="1" sz="3000">
              <a:solidFill>
                <a:srgbClr val="000000"/>
              </a:solidFill>
            </a:endParaRPr>
          </a:p>
          <a:p>
            <a:pPr indent="0" lvl="0" marL="0" rtl="0" algn="ctr">
              <a:spcBef>
                <a:spcPts val="0"/>
              </a:spcBef>
              <a:spcAft>
                <a:spcPts val="0"/>
              </a:spcAft>
              <a:buNone/>
            </a:pPr>
            <a:r>
              <a:rPr b="1" lang="en" sz="3000">
                <a:solidFill>
                  <a:srgbClr val="000000"/>
                </a:solidFill>
              </a:rPr>
              <a:t>The rest of this course will be focused on learning the differences about each model and how to choose the right one.</a:t>
            </a:r>
            <a:endParaRPr b="1" sz="3000">
              <a:solidFill>
                <a:srgbClr val="000000"/>
              </a:solidFill>
            </a:endParaRPr>
          </a:p>
        </p:txBody>
      </p:sp>
      <p:sp>
        <p:nvSpPr>
          <p:cNvPr id="436" name="Google Shape;436;p6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5"/>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442" name="Google Shape;442;p65"/>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443" name="Google Shape;443;p65"/>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444" name="Google Shape;444;p6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5" name="Google Shape;445;p65"/>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446" name="Google Shape;446;p65"/>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447" name="Google Shape;447;p65"/>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3 Process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999999"/>
              </a:solidFill>
              <a:latin typeface="Roboto Slab"/>
              <a:ea typeface="Roboto Slab"/>
              <a:cs typeface="Roboto Slab"/>
              <a:sym typeface="Roboto Slab"/>
            </a:endParaRPr>
          </a:p>
        </p:txBody>
      </p:sp>
      <p:sp>
        <p:nvSpPr>
          <p:cNvPr id="448" name="Google Shape;448;p65"/>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449" name="Google Shape;449;p65"/>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5 </a:t>
            </a:r>
            <a:r>
              <a:rPr b="1" lang="en" sz="1800">
                <a:latin typeface="Roboto Slab"/>
                <a:ea typeface="Roboto Slab"/>
                <a:cs typeface="Roboto Slab"/>
                <a:sym typeface="Roboto Slab"/>
              </a:rPr>
              <a:t>Evaluate Results</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Does the trained model solve your initial problem? Does it satisfy your performance requirements?</a:t>
            </a:r>
            <a:endParaRPr b="1" sz="1600">
              <a:latin typeface="Roboto Slab"/>
              <a:ea typeface="Roboto Slab"/>
              <a:cs typeface="Roboto Slab"/>
              <a:sym typeface="Roboto Slab"/>
            </a:endParaRPr>
          </a:p>
        </p:txBody>
      </p:sp>
      <p:sp>
        <p:nvSpPr>
          <p:cNvPr id="450" name="Google Shape;450;p65"/>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p6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Overfitting vs Underfitting</a:t>
            </a:r>
            <a:endParaRPr sz="3000">
              <a:solidFill>
                <a:srgbClr val="CC0000"/>
              </a:solidFill>
            </a:endParaRPr>
          </a:p>
        </p:txBody>
      </p:sp>
      <p:sp>
        <p:nvSpPr>
          <p:cNvPr id="456" name="Google Shape;456;p6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457" name="Google Shape;457;p66"/>
          <p:cNvPicPr preferRelativeResize="0"/>
          <p:nvPr/>
        </p:nvPicPr>
        <p:blipFill>
          <a:blip r:embed="rId4">
            <a:alphaModFix/>
          </a:blip>
          <a:stretch>
            <a:fillRect/>
          </a:stretch>
        </p:blipFill>
        <p:spPr>
          <a:xfrm>
            <a:off x="1104900" y="1347726"/>
            <a:ext cx="6934200" cy="5200650"/>
          </a:xfrm>
          <a:prstGeom prst="rect">
            <a:avLst/>
          </a:prstGeom>
          <a:noFill/>
          <a:ln>
            <a:noFill/>
          </a:ln>
        </p:spPr>
      </p:pic>
      <p:sp>
        <p:nvSpPr>
          <p:cNvPr id="458" name="Google Shape;458;p66"/>
          <p:cNvSpPr txBox="1"/>
          <p:nvPr/>
        </p:nvSpPr>
        <p:spPr>
          <a:xfrm>
            <a:off x="86100" y="5181225"/>
            <a:ext cx="7953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t>https://www.google.ca/url?sa=i&amp;rct=j&amp;q=&amp;esrc=s&amp;source=images&amp;cd=&amp;cad=rja&amp;uact=8&amp;ved=2ahUKEwjP3cC_-73dAhXq8YMKHbCjDhUQjRx6BAgBEAU&amp;url=https%3A%2F%2Fstats.stackexchange.com%2Fquestions%2F292283%2Fgeneral-question-regarding-over-fitting-vs-complexity-of-models&amp;psig=AOvVaw2w0fUI83QmZj2Wm8HNcyXd&amp;ust=1537133719302285</a:t>
            </a:r>
            <a:endParaRPr sz="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Metrics to Evaluate Your Model </a:t>
            </a:r>
            <a:endParaRPr/>
          </a:p>
        </p:txBody>
      </p:sp>
      <p:sp>
        <p:nvSpPr>
          <p:cNvPr id="464" name="Google Shape;464;p6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Classification:</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Confusion Matrix: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465" name="Google Shape;465;p6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6" name="Google Shape;466;p67"/>
          <p:cNvPicPr preferRelativeResize="0"/>
          <p:nvPr/>
        </p:nvPicPr>
        <p:blipFill>
          <a:blip r:embed="rId3">
            <a:alphaModFix/>
          </a:blip>
          <a:stretch>
            <a:fillRect/>
          </a:stretch>
        </p:blipFill>
        <p:spPr>
          <a:xfrm>
            <a:off x="1189500" y="3066525"/>
            <a:ext cx="4453264" cy="724950"/>
          </a:xfrm>
          <a:prstGeom prst="rect">
            <a:avLst/>
          </a:prstGeom>
          <a:noFill/>
          <a:ln>
            <a:noFill/>
          </a:ln>
        </p:spPr>
      </p:pic>
      <p:pic>
        <p:nvPicPr>
          <p:cNvPr id="467" name="Google Shape;467;p67"/>
          <p:cNvPicPr preferRelativeResize="0"/>
          <p:nvPr/>
        </p:nvPicPr>
        <p:blipFill>
          <a:blip r:embed="rId4">
            <a:alphaModFix/>
          </a:blip>
          <a:stretch>
            <a:fillRect/>
          </a:stretch>
        </p:blipFill>
        <p:spPr>
          <a:xfrm>
            <a:off x="1189500" y="2395088"/>
            <a:ext cx="4662610" cy="525000"/>
          </a:xfrm>
          <a:prstGeom prst="rect">
            <a:avLst/>
          </a:prstGeom>
          <a:noFill/>
          <a:ln>
            <a:noFill/>
          </a:ln>
        </p:spPr>
      </p:pic>
      <p:graphicFrame>
        <p:nvGraphicFramePr>
          <p:cNvPr id="468" name="Google Shape;468;p67"/>
          <p:cNvGraphicFramePr/>
          <p:nvPr/>
        </p:nvGraphicFramePr>
        <p:xfrm>
          <a:off x="1189488" y="4491625"/>
          <a:ext cx="3000000" cy="3000000"/>
        </p:xfrm>
        <a:graphic>
          <a:graphicData uri="http://schemas.openxmlformats.org/drawingml/2006/table">
            <a:tbl>
              <a:tblPr>
                <a:noFill/>
                <a:tableStyleId>{144F010D-9A8D-4ADB-8B46-2118E60D59DF}</a:tableStyleId>
              </a:tblPr>
              <a:tblGrid>
                <a:gridCol w="1838625"/>
                <a:gridCol w="1838625"/>
                <a:gridCol w="18386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Predicted: YES</a:t>
                      </a:r>
                      <a:endParaRPr/>
                    </a:p>
                  </a:txBody>
                  <a:tcPr marT="91425" marB="91425" marR="91425" marL="91425"/>
                </a:tc>
                <a:tc>
                  <a:txBody>
                    <a:bodyPr/>
                    <a:lstStyle/>
                    <a:p>
                      <a:pPr indent="0" lvl="0" marL="0" rtl="0" algn="l">
                        <a:spcBef>
                          <a:spcPts val="0"/>
                        </a:spcBef>
                        <a:spcAft>
                          <a:spcPts val="0"/>
                        </a:spcAft>
                        <a:buNone/>
                      </a:pPr>
                      <a:r>
                        <a:rPr lang="en"/>
                        <a:t>Predicted: NO</a:t>
                      </a:r>
                      <a:endParaRPr/>
                    </a:p>
                  </a:txBody>
                  <a:tcPr marT="91425" marB="91425" marR="91425" marL="91425"/>
                </a:tc>
              </a:tr>
              <a:tr h="381000">
                <a:tc>
                  <a:txBody>
                    <a:bodyPr/>
                    <a:lstStyle/>
                    <a:p>
                      <a:pPr indent="0" lvl="0" marL="0" rtl="0" algn="l">
                        <a:spcBef>
                          <a:spcPts val="0"/>
                        </a:spcBef>
                        <a:spcAft>
                          <a:spcPts val="0"/>
                        </a:spcAft>
                        <a:buNone/>
                      </a:pPr>
                      <a:r>
                        <a:rPr lang="en"/>
                        <a:t>Actual: YES</a:t>
                      </a:r>
                      <a:endParaRPr/>
                    </a:p>
                  </a:txBody>
                  <a:tcPr marT="91425" marB="91425" marR="91425" marL="91425"/>
                </a:tc>
                <a:tc>
                  <a:txBody>
                    <a:bodyPr/>
                    <a:lstStyle/>
                    <a:p>
                      <a:pPr indent="0" lvl="0" marL="0" rtl="0" algn="l">
                        <a:spcBef>
                          <a:spcPts val="0"/>
                        </a:spcBef>
                        <a:spcAft>
                          <a:spcPts val="0"/>
                        </a:spcAft>
                        <a:buNone/>
                      </a:pPr>
                      <a:r>
                        <a:rPr lang="en"/>
                        <a:t>TP</a:t>
                      </a:r>
                      <a:endParaRPr/>
                    </a:p>
                  </a:txBody>
                  <a:tcPr marT="91425" marB="91425" marR="91425" marL="91425"/>
                </a:tc>
                <a:tc>
                  <a:txBody>
                    <a:bodyPr/>
                    <a:lstStyle/>
                    <a:p>
                      <a:pPr indent="0" lvl="0" marL="0" rtl="0" algn="l">
                        <a:spcBef>
                          <a:spcPts val="0"/>
                        </a:spcBef>
                        <a:spcAft>
                          <a:spcPts val="0"/>
                        </a:spcAft>
                        <a:buNone/>
                      </a:pPr>
                      <a:r>
                        <a:rPr lang="en"/>
                        <a:t>FN</a:t>
                      </a:r>
                      <a:endParaRPr/>
                    </a:p>
                  </a:txBody>
                  <a:tcPr marT="91425" marB="91425" marR="91425" marL="91425"/>
                </a:tc>
              </a:tr>
              <a:tr h="381000">
                <a:tc>
                  <a:txBody>
                    <a:bodyPr/>
                    <a:lstStyle/>
                    <a:p>
                      <a:pPr indent="0" lvl="0" marL="0" rtl="0" algn="l">
                        <a:spcBef>
                          <a:spcPts val="0"/>
                        </a:spcBef>
                        <a:spcAft>
                          <a:spcPts val="0"/>
                        </a:spcAft>
                        <a:buNone/>
                      </a:pPr>
                      <a:r>
                        <a:rPr lang="en"/>
                        <a:t>Actual: NO</a:t>
                      </a:r>
                      <a:endParaRPr/>
                    </a:p>
                  </a:txBody>
                  <a:tcPr marT="91425" marB="91425" marR="91425" marL="91425"/>
                </a:tc>
                <a:tc>
                  <a:txBody>
                    <a:bodyPr/>
                    <a:lstStyle/>
                    <a:p>
                      <a:pPr indent="0" lvl="0" marL="0" rtl="0" algn="l">
                        <a:spcBef>
                          <a:spcPts val="0"/>
                        </a:spcBef>
                        <a:spcAft>
                          <a:spcPts val="0"/>
                        </a:spcAft>
                        <a:buNone/>
                      </a:pPr>
                      <a:r>
                        <a:rPr lang="en"/>
                        <a:t>FP</a:t>
                      </a:r>
                      <a:endParaRPr/>
                    </a:p>
                  </a:txBody>
                  <a:tcPr marT="91425" marB="91425" marR="91425" marL="91425"/>
                </a:tc>
                <a:tc>
                  <a:txBody>
                    <a:bodyPr/>
                    <a:lstStyle/>
                    <a:p>
                      <a:pPr indent="0" lvl="0" marL="0" rtl="0" algn="l">
                        <a:spcBef>
                          <a:spcPts val="0"/>
                        </a:spcBef>
                        <a:spcAft>
                          <a:spcPts val="0"/>
                        </a:spcAft>
                        <a:buNone/>
                      </a:pPr>
                      <a:r>
                        <a:rPr lang="en"/>
                        <a:t>TN</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Metrics to Evaluate Your Model </a:t>
            </a:r>
            <a:endParaRPr/>
          </a:p>
        </p:txBody>
      </p:sp>
      <p:sp>
        <p:nvSpPr>
          <p:cNvPr id="474" name="Google Shape;474;p6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Regression models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475" name="Google Shape;475;p6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6" name="Google Shape;476;p68"/>
          <p:cNvPicPr preferRelativeResize="0"/>
          <p:nvPr/>
        </p:nvPicPr>
        <p:blipFill>
          <a:blip r:embed="rId3">
            <a:alphaModFix/>
          </a:blip>
          <a:stretch>
            <a:fillRect/>
          </a:stretch>
        </p:blipFill>
        <p:spPr>
          <a:xfrm>
            <a:off x="1445600" y="2517538"/>
            <a:ext cx="4004100" cy="740025"/>
          </a:xfrm>
          <a:prstGeom prst="rect">
            <a:avLst/>
          </a:prstGeom>
          <a:noFill/>
          <a:ln>
            <a:noFill/>
          </a:ln>
        </p:spPr>
      </p:pic>
      <p:pic>
        <p:nvPicPr>
          <p:cNvPr id="477" name="Google Shape;477;p68"/>
          <p:cNvPicPr preferRelativeResize="0"/>
          <p:nvPr/>
        </p:nvPicPr>
        <p:blipFill>
          <a:blip r:embed="rId4">
            <a:alphaModFix/>
          </a:blip>
          <a:stretch>
            <a:fillRect/>
          </a:stretch>
        </p:blipFill>
        <p:spPr>
          <a:xfrm>
            <a:off x="1445600" y="3600438"/>
            <a:ext cx="4123004" cy="740025"/>
          </a:xfrm>
          <a:prstGeom prst="rect">
            <a:avLst/>
          </a:prstGeom>
          <a:noFill/>
          <a:ln>
            <a:noFill/>
          </a:ln>
        </p:spPr>
      </p:pic>
      <p:sp>
        <p:nvSpPr>
          <p:cNvPr id="478" name="Google Shape;478;p68"/>
          <p:cNvSpPr txBox="1"/>
          <p:nvPr/>
        </p:nvSpPr>
        <p:spPr>
          <a:xfrm>
            <a:off x="2550200" y="4824725"/>
            <a:ext cx="4997100" cy="14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69"/>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484" name="Google Shape;484;p69"/>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485" name="Google Shape;485;p69"/>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486" name="Google Shape;486;p6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7" name="Google Shape;487;p69"/>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488" name="Google Shape;488;p69"/>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489" name="Google Shape;489;p69"/>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3 Process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999999"/>
              </a:solidFill>
              <a:latin typeface="Roboto Slab"/>
              <a:ea typeface="Roboto Slab"/>
              <a:cs typeface="Roboto Slab"/>
              <a:sym typeface="Roboto Slab"/>
            </a:endParaRPr>
          </a:p>
        </p:txBody>
      </p:sp>
      <p:sp>
        <p:nvSpPr>
          <p:cNvPr id="490" name="Google Shape;490;p69"/>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491" name="Google Shape;491;p69"/>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492" name="Google Shape;492;p69"/>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6 </a:t>
            </a:r>
            <a:r>
              <a:rPr b="1" lang="en" sz="1800">
                <a:latin typeface="Roboto Slab"/>
                <a:ea typeface="Roboto Slab"/>
                <a:cs typeface="Roboto Slab"/>
                <a:sym typeface="Roboto Slab"/>
              </a:rPr>
              <a:t>Repeat!</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Improve your model by reiterating the process! </a:t>
            </a:r>
            <a:endParaRPr b="1" sz="1600">
              <a:latin typeface="Roboto Slab"/>
              <a:ea typeface="Roboto Slab"/>
              <a:cs typeface="Roboto Slab"/>
              <a:sym typeface="Roboto Slab"/>
            </a:endParaRPr>
          </a:p>
          <a:p>
            <a:pPr indent="0" lvl="0" marL="0" rtl="0" algn="l">
              <a:spcBef>
                <a:spcPts val="600"/>
              </a:spcBef>
              <a:spcAft>
                <a:spcPts val="0"/>
              </a:spcAft>
              <a:buNone/>
            </a:pPr>
            <a:r>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70"/>
          <p:cNvSpPr txBox="1"/>
          <p:nvPr>
            <p:ph idx="4294967295" type="ctrTitle"/>
          </p:nvPr>
        </p:nvSpPr>
        <p:spPr>
          <a:xfrm>
            <a:off x="0" y="2352000"/>
            <a:ext cx="91440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CC0000"/>
                </a:solidFill>
              </a:rPr>
              <a:t>Scikit-Learn</a:t>
            </a:r>
            <a:endParaRPr b="1" sz="6000">
              <a:solidFill>
                <a:srgbClr val="CC0000"/>
              </a:solidFill>
            </a:endParaRPr>
          </a:p>
        </p:txBody>
      </p:sp>
      <p:sp>
        <p:nvSpPr>
          <p:cNvPr id="498" name="Google Shape;498;p7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71"/>
          <p:cNvSpPr txBox="1"/>
          <p:nvPr>
            <p:ph idx="1" type="body"/>
          </p:nvPr>
        </p:nvSpPr>
        <p:spPr>
          <a:xfrm>
            <a:off x="786150" y="1682275"/>
            <a:ext cx="7571700" cy="45159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b="1" lang="en"/>
              <a:t>Open Source </a:t>
            </a:r>
            <a:r>
              <a:rPr lang="en"/>
              <a:t>tool for simple and efficient data analysis </a:t>
            </a:r>
            <a:endParaRPr/>
          </a:p>
          <a:p>
            <a:pPr indent="-355600" lvl="0" marL="457200" rtl="0" algn="l">
              <a:lnSpc>
                <a:spcPct val="150000"/>
              </a:lnSpc>
              <a:spcBef>
                <a:spcPts val="0"/>
              </a:spcBef>
              <a:spcAft>
                <a:spcPts val="0"/>
              </a:spcAft>
              <a:buSzPts val="2000"/>
              <a:buChar char="●"/>
            </a:pPr>
            <a:r>
              <a:rPr lang="en"/>
              <a:t>Built on NumPy, SciPy and Matplotlib </a:t>
            </a:r>
            <a:endParaRPr/>
          </a:p>
          <a:p>
            <a:pPr indent="-355600" lvl="0" marL="457200" rtl="0" algn="l">
              <a:lnSpc>
                <a:spcPct val="150000"/>
              </a:lnSpc>
              <a:spcBef>
                <a:spcPts val="0"/>
              </a:spcBef>
              <a:spcAft>
                <a:spcPts val="0"/>
              </a:spcAft>
              <a:buSzPts val="2000"/>
              <a:buChar char="●"/>
            </a:pPr>
            <a:r>
              <a:rPr lang="en"/>
              <a:t>Easy use of simple machine learning algorithms </a:t>
            </a:r>
            <a:endParaRPr/>
          </a:p>
          <a:p>
            <a:pPr indent="-355600" lvl="0" marL="457200" rtl="0" algn="l">
              <a:lnSpc>
                <a:spcPct val="150000"/>
              </a:lnSpc>
              <a:spcBef>
                <a:spcPts val="0"/>
              </a:spcBef>
              <a:spcAft>
                <a:spcPts val="0"/>
              </a:spcAft>
              <a:buSzPts val="2000"/>
              <a:buChar char="●"/>
            </a:pPr>
            <a:r>
              <a:rPr lang="en"/>
              <a:t>Well documented and explained ML algorithm API </a:t>
            </a:r>
            <a:endParaRPr/>
          </a:p>
          <a:p>
            <a:pPr indent="0" lvl="0" marL="0" rtl="0" algn="l">
              <a:lnSpc>
                <a:spcPct val="150000"/>
              </a:lnSpc>
              <a:spcBef>
                <a:spcPts val="600"/>
              </a:spcBef>
              <a:spcAft>
                <a:spcPts val="0"/>
              </a:spcAft>
              <a:buNone/>
            </a:pPr>
            <a:r>
              <a:t/>
            </a:r>
            <a:endParaRPr/>
          </a:p>
          <a:p>
            <a:pPr indent="0" lvl="0" marL="0" rtl="0" algn="l">
              <a:lnSpc>
                <a:spcPct val="150000"/>
              </a:lnSpc>
              <a:spcBef>
                <a:spcPts val="600"/>
              </a:spcBef>
              <a:spcAft>
                <a:spcPts val="0"/>
              </a:spcAft>
              <a:buNone/>
            </a:pPr>
            <a:r>
              <a:t/>
            </a:r>
            <a:endParaRPr/>
          </a:p>
        </p:txBody>
      </p:sp>
      <p:sp>
        <p:nvSpPr>
          <p:cNvPr id="504" name="Google Shape;504;p7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Scikit-Learn</a:t>
            </a:r>
            <a:endParaRPr/>
          </a:p>
        </p:txBody>
      </p:sp>
      <p:sp>
        <p:nvSpPr>
          <p:cNvPr id="505" name="Google Shape;505;p7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6" name="Google Shape;506;p71"/>
          <p:cNvPicPr preferRelativeResize="0"/>
          <p:nvPr/>
        </p:nvPicPr>
        <p:blipFill>
          <a:blip r:embed="rId3">
            <a:alphaModFix/>
          </a:blip>
          <a:stretch>
            <a:fillRect/>
          </a:stretch>
        </p:blipFill>
        <p:spPr>
          <a:xfrm>
            <a:off x="3009048" y="4129002"/>
            <a:ext cx="3053868" cy="1617950"/>
          </a:xfrm>
          <a:prstGeom prst="rect">
            <a:avLst/>
          </a:prstGeom>
          <a:noFill/>
          <a:ln>
            <a:noFill/>
          </a:ln>
        </p:spPr>
      </p:pic>
      <p:sp>
        <p:nvSpPr>
          <p:cNvPr id="507" name="Google Shape;507;p71"/>
          <p:cNvSpPr txBox="1"/>
          <p:nvPr/>
        </p:nvSpPr>
        <p:spPr>
          <a:xfrm>
            <a:off x="4786800" y="3921150"/>
            <a:ext cx="3850800" cy="18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72"/>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Homework</a:t>
            </a:r>
            <a:br>
              <a:rPr b="1" lang="en" sz="6000">
                <a:solidFill>
                  <a:srgbClr val="CC0000"/>
                </a:solidFill>
              </a:rPr>
            </a:br>
            <a:r>
              <a:rPr b="1" lang="en" sz="6000">
                <a:solidFill>
                  <a:srgbClr val="CC0000"/>
                </a:solidFill>
              </a:rPr>
              <a:t>Assignment</a:t>
            </a:r>
            <a:endParaRPr b="1" sz="6000">
              <a:solidFill>
                <a:srgbClr val="CC0000"/>
              </a:solidFill>
            </a:endParaRPr>
          </a:p>
        </p:txBody>
      </p:sp>
      <p:sp>
        <p:nvSpPr>
          <p:cNvPr id="513" name="Google Shape;513;p7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4" name="Google Shape;514;p72"/>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 sz="2000">
                <a:solidFill>
                  <a:schemeClr val="dk1"/>
                </a:solidFill>
                <a:latin typeface="Roboto Slab"/>
                <a:ea typeface="Roboto Slab"/>
                <a:cs typeface="Roboto Slab"/>
                <a:sym typeface="Roboto Slab"/>
              </a:rPr>
              <a:t>Practice data preprocessing.</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 sz="2000">
                <a:solidFill>
                  <a:srgbClr val="1155CC"/>
                </a:solidFill>
                <a:latin typeface="Roboto Slab"/>
                <a:ea typeface="Roboto Slab"/>
                <a:cs typeface="Roboto Slab"/>
                <a:sym typeface="Roboto Slab"/>
              </a:rPr>
              <a:t>Assignment3-DataPreprocessing.ipynb</a:t>
            </a:r>
            <a:r>
              <a:rPr b="1" lang="en"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73"/>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Thanks!</a:t>
            </a:r>
            <a:endParaRPr b="1" sz="6000">
              <a:solidFill>
                <a:srgbClr val="CC0000"/>
              </a:solidFill>
            </a:endParaRPr>
          </a:p>
        </p:txBody>
      </p:sp>
      <p:sp>
        <p:nvSpPr>
          <p:cNvPr id="520" name="Google Shape;520;p73"/>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521" name="Google Shape;521;p7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22" name="Google Shape;522;p73"/>
          <p:cNvGrpSpPr/>
          <p:nvPr/>
        </p:nvGrpSpPr>
        <p:grpSpPr>
          <a:xfrm>
            <a:off x="3162652" y="4125077"/>
            <a:ext cx="3027498" cy="793498"/>
            <a:chOff x="3644952" y="1400027"/>
            <a:chExt cx="3027498" cy="793498"/>
          </a:xfrm>
        </p:grpSpPr>
        <p:pic>
          <p:nvPicPr>
            <p:cNvPr id="523" name="Google Shape;523;p73"/>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524" name="Google Shape;524;p73"/>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525" name="Google Shape;525;p73"/>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274" name="Google Shape;274;p47"/>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275" name="Google Shape;275;p47"/>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276" name="Google Shape;276;p4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47"/>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278" name="Google Shape;278;p47"/>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279" name="Google Shape;279;p47"/>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3 </a:t>
            </a:r>
            <a:r>
              <a:rPr b="1" lang="en" sz="1800">
                <a:solidFill>
                  <a:srgbClr val="263238"/>
                </a:solidFill>
                <a:latin typeface="Roboto Slab"/>
                <a:ea typeface="Roboto Slab"/>
                <a:cs typeface="Roboto Slab"/>
                <a:sym typeface="Roboto Slab"/>
              </a:rPr>
              <a:t>Process Data</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263238"/>
              </a:solidFill>
              <a:latin typeface="Roboto Slab"/>
              <a:ea typeface="Roboto Slab"/>
              <a:cs typeface="Roboto Slab"/>
              <a:sym typeface="Roboto Slab"/>
            </a:endParaRPr>
          </a:p>
        </p:txBody>
      </p:sp>
      <p:sp>
        <p:nvSpPr>
          <p:cNvPr id="280" name="Google Shape;280;p47"/>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281" name="Google Shape;281;p47"/>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282" name="Google Shape;282;p47"/>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786150" y="661925"/>
            <a:ext cx="7571700" cy="6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Before Fitting the Model </a:t>
            </a:r>
            <a:endParaRPr sz="2400"/>
          </a:p>
        </p:txBody>
      </p:sp>
      <p:sp>
        <p:nvSpPr>
          <p:cNvPr id="288" name="Google Shape;288;p4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48"/>
          <p:cNvSpPr/>
          <p:nvPr/>
        </p:nvSpPr>
        <p:spPr>
          <a:xfrm>
            <a:off x="4341300" y="1732700"/>
            <a:ext cx="1759200" cy="95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8"/>
          <p:cNvSpPr/>
          <p:nvPr/>
        </p:nvSpPr>
        <p:spPr>
          <a:xfrm>
            <a:off x="1377700" y="1732700"/>
            <a:ext cx="1759200" cy="95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8"/>
          <p:cNvSpPr/>
          <p:nvPr/>
        </p:nvSpPr>
        <p:spPr>
          <a:xfrm>
            <a:off x="7052000" y="1732700"/>
            <a:ext cx="1759200" cy="95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2" name="Google Shape;292;p48"/>
          <p:cNvCxnSpPr>
            <a:stCxn id="290" idx="3"/>
            <a:endCxn id="289" idx="1"/>
          </p:cNvCxnSpPr>
          <p:nvPr/>
        </p:nvCxnSpPr>
        <p:spPr>
          <a:xfrm>
            <a:off x="3136900" y="2209400"/>
            <a:ext cx="1204500" cy="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48"/>
          <p:cNvCxnSpPr>
            <a:stCxn id="289" idx="3"/>
            <a:endCxn id="291" idx="1"/>
          </p:cNvCxnSpPr>
          <p:nvPr/>
        </p:nvCxnSpPr>
        <p:spPr>
          <a:xfrm>
            <a:off x="6100500" y="2209400"/>
            <a:ext cx="951600" cy="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48"/>
          <p:cNvCxnSpPr>
            <a:endCxn id="290" idx="1"/>
          </p:cNvCxnSpPr>
          <p:nvPr/>
        </p:nvCxnSpPr>
        <p:spPr>
          <a:xfrm flipH="1" rot="10800000">
            <a:off x="776500" y="2209400"/>
            <a:ext cx="601200" cy="84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48"/>
          <p:cNvCxnSpPr/>
          <p:nvPr/>
        </p:nvCxnSpPr>
        <p:spPr>
          <a:xfrm>
            <a:off x="777288" y="2217800"/>
            <a:ext cx="1200" cy="652200"/>
          </a:xfrm>
          <a:prstGeom prst="straightConnector1">
            <a:avLst/>
          </a:prstGeom>
          <a:noFill/>
          <a:ln cap="flat" cmpd="sng" w="9525">
            <a:solidFill>
              <a:schemeClr val="dk2"/>
            </a:solidFill>
            <a:prstDash val="solid"/>
            <a:round/>
            <a:headEnd len="med" w="med" type="none"/>
            <a:tailEnd len="med" w="med" type="none"/>
          </a:ln>
        </p:spPr>
      </p:cxnSp>
      <p:sp>
        <p:nvSpPr>
          <p:cNvPr id="296" name="Google Shape;296;p48"/>
          <p:cNvSpPr txBox="1"/>
          <p:nvPr/>
        </p:nvSpPr>
        <p:spPr>
          <a:xfrm>
            <a:off x="1480575" y="1820450"/>
            <a:ext cx="13887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a:p>
            <a:pPr indent="0" lvl="0" marL="0" rtl="0" algn="l">
              <a:spcBef>
                <a:spcPts val="0"/>
              </a:spcBef>
              <a:spcAft>
                <a:spcPts val="0"/>
              </a:spcAft>
              <a:buNone/>
            </a:pPr>
            <a:r>
              <a:rPr lang="en"/>
              <a:t>Feature Construction</a:t>
            </a:r>
            <a:endParaRPr/>
          </a:p>
        </p:txBody>
      </p:sp>
      <p:sp>
        <p:nvSpPr>
          <p:cNvPr id="297" name="Google Shape;297;p48"/>
          <p:cNvSpPr txBox="1"/>
          <p:nvPr/>
        </p:nvSpPr>
        <p:spPr>
          <a:xfrm>
            <a:off x="4367163" y="1816250"/>
            <a:ext cx="15570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298" name="Google Shape;298;p48"/>
          <p:cNvSpPr txBox="1"/>
          <p:nvPr/>
        </p:nvSpPr>
        <p:spPr>
          <a:xfrm>
            <a:off x="6100488" y="1665750"/>
            <a:ext cx="801000" cy="9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Feature</a:t>
            </a:r>
            <a:endParaRPr/>
          </a:p>
          <a:p>
            <a:pPr indent="0" lvl="0" marL="0" rtl="0" algn="l">
              <a:spcBef>
                <a:spcPts val="0"/>
              </a:spcBef>
              <a:spcAft>
                <a:spcPts val="0"/>
              </a:spcAft>
              <a:buNone/>
            </a:pPr>
            <a:r>
              <a:rPr lang="en"/>
              <a:t>Subset</a:t>
            </a:r>
            <a:endParaRPr/>
          </a:p>
        </p:txBody>
      </p:sp>
      <p:sp>
        <p:nvSpPr>
          <p:cNvPr id="299" name="Google Shape;299;p48"/>
          <p:cNvSpPr txBox="1"/>
          <p:nvPr/>
        </p:nvSpPr>
        <p:spPr>
          <a:xfrm>
            <a:off x="3162675" y="1665750"/>
            <a:ext cx="12045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Constructed Features</a:t>
            </a:r>
            <a:endParaRPr/>
          </a:p>
        </p:txBody>
      </p:sp>
      <p:sp>
        <p:nvSpPr>
          <p:cNvPr id="300" name="Google Shape;300;p48"/>
          <p:cNvSpPr txBox="1"/>
          <p:nvPr/>
        </p:nvSpPr>
        <p:spPr>
          <a:xfrm>
            <a:off x="332775" y="2891975"/>
            <a:ext cx="12879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Raw features</a:t>
            </a:r>
            <a:endParaRPr/>
          </a:p>
        </p:txBody>
      </p:sp>
      <p:sp>
        <p:nvSpPr>
          <p:cNvPr id="301" name="Google Shape;301;p48"/>
          <p:cNvSpPr txBox="1"/>
          <p:nvPr/>
        </p:nvSpPr>
        <p:spPr>
          <a:xfrm>
            <a:off x="7268575" y="1849800"/>
            <a:ext cx="12879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ML Model/</a:t>
            </a:r>
            <a:endParaRPr/>
          </a:p>
          <a:p>
            <a:pPr indent="0" lvl="0" marL="0" rtl="0" algn="l">
              <a:spcBef>
                <a:spcPts val="0"/>
              </a:spcBef>
              <a:spcAft>
                <a:spcPts val="0"/>
              </a:spcAft>
              <a:buNone/>
            </a:pPr>
            <a:r>
              <a:rPr lang="en"/>
              <a:t>Predictor</a:t>
            </a:r>
            <a:endParaRPr/>
          </a:p>
        </p:txBody>
      </p:sp>
      <p:sp>
        <p:nvSpPr>
          <p:cNvPr id="302" name="Google Shape;302;p48"/>
          <p:cNvSpPr txBox="1"/>
          <p:nvPr/>
        </p:nvSpPr>
        <p:spPr>
          <a:xfrm>
            <a:off x="434850" y="3563175"/>
            <a:ext cx="8274300" cy="29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Slab"/>
                <a:ea typeface="Roboto Slab"/>
                <a:cs typeface="Roboto Slab"/>
                <a:sym typeface="Roboto Slab"/>
              </a:rPr>
              <a:t>Raw </a:t>
            </a:r>
            <a:r>
              <a:rPr b="1" lang="en" sz="1600">
                <a:latin typeface="Roboto Slab"/>
                <a:ea typeface="Roboto Slab"/>
                <a:cs typeface="Roboto Slab"/>
                <a:sym typeface="Roboto Slab"/>
              </a:rPr>
              <a:t>f</a:t>
            </a:r>
            <a:r>
              <a:rPr b="1" lang="en" sz="1600">
                <a:latin typeface="Roboto Slab"/>
                <a:ea typeface="Roboto Slab"/>
                <a:cs typeface="Roboto Slab"/>
                <a:sym typeface="Roboto Slab"/>
              </a:rPr>
              <a:t>eatures </a:t>
            </a:r>
            <a:r>
              <a:rPr lang="en" sz="1600">
                <a:latin typeface="Roboto Slab"/>
                <a:ea typeface="Roboto Slab"/>
                <a:cs typeface="Roboto Slab"/>
                <a:sym typeface="Roboto Slab"/>
              </a:rPr>
              <a:t>may  include missing values, useless data, class imbalance, etc.</a:t>
            </a:r>
            <a:endParaRPr sz="1600">
              <a:latin typeface="Roboto Slab"/>
              <a:ea typeface="Roboto Slab"/>
              <a:cs typeface="Roboto Slab"/>
              <a:sym typeface="Roboto Slab"/>
            </a:endParaRPr>
          </a:p>
          <a:p>
            <a:pPr indent="0" lvl="0" marL="0" rtl="0" algn="l">
              <a:spcBef>
                <a:spcPts val="0"/>
              </a:spcBef>
              <a:spcAft>
                <a:spcPts val="0"/>
              </a:spcAft>
              <a:buNone/>
            </a:pPr>
            <a:r>
              <a:t/>
            </a:r>
            <a:endParaRPr sz="1600">
              <a:latin typeface="Roboto Slab"/>
              <a:ea typeface="Roboto Slab"/>
              <a:cs typeface="Roboto Slab"/>
              <a:sym typeface="Roboto Slab"/>
            </a:endParaRPr>
          </a:p>
          <a:p>
            <a:pPr indent="0" lvl="0" marL="0" rtl="0" algn="l">
              <a:spcBef>
                <a:spcPts val="0"/>
              </a:spcBef>
              <a:spcAft>
                <a:spcPts val="0"/>
              </a:spcAft>
              <a:buNone/>
            </a:pPr>
            <a:r>
              <a:rPr b="1" lang="en" sz="1600">
                <a:latin typeface="Roboto Slab"/>
                <a:ea typeface="Roboto Slab"/>
                <a:cs typeface="Roboto Slab"/>
                <a:sym typeface="Roboto Slab"/>
              </a:rPr>
              <a:t>Preprocessing / Feature construction: </a:t>
            </a:r>
            <a:r>
              <a:rPr lang="en" sz="1600">
                <a:latin typeface="Roboto Slab"/>
                <a:ea typeface="Roboto Slab"/>
                <a:cs typeface="Roboto Slab"/>
                <a:sym typeface="Roboto Slab"/>
              </a:rPr>
              <a:t>build intermediate features from the original ones in the dataset with the goal of building more efficient features for the machine learning task. </a:t>
            </a:r>
            <a:endParaRPr sz="1600">
              <a:latin typeface="Roboto Slab"/>
              <a:ea typeface="Roboto Slab"/>
              <a:cs typeface="Roboto Slab"/>
              <a:sym typeface="Roboto Slab"/>
            </a:endParaRPr>
          </a:p>
          <a:p>
            <a:pPr indent="0" lvl="0" marL="0" rtl="0" algn="l">
              <a:spcBef>
                <a:spcPts val="0"/>
              </a:spcBef>
              <a:spcAft>
                <a:spcPts val="0"/>
              </a:spcAft>
              <a:buNone/>
            </a:pPr>
            <a:r>
              <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e</a:t>
            </a:r>
            <a:r>
              <a:rPr lang="en" sz="1600">
                <a:latin typeface="Roboto Slab"/>
                <a:ea typeface="Roboto Slab"/>
                <a:cs typeface="Roboto Slab"/>
                <a:sym typeface="Roboto Slab"/>
              </a:rPr>
              <a:t>xample: year of birth → (current year - year of birth) → age</a:t>
            </a:r>
            <a:endParaRPr sz="1600">
              <a:latin typeface="Roboto Slab"/>
              <a:ea typeface="Roboto Slab"/>
              <a:cs typeface="Roboto Slab"/>
              <a:sym typeface="Roboto Slab"/>
            </a:endParaRPr>
          </a:p>
          <a:p>
            <a:pPr indent="0" lvl="0" marL="0" rtl="0" algn="l">
              <a:spcBef>
                <a:spcPts val="0"/>
              </a:spcBef>
              <a:spcAft>
                <a:spcPts val="0"/>
              </a:spcAft>
              <a:buNone/>
            </a:pPr>
            <a:r>
              <a:t/>
            </a:r>
            <a:endParaRPr sz="1600">
              <a:latin typeface="Roboto Slab"/>
              <a:ea typeface="Roboto Slab"/>
              <a:cs typeface="Roboto Slab"/>
              <a:sym typeface="Roboto Slab"/>
            </a:endParaRPr>
          </a:p>
          <a:p>
            <a:pPr indent="0" lvl="0" marL="0" rtl="0" algn="l">
              <a:spcBef>
                <a:spcPts val="0"/>
              </a:spcBef>
              <a:spcAft>
                <a:spcPts val="0"/>
              </a:spcAft>
              <a:buNone/>
            </a:pPr>
            <a:r>
              <a:rPr b="1" lang="en" sz="1600">
                <a:latin typeface="Roboto Slab"/>
                <a:ea typeface="Roboto Slab"/>
                <a:cs typeface="Roboto Slab"/>
                <a:sym typeface="Roboto Slab"/>
              </a:rPr>
              <a:t>Feature selection</a:t>
            </a:r>
            <a:r>
              <a:rPr lang="en" sz="1600">
                <a:latin typeface="Roboto Slab"/>
                <a:ea typeface="Roboto Slab"/>
                <a:cs typeface="Roboto Slab"/>
                <a:sym typeface="Roboto Slab"/>
              </a:rPr>
              <a:t>: choosing the useful subset of feather to feed into your model</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(not all features are useful, and some of them might only be noisy for your model!) </a:t>
            </a:r>
            <a:endParaRPr sz="1600">
              <a:latin typeface="Roboto Slab"/>
              <a:ea typeface="Roboto Slab"/>
              <a:cs typeface="Roboto Slab"/>
              <a:sym typeface="Roboto Slab"/>
            </a:endParaRPr>
          </a:p>
          <a:p>
            <a:pPr indent="0" lvl="0" marL="0" rtl="0" algn="l">
              <a:spcBef>
                <a:spcPts val="0"/>
              </a:spcBef>
              <a:spcAft>
                <a:spcPts val="0"/>
              </a:spcAft>
              <a:buNone/>
            </a:pPr>
            <a:r>
              <a:t/>
            </a:r>
            <a:endParaRPr b="1" sz="16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CC0000"/>
                </a:solidFill>
              </a:rPr>
              <a:t>Goal of preprocessing </a:t>
            </a:r>
            <a:endParaRPr/>
          </a:p>
        </p:txBody>
      </p:sp>
      <p:sp>
        <p:nvSpPr>
          <p:cNvPr id="308" name="Google Shape;308;p49"/>
          <p:cNvSpPr txBox="1"/>
          <p:nvPr>
            <p:ph idx="1" type="body"/>
          </p:nvPr>
        </p:nvSpPr>
        <p:spPr>
          <a:xfrm>
            <a:off x="786150" y="1568217"/>
            <a:ext cx="7571700" cy="476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Improve overall model performance</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Reduce noise by removing unnecessary / noisy data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Improve interpretability</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Reduce memory / time loads</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Can save significant compute time / resources </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Very crucial in machine learning (especially deep learning)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309" name="Google Shape;309;p4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0"/>
          <p:cNvSpPr txBox="1"/>
          <p:nvPr>
            <p:ph idx="4294967295" type="ctrTitle"/>
          </p:nvPr>
        </p:nvSpPr>
        <p:spPr>
          <a:xfrm>
            <a:off x="888525" y="2799700"/>
            <a:ext cx="9845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Data Preprocessing</a:t>
            </a:r>
            <a:endParaRPr b="1" sz="6000">
              <a:solidFill>
                <a:srgbClr val="CC0000"/>
              </a:solidFill>
            </a:endParaRPr>
          </a:p>
          <a:p>
            <a:pPr indent="0" lvl="0" marL="0" rtl="0" algn="l">
              <a:spcBef>
                <a:spcPts val="0"/>
              </a:spcBef>
              <a:spcAft>
                <a:spcPts val="0"/>
              </a:spcAft>
              <a:buNone/>
            </a:pPr>
            <a:r>
              <a:rPr b="1" lang="en" sz="6000">
                <a:solidFill>
                  <a:srgbClr val="CC0000"/>
                </a:solidFill>
              </a:rPr>
              <a:t>Techniques</a:t>
            </a:r>
            <a:endParaRPr b="1" sz="6000">
              <a:solidFill>
                <a:srgbClr val="CC0000"/>
              </a:solidFill>
            </a:endParaRPr>
          </a:p>
        </p:txBody>
      </p:sp>
      <p:sp>
        <p:nvSpPr>
          <p:cNvPr id="315" name="Google Shape;315;p5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1"/>
          <p:cNvSpPr txBox="1"/>
          <p:nvPr>
            <p:ph idx="1" type="body"/>
          </p:nvPr>
        </p:nvSpPr>
        <p:spPr>
          <a:xfrm>
            <a:off x="786150" y="1458267"/>
            <a:ext cx="7571700" cy="476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 sz="1800">
                <a:latin typeface="Roboto Slab"/>
                <a:ea typeface="Roboto Slab"/>
                <a:cs typeface="Roboto Slab"/>
                <a:sym typeface="Roboto Slab"/>
              </a:rPr>
              <a:t>Ignore the data row </a:t>
            </a:r>
            <a:endParaRPr b="1" sz="1800">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latin typeface="Roboto Slab"/>
              <a:ea typeface="Roboto Slab"/>
              <a:cs typeface="Roboto Slab"/>
              <a:sym typeface="Roboto Slab"/>
            </a:endParaRPr>
          </a:p>
          <a:p>
            <a:pPr indent="0" lvl="0" marL="0" rtl="0" algn="l">
              <a:lnSpc>
                <a:spcPct val="115000"/>
              </a:lnSpc>
              <a:spcBef>
                <a:spcPts val="600"/>
              </a:spcBef>
              <a:spcAft>
                <a:spcPts val="0"/>
              </a:spcAft>
              <a:buNone/>
            </a:pPr>
            <a:r>
              <a:rPr b="1" lang="en" sz="1800">
                <a:latin typeface="Roboto Slab"/>
                <a:ea typeface="Roboto Slab"/>
                <a:cs typeface="Roboto Slab"/>
                <a:sym typeface="Roboto Slab"/>
              </a:rPr>
              <a:t>Imputation </a:t>
            </a:r>
            <a:endParaRPr b="1" sz="1800">
              <a:latin typeface="Roboto Slab"/>
              <a:ea typeface="Roboto Slab"/>
              <a:cs typeface="Roboto Slab"/>
              <a:sym typeface="Roboto Slab"/>
            </a:endParaRPr>
          </a:p>
          <a:p>
            <a:pPr indent="-342900" lvl="0" marL="457200" rtl="0" algn="l">
              <a:lnSpc>
                <a:spcPct val="115000"/>
              </a:lnSpc>
              <a:spcBef>
                <a:spcPts val="600"/>
              </a:spcBef>
              <a:spcAft>
                <a:spcPts val="0"/>
              </a:spcAft>
              <a:buSzPts val="1800"/>
              <a:buFont typeface="Roboto Slab"/>
              <a:buChar char="●"/>
            </a:pPr>
            <a:r>
              <a:rPr lang="en" sz="1800">
                <a:latin typeface="Roboto Slab"/>
                <a:ea typeface="Roboto Slab"/>
                <a:cs typeface="Roboto Slab"/>
                <a:sym typeface="Roboto Slab"/>
              </a:rPr>
              <a:t>For numerical values: </a:t>
            </a:r>
            <a:endParaRPr sz="1800">
              <a:latin typeface="Roboto Slab"/>
              <a:ea typeface="Roboto Slab"/>
              <a:cs typeface="Roboto Slab"/>
              <a:sym typeface="Roboto Slab"/>
            </a:endParaRPr>
          </a:p>
          <a:p>
            <a:pPr indent="-342900" lvl="1" marL="9144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Replace with median or mean of the attribute</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For categorical values: </a:t>
            </a:r>
            <a:endParaRPr sz="1800">
              <a:latin typeface="Roboto Slab"/>
              <a:ea typeface="Roboto Slab"/>
              <a:cs typeface="Roboto Slab"/>
              <a:sym typeface="Roboto Slab"/>
            </a:endParaRPr>
          </a:p>
          <a:p>
            <a:pPr indent="-342900" lvl="1" marL="9144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Replace with majority class </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Use regression / machine learning models to predict what the missing values may be</a:t>
            </a:r>
            <a:endParaRPr sz="1800">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latin typeface="Roboto Slab"/>
              <a:ea typeface="Roboto Slab"/>
              <a:cs typeface="Roboto Slab"/>
              <a:sym typeface="Roboto Slab"/>
            </a:endParaRPr>
          </a:p>
          <a:p>
            <a:pPr indent="0" lvl="0" marL="0" rtl="0" algn="l">
              <a:lnSpc>
                <a:spcPct val="115000"/>
              </a:lnSpc>
              <a:spcBef>
                <a:spcPts val="600"/>
              </a:spcBef>
              <a:spcAft>
                <a:spcPts val="0"/>
              </a:spcAft>
              <a:buNone/>
            </a:pPr>
            <a:r>
              <a:rPr b="1" lang="en" sz="1800">
                <a:latin typeface="Roboto Slab"/>
                <a:ea typeface="Roboto Slab"/>
                <a:cs typeface="Roboto Slab"/>
                <a:sym typeface="Roboto Slab"/>
              </a:rPr>
              <a:t>Problem</a:t>
            </a:r>
            <a:r>
              <a:rPr lang="en" sz="1800">
                <a:latin typeface="Roboto Slab"/>
                <a:ea typeface="Roboto Slab"/>
                <a:cs typeface="Roboto Slab"/>
                <a:sym typeface="Roboto Slab"/>
              </a:rPr>
              <a:t> with imputation: </a:t>
            </a:r>
            <a:endParaRPr sz="1800">
              <a:latin typeface="Roboto Slab"/>
              <a:ea typeface="Roboto Slab"/>
              <a:cs typeface="Roboto Slab"/>
              <a:sym typeface="Roboto Slab"/>
            </a:endParaRPr>
          </a:p>
          <a:p>
            <a:pPr indent="457200" lvl="0" marL="0" rtl="0" algn="l">
              <a:lnSpc>
                <a:spcPct val="115000"/>
              </a:lnSpc>
              <a:spcBef>
                <a:spcPts val="600"/>
              </a:spcBef>
              <a:spcAft>
                <a:spcPts val="0"/>
              </a:spcAft>
              <a:buNone/>
            </a:pPr>
            <a:r>
              <a:rPr lang="en" sz="1800">
                <a:latin typeface="Roboto Slab"/>
                <a:ea typeface="Roboto Slab"/>
                <a:cs typeface="Roboto Slab"/>
                <a:sym typeface="Roboto Slab"/>
              </a:rPr>
              <a:t>Bias the dataset (the data may not be correct) </a:t>
            </a:r>
            <a:endParaRPr sz="1800">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latin typeface="Roboto Slab"/>
              <a:ea typeface="Roboto Slab"/>
              <a:cs typeface="Roboto Slab"/>
              <a:sym typeface="Roboto Slab"/>
            </a:endParaRPr>
          </a:p>
        </p:txBody>
      </p:sp>
      <p:sp>
        <p:nvSpPr>
          <p:cNvPr id="321" name="Google Shape;321;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Missing data (NaN)</a:t>
            </a:r>
            <a:endParaRPr sz="2400"/>
          </a:p>
        </p:txBody>
      </p:sp>
      <p:sp>
        <p:nvSpPr>
          <p:cNvPr id="322" name="Google Shape;322;p5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One-Hot Encoding</a:t>
            </a:r>
            <a:endParaRPr sz="2400"/>
          </a:p>
        </p:txBody>
      </p:sp>
      <p:sp>
        <p:nvSpPr>
          <p:cNvPr id="328" name="Google Shape;328;p52"/>
          <p:cNvSpPr txBox="1"/>
          <p:nvPr>
            <p:ph idx="1" type="body"/>
          </p:nvPr>
        </p:nvSpPr>
        <p:spPr>
          <a:xfrm>
            <a:off x="786150" y="1682269"/>
            <a:ext cx="7571700" cy="93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Converts categorical data into a form that your computer / algorithm can understand.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329" name="Google Shape;329;p5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330" name="Google Shape;330;p52"/>
          <p:cNvPicPr preferRelativeResize="0"/>
          <p:nvPr/>
        </p:nvPicPr>
        <p:blipFill>
          <a:blip r:embed="rId3">
            <a:alphaModFix/>
          </a:blip>
          <a:stretch>
            <a:fillRect/>
          </a:stretch>
        </p:blipFill>
        <p:spPr>
          <a:xfrm>
            <a:off x="1634600" y="2953724"/>
            <a:ext cx="5874799" cy="230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Normalization</a:t>
            </a:r>
            <a:endParaRPr/>
          </a:p>
        </p:txBody>
      </p:sp>
      <p:sp>
        <p:nvSpPr>
          <p:cNvPr id="336" name="Google Shape;336;p53"/>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Make the attributes fall between 0 and 1.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rPr b="1" lang="en" sz="1800">
                <a:latin typeface="Roboto Slab"/>
                <a:ea typeface="Roboto Slab"/>
                <a:cs typeface="Roboto Slab"/>
                <a:sym typeface="Roboto Slab"/>
              </a:rPr>
              <a:t>Why?</a:t>
            </a:r>
            <a:endParaRPr sz="1800">
              <a:latin typeface="Roboto Slab"/>
              <a:ea typeface="Roboto Slab"/>
              <a:cs typeface="Roboto Slab"/>
              <a:sym typeface="Roboto Slab"/>
            </a:endParaRPr>
          </a:p>
          <a:p>
            <a:pPr indent="-342900" lvl="0" marL="457200" rtl="0" algn="l">
              <a:spcBef>
                <a:spcPts val="600"/>
              </a:spcBef>
              <a:spcAft>
                <a:spcPts val="0"/>
              </a:spcAft>
              <a:buSzPts val="1800"/>
              <a:buFont typeface="Roboto Slab"/>
              <a:buChar char="●"/>
            </a:pPr>
            <a:r>
              <a:rPr lang="en" sz="1800">
                <a:latin typeface="Roboto Slab"/>
                <a:ea typeface="Roboto Slab"/>
                <a:cs typeface="Roboto Slab"/>
                <a:sym typeface="Roboto Slab"/>
              </a:rPr>
              <a:t>Puts all the inputs on the same scale [0, 1] to avoid problems created by large ranges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Normalization maintains general distribution and ratios of the dataset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337" name="Google Shape;337;p5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
        <p:nvSpPr>
          <p:cNvPr id="338" name="Google Shape;338;p53"/>
          <p:cNvSpPr txBox="1"/>
          <p:nvPr/>
        </p:nvSpPr>
        <p:spPr>
          <a:xfrm>
            <a:off x="850600" y="4997025"/>
            <a:ext cx="69441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All this can be done using </a:t>
            </a:r>
            <a:r>
              <a:rPr b="1" lang="en" sz="1800">
                <a:latin typeface="Roboto Slab"/>
                <a:ea typeface="Roboto Slab"/>
                <a:cs typeface="Roboto Slab"/>
                <a:sym typeface="Roboto Slab"/>
              </a:rPr>
              <a:t>Pandas</a:t>
            </a:r>
            <a:endParaRPr b="1" sz="18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