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6858000" cx="9144000"/>
  <p:notesSz cx="6858000" cy="9144000"/>
  <p:embeddedFontLst>
    <p:embeddedFont>
      <p:font typeface="Roboto Slab"/>
      <p:regular r:id="rId41"/>
      <p:bold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hn W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4.xml"/><Relationship Id="rId44" Type="http://schemas.openxmlformats.org/officeDocument/2006/relationships/font" Target="fonts/SourceSansPro-bold.fntdata"/><Relationship Id="rId21" Type="http://schemas.openxmlformats.org/officeDocument/2006/relationships/slide" Target="slides/slide13.xml"/><Relationship Id="rId43" Type="http://schemas.openxmlformats.org/officeDocument/2006/relationships/font" Target="fonts/SourceSansPro-regular.fntdata"/><Relationship Id="rId24" Type="http://schemas.openxmlformats.org/officeDocument/2006/relationships/slide" Target="slides/slide16.xml"/><Relationship Id="rId46" Type="http://schemas.openxmlformats.org/officeDocument/2006/relationships/font" Target="fonts/SourceSansPro-boldItalic.fntdata"/><Relationship Id="rId23" Type="http://schemas.openxmlformats.org/officeDocument/2006/relationships/slide" Target="slides/slide15.xml"/><Relationship Id="rId45" Type="http://schemas.openxmlformats.org/officeDocument/2006/relationships/font" Target="fonts/SourceSansPro-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7T15:49:17.136">
    <p:pos x="6000" y="0"/>
    <p:text>Maybe add more examples of what parameters they can look at, and how specifically they affect the performance? -tiff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python-exercises/numpy/linear-algebra/numpy-linear-algebra-exercise-1.php"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vinzakka.github.io/2016/07/13/k-nearest-neighbor/#how-does-knn-work"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ceee4669e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eee466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85fe32dc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85fe32d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85fe32dc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85fe32d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85fe32dc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85fe32dc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85fe32dcc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85fe32dc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Given this new geometric interpretation, one can guess the classification capabilities of decision trees: it works well on data distributions that can be orthogonally partitioned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5fe32dcc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5fe32dc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85fe32dc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85fe32d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86bb3778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86bb377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Creating a binary decision tree is actually a process of dividing up the input space. (Read step 1)</a:t>
            </a:r>
            <a:endParaRPr/>
          </a:p>
          <a:p>
            <a:pPr indent="0" lvl="0" marL="0" rtl="0" algn="l">
              <a:spcBef>
                <a:spcPts val="0"/>
              </a:spcBef>
              <a:spcAft>
                <a:spcPts val="0"/>
              </a:spcAft>
              <a:buNone/>
            </a:pPr>
            <a:r>
              <a:rPr lang="en"/>
              <a:t>Explain greedy split: We say recursive binary splitting is greedy because at each step of the tree-building process,</a:t>
            </a:r>
            <a:endParaRPr/>
          </a:p>
          <a:p>
            <a:pPr indent="0" lvl="0" marL="0" rtl="0" algn="l">
              <a:spcBef>
                <a:spcPts val="0"/>
              </a:spcBef>
              <a:spcAft>
                <a:spcPts val="0"/>
              </a:spcAft>
              <a:buNone/>
            </a:pPr>
            <a:r>
              <a:rPr lang="en"/>
              <a:t>the best split is made at that particular step, rather than looking ahead and picking a split that will lead to a better tree in some future step. Optimal partitioning is very computationally expensive, so we tend to use greedy algorithms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86bb3778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86bb377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greedy split: We say recursive binary splitting is greedy because at each step of the tree-building process,</a:t>
            </a:r>
            <a:endParaRPr/>
          </a:p>
          <a:p>
            <a:pPr indent="0" lvl="0" marL="0" rtl="0" algn="l">
              <a:spcBef>
                <a:spcPts val="0"/>
              </a:spcBef>
              <a:spcAft>
                <a:spcPts val="0"/>
              </a:spcAft>
              <a:buNone/>
            </a:pPr>
            <a:r>
              <a:rPr lang="en"/>
              <a:t>the best split is made at that particular step, rather than looking ahead and picking a split that will lead to a better tree in some future step. Optimal partitioning is very computationally expensive, so we tend to use greedy algorithms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86bb3778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86bb377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cost is pretty chill, just least squares, usually jig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86bb3778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86bb3778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gini and entropy are measures of impurity of a node. A node having multiple classes is impure whereas a node having only one class is pure.  </a:t>
            </a:r>
            <a:endParaRPr/>
          </a:p>
          <a:p>
            <a:pPr indent="0" lvl="0" marL="0" rtl="0" algn="l">
              <a:spcBef>
                <a:spcPts val="0"/>
              </a:spcBef>
              <a:spcAft>
                <a:spcPts val="0"/>
              </a:spcAft>
              <a:buNone/>
            </a:pPr>
            <a:r>
              <a:rPr lang="en"/>
              <a:t>Want to minimize entropy,</a:t>
            </a:r>
            <a:endParaRPr/>
          </a:p>
          <a:p>
            <a:pPr indent="0" lvl="0" marL="0" rtl="0" algn="l">
              <a:spcBef>
                <a:spcPts val="0"/>
              </a:spcBef>
              <a:spcAft>
                <a:spcPts val="0"/>
              </a:spcAft>
              <a:buNone/>
            </a:pPr>
            <a:r>
              <a:rPr lang="en"/>
              <a:t>Just classification accuracy, don’t really know what more to say. Gini Index and Cross Entropy are actually remarkably similar, so maybe we can mention that. It’s also notable that both will tend towards a pure node if reduction in cost is equal between two options of classification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ceee4669e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ceee466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86bb3778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86bb377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796729525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79672952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86bb37786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86bb3778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reducing variance in bagging tends to increase bias a little</a:t>
            </a:r>
            <a:endParaRPr/>
          </a:p>
          <a:p>
            <a:pPr indent="-317500" lvl="0" marL="457200" rtl="0" algn="l">
              <a:spcBef>
                <a:spcPts val="0"/>
              </a:spcBef>
              <a:spcAft>
                <a:spcPts val="0"/>
              </a:spcAft>
              <a:buSzPts val="1400"/>
              <a:buChar char="●"/>
            </a:pPr>
            <a:r>
              <a:rPr lang="en"/>
              <a:t>Unstable learners are learning algorithms with higher variance (sensitive to noisy inputs), e.g. decision trees, kNN, neural networks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86bb3778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86bb3778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86bb37786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86bb3778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6bb37786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6bb377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repeat this process k times, value of k can range in the hundreds typically for large datasets </a:t>
            </a:r>
            <a:endParaRPr/>
          </a:p>
          <a:p>
            <a:pPr indent="0" lvl="0" marL="0" rtl="0" algn="l">
              <a:spcBef>
                <a:spcPts val="0"/>
              </a:spcBef>
              <a:spcAft>
                <a:spcPts val="0"/>
              </a:spcAft>
              <a:buClr>
                <a:schemeClr val="dk1"/>
              </a:buClr>
              <a:buSzPts val="1100"/>
              <a:buFont typeface="Arial"/>
              <a:buNone/>
            </a:pPr>
            <a:r>
              <a:rPr lang="en"/>
              <a:t>Every learner learns slightly different distributions of the dataset, decreases variance when you train many learners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796729525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79672952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86bb37786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86bb3778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6bb37786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6bb377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86bb37786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86bb377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a65ae982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a65ae98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86bb37786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86bb377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d059602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d05960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https://www.w3resource.com/python-exercises/numpy/linear-algebra/numpy-linear-algebra-exercise-1.php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up on eigenvectors and eigenvalues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ceee4669e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ceee466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8566bff3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8566bff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Emphasize that this is just a general framework for classification, that behind the scenes for classification tasks the output for an algorithm are based off this expression, no matter how they internally compute that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85fe32dc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85fe32d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5fe32dc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5fe32d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85fe32d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85fe32d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class if they understand the notation after breaking down the equation, or there are any portions that are unclear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Emphasize that equations are being shown to expose students to mathematical notation, and if you’re learning anything serious in machine learning, it’s important to be familiar with reading and recognizing mathematical expressions. Many state-of-the-art breakthroughs are published as scientific papers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6bb37786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6bb3778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Tutorial Demo Portion from: </a:t>
            </a:r>
            <a:r>
              <a:rPr lang="en" u="sng">
                <a:solidFill>
                  <a:schemeClr val="hlink"/>
                </a:solidFill>
                <a:hlinkClick r:id="rId2"/>
              </a:rPr>
              <a:t>https://kevinzakka.github.io/2016/07/13/k-nearest-neighbor/#how-does-knn-work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5fe32dc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5fe32dc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idx="12" type="sldNum"/>
          </p:nvPr>
        </p:nvSpPr>
        <p:spPr>
          <a:xfrm>
            <a:off x="8556784" y="6333134"/>
            <a:ext cx="548700" cy="5247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35"/>
          <p:cNvSpPr txBox="1"/>
          <p:nvPr>
            <p:ph type="title"/>
          </p:nvPr>
        </p:nvSpPr>
        <p:spPr>
          <a:xfrm>
            <a:off x="1473663" y="2443975"/>
            <a:ext cx="5855100" cy="3373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800">
                <a:solidFill>
                  <a:srgbClr val="000000"/>
                </a:solidFill>
              </a:defRPr>
            </a:lvl1pPr>
            <a:lvl2pPr lvl="1" rtl="0">
              <a:spcBef>
                <a:spcPts val="0"/>
              </a:spcBef>
              <a:spcAft>
                <a:spcPts val="0"/>
              </a:spcAft>
              <a:buNone/>
              <a:defRPr>
                <a:latin typeface="Source Sans Pro"/>
                <a:ea typeface="Source Sans Pro"/>
                <a:cs typeface="Source Sans Pro"/>
                <a:sym typeface="Source Sans Pro"/>
              </a:defRPr>
            </a:lvl2pPr>
            <a:lvl3pPr lvl="2" rtl="0">
              <a:spcBef>
                <a:spcPts val="0"/>
              </a:spcBef>
              <a:spcAft>
                <a:spcPts val="0"/>
              </a:spcAft>
              <a:buNone/>
              <a:defRPr>
                <a:latin typeface="Source Sans Pro"/>
                <a:ea typeface="Source Sans Pro"/>
                <a:cs typeface="Source Sans Pro"/>
                <a:sym typeface="Source Sans Pro"/>
              </a:defRPr>
            </a:lvl3pPr>
            <a:lvl4pPr lvl="3" rtl="0">
              <a:spcBef>
                <a:spcPts val="0"/>
              </a:spcBef>
              <a:spcAft>
                <a:spcPts val="0"/>
              </a:spcAft>
              <a:buNone/>
              <a:defRPr>
                <a:latin typeface="Source Sans Pro"/>
                <a:ea typeface="Source Sans Pro"/>
                <a:cs typeface="Source Sans Pro"/>
                <a:sym typeface="Source Sans Pro"/>
              </a:defRPr>
            </a:lvl4pPr>
            <a:lvl5pPr lvl="4" rtl="0">
              <a:spcBef>
                <a:spcPts val="0"/>
              </a:spcBef>
              <a:spcAft>
                <a:spcPts val="0"/>
              </a:spcAft>
              <a:buNone/>
              <a:defRPr>
                <a:latin typeface="Source Sans Pro"/>
                <a:ea typeface="Source Sans Pro"/>
                <a:cs typeface="Source Sans Pro"/>
                <a:sym typeface="Source Sans Pro"/>
              </a:defRPr>
            </a:lvl5pPr>
            <a:lvl6pPr lvl="5" rtl="0">
              <a:spcBef>
                <a:spcPts val="0"/>
              </a:spcBef>
              <a:spcAft>
                <a:spcPts val="0"/>
              </a:spcAft>
              <a:buNone/>
              <a:defRPr>
                <a:latin typeface="Source Sans Pro"/>
                <a:ea typeface="Source Sans Pro"/>
                <a:cs typeface="Source Sans Pro"/>
                <a:sym typeface="Source Sans Pro"/>
              </a:defRPr>
            </a:lvl6pPr>
            <a:lvl7pPr lvl="6" rtl="0">
              <a:spcBef>
                <a:spcPts val="0"/>
              </a:spcBef>
              <a:spcAft>
                <a:spcPts val="0"/>
              </a:spcAft>
              <a:buNone/>
              <a:defRPr>
                <a:latin typeface="Source Sans Pro"/>
                <a:ea typeface="Source Sans Pro"/>
                <a:cs typeface="Source Sans Pro"/>
                <a:sym typeface="Source Sans Pro"/>
              </a:defRPr>
            </a:lvl7pPr>
            <a:lvl8pPr lvl="7" rtl="0">
              <a:spcBef>
                <a:spcPts val="0"/>
              </a:spcBef>
              <a:spcAft>
                <a:spcPts val="0"/>
              </a:spcAft>
              <a:buNone/>
              <a:defRPr>
                <a:latin typeface="Source Sans Pro"/>
                <a:ea typeface="Source Sans Pro"/>
                <a:cs typeface="Source Sans Pro"/>
                <a:sym typeface="Source Sans Pro"/>
              </a:defRPr>
            </a:lvl8pPr>
            <a:lvl9pPr lvl="8" rtl="0">
              <a:spcBef>
                <a:spcPts val="0"/>
              </a:spcBef>
              <a:spcAft>
                <a:spcPts val="0"/>
              </a:spcAft>
              <a:buNone/>
              <a:defRPr>
                <a:latin typeface="Source Sans Pro"/>
                <a:ea typeface="Source Sans Pro"/>
                <a:cs typeface="Source Sans Pro"/>
                <a:sym typeface="Source Sans Pr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7" name="Shape 197"/>
        <p:cNvGrpSpPr/>
        <p:nvPr/>
      </p:nvGrpSpPr>
      <p:grpSpPr>
        <a:xfrm>
          <a:off x="0" y="0"/>
          <a:ext cx="0" cy="0"/>
          <a:chOff x="0" y="0"/>
          <a:chExt cx="0" cy="0"/>
        </a:xfrm>
      </p:grpSpPr>
      <p:pic>
        <p:nvPicPr>
          <p:cNvPr descr="connections-05.png" id="198" name="Google Shape;198;p36"/>
          <p:cNvPicPr preferRelativeResize="0"/>
          <p:nvPr/>
        </p:nvPicPr>
        <p:blipFill>
          <a:blip r:embed="rId2">
            <a:alphaModFix/>
          </a:blip>
          <a:stretch>
            <a:fillRect/>
          </a:stretch>
        </p:blipFill>
        <p:spPr>
          <a:xfrm flipH="1" rot="10800000">
            <a:off x="5945" y="1714501"/>
            <a:ext cx="6849080" cy="5143499"/>
          </a:xfrm>
          <a:prstGeom prst="rect">
            <a:avLst/>
          </a:prstGeom>
          <a:noFill/>
          <a:ln>
            <a:noFill/>
          </a:ln>
        </p:spPr>
      </p:pic>
      <p:sp>
        <p:nvSpPr>
          <p:cNvPr id="199" name="Google Shape;199;p3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00" name="Google Shape;200;p36"/>
          <p:cNvGrpSpPr/>
          <p:nvPr/>
        </p:nvGrpSpPr>
        <p:grpSpPr>
          <a:xfrm>
            <a:off x="3593400" y="1074285"/>
            <a:ext cx="1957200" cy="1093200"/>
            <a:chOff x="3593400" y="1760085"/>
            <a:chExt cx="1957200" cy="1093200"/>
          </a:xfrm>
        </p:grpSpPr>
        <p:sp>
          <p:nvSpPr>
            <p:cNvPr id="201" name="Google Shape;201;p3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02" name="Google Shape;202;p3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03" name="Google Shape;203;p3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04" name="Google Shape;204;p36"/>
          <p:cNvCxnSpPr>
            <a:endCxn id="20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05" name="Google Shape;205;p36"/>
          <p:cNvCxnSpPr/>
          <p:nvPr/>
        </p:nvCxnSpPr>
        <p:spPr>
          <a:xfrm rot="10800000">
            <a:off x="4114800" y="269385"/>
            <a:ext cx="457200" cy="804900"/>
          </a:xfrm>
          <a:prstGeom prst="straightConnector1">
            <a:avLst/>
          </a:prstGeom>
          <a:noFill/>
          <a:ln cap="flat" cmpd="sng" w="9525">
            <a:solidFill>
              <a:srgbClr val="CFD8DC"/>
            </a:solidFill>
            <a:prstDash val="solid"/>
            <a:round/>
            <a:headEnd len="med" w="med" type="none"/>
            <a:tailEnd len="med" w="med" type="none"/>
          </a:ln>
        </p:spPr>
      </p:cxnSp>
      <p:cxnSp>
        <p:nvCxnSpPr>
          <p:cNvPr id="206" name="Google Shape;206;p3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07" name="Google Shape;207;p3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8" name="Shape 208"/>
        <p:cNvGrpSpPr/>
        <p:nvPr/>
      </p:nvGrpSpPr>
      <p:grpSpPr>
        <a:xfrm>
          <a:off x="0" y="0"/>
          <a:ext cx="0" cy="0"/>
          <a:chOff x="0" y="0"/>
          <a:chExt cx="0" cy="0"/>
        </a:xfrm>
      </p:grpSpPr>
      <p:sp>
        <p:nvSpPr>
          <p:cNvPr id="209" name="Google Shape;209;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0" name="Google Shape;210;p3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1" name="Google Shape;211;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12" name="Shape 212"/>
        <p:cNvGrpSpPr/>
        <p:nvPr/>
      </p:nvGrpSpPr>
      <p:grpSpPr>
        <a:xfrm>
          <a:off x="0" y="0"/>
          <a:ext cx="0" cy="0"/>
          <a:chOff x="0" y="0"/>
          <a:chExt cx="0" cy="0"/>
        </a:xfrm>
      </p:grpSpPr>
      <p:sp>
        <p:nvSpPr>
          <p:cNvPr id="213" name="Google Shape;213;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14" name="Google Shape;214;p3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15" name="Google Shape;215;p3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16" name="Google Shape;216;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7" name="Shape 217"/>
        <p:cNvGrpSpPr/>
        <p:nvPr/>
      </p:nvGrpSpPr>
      <p:grpSpPr>
        <a:xfrm>
          <a:off x="0" y="0"/>
          <a:ext cx="0" cy="0"/>
          <a:chOff x="0" y="0"/>
          <a:chExt cx="0" cy="0"/>
        </a:xfrm>
      </p:grpSpPr>
      <p:sp>
        <p:nvSpPr>
          <p:cNvPr id="218" name="Google Shape;218;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3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0" name="Google Shape;220;p3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1" name="Google Shape;221;p3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2" name="Google Shape;222;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25" name="Google Shape;225;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4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28" name="Google Shape;228;p4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29" name="Shape 229"/>
        <p:cNvGrpSpPr/>
        <p:nvPr/>
      </p:nvGrpSpPr>
      <p:grpSpPr>
        <a:xfrm>
          <a:off x="0" y="0"/>
          <a:ext cx="0" cy="0"/>
          <a:chOff x="0" y="0"/>
          <a:chExt cx="0" cy="0"/>
        </a:xfrm>
      </p:grpSpPr>
      <p:sp>
        <p:nvSpPr>
          <p:cNvPr id="230" name="Google Shape;230;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4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234" name="Shape 234"/>
        <p:cNvGrpSpPr/>
        <p:nvPr/>
      </p:nvGrpSpPr>
      <p:grpSpPr>
        <a:xfrm>
          <a:off x="0" y="0"/>
          <a:ext cx="0" cy="0"/>
          <a:chOff x="0" y="0"/>
          <a:chExt cx="0" cy="0"/>
        </a:xfrm>
      </p:grpSpPr>
      <p:sp>
        <p:nvSpPr>
          <p:cNvPr id="235" name="Google Shape;235;p4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6" name="Google Shape;236;p4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44"/>
          <p:cNvSpPr txBox="1"/>
          <p:nvPr>
            <p:ph idx="12" type="sldNum"/>
          </p:nvPr>
        </p:nvSpPr>
        <p:spPr>
          <a:xfrm>
            <a:off x="8472458" y="6217622"/>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5.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1.png"/><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s://3qeqpr26caki16dnhd19sv6by6v-wpengine.netdna-ssl.com/wp-content/uploads/2016/02/Example-Decision-Tree.png" TargetMode="Externa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47.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55.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8.png"/><Relationship Id="rId4" Type="http://schemas.openxmlformats.org/officeDocument/2006/relationships/hyperlink" Target="https://cdn-images-1.medium.com/max/1554/1*i0o8mjFfCn-uD79-F1Cqkw.p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1.png"/><Relationship Id="rId4" Type="http://schemas.openxmlformats.org/officeDocument/2006/relationships/image" Target="../media/image3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48.png"/><Relationship Id="rId4" Type="http://schemas.openxmlformats.org/officeDocument/2006/relationships/image" Target="../media/image38.png"/><Relationship Id="rId5"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6.png"/><Relationship Id="rId4" Type="http://schemas.openxmlformats.org/officeDocument/2006/relationships/hyperlink" Target="https://kevinzakka.github.io/assets/1nearestneigh.png" TargetMode="External"/><Relationship Id="rId5"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hyperlink" Target="https://kevinzakka.github.io/assets/sep_plot.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5"/>
          <p:cNvSpPr txBox="1"/>
          <p:nvPr>
            <p:ph type="ctrTitle"/>
          </p:nvPr>
        </p:nvSpPr>
        <p:spPr>
          <a:xfrm>
            <a:off x="1457775" y="2530550"/>
            <a:ext cx="68031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5: </a:t>
            </a:r>
            <a:endParaRPr>
              <a:solidFill>
                <a:srgbClr val="000000"/>
              </a:solidFill>
            </a:endParaRPr>
          </a:p>
          <a:p>
            <a:pPr indent="0" lvl="0" marL="0" rtl="0" algn="l">
              <a:spcBef>
                <a:spcPts val="0"/>
              </a:spcBef>
              <a:spcAft>
                <a:spcPts val="0"/>
              </a:spcAft>
              <a:buNone/>
            </a:pPr>
            <a:r>
              <a:rPr lang="en">
                <a:solidFill>
                  <a:srgbClr val="000000"/>
                </a:solidFill>
              </a:rPr>
              <a:t>K-NNs, Decision Trees, Ensemble Methods</a:t>
            </a:r>
            <a:endParaRPr>
              <a:solidFill>
                <a:srgbClr val="000000"/>
              </a:solidFill>
            </a:endParaRPr>
          </a:p>
        </p:txBody>
      </p:sp>
      <p:grpSp>
        <p:nvGrpSpPr>
          <p:cNvPr id="243" name="Google Shape;243;p45"/>
          <p:cNvGrpSpPr/>
          <p:nvPr/>
        </p:nvGrpSpPr>
        <p:grpSpPr>
          <a:xfrm>
            <a:off x="3451552" y="1737052"/>
            <a:ext cx="3027498" cy="793498"/>
            <a:chOff x="3644952" y="1400027"/>
            <a:chExt cx="3027498" cy="793498"/>
          </a:xfrm>
        </p:grpSpPr>
        <p:pic>
          <p:nvPicPr>
            <p:cNvPr id="244" name="Google Shape;244;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45" name="Google Shape;245;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46" name="Google Shape;246;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561075" y="3251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and Regression Trees (CART)</a:t>
            </a:r>
            <a:endParaRPr sz="2400">
              <a:solidFill>
                <a:srgbClr val="CC0000"/>
              </a:solidFill>
            </a:endParaRPr>
          </a:p>
          <a:p>
            <a:pPr indent="0" lvl="0" marL="0" rtl="0" algn="l">
              <a:spcBef>
                <a:spcPts val="0"/>
              </a:spcBef>
              <a:spcAft>
                <a:spcPts val="0"/>
              </a:spcAft>
              <a:buNone/>
            </a:pPr>
            <a:r>
              <a:rPr lang="en" sz="2400">
                <a:solidFill>
                  <a:srgbClr val="CC0000"/>
                </a:solidFill>
              </a:rPr>
              <a:t>AKA Decision Tree</a:t>
            </a:r>
            <a:endParaRPr sz="2400">
              <a:solidFill>
                <a:srgbClr val="CC0000"/>
              </a:solidFill>
            </a:endParaRPr>
          </a:p>
        </p:txBody>
      </p:sp>
      <p:sp>
        <p:nvSpPr>
          <p:cNvPr id="332" name="Google Shape;332;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54"/>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34" name="Google Shape;334;p54"/>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Commonly known as </a:t>
            </a:r>
            <a:r>
              <a:rPr b="1" lang="en" sz="1800">
                <a:latin typeface="Roboto Slab"/>
                <a:ea typeface="Roboto Slab"/>
                <a:cs typeface="Roboto Slab"/>
                <a:sym typeface="Roboto Slab"/>
              </a:rPr>
              <a:t>decision trees</a:t>
            </a:r>
            <a:r>
              <a:rPr lang="en" sz="1800">
                <a:latin typeface="Roboto Slab"/>
                <a:ea typeface="Roboto Slab"/>
                <a:cs typeface="Roboto Slab"/>
                <a:sym typeface="Roboto Slab"/>
              </a:rPr>
              <a:t>, because data is partitioned within each node of a binary tree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Internal nodes are </a:t>
            </a:r>
            <a:r>
              <a:rPr b="1" lang="en" sz="1800">
                <a:latin typeface="Roboto Slab"/>
                <a:ea typeface="Roboto Slab"/>
                <a:cs typeface="Roboto Slab"/>
                <a:sym typeface="Roboto Slab"/>
              </a:rPr>
              <a:t>tests</a:t>
            </a:r>
            <a:r>
              <a:rPr lang="en" sz="1800">
                <a:latin typeface="Roboto Slab"/>
                <a:ea typeface="Roboto Slab"/>
                <a:cs typeface="Roboto Slab"/>
                <a:sym typeface="Roboto Slab"/>
              </a:rPr>
              <a:t> on the </a:t>
            </a:r>
            <a:r>
              <a:rPr b="1" lang="en" sz="1800">
                <a:latin typeface="Roboto Slab"/>
                <a:ea typeface="Roboto Slab"/>
                <a:cs typeface="Roboto Slab"/>
                <a:sym typeface="Roboto Slab"/>
              </a:rPr>
              <a:t>values of  different features</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The </a:t>
            </a:r>
            <a:r>
              <a:rPr b="1" lang="en" sz="1800">
                <a:latin typeface="Roboto Slab"/>
                <a:ea typeface="Roboto Slab"/>
                <a:cs typeface="Roboto Slab"/>
                <a:sym typeface="Roboto Slab"/>
              </a:rPr>
              <a:t>predictions/labels </a:t>
            </a:r>
            <a:r>
              <a:rPr lang="en" sz="1800">
                <a:latin typeface="Roboto Slab"/>
                <a:ea typeface="Roboto Slab"/>
                <a:cs typeface="Roboto Slab"/>
                <a:sym typeface="Roboto Slab"/>
              </a:rPr>
              <a:t>are found at the leaves of the tree</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335" name="Google Shape;335;p54"/>
          <p:cNvPicPr preferRelativeResize="0"/>
          <p:nvPr/>
        </p:nvPicPr>
        <p:blipFill>
          <a:blip r:embed="rId3">
            <a:alphaModFix/>
          </a:blip>
          <a:stretch>
            <a:fillRect/>
          </a:stretch>
        </p:blipFill>
        <p:spPr>
          <a:xfrm>
            <a:off x="1726250" y="1347725"/>
            <a:ext cx="5241350" cy="3448900"/>
          </a:xfrm>
          <a:prstGeom prst="rect">
            <a:avLst/>
          </a:prstGeom>
          <a:noFill/>
          <a:ln>
            <a:noFill/>
          </a:ln>
        </p:spPr>
      </p:pic>
      <p:sp>
        <p:nvSpPr>
          <p:cNvPr id="336" name="Google Shape;336;p54"/>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Cruz, Wishart, 2007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nvSpPr>
        <p:spPr>
          <a:xfrm>
            <a:off x="4964900" y="2075075"/>
            <a:ext cx="3988200" cy="31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2 input variables, 2 classes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From binary tree representation, predicting on a new test instance is straightforward: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rPr lang="en" sz="1800">
                <a:latin typeface="Roboto Slab"/>
                <a:ea typeface="Roboto Slab"/>
                <a:cs typeface="Roboto Slab"/>
                <a:sym typeface="Roboto Slab"/>
              </a:rPr>
              <a:t>Traverse the tree by evaluating the test instance starting from the root node</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
        <p:nvSpPr>
          <p:cNvPr id="342" name="Google Shape;342;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Example</a:t>
            </a:r>
            <a:endParaRPr/>
          </a:p>
        </p:txBody>
      </p:sp>
      <p:sp>
        <p:nvSpPr>
          <p:cNvPr id="343" name="Google Shape;343;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55"/>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45" name="Google Shape;345;p55"/>
          <p:cNvSpPr txBox="1"/>
          <p:nvPr/>
        </p:nvSpPr>
        <p:spPr>
          <a:xfrm>
            <a:off x="1734910" y="5420675"/>
            <a:ext cx="14955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Image Courtesy</a:t>
            </a:r>
            <a:endParaRPr/>
          </a:p>
        </p:txBody>
      </p:sp>
      <p:pic>
        <p:nvPicPr>
          <p:cNvPr id="346" name="Google Shape;346;p55"/>
          <p:cNvPicPr preferRelativeResize="0"/>
          <p:nvPr/>
        </p:nvPicPr>
        <p:blipFill>
          <a:blip r:embed="rId4">
            <a:alphaModFix/>
          </a:blip>
          <a:stretch>
            <a:fillRect/>
          </a:stretch>
        </p:blipFill>
        <p:spPr>
          <a:xfrm>
            <a:off x="227250" y="1905950"/>
            <a:ext cx="4905375" cy="36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Geometric Interpretation - Partitioning the Feature Space</a:t>
            </a:r>
            <a:endParaRPr/>
          </a:p>
        </p:txBody>
      </p:sp>
      <p:sp>
        <p:nvSpPr>
          <p:cNvPr id="352" name="Google Shape;352;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6"/>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55" name="Google Shape;355;p56"/>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pic>
        <p:nvPicPr>
          <p:cNvPr id="356" name="Google Shape;356;p56"/>
          <p:cNvPicPr preferRelativeResize="0"/>
          <p:nvPr/>
        </p:nvPicPr>
        <p:blipFill>
          <a:blip r:embed="rId3">
            <a:alphaModFix/>
          </a:blip>
          <a:stretch>
            <a:fillRect/>
          </a:stretch>
        </p:blipFill>
        <p:spPr>
          <a:xfrm>
            <a:off x="2373963" y="956425"/>
            <a:ext cx="4396075" cy="3569750"/>
          </a:xfrm>
          <a:prstGeom prst="rect">
            <a:avLst/>
          </a:prstGeom>
          <a:noFill/>
          <a:ln>
            <a:noFill/>
          </a:ln>
        </p:spPr>
      </p:pic>
      <p:sp>
        <p:nvSpPr>
          <p:cNvPr id="357" name="Google Shape;357;p56"/>
          <p:cNvSpPr txBox="1"/>
          <p:nvPr/>
        </p:nvSpPr>
        <p:spPr>
          <a:xfrm>
            <a:off x="1116300" y="4392725"/>
            <a:ext cx="7095000" cy="23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Each input feature in decision tree → dimension in feature space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Given a feature space, each test in your decision tree splits your data </a:t>
            </a:r>
            <a:r>
              <a:rPr b="1" lang="en" sz="1800">
                <a:latin typeface="Roboto Slab"/>
                <a:ea typeface="Roboto Slab"/>
                <a:cs typeface="Roboto Slab"/>
                <a:sym typeface="Roboto Slab"/>
              </a:rPr>
              <a:t>orthogonally </a:t>
            </a:r>
            <a:r>
              <a:rPr lang="en" sz="1800">
                <a:latin typeface="Roboto Slab"/>
                <a:ea typeface="Roboto Slab"/>
                <a:cs typeface="Roboto Slab"/>
                <a:sym typeface="Roboto Slab"/>
              </a:rPr>
              <a:t>(perpendicular) along the axis, creating a partition (region) of data.</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NOTE: orthogonal splits extend to higher dimensions</a:t>
            </a:r>
            <a:endParaRPr sz="18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786150" y="410825"/>
            <a:ext cx="75717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and Regression with Decision Trees</a:t>
            </a:r>
            <a:endParaRPr/>
          </a:p>
        </p:txBody>
      </p:sp>
      <p:sp>
        <p:nvSpPr>
          <p:cNvPr id="363" name="Google Shape;363;p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7"/>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66" name="Google Shape;366;p57"/>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67" name="Google Shape;367;p57"/>
          <p:cNvSpPr txBox="1"/>
          <p:nvPr/>
        </p:nvSpPr>
        <p:spPr>
          <a:xfrm>
            <a:off x="1147550" y="4776875"/>
            <a:ext cx="70950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Regression: </a:t>
            </a:r>
            <a:r>
              <a:rPr lang="en" sz="1800">
                <a:solidFill>
                  <a:schemeClr val="dk1"/>
                </a:solidFill>
                <a:latin typeface="Roboto Slab"/>
                <a:ea typeface="Roboto Slab"/>
                <a:cs typeface="Roboto Slab"/>
                <a:sym typeface="Roboto Slab"/>
              </a:rPr>
              <a:t>take the </a:t>
            </a:r>
            <a:r>
              <a:rPr b="1" lang="en" sz="1800">
                <a:solidFill>
                  <a:schemeClr val="dk1"/>
                </a:solidFill>
                <a:latin typeface="Roboto Slab"/>
                <a:ea typeface="Roboto Slab"/>
                <a:cs typeface="Roboto Slab"/>
                <a:sym typeface="Roboto Slab"/>
              </a:rPr>
              <a:t>mean</a:t>
            </a:r>
            <a:r>
              <a:rPr lang="en" sz="1800">
                <a:solidFill>
                  <a:schemeClr val="dk1"/>
                </a:solidFill>
                <a:latin typeface="Roboto Slab"/>
                <a:ea typeface="Roboto Slab"/>
                <a:cs typeface="Roboto Slab"/>
                <a:sym typeface="Roboto Slab"/>
              </a:rPr>
              <a:t> response within each of the regions to be the </a:t>
            </a:r>
            <a:r>
              <a:rPr b="1" lang="en" sz="1800">
                <a:solidFill>
                  <a:schemeClr val="dk1"/>
                </a:solidFill>
                <a:latin typeface="Roboto Slab"/>
                <a:ea typeface="Roboto Slab"/>
                <a:cs typeface="Roboto Slab"/>
                <a:sym typeface="Roboto Slab"/>
              </a:rPr>
              <a:t>prediction/ label</a:t>
            </a:r>
            <a:r>
              <a:rPr lang="en" sz="1800">
                <a:solidFill>
                  <a:schemeClr val="dk1"/>
                </a:solidFill>
                <a:latin typeface="Roboto Slab"/>
                <a:ea typeface="Roboto Slab"/>
                <a:cs typeface="Roboto Slab"/>
                <a:sym typeface="Roboto Slab"/>
              </a:rPr>
              <a:t> with respect to the items of those classes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Classification: </a:t>
            </a:r>
            <a:r>
              <a:rPr lang="en" sz="1800">
                <a:solidFill>
                  <a:schemeClr val="dk1"/>
                </a:solidFill>
                <a:latin typeface="Roboto Slab"/>
                <a:ea typeface="Roboto Slab"/>
                <a:cs typeface="Roboto Slab"/>
                <a:sym typeface="Roboto Slab"/>
              </a:rPr>
              <a:t>most commonly occurring class of training</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Slab"/>
                <a:ea typeface="Roboto Slab"/>
                <a:cs typeface="Roboto Slab"/>
                <a:sym typeface="Roboto Slab"/>
              </a:rPr>
              <a:t>observations in the region to which it belongs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368" name="Google Shape;368;p57"/>
          <p:cNvPicPr preferRelativeResize="0"/>
          <p:nvPr/>
        </p:nvPicPr>
        <p:blipFill>
          <a:blip r:embed="rId3">
            <a:alphaModFix/>
          </a:blip>
          <a:stretch>
            <a:fillRect/>
          </a:stretch>
        </p:blipFill>
        <p:spPr>
          <a:xfrm>
            <a:off x="2343413" y="1207125"/>
            <a:ext cx="4396075" cy="356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a:t>
            </a:r>
            <a:endParaRPr/>
          </a:p>
        </p:txBody>
      </p:sp>
      <p:sp>
        <p:nvSpPr>
          <p:cNvPr id="374" name="Google Shape;374;p5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77" name="Google Shape;377;p58"/>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78" name="Google Shape;378;p58"/>
          <p:cNvSpPr txBox="1"/>
          <p:nvPr/>
        </p:nvSpPr>
        <p:spPr>
          <a:xfrm>
            <a:off x="1116300" y="4776875"/>
            <a:ext cx="7095000" cy="19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The difference between k-NN and decision tree classification lies in its prediction method: k-NN predicts the class with the highest conditional expectation, whereas decision trees compute the </a:t>
            </a:r>
            <a:r>
              <a:rPr b="1" lang="en" sz="1800">
                <a:latin typeface="Roboto Slab"/>
                <a:ea typeface="Roboto Slab"/>
                <a:cs typeface="Roboto Slab"/>
                <a:sym typeface="Roboto Slab"/>
              </a:rPr>
              <a:t>mean / expected </a:t>
            </a:r>
            <a:r>
              <a:rPr lang="en" sz="1800">
                <a:latin typeface="Roboto Slab"/>
                <a:ea typeface="Roboto Slab"/>
                <a:cs typeface="Roboto Slab"/>
                <a:sym typeface="Roboto Slab"/>
              </a:rPr>
              <a:t>response in a given region.</a:t>
            </a:r>
            <a:endParaRPr sz="1800">
              <a:latin typeface="Roboto Slab"/>
              <a:ea typeface="Roboto Slab"/>
              <a:cs typeface="Roboto Slab"/>
              <a:sym typeface="Roboto Slab"/>
            </a:endParaRPr>
          </a:p>
        </p:txBody>
      </p:sp>
      <p:pic>
        <p:nvPicPr>
          <p:cNvPr id="379" name="Google Shape;379;p58"/>
          <p:cNvPicPr preferRelativeResize="0"/>
          <p:nvPr/>
        </p:nvPicPr>
        <p:blipFill>
          <a:blip r:embed="rId3">
            <a:alphaModFix/>
          </a:blip>
          <a:stretch>
            <a:fillRect/>
          </a:stretch>
        </p:blipFill>
        <p:spPr>
          <a:xfrm>
            <a:off x="1620308" y="1550075"/>
            <a:ext cx="6086980" cy="1194850"/>
          </a:xfrm>
          <a:prstGeom prst="rect">
            <a:avLst/>
          </a:prstGeom>
          <a:noFill/>
          <a:ln>
            <a:noFill/>
          </a:ln>
        </p:spPr>
      </p:pic>
      <p:sp>
        <p:nvSpPr>
          <p:cNvPr id="380" name="Google Shape;380;p58"/>
          <p:cNvSpPr txBox="1"/>
          <p:nvPr/>
        </p:nvSpPr>
        <p:spPr>
          <a:xfrm>
            <a:off x="1022400" y="3085975"/>
            <a:ext cx="7099200" cy="140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i="1" lang="en" sz="1800">
                <a:latin typeface="Times New Roman"/>
                <a:ea typeface="Times New Roman"/>
                <a:cs typeface="Times New Roman"/>
                <a:sym typeface="Times New Roman"/>
              </a:rPr>
              <a:t>R</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is the  mth region</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i="1" lang="en" sz="1800">
                <a:latin typeface="Times New Roman"/>
                <a:ea typeface="Times New Roman"/>
                <a:cs typeface="Times New Roman"/>
                <a:sym typeface="Times New Roman"/>
              </a:rPr>
              <a:t>w</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is the mean response in this region (i.e. the label)</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 </a:t>
            </a:r>
            <a:r>
              <a:rPr i="1" lang="en" sz="1800">
                <a:latin typeface="Times New Roman"/>
                <a:ea typeface="Times New Roman"/>
                <a:cs typeface="Times New Roman"/>
                <a:sym typeface="Times New Roman"/>
              </a:rPr>
              <a:t>v</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encodevariable to split on, the t</a:t>
            </a:r>
            <a:r>
              <a:rPr lang="en" sz="1800">
                <a:latin typeface="Source Sans Pro"/>
                <a:ea typeface="Source Sans Pro"/>
                <a:cs typeface="Source Sans Pro"/>
                <a:sym typeface="Source Sans Pro"/>
              </a:rPr>
              <a:t>s the choice of </a:t>
            </a:r>
            <a:r>
              <a:rPr lang="en" sz="1800">
                <a:latin typeface="Source Sans Pro"/>
                <a:ea typeface="Source Sans Pro"/>
                <a:cs typeface="Source Sans Pro"/>
                <a:sym typeface="Source Sans Pro"/>
              </a:rPr>
              <a:t>hreshold value, and the path from the root to the mth leaf.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81" name="Google Shape;381;p58"/>
          <p:cNvSpPr/>
          <p:nvPr/>
        </p:nvSpPr>
        <p:spPr>
          <a:xfrm>
            <a:off x="2578475" y="1987575"/>
            <a:ext cx="680400" cy="44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(Cont’d)</a:t>
            </a:r>
            <a:endParaRPr/>
          </a:p>
        </p:txBody>
      </p:sp>
      <p:sp>
        <p:nvSpPr>
          <p:cNvPr id="387" name="Google Shape;387;p5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9"/>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90" name="Google Shape;390;p59"/>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91" name="Google Shape;391;p59"/>
          <p:cNvSpPr txBox="1"/>
          <p:nvPr/>
        </p:nvSpPr>
        <p:spPr>
          <a:xfrm>
            <a:off x="1116300" y="155007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The difference between k-NN and decision tree classification lies in its prediction method: k-NN predicts the class with the highest conditional expectation, whereas decision trees compute the </a:t>
            </a:r>
            <a:r>
              <a:rPr b="1" lang="en" sz="1800">
                <a:latin typeface="Roboto Slab"/>
                <a:ea typeface="Roboto Slab"/>
                <a:cs typeface="Roboto Slab"/>
                <a:sym typeface="Roboto Slab"/>
              </a:rPr>
              <a:t>mean / expected </a:t>
            </a:r>
            <a:r>
              <a:rPr lang="en" sz="1800">
                <a:latin typeface="Roboto Slab"/>
                <a:ea typeface="Roboto Slab"/>
                <a:cs typeface="Roboto Slab"/>
                <a:sym typeface="Roboto Slab"/>
              </a:rPr>
              <a:t>response in a given region.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Where is the machine learning in this?...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The learning corresponds to pick the right tests, threshold values at each node in the tree, deciding the entire shape of the tree.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Generally follows a two step approach.</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397" name="Google Shape;397;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60"/>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0"/>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00" name="Google Shape;400;p60"/>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01" name="Google Shape;401;p60"/>
          <p:cNvSpPr txBox="1"/>
          <p:nvPr/>
        </p:nvSpPr>
        <p:spPr>
          <a:xfrm>
            <a:off x="1091900" y="1928650"/>
            <a:ext cx="7095000" cy="3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1</a:t>
            </a:r>
            <a:endParaRPr b="1"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Grow the tree using a recursive top-down approach: start from the root node, grow the tree to leaf level</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Step 2</a:t>
            </a:r>
            <a:endParaRPr b="1"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Prune the learned tree to avoid overfitting - avoid having only very few instances per leaf</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407" name="Google Shape;407;p6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61"/>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09" name="Google Shape;409;p61"/>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10" name="Google Shape;410;p61"/>
          <p:cNvSpPr txBox="1"/>
          <p:nvPr/>
        </p:nvSpPr>
        <p:spPr>
          <a:xfrm>
            <a:off x="1116300" y="155007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1 - Grow the tree recursively using binary splits</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All input variables and all possible split points are evaluated and chosen in a greedy manner (e.g. the very best split point is chosen each time).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For every feature, all the values are lined up (sorted) and different split points are tried and tested using a cost function.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Select the split with the </a:t>
            </a:r>
            <a:r>
              <a:rPr b="1" lang="en" sz="1800">
                <a:latin typeface="Roboto Slab"/>
                <a:ea typeface="Roboto Slab"/>
                <a:cs typeface="Roboto Slab"/>
                <a:sym typeface="Roboto Slab"/>
              </a:rPr>
              <a:t>lowest cost</a:t>
            </a:r>
            <a:endParaRPr b="1" sz="1800">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Regression Costs</a:t>
            </a:r>
            <a:endParaRPr/>
          </a:p>
        </p:txBody>
      </p:sp>
      <p:sp>
        <p:nvSpPr>
          <p:cNvPr id="416" name="Google Shape;416;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62"/>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2"/>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In regression, we define the cost (to minimize) as: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19" name="Google Shape;419;p62"/>
          <p:cNvSpPr txBox="1"/>
          <p:nvPr/>
        </p:nvSpPr>
        <p:spPr>
          <a:xfrm>
            <a:off x="786150" y="2724900"/>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20" name="Google Shape;420;p62"/>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62"/>
          <p:cNvPicPr preferRelativeResize="0"/>
          <p:nvPr/>
        </p:nvPicPr>
        <p:blipFill>
          <a:blip r:embed="rId3">
            <a:alphaModFix/>
          </a:blip>
          <a:stretch>
            <a:fillRect/>
          </a:stretch>
        </p:blipFill>
        <p:spPr>
          <a:xfrm>
            <a:off x="2718012" y="2075075"/>
            <a:ext cx="3707987" cy="936900"/>
          </a:xfrm>
          <a:prstGeom prst="rect">
            <a:avLst/>
          </a:prstGeom>
          <a:noFill/>
          <a:ln>
            <a:noFill/>
          </a:ln>
        </p:spPr>
      </p:pic>
      <p:sp>
        <p:nvSpPr>
          <p:cNvPr id="422" name="Google Shape;422;p62"/>
          <p:cNvSpPr txBox="1"/>
          <p:nvPr/>
        </p:nvSpPr>
        <p:spPr>
          <a:xfrm>
            <a:off x="786150" y="3517625"/>
            <a:ext cx="5722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Where y-bar is the unbiased sample average of the dataset in a region:</a:t>
            </a:r>
            <a:endParaRPr sz="1800">
              <a:latin typeface="Roboto Slab"/>
              <a:ea typeface="Roboto Slab"/>
              <a:cs typeface="Roboto Slab"/>
              <a:sym typeface="Roboto Slab"/>
            </a:endParaRPr>
          </a:p>
        </p:txBody>
      </p:sp>
      <p:pic>
        <p:nvPicPr>
          <p:cNvPr id="423" name="Google Shape;423;p62"/>
          <p:cNvPicPr preferRelativeResize="0"/>
          <p:nvPr/>
        </p:nvPicPr>
        <p:blipFill>
          <a:blip r:embed="rId4">
            <a:alphaModFix/>
          </a:blip>
          <a:stretch>
            <a:fillRect/>
          </a:stretch>
        </p:blipFill>
        <p:spPr>
          <a:xfrm>
            <a:off x="3386027" y="4470250"/>
            <a:ext cx="2371975" cy="87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Costs</a:t>
            </a:r>
            <a:endParaRPr/>
          </a:p>
        </p:txBody>
      </p:sp>
      <p:sp>
        <p:nvSpPr>
          <p:cNvPr id="429" name="Google Shape;429;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3"/>
          <p:cNvSpPr txBox="1"/>
          <p:nvPr/>
        </p:nvSpPr>
        <p:spPr>
          <a:xfrm>
            <a:off x="501375" y="1550075"/>
            <a:ext cx="8308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In classification, there are multiple cost functions we can use. However, as a whole, we are looking to </a:t>
            </a:r>
            <a:r>
              <a:rPr b="1" lang="en" sz="1800">
                <a:latin typeface="Roboto Slab"/>
                <a:ea typeface="Roboto Slab"/>
                <a:cs typeface="Roboto Slab"/>
                <a:sym typeface="Roboto Slab"/>
              </a:rPr>
              <a:t>maximizing </a:t>
            </a:r>
            <a:r>
              <a:rPr lang="en" sz="1800">
                <a:latin typeface="Roboto Slab"/>
                <a:ea typeface="Roboto Slab"/>
                <a:cs typeface="Roboto Slab"/>
                <a:sym typeface="Roboto Slab"/>
              </a:rPr>
              <a:t>classification accuracy:</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31" name="Google Shape;431;p63"/>
          <p:cNvSpPr txBox="1"/>
          <p:nvPr/>
        </p:nvSpPr>
        <p:spPr>
          <a:xfrm>
            <a:off x="786150" y="2724900"/>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32" name="Google Shape;432;p63"/>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3"/>
          <p:cNvSpPr txBox="1"/>
          <p:nvPr/>
        </p:nvSpPr>
        <p:spPr>
          <a:xfrm>
            <a:off x="858450" y="3202325"/>
            <a:ext cx="48615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63"/>
          <p:cNvPicPr preferRelativeResize="0"/>
          <p:nvPr/>
        </p:nvPicPr>
        <p:blipFill>
          <a:blip r:embed="rId3">
            <a:alphaModFix/>
          </a:blip>
          <a:stretch>
            <a:fillRect/>
          </a:stretch>
        </p:blipFill>
        <p:spPr>
          <a:xfrm>
            <a:off x="3072125" y="2328073"/>
            <a:ext cx="2809267" cy="818425"/>
          </a:xfrm>
          <a:prstGeom prst="rect">
            <a:avLst/>
          </a:prstGeom>
          <a:noFill/>
          <a:ln>
            <a:noFill/>
          </a:ln>
        </p:spPr>
      </p:pic>
      <p:sp>
        <p:nvSpPr>
          <p:cNvPr id="435" name="Google Shape;435;p63"/>
          <p:cNvSpPr txBox="1"/>
          <p:nvPr/>
        </p:nvSpPr>
        <p:spPr>
          <a:xfrm>
            <a:off x="429825" y="3146500"/>
            <a:ext cx="8451600" cy="3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Given this problem definition, there are multiple ways in which we can define the cost function in order to solve this problem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latin typeface="Roboto Slab"/>
                <a:ea typeface="Roboto Slab"/>
                <a:cs typeface="Roboto Slab"/>
                <a:sym typeface="Roboto Slab"/>
              </a:rPr>
              <a:t>Misclassification Rate</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latin typeface="Roboto Slab"/>
                <a:ea typeface="Roboto Slab"/>
                <a:cs typeface="Roboto Slab"/>
                <a:sym typeface="Roboto Slab"/>
              </a:rPr>
              <a:t>Gini Index</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solidFill>
                  <a:schemeClr val="dk1"/>
                </a:solidFill>
                <a:latin typeface="Roboto Slab"/>
                <a:ea typeface="Roboto Slab"/>
                <a:cs typeface="Roboto Slab"/>
                <a:sym typeface="Roboto Slab"/>
              </a:rPr>
              <a:t>Entropy (disorder)</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Gini index and entropy are similar (even performance-wise), both measure the impurity of a node (the ones with many classes)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High entropy → disorder</a:t>
            </a:r>
            <a:endParaRPr sz="1800">
              <a:latin typeface="Roboto Slab"/>
              <a:ea typeface="Roboto Slab"/>
              <a:cs typeface="Roboto Slab"/>
              <a:sym typeface="Roboto Slab"/>
            </a:endParaRPr>
          </a:p>
        </p:txBody>
      </p:sp>
      <p:pic>
        <p:nvPicPr>
          <p:cNvPr id="436" name="Google Shape;436;p63"/>
          <p:cNvPicPr preferRelativeResize="0"/>
          <p:nvPr/>
        </p:nvPicPr>
        <p:blipFill>
          <a:blip r:embed="rId4">
            <a:alphaModFix/>
          </a:blip>
          <a:stretch>
            <a:fillRect/>
          </a:stretch>
        </p:blipFill>
        <p:spPr>
          <a:xfrm>
            <a:off x="3953625" y="4126849"/>
            <a:ext cx="4246700" cy="1119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Today’s Agenda</a:t>
            </a:r>
            <a:endParaRPr sz="2400"/>
          </a:p>
        </p:txBody>
      </p:sp>
      <p:sp>
        <p:nvSpPr>
          <p:cNvPr id="252" name="Google Shape;252;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253" name="Google Shape;253;p4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Review</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K-Nearest Neighbours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Classification and Regression Trees (CART)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Ensemble Methods Introduction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Bagging (Bootstrap Aggregation)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Random forests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Boosting</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442" name="Google Shape;442;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64"/>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44" name="Google Shape;444;p64"/>
          <p:cNvPicPr preferRelativeResize="0"/>
          <p:nvPr/>
        </p:nvPicPr>
        <p:blipFill>
          <a:blip r:embed="rId4">
            <a:alphaModFix/>
          </a:blip>
          <a:stretch>
            <a:fillRect/>
          </a:stretch>
        </p:blipFill>
        <p:spPr>
          <a:xfrm>
            <a:off x="1177425" y="3419453"/>
            <a:ext cx="6534900" cy="3095472"/>
          </a:xfrm>
          <a:prstGeom prst="rect">
            <a:avLst/>
          </a:prstGeom>
          <a:noFill/>
          <a:ln>
            <a:noFill/>
          </a:ln>
        </p:spPr>
      </p:pic>
      <p:sp>
        <p:nvSpPr>
          <p:cNvPr id="445" name="Google Shape;445;p64"/>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46" name="Google Shape;446;p64"/>
          <p:cNvSpPr txBox="1"/>
          <p:nvPr/>
        </p:nvSpPr>
        <p:spPr>
          <a:xfrm>
            <a:off x="1116300" y="134772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2 - Pruning the Tree</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Problem - when trying to maximize purity at leaf nodes, decision trees tend to overfit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Pruning: </a:t>
            </a:r>
            <a:r>
              <a:rPr lang="en" sz="1800">
                <a:latin typeface="Roboto Slab"/>
                <a:ea typeface="Roboto Slab"/>
                <a:cs typeface="Roboto Slab"/>
                <a:sym typeface="Roboto Slab"/>
              </a:rPr>
              <a:t>Removing the branches with  unimportant features. The goal is to reduce overfitting by decreasing variance, at the cost of a bit of bias (e.g., can specify hyperparameter for max tree depth)</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What types of functions can decision trees learn? </a:t>
            </a:r>
            <a:endParaRPr sz="2400"/>
          </a:p>
        </p:txBody>
      </p:sp>
      <p:sp>
        <p:nvSpPr>
          <p:cNvPr id="452" name="Google Shape;452;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65"/>
          <p:cNvSpPr txBox="1"/>
          <p:nvPr/>
        </p:nvSpPr>
        <p:spPr>
          <a:xfrm>
            <a:off x="985975" y="1716825"/>
            <a:ext cx="7418400" cy="494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In general, decision trees are suitable for problems where the </a:t>
            </a:r>
            <a:r>
              <a:rPr b="1" lang="en" sz="1800">
                <a:latin typeface="Roboto Slab"/>
                <a:ea typeface="Roboto Slab"/>
                <a:cs typeface="Roboto Slab"/>
                <a:sym typeface="Roboto Slab"/>
              </a:rPr>
              <a:t>class label</a:t>
            </a:r>
            <a:r>
              <a:rPr lang="en" sz="1800">
                <a:latin typeface="Roboto Slab"/>
                <a:ea typeface="Roboto Slab"/>
                <a:cs typeface="Roboto Slab"/>
                <a:sym typeface="Roboto Slab"/>
              </a:rPr>
              <a:t> is the </a:t>
            </a:r>
            <a:r>
              <a:rPr b="1" lang="en" sz="1800">
                <a:latin typeface="Roboto Slab"/>
                <a:ea typeface="Roboto Slab"/>
                <a:cs typeface="Roboto Slab"/>
                <a:sym typeface="Roboto Slab"/>
              </a:rPr>
              <a:t>same </a:t>
            </a:r>
            <a:r>
              <a:rPr lang="en" sz="1800">
                <a:latin typeface="Roboto Slab"/>
                <a:ea typeface="Roboto Slab"/>
                <a:cs typeface="Roboto Slab"/>
                <a:sym typeface="Roboto Slab"/>
              </a:rPr>
              <a:t>in large partitions that can be “cut out” using only axis-perpendicular cuts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Can create poorly performing trees  if there is a huge class imbalance, good idea to inspect dataset and balance it before training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Greedy algorithms do not guarantee globally optimal decision tree… what can we do?</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Train </a:t>
            </a:r>
            <a:r>
              <a:rPr b="1" lang="en" sz="1800">
                <a:latin typeface="Roboto Slab"/>
                <a:ea typeface="Roboto Slab"/>
                <a:cs typeface="Roboto Slab"/>
                <a:sym typeface="Roboto Slab"/>
              </a:rPr>
              <a:t>multiple </a:t>
            </a:r>
            <a:r>
              <a:rPr lang="en" sz="1800">
                <a:latin typeface="Roboto Slab"/>
                <a:ea typeface="Roboto Slab"/>
                <a:cs typeface="Roboto Slab"/>
                <a:sym typeface="Roboto Slab"/>
              </a:rPr>
              <a:t>trees, where the features and samples are </a:t>
            </a:r>
            <a:r>
              <a:rPr b="1" lang="en" sz="1800">
                <a:latin typeface="Roboto Slab"/>
                <a:ea typeface="Roboto Slab"/>
                <a:cs typeface="Roboto Slab"/>
                <a:sym typeface="Roboto Slab"/>
              </a:rPr>
              <a:t>randomly sampled with replacement</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Multiple learners?</a:t>
            </a:r>
            <a:endParaRPr sz="18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Ensemble Methods</a:t>
            </a:r>
            <a:endParaRPr sz="2400"/>
          </a:p>
        </p:txBody>
      </p:sp>
      <p:sp>
        <p:nvSpPr>
          <p:cNvPr id="459" name="Google Shape;459;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6"/>
          <p:cNvSpPr txBox="1"/>
          <p:nvPr/>
        </p:nvSpPr>
        <p:spPr>
          <a:xfrm>
            <a:off x="786150" y="1667750"/>
            <a:ext cx="7418400" cy="4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Take many models to create a strong learner!</a:t>
            </a:r>
            <a:endParaRPr sz="1800">
              <a:latin typeface="Roboto Slab"/>
              <a:ea typeface="Roboto Slab"/>
              <a:cs typeface="Roboto Slab"/>
              <a:sym typeface="Roboto Slab"/>
            </a:endParaRPr>
          </a:p>
        </p:txBody>
      </p:sp>
      <p:sp>
        <p:nvSpPr>
          <p:cNvPr id="461" name="Google Shape;461;p66"/>
          <p:cNvSpPr txBox="1"/>
          <p:nvPr/>
        </p:nvSpPr>
        <p:spPr>
          <a:xfrm>
            <a:off x="4919775" y="2397600"/>
            <a:ext cx="3201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Slab"/>
                <a:ea typeface="Roboto Slab"/>
                <a:cs typeface="Roboto Slab"/>
                <a:sym typeface="Roboto Slab"/>
              </a:rPr>
              <a:t>Boosting</a:t>
            </a:r>
            <a:endParaRPr b="1" sz="1800" u="sng">
              <a:latin typeface="Roboto Slab"/>
              <a:ea typeface="Roboto Slab"/>
              <a:cs typeface="Roboto Slab"/>
              <a:sym typeface="Roboto Slab"/>
            </a:endParaRPr>
          </a:p>
          <a:p>
            <a:pPr indent="0" lvl="0" marL="0" rtl="0" algn="l">
              <a:spcBef>
                <a:spcPts val="0"/>
              </a:spcBef>
              <a:spcAft>
                <a:spcPts val="0"/>
              </a:spcAft>
              <a:buNone/>
            </a:pPr>
            <a:r>
              <a:t/>
            </a:r>
            <a:endParaRPr b="1" sz="1800" u="sng">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Stacking Weak Learners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Reducing Bias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AdaBoost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Gradient Boosting</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62" name="Google Shape;462;p66"/>
          <p:cNvSpPr txBox="1"/>
          <p:nvPr/>
        </p:nvSpPr>
        <p:spPr>
          <a:xfrm>
            <a:off x="883875" y="2397600"/>
            <a:ext cx="3201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Slab"/>
                <a:ea typeface="Roboto Slab"/>
                <a:cs typeface="Roboto Slab"/>
                <a:sym typeface="Roboto Slab"/>
              </a:rPr>
              <a:t>Bagging</a:t>
            </a:r>
            <a:endParaRPr b="1" sz="1800" u="sng">
              <a:latin typeface="Roboto Slab"/>
              <a:ea typeface="Roboto Slab"/>
              <a:cs typeface="Roboto Slab"/>
              <a:sym typeface="Roboto Slab"/>
            </a:endParaRPr>
          </a:p>
          <a:p>
            <a:pPr indent="0" lvl="0" marL="0" rtl="0" algn="l">
              <a:spcBef>
                <a:spcPts val="0"/>
              </a:spcBef>
              <a:spcAft>
                <a:spcPts val="0"/>
              </a:spcAft>
              <a:buNone/>
            </a:pPr>
            <a:r>
              <a:t/>
            </a:r>
            <a:endParaRPr b="1" sz="1800" u="sng">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Averaging Unstable Learners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Reducing Variance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Random Forests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Dropouts in neural networks</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How They Work?</a:t>
            </a:r>
            <a:endParaRPr sz="2400">
              <a:solidFill>
                <a:srgbClr val="CC0000"/>
              </a:solidFill>
            </a:endParaRPr>
          </a:p>
        </p:txBody>
      </p:sp>
      <p:sp>
        <p:nvSpPr>
          <p:cNvPr id="468" name="Google Shape;468;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67"/>
          <p:cNvPicPr preferRelativeResize="0"/>
          <p:nvPr/>
        </p:nvPicPr>
        <p:blipFill>
          <a:blip r:embed="rId3">
            <a:alphaModFix/>
          </a:blip>
          <a:stretch>
            <a:fillRect/>
          </a:stretch>
        </p:blipFill>
        <p:spPr>
          <a:xfrm>
            <a:off x="152400" y="2119964"/>
            <a:ext cx="8839202" cy="34409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Bootstrap Aggregation (Bagging)</a:t>
            </a:r>
            <a:endParaRPr/>
          </a:p>
        </p:txBody>
      </p:sp>
      <p:sp>
        <p:nvSpPr>
          <p:cNvPr id="475" name="Google Shape;475;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68"/>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77" name="Google Shape;477;p68"/>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78" name="Google Shape;478;p68"/>
          <p:cNvSpPr txBox="1"/>
          <p:nvPr/>
        </p:nvSpPr>
        <p:spPr>
          <a:xfrm>
            <a:off x="786150" y="1632325"/>
            <a:ext cx="6728700" cy="4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Bootstrapping: </a:t>
            </a:r>
            <a:r>
              <a:rPr lang="en" sz="1800">
                <a:latin typeface="Roboto Slab"/>
                <a:ea typeface="Roboto Slab"/>
                <a:cs typeface="Roboto Slab"/>
                <a:sym typeface="Roboto Slab"/>
              </a:rPr>
              <a:t>from original dataset D with k samples, sample k samples at random with resampling to form set D</a:t>
            </a:r>
            <a:r>
              <a:rPr baseline="-25000" lang="en" sz="1800">
                <a:latin typeface="Roboto Slab"/>
                <a:ea typeface="Roboto Slab"/>
                <a:cs typeface="Roboto Slab"/>
                <a:sym typeface="Roboto Slab"/>
              </a:rPr>
              <a:t>k</a:t>
            </a:r>
            <a:r>
              <a:rPr lang="en" sz="1800">
                <a:latin typeface="Roboto Slab"/>
                <a:ea typeface="Roboto Slab"/>
                <a:cs typeface="Roboto Slab"/>
                <a:sym typeface="Roboto Slab"/>
              </a:rPr>
              <a:t> - then test on remaining samples T</a:t>
            </a:r>
            <a:r>
              <a:rPr baseline="-25000" lang="en" sz="1800">
                <a:latin typeface="Roboto Slab"/>
                <a:ea typeface="Roboto Slab"/>
                <a:cs typeface="Roboto Slab"/>
                <a:sym typeface="Roboto Slab"/>
              </a:rPr>
              <a:t>k </a:t>
            </a:r>
            <a:r>
              <a:rPr lang="en" sz="1800">
                <a:latin typeface="Roboto Slab"/>
                <a:ea typeface="Roboto Slab"/>
                <a:cs typeface="Roboto Slab"/>
                <a:sym typeface="Roboto Slab"/>
              </a:rPr>
              <a:t> = D - D</a:t>
            </a:r>
            <a:r>
              <a:rPr baseline="-25000" lang="en" sz="1800">
                <a:latin typeface="Roboto Slab"/>
                <a:ea typeface="Roboto Slab"/>
                <a:cs typeface="Roboto Slab"/>
                <a:sym typeface="Roboto Slab"/>
              </a:rPr>
              <a:t>k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Develop n different models for the n-different samples, and train them only on those respective samples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With each test set point, run all n models on the test set point, average/vote on the label (Depends on classification or regression problem)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Bootstrap Aggregation (Bagging)</a:t>
            </a:r>
            <a:endParaRPr/>
          </a:p>
        </p:txBody>
      </p:sp>
      <p:sp>
        <p:nvSpPr>
          <p:cNvPr id="484" name="Google Shape;484;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69"/>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86" name="Google Shape;486;p69"/>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87" name="Google Shape;487;p69"/>
          <p:cNvPicPr preferRelativeResize="0"/>
          <p:nvPr/>
        </p:nvPicPr>
        <p:blipFill>
          <a:blip r:embed="rId3">
            <a:alphaModFix/>
          </a:blip>
          <a:stretch>
            <a:fillRect/>
          </a:stretch>
        </p:blipFill>
        <p:spPr>
          <a:xfrm>
            <a:off x="696863" y="1457750"/>
            <a:ext cx="7750275" cy="4246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Example - Random Forests</a:t>
            </a:r>
            <a:endParaRPr sz="2400"/>
          </a:p>
        </p:txBody>
      </p:sp>
      <p:sp>
        <p:nvSpPr>
          <p:cNvPr id="493" name="Google Shape;493;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4" name="Google Shape;494;p70"/>
          <p:cNvPicPr preferRelativeResize="0"/>
          <p:nvPr/>
        </p:nvPicPr>
        <p:blipFill>
          <a:blip r:embed="rId3">
            <a:alphaModFix/>
          </a:blip>
          <a:stretch>
            <a:fillRect/>
          </a:stretch>
        </p:blipFill>
        <p:spPr>
          <a:xfrm>
            <a:off x="1651000" y="1347725"/>
            <a:ext cx="5842000" cy="4381500"/>
          </a:xfrm>
          <a:prstGeom prst="rect">
            <a:avLst/>
          </a:prstGeom>
          <a:noFill/>
          <a:ln>
            <a:noFill/>
          </a:ln>
        </p:spPr>
      </p:pic>
      <p:sp>
        <p:nvSpPr>
          <p:cNvPr id="495" name="Google Shape;495;p70"/>
          <p:cNvSpPr txBox="1"/>
          <p:nvPr/>
        </p:nvSpPr>
        <p:spPr>
          <a:xfrm>
            <a:off x="3858450" y="5729225"/>
            <a:ext cx="14271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Example - Random Forests</a:t>
            </a:r>
            <a:endParaRPr sz="2400"/>
          </a:p>
        </p:txBody>
      </p:sp>
      <p:sp>
        <p:nvSpPr>
          <p:cNvPr id="501" name="Google Shape;501;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71"/>
          <p:cNvSpPr txBox="1"/>
          <p:nvPr/>
        </p:nvSpPr>
        <p:spPr>
          <a:xfrm>
            <a:off x="786150" y="1851550"/>
            <a:ext cx="7413000" cy="419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Majority vote for predicting discrete outputs (classification)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Take mean hypothesis for regression tasks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Better performance in general, lower variance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Run in parallel</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Lose interpretability decision trees have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Larger memory requirements to store model</a:t>
            </a:r>
            <a:endParaRPr sz="1800">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08" name="Google Shape;508;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72"/>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510" name="Google Shape;510;p72"/>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511" name="Google Shape;511;p72"/>
          <p:cNvSpPr txBox="1"/>
          <p:nvPr/>
        </p:nvSpPr>
        <p:spPr>
          <a:xfrm>
            <a:off x="840275" y="1479450"/>
            <a:ext cx="6728700" cy="5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4 Steps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We first take a (group of) weak learner and identify the samples that are difficult to understand by training it and “testing” it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Each base classifier is trained on data that is weighted</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 sz="1800">
                <a:solidFill>
                  <a:schemeClr val="dk1"/>
                </a:solidFill>
                <a:latin typeface="Roboto Slab"/>
                <a:ea typeface="Roboto Slab"/>
                <a:cs typeface="Roboto Slab"/>
                <a:sym typeface="Roboto Slab"/>
              </a:rPr>
              <a:t>based on the performance of the previous classifier</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Assign higher weights to the harder samples so that the learners focus on learning those samples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Profit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NOTE: Unlike bagging, where individual learners learn independently, boosting involves weak learners that depend heavily on the previous learners.</a:t>
            </a:r>
            <a:endParaRPr sz="1800">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17" name="Google Shape;517;p7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73"/>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519" name="Google Shape;519;p73"/>
          <p:cNvPicPr preferRelativeResize="0"/>
          <p:nvPr/>
        </p:nvPicPr>
        <p:blipFill>
          <a:blip r:embed="rId3">
            <a:alphaModFix/>
          </a:blip>
          <a:stretch>
            <a:fillRect/>
          </a:stretch>
        </p:blipFill>
        <p:spPr>
          <a:xfrm>
            <a:off x="270888" y="1697038"/>
            <a:ext cx="8602226" cy="25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6786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Review</a:t>
            </a:r>
            <a:endParaRPr/>
          </a:p>
        </p:txBody>
      </p:sp>
      <p:sp>
        <p:nvSpPr>
          <p:cNvPr id="259" name="Google Shape;259;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4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7"/>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62" name="Google Shape;262;p47"/>
          <p:cNvSpPr txBox="1"/>
          <p:nvPr/>
        </p:nvSpPr>
        <p:spPr>
          <a:xfrm>
            <a:off x="678650" y="1821650"/>
            <a:ext cx="7725600" cy="42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Regression vs Classification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Continuous vs Discrete Outputs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Linear Regression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Least Mean Square Error (Derived from Residual Sum of Squares)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Gradient Descent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Logistic Regression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Classification based off of sigmoid function</a:t>
            </a:r>
            <a:endParaRPr sz="1800">
              <a:latin typeface="Roboto Slab"/>
              <a:ea typeface="Roboto Slab"/>
              <a:cs typeface="Roboto Slab"/>
              <a:sym typeface="Roboto Slab"/>
            </a:endParaRPr>
          </a:p>
        </p:txBody>
      </p:sp>
      <p:pic>
        <p:nvPicPr>
          <p:cNvPr id="263" name="Google Shape;263;p47"/>
          <p:cNvPicPr preferRelativeResize="0"/>
          <p:nvPr/>
        </p:nvPicPr>
        <p:blipFill>
          <a:blip r:embed="rId3">
            <a:alphaModFix/>
          </a:blip>
          <a:stretch>
            <a:fillRect/>
          </a:stretch>
        </p:blipFill>
        <p:spPr>
          <a:xfrm>
            <a:off x="5724925" y="4430202"/>
            <a:ext cx="2858850" cy="1902922"/>
          </a:xfrm>
          <a:prstGeom prst="rect">
            <a:avLst/>
          </a:prstGeom>
          <a:noFill/>
          <a:ln>
            <a:noFill/>
          </a:ln>
        </p:spPr>
      </p:pic>
      <p:pic>
        <p:nvPicPr>
          <p:cNvPr id="264" name="Google Shape;264;p47"/>
          <p:cNvPicPr preferRelativeResize="0"/>
          <p:nvPr/>
        </p:nvPicPr>
        <p:blipFill>
          <a:blip r:embed="rId4">
            <a:alphaModFix/>
          </a:blip>
          <a:stretch>
            <a:fillRect/>
          </a:stretch>
        </p:blipFill>
        <p:spPr>
          <a:xfrm>
            <a:off x="5355637" y="627400"/>
            <a:ext cx="3597425" cy="2370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25" name="Google Shape;525;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74"/>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527" name="Google Shape;527;p74"/>
          <p:cNvPicPr preferRelativeResize="0"/>
          <p:nvPr/>
        </p:nvPicPr>
        <p:blipFill>
          <a:blip r:embed="rId3">
            <a:alphaModFix/>
          </a:blip>
          <a:stretch>
            <a:fillRect/>
          </a:stretch>
        </p:blipFill>
        <p:spPr>
          <a:xfrm>
            <a:off x="1007600" y="1339862"/>
            <a:ext cx="7128799" cy="5357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5"/>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533" name="Google Shape;533;p7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p75"/>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Algorithm Comparison and Exploration</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Assignment5-AlgorithmComparsion.ipynb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6"/>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540" name="Google Shape;540;p76"/>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41" name="Google Shape;541;p7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42" name="Google Shape;542;p76"/>
          <p:cNvGrpSpPr/>
          <p:nvPr/>
        </p:nvGrpSpPr>
        <p:grpSpPr>
          <a:xfrm>
            <a:off x="3162652" y="4125077"/>
            <a:ext cx="3027498" cy="793498"/>
            <a:chOff x="3644952" y="1400027"/>
            <a:chExt cx="3027498" cy="793498"/>
          </a:xfrm>
        </p:grpSpPr>
        <p:pic>
          <p:nvPicPr>
            <p:cNvPr id="543" name="Google Shape;543;p76"/>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44" name="Google Shape;544;p76"/>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545" name="Google Shape;545;p76"/>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70" name="Google Shape;270;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4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73" name="Google Shape;273;p48"/>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Supervised learning algorithm </a:t>
            </a:r>
            <a:r>
              <a:rPr lang="en" sz="1800">
                <a:latin typeface="Roboto Slab"/>
                <a:ea typeface="Roboto Slab"/>
                <a:cs typeface="Roboto Slab"/>
                <a:sym typeface="Roboto Slab"/>
              </a:rPr>
              <a:t>generally used for </a:t>
            </a:r>
            <a:r>
              <a:rPr b="1" lang="en" sz="1800">
                <a:latin typeface="Roboto Slab"/>
                <a:ea typeface="Roboto Slab"/>
                <a:cs typeface="Roboto Slab"/>
                <a:sym typeface="Roboto Slab"/>
              </a:rPr>
              <a:t>classification</a:t>
            </a:r>
            <a:r>
              <a:rPr lang="en"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Like other classification algorithms, estimates the </a:t>
            </a:r>
            <a:r>
              <a:rPr b="1" lang="en" sz="1800">
                <a:latin typeface="Roboto Slab"/>
                <a:ea typeface="Roboto Slab"/>
                <a:cs typeface="Roboto Slab"/>
                <a:sym typeface="Roboto Slab"/>
              </a:rPr>
              <a:t>conditional distribution </a:t>
            </a:r>
            <a:r>
              <a:rPr lang="en" sz="1800">
                <a:latin typeface="Roboto Slab"/>
                <a:ea typeface="Roboto Slab"/>
                <a:cs typeface="Roboto Slab"/>
                <a:sym typeface="Roboto Slab"/>
              </a:rPr>
              <a:t>of event x given y:</a:t>
            </a:r>
            <a:endParaRPr sz="18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General Framework: classify observation to the class with the </a:t>
            </a:r>
            <a:r>
              <a:rPr b="1" lang="en" sz="1800">
                <a:latin typeface="Roboto Slab"/>
                <a:ea typeface="Roboto Slab"/>
                <a:cs typeface="Roboto Slab"/>
                <a:sym typeface="Roboto Slab"/>
              </a:rPr>
              <a:t>highest conditional probability</a:t>
            </a:r>
            <a:endParaRPr b="1" sz="18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p:txBody>
      </p:sp>
      <p:pic>
        <p:nvPicPr>
          <p:cNvPr id="274" name="Google Shape;274;p48"/>
          <p:cNvPicPr preferRelativeResize="0"/>
          <p:nvPr/>
        </p:nvPicPr>
        <p:blipFill>
          <a:blip r:embed="rId3">
            <a:alphaModFix/>
          </a:blip>
          <a:stretch>
            <a:fillRect/>
          </a:stretch>
        </p:blipFill>
        <p:spPr>
          <a:xfrm>
            <a:off x="5217937" y="2545050"/>
            <a:ext cx="2296920" cy="936900"/>
          </a:xfrm>
          <a:prstGeom prst="rect">
            <a:avLst/>
          </a:prstGeom>
          <a:noFill/>
          <a:ln>
            <a:noFill/>
          </a:ln>
        </p:spPr>
      </p:pic>
      <p:pic>
        <p:nvPicPr>
          <p:cNvPr id="275" name="Google Shape;275;p48"/>
          <p:cNvPicPr preferRelativeResize="0"/>
          <p:nvPr/>
        </p:nvPicPr>
        <p:blipFill>
          <a:blip r:embed="rId4">
            <a:alphaModFix/>
          </a:blip>
          <a:stretch>
            <a:fillRect/>
          </a:stretch>
        </p:blipFill>
        <p:spPr>
          <a:xfrm>
            <a:off x="2002063" y="5188825"/>
            <a:ext cx="2163150" cy="623975"/>
          </a:xfrm>
          <a:prstGeom prst="rect">
            <a:avLst/>
          </a:prstGeom>
          <a:noFill/>
          <a:ln>
            <a:noFill/>
          </a:ln>
        </p:spPr>
      </p:pic>
      <p:pic>
        <p:nvPicPr>
          <p:cNvPr id="276" name="Google Shape;276;p48"/>
          <p:cNvPicPr preferRelativeResize="0"/>
          <p:nvPr/>
        </p:nvPicPr>
        <p:blipFill>
          <a:blip r:embed="rId5">
            <a:alphaModFix/>
          </a:blip>
          <a:stretch>
            <a:fillRect/>
          </a:stretch>
        </p:blipFill>
        <p:spPr>
          <a:xfrm>
            <a:off x="1437000" y="1983213"/>
            <a:ext cx="3293300" cy="206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82" name="Google Shape;282;p4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9"/>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85" name="Google Shape;285;p49"/>
          <p:cNvSpPr txBox="1"/>
          <p:nvPr/>
        </p:nvSpPr>
        <p:spPr>
          <a:xfrm>
            <a:off x="678650" y="1821650"/>
            <a:ext cx="7725600" cy="4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Learning Algorithm Properties: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Non-parametric</a:t>
            </a:r>
            <a:r>
              <a:rPr lang="en" sz="1800">
                <a:latin typeface="Roboto Slab"/>
                <a:ea typeface="Roboto Slab"/>
                <a:cs typeface="Roboto Slab"/>
                <a:sym typeface="Roboto Slab"/>
              </a:rPr>
              <a:t>: does not assume underlying data distribution (e.g. linear regression assumes a Gaussian linear distribution, so each of its learned weights are what we call </a:t>
            </a:r>
            <a:r>
              <a:rPr b="1" lang="en" sz="1800">
                <a:latin typeface="Roboto Slab"/>
                <a:ea typeface="Roboto Slab"/>
                <a:cs typeface="Roboto Slab"/>
                <a:sym typeface="Roboto Slab"/>
              </a:rPr>
              <a:t>parameters</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E.g.                                                   → Θ is the parameter</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Instance-based: </a:t>
            </a:r>
            <a:r>
              <a:rPr lang="en" sz="1800">
                <a:latin typeface="Roboto Slab"/>
                <a:ea typeface="Roboto Slab"/>
                <a:cs typeface="Roboto Slab"/>
                <a:sym typeface="Roboto Slab"/>
              </a:rPr>
              <a:t>the algorithm doesn’t explicitly learn a model. Instead, it </a:t>
            </a:r>
            <a:r>
              <a:rPr b="1" lang="en" sz="1800">
                <a:latin typeface="Roboto Slab"/>
                <a:ea typeface="Roboto Slab"/>
                <a:cs typeface="Roboto Slab"/>
                <a:sym typeface="Roboto Slab"/>
              </a:rPr>
              <a:t>memorizes</a:t>
            </a:r>
            <a:r>
              <a:rPr lang="en" sz="1800">
                <a:latin typeface="Roboto Slab"/>
                <a:ea typeface="Roboto Slab"/>
                <a:cs typeface="Roboto Slab"/>
                <a:sym typeface="Roboto Slab"/>
              </a:rPr>
              <a:t> </a:t>
            </a:r>
            <a:r>
              <a:rPr b="1" lang="en" sz="1800">
                <a:latin typeface="Roboto Slab"/>
                <a:ea typeface="Roboto Slab"/>
                <a:cs typeface="Roboto Slab"/>
                <a:sym typeface="Roboto Slab"/>
              </a:rPr>
              <a:t>training instances</a:t>
            </a:r>
            <a:r>
              <a:rPr lang="en" sz="1800">
                <a:latin typeface="Roboto Slab"/>
                <a:ea typeface="Roboto Slab"/>
                <a:cs typeface="Roboto Slab"/>
                <a:sym typeface="Roboto Slab"/>
              </a:rPr>
              <a:t> to use for the prediction phase, i.e. it learns a “database” that only returns a prediction when a test instance is passed to it</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286" name="Google Shape;286;p49"/>
          <p:cNvPicPr preferRelativeResize="0"/>
          <p:nvPr/>
        </p:nvPicPr>
        <p:blipFill>
          <a:blip r:embed="rId3">
            <a:alphaModFix/>
          </a:blip>
          <a:stretch>
            <a:fillRect/>
          </a:stretch>
        </p:blipFill>
        <p:spPr>
          <a:xfrm>
            <a:off x="1323063" y="3477400"/>
            <a:ext cx="2508287" cy="52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786150" y="3213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92" name="Google Shape;292;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50"/>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95" name="Google Shape;295;p50"/>
          <p:cNvSpPr txBox="1"/>
          <p:nvPr/>
        </p:nvSpPr>
        <p:spPr>
          <a:xfrm>
            <a:off x="709200" y="1347725"/>
            <a:ext cx="7725600" cy="3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K-NN prediction is classified using </a:t>
            </a:r>
            <a:r>
              <a:rPr lang="en" sz="1800">
                <a:latin typeface="Roboto Slab"/>
                <a:ea typeface="Roboto Slab"/>
                <a:cs typeface="Roboto Slab"/>
                <a:sym typeface="Roboto Slab"/>
              </a:rPr>
              <a:t> a majority vote between the K </a:t>
            </a:r>
            <a:r>
              <a:rPr b="1" lang="en" sz="1800">
                <a:latin typeface="Roboto Slab"/>
                <a:ea typeface="Roboto Slab"/>
                <a:cs typeface="Roboto Slab"/>
                <a:sym typeface="Roboto Slab"/>
              </a:rPr>
              <a:t>closest</a:t>
            </a:r>
            <a:r>
              <a:rPr lang="en" sz="1800">
                <a:latin typeface="Roboto Slab"/>
                <a:ea typeface="Roboto Slab"/>
                <a:cs typeface="Roboto Slab"/>
                <a:sym typeface="Roboto Slab"/>
              </a:rPr>
              <a:t> instances (in the training set) to a given </a:t>
            </a:r>
            <a:r>
              <a:rPr b="1" lang="en" sz="1800">
                <a:latin typeface="Roboto Slab"/>
                <a:ea typeface="Roboto Slab"/>
                <a:cs typeface="Roboto Slab"/>
                <a:sym typeface="Roboto Slab"/>
              </a:rPr>
              <a:t>unseen</a:t>
            </a:r>
            <a:r>
              <a:rPr lang="en" sz="1800">
                <a:latin typeface="Roboto Slab"/>
                <a:ea typeface="Roboto Slab"/>
                <a:cs typeface="Roboto Slab"/>
                <a:sym typeface="Roboto Slab"/>
              </a:rPr>
              <a:t> (test) observation. Closeness is defined according to a distance metric between two data points, e.g. Euclidean distance, Hamming distance (depends on application).</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296" name="Google Shape;296;p50"/>
          <p:cNvPicPr preferRelativeResize="0"/>
          <p:nvPr/>
        </p:nvPicPr>
        <p:blipFill>
          <a:blip r:embed="rId3">
            <a:alphaModFix/>
          </a:blip>
          <a:stretch>
            <a:fillRect/>
          </a:stretch>
        </p:blipFill>
        <p:spPr>
          <a:xfrm>
            <a:off x="0" y="3002688"/>
            <a:ext cx="4533900" cy="3762375"/>
          </a:xfrm>
          <a:prstGeom prst="rect">
            <a:avLst/>
          </a:prstGeom>
          <a:noFill/>
          <a:ln>
            <a:noFill/>
          </a:ln>
        </p:spPr>
      </p:pic>
      <p:sp>
        <p:nvSpPr>
          <p:cNvPr id="297" name="Google Shape;297;p50"/>
          <p:cNvSpPr txBox="1"/>
          <p:nvPr/>
        </p:nvSpPr>
        <p:spPr>
          <a:xfrm>
            <a:off x="1559700" y="6454025"/>
            <a:ext cx="14145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pic>
        <p:nvPicPr>
          <p:cNvPr id="298" name="Google Shape;298;p50"/>
          <p:cNvPicPr preferRelativeResize="0"/>
          <p:nvPr/>
        </p:nvPicPr>
        <p:blipFill>
          <a:blip r:embed="rId5">
            <a:alphaModFix/>
          </a:blip>
          <a:stretch>
            <a:fillRect/>
          </a:stretch>
        </p:blipFill>
        <p:spPr>
          <a:xfrm>
            <a:off x="4193631" y="3748575"/>
            <a:ext cx="4950369" cy="227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a:t>
            </a:r>
            <a:endParaRPr/>
          </a:p>
        </p:txBody>
      </p:sp>
      <p:sp>
        <p:nvSpPr>
          <p:cNvPr id="304" name="Google Shape;304;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51"/>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1"/>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07" name="Google Shape;307;p51"/>
          <p:cNvSpPr txBox="1"/>
          <p:nvPr/>
        </p:nvSpPr>
        <p:spPr>
          <a:xfrm>
            <a:off x="678650" y="1821650"/>
            <a:ext cx="7725600" cy="4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Breaking down the Equation</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LHS (left hand side) of Equation - Probability that your output Y is of </a:t>
            </a:r>
            <a:r>
              <a:rPr b="1" lang="en" sz="1800">
                <a:latin typeface="Roboto Slab"/>
                <a:ea typeface="Roboto Slab"/>
                <a:cs typeface="Roboto Slab"/>
                <a:sym typeface="Roboto Slab"/>
              </a:rPr>
              <a:t>class j</a:t>
            </a:r>
            <a:r>
              <a:rPr lang="en" sz="1800">
                <a:latin typeface="Roboto Slab"/>
                <a:ea typeface="Roboto Slab"/>
                <a:cs typeface="Roboto Slab"/>
                <a:sym typeface="Roboto Slab"/>
              </a:rPr>
              <a:t> given that your test input is </a:t>
            </a:r>
            <a:r>
              <a:rPr b="1" lang="en" sz="1800">
                <a:latin typeface="Roboto Slab"/>
                <a:ea typeface="Roboto Slab"/>
                <a:cs typeface="Roboto Slab"/>
                <a:sym typeface="Roboto Slab"/>
              </a:rPr>
              <a:t>x</a:t>
            </a:r>
            <a:r>
              <a:rPr b="1" baseline="-25000" lang="en" sz="1800">
                <a:latin typeface="Roboto Slab"/>
                <a:ea typeface="Roboto Slab"/>
                <a:cs typeface="Roboto Slab"/>
                <a:sym typeface="Roboto Slab"/>
              </a:rPr>
              <a:t>0</a:t>
            </a:r>
            <a:r>
              <a:rPr b="1" lang="en" sz="1800">
                <a:latin typeface="Roboto Slab"/>
                <a:ea typeface="Roboto Slab"/>
                <a:cs typeface="Roboto Slab"/>
                <a:sym typeface="Roboto Slab"/>
              </a:rPr>
              <a:t>  </a:t>
            </a:r>
            <a:r>
              <a:rPr lang="en" sz="1800">
                <a:latin typeface="Roboto Slab"/>
                <a:ea typeface="Roboto Slab"/>
                <a:cs typeface="Roboto Slab"/>
                <a:sym typeface="Roboto Slab"/>
              </a:rPr>
              <a:t>(Conditional probability)</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RHS of Equation - given </a:t>
            </a:r>
            <a:r>
              <a:rPr b="1" lang="en" sz="1800">
                <a:latin typeface="Roboto Slab"/>
                <a:ea typeface="Roboto Slab"/>
                <a:cs typeface="Roboto Slab"/>
                <a:sym typeface="Roboto Slab"/>
              </a:rPr>
              <a:t>K </a:t>
            </a:r>
            <a:r>
              <a:rPr lang="en" sz="1800">
                <a:latin typeface="Roboto Slab"/>
                <a:ea typeface="Roboto Slab"/>
                <a:cs typeface="Roboto Slab"/>
                <a:sym typeface="Roboto Slab"/>
              </a:rPr>
              <a:t>nearest neighbours in your dataset (we call that neighbourhood </a:t>
            </a:r>
            <a:r>
              <a:rPr b="1" lang="en" sz="1800">
                <a:latin typeface="Roboto Slab"/>
                <a:ea typeface="Roboto Slab"/>
                <a:cs typeface="Roboto Slab"/>
                <a:sym typeface="Roboto Slab"/>
              </a:rPr>
              <a:t>N</a:t>
            </a:r>
            <a:r>
              <a:rPr b="1" baseline="-25000" lang="en" sz="1800">
                <a:latin typeface="Roboto Slab"/>
                <a:ea typeface="Roboto Slab"/>
                <a:cs typeface="Roboto Slab"/>
                <a:sym typeface="Roboto Slab"/>
              </a:rPr>
              <a:t>0 </a:t>
            </a:r>
            <a:r>
              <a:rPr b="1" lang="en" sz="1800">
                <a:latin typeface="Roboto Slab"/>
                <a:ea typeface="Roboto Slab"/>
                <a:cs typeface="Roboto Slab"/>
                <a:sym typeface="Roboto Slab"/>
              </a:rPr>
              <a:t>)</a:t>
            </a:r>
            <a:r>
              <a:rPr lang="en" sz="1800">
                <a:latin typeface="Roboto Slab"/>
                <a:ea typeface="Roboto Slab"/>
                <a:cs typeface="Roboto Slab"/>
                <a:sym typeface="Roboto Slab"/>
              </a:rPr>
              <a:t>,  we sum up the neighbours of a particular class j: the indicator function </a:t>
            </a:r>
            <a:r>
              <a:rPr b="1" lang="en" sz="1800">
                <a:latin typeface="Roboto Slab"/>
                <a:ea typeface="Roboto Slab"/>
                <a:cs typeface="Roboto Slab"/>
                <a:sym typeface="Roboto Slab"/>
              </a:rPr>
              <a:t>I(x) </a:t>
            </a:r>
            <a:r>
              <a:rPr lang="en" sz="1800">
                <a:latin typeface="Roboto Slab"/>
                <a:ea typeface="Roboto Slab"/>
                <a:cs typeface="Roboto Slab"/>
                <a:sym typeface="Roboto Slab"/>
              </a:rPr>
              <a:t>evaluates to 1 when the equality is true, and 0 when it is false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308" name="Google Shape;308;p51"/>
          <p:cNvPicPr preferRelativeResize="0"/>
          <p:nvPr/>
        </p:nvPicPr>
        <p:blipFill>
          <a:blip r:embed="rId3">
            <a:alphaModFix/>
          </a:blip>
          <a:stretch>
            <a:fillRect/>
          </a:stretch>
        </p:blipFill>
        <p:spPr>
          <a:xfrm>
            <a:off x="1965375" y="1821659"/>
            <a:ext cx="5213250" cy="11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txBox="1"/>
          <p:nvPr>
            <p:ph idx="4294967295" type="ctrTitle"/>
          </p:nvPr>
        </p:nvSpPr>
        <p:spPr>
          <a:xfrm>
            <a:off x="369750" y="1126675"/>
            <a:ext cx="8404500" cy="8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CC0000"/>
                </a:solidFill>
              </a:rPr>
              <a:t>K-NN Demo on the Iris Dataset</a:t>
            </a:r>
            <a:endParaRPr b="1" sz="3600">
              <a:solidFill>
                <a:srgbClr val="CC0000"/>
              </a:solidFill>
            </a:endParaRPr>
          </a:p>
        </p:txBody>
      </p:sp>
      <p:sp>
        <p:nvSpPr>
          <p:cNvPr id="314" name="Google Shape;314;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52"/>
          <p:cNvSpPr txBox="1"/>
          <p:nvPr>
            <p:ph idx="4294967295" type="body"/>
          </p:nvPr>
        </p:nvSpPr>
        <p:spPr>
          <a:xfrm>
            <a:off x="1768500" y="3985900"/>
            <a:ext cx="5992200" cy="1098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Comparing classification algorithms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pic>
        <p:nvPicPr>
          <p:cNvPr id="316" name="Google Shape;316;p52"/>
          <p:cNvPicPr preferRelativeResize="0"/>
          <p:nvPr/>
        </p:nvPicPr>
        <p:blipFill>
          <a:blip r:embed="rId3">
            <a:alphaModFix/>
          </a:blip>
          <a:stretch>
            <a:fillRect/>
          </a:stretch>
        </p:blipFill>
        <p:spPr>
          <a:xfrm>
            <a:off x="2694175" y="2213088"/>
            <a:ext cx="4794000" cy="3839613"/>
          </a:xfrm>
          <a:prstGeom prst="rect">
            <a:avLst/>
          </a:prstGeom>
          <a:noFill/>
          <a:ln>
            <a:noFill/>
          </a:ln>
        </p:spPr>
      </p:pic>
      <p:sp>
        <p:nvSpPr>
          <p:cNvPr id="317" name="Google Shape;317;p52"/>
          <p:cNvSpPr txBox="1"/>
          <p:nvPr/>
        </p:nvSpPr>
        <p:spPr>
          <a:xfrm>
            <a:off x="3830700" y="6333125"/>
            <a:ext cx="18678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K-NNs - Pros and Cons</a:t>
            </a:r>
            <a:endParaRPr/>
          </a:p>
        </p:txBody>
      </p:sp>
      <p:sp>
        <p:nvSpPr>
          <p:cNvPr id="323" name="Google Shape;323;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53"/>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3"/>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26" name="Google Shape;326;p53"/>
          <p:cNvSpPr txBox="1"/>
          <p:nvPr/>
        </p:nvSpPr>
        <p:spPr>
          <a:xfrm>
            <a:off x="678650" y="2075075"/>
            <a:ext cx="7725600" cy="4632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Simple algorithm, easy to implement (good baseline)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No training time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Easily scalable to multiple classes</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Works for “unusual” data distributions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Expensive query for test instances (time intensive)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Memory intensive: stores data instead of parameters</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Not suitable for high-dimension data (curse of dimensionality)</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Doesn’t work as well for skewed data distributions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