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9144000"/>
  <p:notesSz cx="6858000" cy="9144000"/>
  <p:embeddedFontLst>
    <p:embeddedFont>
      <p:font typeface="Roboto Slab"/>
      <p:regular r:id="rId37"/>
      <p:bold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3.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Slab-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SourceSansPro-regular.fntdata"/><Relationship Id="rId16" Type="http://schemas.openxmlformats.org/officeDocument/2006/relationships/slide" Target="slides/slide9.xml"/><Relationship Id="rId38" Type="http://schemas.openxmlformats.org/officeDocument/2006/relationships/font" Target="fonts/RobotoSlab-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resource.com/python-exercises/numpy/linear-algebra/numpy-linear-algebra-exercise-1.php"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ee3d8a59_0_14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ee3d8a5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19da2210f_0_45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19da2210f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19da2210f_0_49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19da2210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19da2210f_0_59: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19da2210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that we’ve talked about increasing the number of features using expansions, we consider the case where we have samples with a very high number of features!! Here are a few examples of applications with a higher feature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(Ask random member: So, now we’re going to talk about dimensionality reduction, that is, we want to reduce the dimensions of our inputs, e.g. from 1000 x 1000 images to 64 x 64 images. Why would we do that? Are there any benefits?)</a:t>
            </a:r>
            <a:endParaRPr/>
          </a:p>
          <a:p>
            <a:pPr indent="0" lvl="0" marL="0" rtl="0" algn="l">
              <a:spcBef>
                <a:spcPts val="0"/>
              </a:spcBef>
              <a:spcAft>
                <a:spcPts val="0"/>
              </a:spcAft>
              <a:buNone/>
            </a:pPr>
            <a:r>
              <a:rPr lang="en-GB"/>
              <a:t>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19da2210f_0_6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19da2210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With thousands to even millions of low level features: we wish to select the most</a:t>
            </a:r>
            <a:br>
              <a:rPr lang="en-GB">
                <a:solidFill>
                  <a:schemeClr val="dk1"/>
                </a:solidFill>
              </a:rPr>
            </a:br>
            <a:r>
              <a:rPr lang="en-GB">
                <a:solidFill>
                  <a:schemeClr val="dk1"/>
                </a:solidFill>
              </a:rPr>
              <a:t>relevant ones to build better, faster, and more interpretable learning machines.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I.e. given a dataset X of size n x m, we wish to learn X’ of size n x m’, where m’ &lt;&lt; m (for all you visual learners: draw matrix on board)</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(Read pros)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Naive approach: remove features to reduce our feature matrix to a lower dimension (Ask: what’s the problem with that)</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(Answer: loss of information)</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Hence, we begin by taking a look at a dimensionality reduction technique called PCA</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19da2210f_0_7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19da221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PCA is a technique for dimensionality reduction via linear projections. This involves computing eigenvectors and eigenvalues of the space, as shown by the equation written on the slide. We’re just trying to project our data onto a lower subspace, while retaining important information. So we can’t just choose any subspace, can we? So the criteria for choosing the best subspace, is to project our data onto a linear subspace that maximizes variance. </a:t>
            </a:r>
            <a:endParaRPr/>
          </a:p>
          <a:p>
            <a:pPr indent="-298450" lvl="0" marL="457200" rtl="0" algn="l">
              <a:spcBef>
                <a:spcPts val="0"/>
              </a:spcBef>
              <a:spcAft>
                <a:spcPts val="0"/>
              </a:spcAft>
              <a:buSzPts val="1100"/>
              <a:buChar char="●"/>
            </a:pPr>
            <a:r>
              <a:rPr lang="en-GB"/>
              <a:t>So what does this look like? Observe this 2D data. If we wished to maximize variance along a single line, we see that if we project onto a subspace described here by the purple line, we’d maximize variance. (Slide)</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19da2210f_0_8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19da221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To no one’s surprise, when we’re dealing with matrices and we’re talking about projecting our feature matrix to a lower dimension, we’re dealing with linear transformations.</a:t>
            </a:r>
            <a:endParaRPr/>
          </a:p>
          <a:p>
            <a:pPr indent="-298450" lvl="0" marL="457200" rtl="0" algn="l">
              <a:spcBef>
                <a:spcPts val="0"/>
              </a:spcBef>
              <a:spcAft>
                <a:spcPts val="0"/>
              </a:spcAft>
              <a:buSzPts val="1100"/>
              <a:buChar char="●"/>
            </a:pPr>
            <a:r>
              <a:rPr lang="en-GB"/>
              <a:t>So let’s say that each sample xi has m features, so we say it’s in dimension Rm. We’re looking for a compression matrix W, such that Wxi is in Rm’. (Questions so far)</a:t>
            </a:r>
            <a:endParaRPr/>
          </a:p>
          <a:p>
            <a:pPr indent="-298450" lvl="0" marL="457200" rtl="0" algn="l">
              <a:spcBef>
                <a:spcPts val="0"/>
              </a:spcBef>
              <a:spcAft>
                <a:spcPts val="0"/>
              </a:spcAft>
              <a:buSzPts val="1100"/>
              <a:buChar char="●"/>
            </a:pPr>
            <a:r>
              <a:rPr lang="en-GB"/>
              <a:t>Now, we assume that there’s a decompression matrix U, that brings a vector in Rm’ back to Rm.</a:t>
            </a:r>
            <a:endParaRPr/>
          </a:p>
          <a:p>
            <a:pPr indent="-298450" lvl="0" marL="457200" rtl="0" algn="l">
              <a:spcBef>
                <a:spcPts val="0"/>
              </a:spcBef>
              <a:spcAft>
                <a:spcPts val="0"/>
              </a:spcAft>
              <a:buSzPts val="1100"/>
              <a:buChar char="●"/>
            </a:pPr>
            <a:r>
              <a:rPr lang="en-GB"/>
              <a:t>Now, we’re able to phrase an optimization problem that seems all too familiar. We’re looking to minimize our residual sum of squares, but this time we’re trying to learn a compression matrix W.</a:t>
            </a:r>
            <a:endParaRPr/>
          </a:p>
          <a:p>
            <a:pPr indent="-298450" lvl="0" marL="457200" rtl="0" algn="l">
              <a:spcBef>
                <a:spcPts val="0"/>
              </a:spcBef>
              <a:spcAft>
                <a:spcPts val="0"/>
              </a:spcAft>
              <a:buSzPts val="1100"/>
              <a:buChar char="●"/>
            </a:pPr>
            <a:r>
              <a:rPr lang="en-GB"/>
              <a:t>So this problem is a known one, and does have a closed-form solution!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19da2210f_0_8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19da221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The closed form solution has to do with what we call our covariance matrix, notated as sigma. We’ll be talking about the eigenvectors and eigenvalues of this matrix.</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So what is this covariance matrix? Let’s take a step back and talk about variance. Variance, as we saw in the Gaussian distribution, was related to standard deviation, which provides a measure of how much the data is “spread” across the feature space. But what if we want to explain multiple variances, in 3D? Or just in general, in higher dimensions?</a:t>
            </a:r>
            <a:endParaRPr/>
          </a:p>
          <a:p>
            <a:pPr indent="-298450" lvl="0" marL="457200" rtl="0" algn="l">
              <a:spcBef>
                <a:spcPts val="0"/>
              </a:spcBef>
              <a:spcAft>
                <a:spcPts val="0"/>
              </a:spcAft>
              <a:buSzPts val="1100"/>
              <a:buChar char="●"/>
            </a:pPr>
            <a:r>
              <a:rPr lang="en-GB"/>
              <a:t>Consider the 2D space in the top-left corner of the slide.</a:t>
            </a:r>
            <a:endParaRPr/>
          </a:p>
          <a:p>
            <a:pPr indent="-298450" lvl="0" marL="457200" rtl="0" algn="l">
              <a:spcBef>
                <a:spcPts val="0"/>
              </a:spcBef>
              <a:spcAft>
                <a:spcPts val="0"/>
              </a:spcAft>
              <a:buSzPts val="1100"/>
              <a:buChar char="●"/>
            </a:pPr>
            <a:r>
              <a:rPr lang="en-GB"/>
              <a:t>For this data, we could calculate the variance in the x-direction and the variance in the y-direction. However, the horizontal spread and the vertical spread of the data does not explain the clear diagonal correlation. We can clearly see that on average, if the x-value of a data point increases, then also the y-value increases, resulting in a positive correlation. This correlation can be captured by extending the notion of variance to what is called the ‘covariance’ of the data.</a:t>
            </a:r>
            <a:endParaRPr/>
          </a:p>
          <a:p>
            <a:pPr indent="-298450" lvl="0" marL="457200" rtl="0" algn="l">
              <a:spcBef>
                <a:spcPts val="0"/>
              </a:spcBef>
              <a:spcAft>
                <a:spcPts val="0"/>
              </a:spcAft>
              <a:buSzPts val="1100"/>
              <a:buChar char="●"/>
            </a:pPr>
            <a:r>
              <a:rPr lang="en-GB"/>
              <a:t>For 2D data, we thus obtain sigma(x,x), sigma(y,y), sigma(x,y) and sigma(y,x). These four values can be summarized in a matrix, called the covariance matrix. As expected, a N x N covariance matrix captures the spread of N-dimensional data.</a:t>
            </a:r>
            <a:endParaRPr/>
          </a:p>
          <a:p>
            <a:pPr indent="-298450" lvl="0" marL="457200" rtl="0" algn="l">
              <a:spcBef>
                <a:spcPts val="0"/>
              </a:spcBef>
              <a:spcAft>
                <a:spcPts val="0"/>
              </a:spcAft>
              <a:buSzPts val="1100"/>
              <a:buChar char="●"/>
            </a:pPr>
            <a:r>
              <a:rPr lang="en-GB"/>
              <a:t>(Example of top left covariance matrix) Let’s take a read at the top left covariance matrix.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19da2210f_0_96: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19da2210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Recall that we’re trying to project to a subspace where we maximize variance. And remember that variance, is always defined relative to the mean. </a:t>
            </a:r>
            <a:endParaRPr/>
          </a:p>
          <a:p>
            <a:pPr indent="-298450" lvl="0" marL="457200" rtl="0" algn="l">
              <a:spcBef>
                <a:spcPts val="0"/>
              </a:spcBef>
              <a:spcAft>
                <a:spcPts val="0"/>
              </a:spcAft>
              <a:buSzPts val="1100"/>
              <a:buChar char="●"/>
            </a:pPr>
            <a:r>
              <a:rPr lang="en-GB"/>
              <a:t>So what we do is we “clean” up our data, by defining X_bar. X_bar is simply X minus its mean mu(X). It’s always easier to learn by example, so let’s look at equations with numbers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19da2210f_0_10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19da2210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in this case, we have a data matrix X with n = 5, m =2. Ok so now we’ve defined our mean centered feature matrix Xbar, what can we do to compute our principal components?</a:t>
            </a:r>
            <a:endParaRPr/>
          </a:p>
          <a:p>
            <a:pPr indent="-298450" lvl="0" marL="457200" rtl="0" algn="l">
              <a:spcBef>
                <a:spcPts val="0"/>
              </a:spcBef>
              <a:spcAft>
                <a:spcPts val="0"/>
              </a:spcAft>
              <a:buSzPts val="1100"/>
              <a:buChar char="●"/>
            </a:pPr>
            <a:r>
              <a:rPr lang="en-GB"/>
              <a:t>As we saw in the previous slides, the covariance matrix defines both the spread (variance), and the orientation (covariance) of our data. So, if we would like to represent the covariance matrix with a vector and its magnitude, we should simply try to find the vector that points into the direction of the largest spread of the data, and whose magnitude equals the spread (variance) in this direction. So it turns out that this problem can simply be equated to computing the eigenvectors of our covariance matrix sigma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19da2210f_0_11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19da2210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GB"/>
              <a:t>For mean-centered data, the covariance matrix can simply be computed with a single matrix multiplication: X_bar T * X_bar.</a:t>
            </a:r>
            <a:endParaRPr/>
          </a:p>
          <a:p>
            <a:pPr indent="-298450" lvl="0" marL="457200" rtl="0" algn="l">
              <a:spcBef>
                <a:spcPts val="0"/>
              </a:spcBef>
              <a:spcAft>
                <a:spcPts val="0"/>
              </a:spcAft>
              <a:buSzPts val="1100"/>
              <a:buChar char="●"/>
            </a:pPr>
            <a:r>
              <a:rPr lang="en-GB"/>
              <a:t>And then, we can simple compute the eigenvectors and eigenvalues of the covariance matrix, we often do this using software packages. So the eigenvectors will tell you directions you can project along while maximizing that variance, while the eigenvalues simply express the variance. </a:t>
            </a:r>
            <a:endParaRPr/>
          </a:p>
          <a:p>
            <a:pPr indent="-298450" lvl="0" marL="457200" rtl="0" algn="l">
              <a:spcBef>
                <a:spcPts val="0"/>
              </a:spcBef>
              <a:spcAft>
                <a:spcPts val="0"/>
              </a:spcAft>
              <a:buSzPts val="1100"/>
              <a:buChar char="●"/>
            </a:pPr>
            <a:r>
              <a:rPr lang="en-GB"/>
              <a:t>This tells us that we should project onto the eigenvector of XTX with the largest eigenvalue.</a:t>
            </a:r>
            <a:endParaRPr/>
          </a:p>
          <a:p>
            <a:pPr indent="-298450" lvl="0" marL="457200" rtl="0" algn="l">
              <a:spcBef>
                <a:spcPts val="0"/>
              </a:spcBef>
              <a:spcAft>
                <a:spcPts val="0"/>
              </a:spcAft>
              <a:buSzPts val="1100"/>
              <a:buChar char="●"/>
            </a:pPr>
            <a:r>
              <a:rPr lang="en-GB"/>
              <a:t>Now that we computed the eigenvectors and eigenvalues, we simply pick m’ of them and project our original data onto a linear subspace of dimension m’. Once again, we decide the number of principal components via cross-validation (trial and error). (Slide)</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9da2210f_0_1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9da22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19da2210f_0_12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19da221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 just a visualization!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19da2210f_0_12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19da221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19da2210f_0_13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19da2210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19da2210f_0_14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19da221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519da2210f_0_14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19da2210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19da2210f_0_155: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19da2210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19da2210f_0_161: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19da2210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Before getting into the math behind it, let’s take a quick look at PCA does visually! (Slide)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19da2210f_0_167: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19da2210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now, we’ll be taking a look at an application of PCA, called eigenfaces.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0d7da5513027fa7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0d7da5513027fa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https://www.w3resource.com/python-exercises/numpy/linear-algebra/numpy-linear-algebra-exercise-1.php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Read up on eigenvectors and eigenvalues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cee3d8a59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cee3d8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19da2210f_0_303: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19da2210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19da2210f_0_32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19da2210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9da2210f_0_42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9da2210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19da2210f_0_44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19da2210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GB">
                <a:solidFill>
                  <a:schemeClr val="dk1"/>
                </a:solidFill>
              </a:rPr>
              <a:t>In this example, since we’re data scientists that stick to good practices, before deciding on what ML model to use, we visualize our original dataset, and we can see that using  x1^2, x2^2 instead of the original x1 and x2 features might help with classification. (Slide)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19da2210f_0_432: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19da2210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 I.e. the width of the “strip” around the decision boundary that contains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no training examples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cee3d8a59_0_278: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cee3d8a5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 I.e. the width of the “strip” around the decision boundary that contains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sz="1400">
                <a:solidFill>
                  <a:schemeClr val="dk1"/>
                </a:solidFill>
                <a:latin typeface="Source Sans Pro"/>
                <a:ea typeface="Source Sans Pro"/>
                <a:cs typeface="Source Sans Pro"/>
                <a:sym typeface="Source Sans Pro"/>
              </a:rPr>
              <a:t>no training examples</a:t>
            </a:r>
            <a:endParaRPr sz="1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19da2210f_0_464: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19da2210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050">
              <a:solidFill>
                <a:srgbClr val="222222"/>
              </a:solidFill>
            </a:endParaRPr>
          </a:p>
          <a:p>
            <a:pPr indent="0" lvl="0" marL="0" rtl="0" algn="l">
              <a:spcBef>
                <a:spcPts val="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91EA"/>
              </a:buClr>
              <a:buSzPts val="6000"/>
              <a:buNone/>
              <a:defRPr b="1" sz="6000">
                <a:solidFill>
                  <a:srgbClr val="0091EA"/>
                </a:solidFill>
              </a:defRPr>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56" name="Google Shape;56;p14"/>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26322" y="133987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738050" y="271322"/>
            <a:ext cx="253800" cy="253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73" name="Google Shape;73;p15"/>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pic>
        <p:nvPicPr>
          <p:cNvPr descr="connections-05.png" id="75" name="Google Shape;75;p16"/>
          <p:cNvPicPr preferRelativeResize="0"/>
          <p:nvPr/>
        </p:nvPicPr>
        <p:blipFill>
          <a:blip r:embed="rId2">
            <a:alphaModFix/>
          </a:blip>
          <a:stretch>
            <a:fillRect/>
          </a:stretch>
        </p:blipFill>
        <p:spPr>
          <a:xfrm flipH="1" rot="10800000">
            <a:off x="5945" y="1714499"/>
            <a:ext cx="6849083" cy="5143501"/>
          </a:xfrm>
          <a:prstGeom prst="rect">
            <a:avLst/>
          </a:prstGeom>
          <a:noFill/>
          <a:ln>
            <a:noFill/>
          </a:ln>
        </p:spPr>
      </p:pic>
      <p:sp>
        <p:nvSpPr>
          <p:cNvPr id="76" name="Google Shape;76;p16"/>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77" name="Google Shape;77;p16"/>
          <p:cNvGrpSpPr/>
          <p:nvPr/>
        </p:nvGrpSpPr>
        <p:grpSpPr>
          <a:xfrm>
            <a:off x="3593400" y="1074285"/>
            <a:ext cx="1957200" cy="1093200"/>
            <a:chOff x="3593400" y="1760085"/>
            <a:chExt cx="1957200" cy="1093200"/>
          </a:xfrm>
        </p:grpSpPr>
        <p:sp>
          <p:nvSpPr>
            <p:cNvPr id="78" name="Google Shape;78;p16"/>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0091EA"/>
                  </a:solidFill>
                  <a:latin typeface="Source Sans Pro"/>
                  <a:ea typeface="Source Sans Pro"/>
                  <a:cs typeface="Source Sans Pro"/>
                  <a:sym typeface="Source Sans Pro"/>
                </a:rPr>
                <a:t>“</a:t>
              </a:r>
              <a:endParaRPr b="1" sz="6000">
                <a:solidFill>
                  <a:srgbClr val="0091EA"/>
                </a:solidFill>
                <a:latin typeface="Source Sans Pro"/>
                <a:ea typeface="Source Sans Pro"/>
                <a:cs typeface="Source Sans Pro"/>
                <a:sym typeface="Source Sans Pro"/>
              </a:endParaRPr>
            </a:p>
          </p:txBody>
        </p:sp>
        <p:sp>
          <p:nvSpPr>
            <p:cNvPr id="79" name="Google Shape;79;p1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 name="Google Shape;81;p16"/>
          <p:cNvCxnSpPr>
            <a:endCxn id="79"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6"/>
          <p:cNvCxnSpPr/>
          <p:nvPr/>
        </p:nvCxnSpPr>
        <p:spPr>
          <a:xfrm rot="10800000">
            <a:off x="4114800" y="269985"/>
            <a:ext cx="457200" cy="804300"/>
          </a:xfrm>
          <a:prstGeom prst="straightConnector1">
            <a:avLst/>
          </a:prstGeom>
          <a:noFill/>
          <a:ln cap="flat" cmpd="sng" w="9525">
            <a:solidFill>
              <a:srgbClr val="CFD8DC"/>
            </a:solidFill>
            <a:prstDash val="solid"/>
            <a:round/>
            <a:headEnd len="med" w="med" type="none"/>
            <a:tailEnd len="med" w="med" type="none"/>
          </a:ln>
        </p:spPr>
      </p:cxnSp>
      <p:cxnSp>
        <p:nvCxnSpPr>
          <p:cNvPr id="83" name="Google Shape;83;p16"/>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84" name="Google Shape;84;p16"/>
          <p:cNvSpPr txBox="1"/>
          <p:nvPr>
            <p:ph idx="12" type="sldNum"/>
          </p:nvPr>
        </p:nvSpPr>
        <p:spPr>
          <a:xfrm>
            <a:off x="-87"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7" name="Google Shape;87;p17"/>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8" name="Google Shape;88;p1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8"/>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2" name="Google Shape;92;p18"/>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93" name="Google Shape;93;p1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94" name="Shape 94"/>
        <p:cNvGrpSpPr/>
        <p:nvPr/>
      </p:nvGrpSpPr>
      <p:grpSpPr>
        <a:xfrm>
          <a:off x="0" y="0"/>
          <a:ext cx="0" cy="0"/>
          <a:chOff x="0" y="0"/>
          <a:chExt cx="0" cy="0"/>
        </a:xfrm>
      </p:grpSpPr>
      <p:sp>
        <p:nvSpPr>
          <p:cNvPr id="95" name="Google Shape;95;p1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6" name="Google Shape;96;p19"/>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9"/>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8" name="Google Shape;98;p19"/>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9" name="Google Shape;99;p1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2" name="Google Shape;102;p2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457200" y="5407123"/>
            <a:ext cx="8229600" cy="491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05" name="Google Shape;105;p21"/>
          <p:cNvSpPr txBox="1"/>
          <p:nvPr>
            <p:ph idx="12" type="sldNum"/>
          </p:nvPr>
        </p:nvSpPr>
        <p:spPr>
          <a:xfrm>
            <a:off x="-92" y="6333125"/>
            <a:ext cx="9144000" cy="5247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3"/>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5"/>
          <p:cNvSpPr txBox="1"/>
          <p:nvPr>
            <p:ph type="ctrTitle"/>
          </p:nvPr>
        </p:nvSpPr>
        <p:spPr>
          <a:xfrm>
            <a:off x="1700185" y="1360350"/>
            <a:ext cx="5807400" cy="15465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b="1" sz="6000"/>
            </a:lvl1pPr>
            <a:lvl2pPr lvl="1" rtl="0">
              <a:spcBef>
                <a:spcPts val="0"/>
              </a:spcBef>
              <a:spcAft>
                <a:spcPts val="0"/>
              </a:spcAft>
              <a:buClr>
                <a:srgbClr val="0091EA"/>
              </a:buClr>
              <a:buSzPts val="6000"/>
              <a:buNone/>
              <a:defRPr b="1" sz="6000">
                <a:solidFill>
                  <a:srgbClr val="0091EA"/>
                </a:solidFill>
              </a:defRPr>
            </a:lvl2pPr>
            <a:lvl3pPr lvl="2" rtl="0">
              <a:spcBef>
                <a:spcPts val="0"/>
              </a:spcBef>
              <a:spcAft>
                <a:spcPts val="0"/>
              </a:spcAft>
              <a:buClr>
                <a:srgbClr val="0091EA"/>
              </a:buClr>
              <a:buSzPts val="6000"/>
              <a:buNone/>
              <a:defRPr b="1" sz="6000">
                <a:solidFill>
                  <a:srgbClr val="0091EA"/>
                </a:solidFill>
              </a:defRPr>
            </a:lvl3pPr>
            <a:lvl4pPr lvl="3" rtl="0">
              <a:spcBef>
                <a:spcPts val="0"/>
              </a:spcBef>
              <a:spcAft>
                <a:spcPts val="0"/>
              </a:spcAft>
              <a:buClr>
                <a:srgbClr val="0091EA"/>
              </a:buClr>
              <a:buSzPts val="6000"/>
              <a:buNone/>
              <a:defRPr b="1" sz="6000">
                <a:solidFill>
                  <a:srgbClr val="0091EA"/>
                </a:solidFill>
              </a:defRPr>
            </a:lvl4pPr>
            <a:lvl5pPr lvl="4" rtl="0">
              <a:spcBef>
                <a:spcPts val="0"/>
              </a:spcBef>
              <a:spcAft>
                <a:spcPts val="0"/>
              </a:spcAft>
              <a:buClr>
                <a:srgbClr val="0091EA"/>
              </a:buClr>
              <a:buSzPts val="6000"/>
              <a:buNone/>
              <a:defRPr b="1" sz="6000">
                <a:solidFill>
                  <a:srgbClr val="0091EA"/>
                </a:solidFill>
              </a:defRPr>
            </a:lvl5pPr>
            <a:lvl6pPr lvl="5" rtl="0">
              <a:spcBef>
                <a:spcPts val="0"/>
              </a:spcBef>
              <a:spcAft>
                <a:spcPts val="0"/>
              </a:spcAft>
              <a:buClr>
                <a:srgbClr val="0091EA"/>
              </a:buClr>
              <a:buSzPts val="6000"/>
              <a:buNone/>
              <a:defRPr b="1" sz="6000">
                <a:solidFill>
                  <a:srgbClr val="0091EA"/>
                </a:solidFill>
              </a:defRPr>
            </a:lvl6pPr>
            <a:lvl7pPr lvl="6" rtl="0">
              <a:spcBef>
                <a:spcPts val="0"/>
              </a:spcBef>
              <a:spcAft>
                <a:spcPts val="0"/>
              </a:spcAft>
              <a:buClr>
                <a:srgbClr val="0091EA"/>
              </a:buClr>
              <a:buSzPts val="6000"/>
              <a:buNone/>
              <a:defRPr b="1" sz="6000">
                <a:solidFill>
                  <a:srgbClr val="0091EA"/>
                </a:solidFill>
              </a:defRPr>
            </a:lvl7pPr>
            <a:lvl8pPr lvl="7" rtl="0">
              <a:spcBef>
                <a:spcPts val="0"/>
              </a:spcBef>
              <a:spcAft>
                <a:spcPts val="0"/>
              </a:spcAft>
              <a:buClr>
                <a:srgbClr val="0091EA"/>
              </a:buClr>
              <a:buSzPts val="6000"/>
              <a:buNone/>
              <a:defRPr b="1" sz="6000">
                <a:solidFill>
                  <a:srgbClr val="0091EA"/>
                </a:solidFill>
              </a:defRPr>
            </a:lvl8pPr>
            <a:lvl9pPr lvl="8" rtl="0">
              <a:spcBef>
                <a:spcPts val="0"/>
              </a:spcBef>
              <a:spcAft>
                <a:spcPts val="0"/>
              </a:spcAft>
              <a:buClr>
                <a:srgbClr val="0091EA"/>
              </a:buClr>
              <a:buSzPts val="6000"/>
              <a:buNone/>
              <a:defRPr b="1" sz="6000">
                <a:solidFill>
                  <a:srgbClr val="0091EA"/>
                </a:solidFill>
              </a:defRPr>
            </a:lvl9pPr>
          </a:lstStyle>
          <a:p/>
        </p:txBody>
      </p:sp>
      <p:sp>
        <p:nvSpPr>
          <p:cNvPr id="117" name="Google Shape;117;p25"/>
          <p:cNvSpPr/>
          <p:nvPr/>
        </p:nvSpPr>
        <p:spPr>
          <a:xfrm>
            <a:off x="6897625" y="619995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8" name="Google Shape;118;p25"/>
          <p:cNvSpPr/>
          <p:nvPr/>
        </p:nvSpPr>
        <p:spPr>
          <a:xfrm>
            <a:off x="7454375" y="56388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19" name="Google Shape;119;p25"/>
          <p:cNvSpPr/>
          <p:nvPr/>
        </p:nvSpPr>
        <p:spPr>
          <a:xfrm>
            <a:off x="8827727" y="4597554"/>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0" name="Google Shape;120;p25"/>
          <p:cNvSpPr/>
          <p:nvPr/>
        </p:nvSpPr>
        <p:spPr>
          <a:xfrm>
            <a:off x="8677050" y="6577875"/>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1" name="Google Shape;121;p25"/>
          <p:cNvSpPr/>
          <p:nvPr/>
        </p:nvSpPr>
        <p:spPr>
          <a:xfrm>
            <a:off x="2972225" y="633400"/>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579635" y="3373479"/>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3" name="Google Shape;123;p25"/>
          <p:cNvSpPr/>
          <p:nvPr/>
        </p:nvSpPr>
        <p:spPr>
          <a:xfrm>
            <a:off x="311843" y="791518"/>
            <a:ext cx="126900" cy="126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4" name="Google Shape;124;p25"/>
          <p:cNvSpPr/>
          <p:nvPr/>
        </p:nvSpPr>
        <p:spPr>
          <a:xfrm>
            <a:off x="626322" y="133987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5" name="Google Shape;125;p25"/>
          <p:cNvSpPr/>
          <p:nvPr/>
        </p:nvSpPr>
        <p:spPr>
          <a:xfrm>
            <a:off x="8104500" y="4963100"/>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6" name="Google Shape;126;p25"/>
          <p:cNvSpPr/>
          <p:nvPr/>
        </p:nvSpPr>
        <p:spPr>
          <a:xfrm>
            <a:off x="8803950" y="5654657"/>
            <a:ext cx="190200" cy="1905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7" name="Google Shape;127;p25"/>
          <p:cNvSpPr/>
          <p:nvPr/>
        </p:nvSpPr>
        <p:spPr>
          <a:xfrm>
            <a:off x="196310" y="1990890"/>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8" name="Google Shape;128;p25"/>
          <p:cNvSpPr/>
          <p:nvPr/>
        </p:nvSpPr>
        <p:spPr>
          <a:xfrm>
            <a:off x="1738050" y="271322"/>
            <a:ext cx="253800" cy="2538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29" name="Google Shape;129;p25"/>
          <p:cNvSpPr/>
          <p:nvPr/>
        </p:nvSpPr>
        <p:spPr>
          <a:xfrm>
            <a:off x="771659" y="250448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130" name="Google Shape;130;p25"/>
          <p:cNvSpPr/>
          <p:nvPr/>
        </p:nvSpPr>
        <p:spPr>
          <a:xfrm>
            <a:off x="4271584" y="474825"/>
            <a:ext cx="75900" cy="75900"/>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a:off x="7729213" y="6127438"/>
            <a:ext cx="253800" cy="254100"/>
          </a:xfrm>
          <a:prstGeom prst="ellipse">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type="ctrTitle"/>
          </p:nvPr>
        </p:nvSpPr>
        <p:spPr>
          <a:xfrm>
            <a:off x="1546025" y="2034925"/>
            <a:ext cx="58326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1" sz="4800"/>
            </a:lvl1pPr>
            <a:lvl2pPr lvl="1" rtl="0">
              <a:spcBef>
                <a:spcPts val="0"/>
              </a:spcBef>
              <a:spcAft>
                <a:spcPts val="0"/>
              </a:spcAft>
              <a:buSzPts val="4800"/>
              <a:buNone/>
              <a:defRPr b="1" sz="4800"/>
            </a:lvl2pPr>
            <a:lvl3pPr lvl="2" rtl="0">
              <a:spcBef>
                <a:spcPts val="0"/>
              </a:spcBef>
              <a:spcAft>
                <a:spcPts val="0"/>
              </a:spcAft>
              <a:buSzPts val="4800"/>
              <a:buNone/>
              <a:defRPr b="1" sz="4800"/>
            </a:lvl3pPr>
            <a:lvl4pPr lvl="3" rtl="0">
              <a:spcBef>
                <a:spcPts val="0"/>
              </a:spcBef>
              <a:spcAft>
                <a:spcPts val="0"/>
              </a:spcAft>
              <a:buSzPts val="4800"/>
              <a:buNone/>
              <a:defRPr b="1" sz="4800"/>
            </a:lvl4pPr>
            <a:lvl5pPr lvl="4" rtl="0">
              <a:spcBef>
                <a:spcPts val="0"/>
              </a:spcBef>
              <a:spcAft>
                <a:spcPts val="0"/>
              </a:spcAft>
              <a:buSzPts val="4800"/>
              <a:buNone/>
              <a:defRPr b="1" sz="4800"/>
            </a:lvl5pPr>
            <a:lvl6pPr lvl="5" rtl="0">
              <a:spcBef>
                <a:spcPts val="0"/>
              </a:spcBef>
              <a:spcAft>
                <a:spcPts val="0"/>
              </a:spcAft>
              <a:buSzPts val="4800"/>
              <a:buNone/>
              <a:defRPr b="1" sz="4800"/>
            </a:lvl6pPr>
            <a:lvl7pPr lvl="6" rtl="0">
              <a:spcBef>
                <a:spcPts val="0"/>
              </a:spcBef>
              <a:spcAft>
                <a:spcPts val="0"/>
              </a:spcAft>
              <a:buSzPts val="4800"/>
              <a:buNone/>
              <a:defRPr b="1" sz="4800"/>
            </a:lvl7pPr>
            <a:lvl8pPr lvl="7" rtl="0">
              <a:spcBef>
                <a:spcPts val="0"/>
              </a:spcBef>
              <a:spcAft>
                <a:spcPts val="0"/>
              </a:spcAft>
              <a:buSzPts val="4800"/>
              <a:buNone/>
              <a:defRPr b="1" sz="4800"/>
            </a:lvl8pPr>
            <a:lvl9pPr lvl="8" rtl="0">
              <a:spcBef>
                <a:spcPts val="0"/>
              </a:spcBef>
              <a:spcAft>
                <a:spcPts val="0"/>
              </a:spcAft>
              <a:buSzPts val="4800"/>
              <a:buNone/>
              <a:defRPr b="1" sz="4800"/>
            </a:lvl9pPr>
          </a:lstStyle>
          <a:p/>
        </p:txBody>
      </p:sp>
      <p:sp>
        <p:nvSpPr>
          <p:cNvPr id="135" name="Google Shape;135;p26"/>
          <p:cNvSpPr txBox="1"/>
          <p:nvPr>
            <p:ph idx="1" type="subTitle"/>
          </p:nvPr>
        </p:nvSpPr>
        <p:spPr>
          <a:xfrm>
            <a:off x="1546025" y="3710548"/>
            <a:ext cx="58326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p:txBody>
      </p:sp>
      <p:sp>
        <p:nvSpPr>
          <p:cNvPr id="136" name="Google Shape;136;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rgbClr val="263238"/>
                </a:solidFill>
              </a:defRPr>
            </a:lvl1pPr>
            <a:lvl2pPr lvl="1" rtl="0">
              <a:buNone/>
              <a:defRPr>
                <a:solidFill>
                  <a:srgbClr val="263238"/>
                </a:solidFill>
              </a:defRPr>
            </a:lvl2pPr>
            <a:lvl3pPr lvl="2" rtl="0">
              <a:buNone/>
              <a:defRPr>
                <a:solidFill>
                  <a:srgbClr val="263238"/>
                </a:solidFill>
              </a:defRPr>
            </a:lvl3pPr>
            <a:lvl4pPr lvl="3" rtl="0">
              <a:buNone/>
              <a:defRPr>
                <a:solidFill>
                  <a:srgbClr val="263238"/>
                </a:solidFill>
              </a:defRPr>
            </a:lvl4pPr>
            <a:lvl5pPr lvl="4" rtl="0">
              <a:buNone/>
              <a:defRPr>
                <a:solidFill>
                  <a:srgbClr val="263238"/>
                </a:solidFill>
              </a:defRPr>
            </a:lvl5pPr>
            <a:lvl6pPr lvl="5" rtl="0">
              <a:buNone/>
              <a:defRPr>
                <a:solidFill>
                  <a:srgbClr val="263238"/>
                </a:solidFill>
              </a:defRPr>
            </a:lvl6pPr>
            <a:lvl7pPr lvl="6" rtl="0">
              <a:buNone/>
              <a:defRPr>
                <a:solidFill>
                  <a:srgbClr val="263238"/>
                </a:solidFill>
              </a:defRPr>
            </a:lvl7pPr>
            <a:lvl8pPr lvl="7" rtl="0">
              <a:buNone/>
              <a:defRPr>
                <a:solidFill>
                  <a:srgbClr val="263238"/>
                </a:solidFill>
              </a:defRPr>
            </a:lvl8pPr>
            <a:lvl9pPr lvl="8" rtl="0">
              <a:buNone/>
              <a:defRPr>
                <a:solidFill>
                  <a:srgbClr val="26323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7" name="Shape 137"/>
        <p:cNvGrpSpPr/>
        <p:nvPr/>
      </p:nvGrpSpPr>
      <p:grpSpPr>
        <a:xfrm>
          <a:off x="0" y="0"/>
          <a:ext cx="0" cy="0"/>
          <a:chOff x="0" y="0"/>
          <a:chExt cx="0" cy="0"/>
        </a:xfrm>
      </p:grpSpPr>
      <p:pic>
        <p:nvPicPr>
          <p:cNvPr descr="connections-05.png" id="138" name="Google Shape;138;p27"/>
          <p:cNvPicPr preferRelativeResize="0"/>
          <p:nvPr/>
        </p:nvPicPr>
        <p:blipFill>
          <a:blip r:embed="rId2">
            <a:alphaModFix/>
          </a:blip>
          <a:stretch>
            <a:fillRect/>
          </a:stretch>
        </p:blipFill>
        <p:spPr>
          <a:xfrm flipH="1" rot="10800000">
            <a:off x="5945" y="0"/>
            <a:ext cx="9132109" cy="6858000"/>
          </a:xfrm>
          <a:prstGeom prst="rect">
            <a:avLst/>
          </a:prstGeom>
          <a:noFill/>
          <a:ln>
            <a:noFill/>
          </a:ln>
        </p:spPr>
      </p:pic>
      <p:sp>
        <p:nvSpPr>
          <p:cNvPr id="139" name="Google Shape;139;p27"/>
          <p:cNvSpPr txBox="1"/>
          <p:nvPr>
            <p:ph idx="1" type="body"/>
          </p:nvPr>
        </p:nvSpPr>
        <p:spPr>
          <a:xfrm>
            <a:off x="1215300" y="2501400"/>
            <a:ext cx="6713400" cy="10932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rgbClr val="263238"/>
              </a:buClr>
              <a:buSzPts val="3600"/>
              <a:buChar char="◎"/>
              <a:defRPr i="1" sz="3600"/>
            </a:lvl1pPr>
            <a:lvl2pPr indent="-457200" lvl="1" marL="914400" rtl="0" algn="ctr">
              <a:spcBef>
                <a:spcPts val="0"/>
              </a:spcBef>
              <a:spcAft>
                <a:spcPts val="0"/>
              </a:spcAft>
              <a:buClr>
                <a:srgbClr val="263238"/>
              </a:buClr>
              <a:buSzPts val="3600"/>
              <a:buChar char="○"/>
              <a:defRPr i="1" sz="3600"/>
            </a:lvl2pPr>
            <a:lvl3pPr indent="-457200" lvl="2" marL="1371600" rtl="0" algn="ctr">
              <a:spcBef>
                <a:spcPts val="0"/>
              </a:spcBef>
              <a:spcAft>
                <a:spcPts val="0"/>
              </a:spcAft>
              <a:buClr>
                <a:srgbClr val="263238"/>
              </a:buClr>
              <a:buSzPts val="3600"/>
              <a:buChar char="◉"/>
              <a:defRPr i="1" sz="3600"/>
            </a:lvl3pPr>
            <a:lvl4pPr indent="-457200" lvl="3" marL="1828800" rtl="0" algn="ctr">
              <a:spcBef>
                <a:spcPts val="0"/>
              </a:spcBef>
              <a:spcAft>
                <a:spcPts val="0"/>
              </a:spcAft>
              <a:buClr>
                <a:srgbClr val="263238"/>
              </a:buClr>
              <a:buSzPts val="3600"/>
              <a:buChar char="●"/>
              <a:defRPr i="1" sz="3600"/>
            </a:lvl4pPr>
            <a:lvl5pPr indent="-457200" lvl="4" marL="2286000" rtl="0" algn="ctr">
              <a:spcBef>
                <a:spcPts val="0"/>
              </a:spcBef>
              <a:spcAft>
                <a:spcPts val="0"/>
              </a:spcAft>
              <a:buClr>
                <a:srgbClr val="263238"/>
              </a:buClr>
              <a:buSzPts val="3600"/>
              <a:buChar char="○"/>
              <a:defRPr i="1" sz="3600"/>
            </a:lvl5pPr>
            <a:lvl6pPr indent="-457200" lvl="5" marL="2743200" rtl="0" algn="ctr">
              <a:spcBef>
                <a:spcPts val="0"/>
              </a:spcBef>
              <a:spcAft>
                <a:spcPts val="0"/>
              </a:spcAft>
              <a:buClr>
                <a:srgbClr val="263238"/>
              </a:buClr>
              <a:buSzPts val="3600"/>
              <a:buChar char="■"/>
              <a:defRPr i="1" sz="3600"/>
            </a:lvl6pPr>
            <a:lvl7pPr indent="-457200" lvl="6" marL="3200400" rtl="0" algn="ctr">
              <a:spcBef>
                <a:spcPts val="0"/>
              </a:spcBef>
              <a:spcAft>
                <a:spcPts val="0"/>
              </a:spcAft>
              <a:buClr>
                <a:srgbClr val="263238"/>
              </a:buClr>
              <a:buSzPts val="3600"/>
              <a:buChar char="●"/>
              <a:defRPr i="1" sz="3600"/>
            </a:lvl7pPr>
            <a:lvl8pPr indent="-457200" lvl="7" marL="3657600" rtl="0" algn="ctr">
              <a:spcBef>
                <a:spcPts val="0"/>
              </a:spcBef>
              <a:spcAft>
                <a:spcPts val="0"/>
              </a:spcAft>
              <a:buClr>
                <a:srgbClr val="263238"/>
              </a:buClr>
              <a:buSzPts val="3600"/>
              <a:buChar char="○"/>
              <a:defRPr i="1" sz="3600"/>
            </a:lvl8pPr>
            <a:lvl9pPr indent="-457200" lvl="8" marL="4114800" rtl="0" algn="ctr">
              <a:spcBef>
                <a:spcPts val="0"/>
              </a:spcBef>
              <a:spcAft>
                <a:spcPts val="0"/>
              </a:spcAft>
              <a:buClr>
                <a:srgbClr val="263238"/>
              </a:buClr>
              <a:buSzPts val="3600"/>
              <a:buChar char="■"/>
              <a:defRPr i="1" sz="3600"/>
            </a:lvl9pPr>
          </a:lstStyle>
          <a:p/>
        </p:txBody>
      </p:sp>
      <p:grpSp>
        <p:nvGrpSpPr>
          <p:cNvPr id="140" name="Google Shape;140;p27"/>
          <p:cNvGrpSpPr/>
          <p:nvPr/>
        </p:nvGrpSpPr>
        <p:grpSpPr>
          <a:xfrm>
            <a:off x="3593400" y="1074285"/>
            <a:ext cx="1957200" cy="1093200"/>
            <a:chOff x="3593400" y="1760085"/>
            <a:chExt cx="1957200" cy="1093200"/>
          </a:xfrm>
        </p:grpSpPr>
        <p:sp>
          <p:nvSpPr>
            <p:cNvPr id="141" name="Google Shape;141;p27"/>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rgbClr val="C90813"/>
                  </a:solidFill>
                  <a:latin typeface="Source Sans Pro"/>
                  <a:ea typeface="Source Sans Pro"/>
                  <a:cs typeface="Source Sans Pro"/>
                  <a:sym typeface="Source Sans Pro"/>
                </a:rPr>
                <a:t>“</a:t>
              </a:r>
              <a:endParaRPr b="1" sz="6000">
                <a:solidFill>
                  <a:srgbClr val="C90813"/>
                </a:solidFill>
                <a:latin typeface="Source Sans Pro"/>
                <a:ea typeface="Source Sans Pro"/>
                <a:cs typeface="Source Sans Pro"/>
                <a:sym typeface="Source Sans Pro"/>
              </a:endParaRPr>
            </a:p>
          </p:txBody>
        </p:sp>
        <p:sp>
          <p:nvSpPr>
            <p:cNvPr id="142" name="Google Shape;142;p27"/>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sp>
          <p:nvSpPr>
            <p:cNvPr id="143" name="Google Shape;143;p27"/>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90813"/>
                </a:solidFill>
              </a:endParaRPr>
            </a:p>
          </p:txBody>
        </p:sp>
      </p:grpSp>
      <p:cxnSp>
        <p:nvCxnSpPr>
          <p:cNvPr id="144" name="Google Shape;144;p27"/>
          <p:cNvCxnSpPr>
            <a:endCxn id="142" idx="1"/>
          </p:cNvCxnSpPr>
          <p:nvPr/>
        </p:nvCxnSpPr>
        <p:spPr>
          <a:xfrm>
            <a:off x="3742095" y="871980"/>
            <a:ext cx="443400" cy="362400"/>
          </a:xfrm>
          <a:prstGeom prst="straightConnector1">
            <a:avLst/>
          </a:prstGeom>
          <a:noFill/>
          <a:ln cap="flat" cmpd="sng" w="9525">
            <a:solidFill>
              <a:srgbClr val="CFD8DC"/>
            </a:solidFill>
            <a:prstDash val="solid"/>
            <a:round/>
            <a:headEnd len="med" w="med" type="none"/>
            <a:tailEnd len="med" w="med" type="none"/>
          </a:ln>
        </p:spPr>
      </p:cxnSp>
      <p:cxnSp>
        <p:nvCxnSpPr>
          <p:cNvPr id="145" name="Google Shape;145;p27"/>
          <p:cNvCxnSpPr/>
          <p:nvPr/>
        </p:nvCxnSpPr>
        <p:spPr>
          <a:xfrm rot="10800000">
            <a:off x="4114800" y="269685"/>
            <a:ext cx="457200" cy="804600"/>
          </a:xfrm>
          <a:prstGeom prst="straightConnector1">
            <a:avLst/>
          </a:prstGeom>
          <a:noFill/>
          <a:ln cap="flat" cmpd="sng" w="9525">
            <a:solidFill>
              <a:srgbClr val="CFD8DC"/>
            </a:solidFill>
            <a:prstDash val="solid"/>
            <a:round/>
            <a:headEnd len="med" w="med" type="none"/>
            <a:tailEnd len="med" w="med" type="none"/>
          </a:ln>
        </p:spPr>
      </p:cxnSp>
      <p:cxnSp>
        <p:nvCxnSpPr>
          <p:cNvPr id="146" name="Google Shape;146;p27"/>
          <p:cNvCxnSpPr/>
          <p:nvPr/>
        </p:nvCxnSpPr>
        <p:spPr>
          <a:xfrm flipH="1" rot="10800000">
            <a:off x="4749075" y="753125"/>
            <a:ext cx="95100" cy="348900"/>
          </a:xfrm>
          <a:prstGeom prst="straightConnector1">
            <a:avLst/>
          </a:prstGeom>
          <a:noFill/>
          <a:ln cap="flat" cmpd="sng" w="9525">
            <a:solidFill>
              <a:srgbClr val="CFD8DC"/>
            </a:solidFill>
            <a:prstDash val="solid"/>
            <a:round/>
            <a:headEnd len="med" w="med" type="none"/>
            <a:tailEnd len="med" w="med" type="none"/>
          </a:ln>
        </p:spPr>
      </p:cxnSp>
      <p:sp>
        <p:nvSpPr>
          <p:cNvPr id="147" name="Google Shape;147;p27"/>
          <p:cNvSpPr txBox="1"/>
          <p:nvPr>
            <p:ph idx="12" type="sldNum"/>
          </p:nvPr>
        </p:nvSpPr>
        <p:spPr>
          <a:xfrm>
            <a:off x="-87"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48" name="Shape 148"/>
        <p:cNvGrpSpPr/>
        <p:nvPr/>
      </p:nvGrpSpPr>
      <p:grpSpPr>
        <a:xfrm>
          <a:off x="0" y="0"/>
          <a:ext cx="0" cy="0"/>
          <a:chOff x="0" y="0"/>
          <a:chExt cx="0" cy="0"/>
        </a:xfrm>
      </p:grpSpPr>
      <p:sp>
        <p:nvSpPr>
          <p:cNvPr id="149" name="Google Shape;149;p2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0" name="Google Shape;150;p28"/>
          <p:cNvSpPr txBox="1"/>
          <p:nvPr>
            <p:ph idx="1" type="body"/>
          </p:nvPr>
        </p:nvSpPr>
        <p:spPr>
          <a:xfrm>
            <a:off x="786150" y="1682267"/>
            <a:ext cx="7571700" cy="4764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51" name="Google Shape;151;p28"/>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2" name="Shape 152"/>
        <p:cNvGrpSpPr/>
        <p:nvPr/>
      </p:nvGrpSpPr>
      <p:grpSpPr>
        <a:xfrm>
          <a:off x="0" y="0"/>
          <a:ext cx="0" cy="0"/>
          <a:chOff x="0" y="0"/>
          <a:chExt cx="0" cy="0"/>
        </a:xfrm>
      </p:grpSpPr>
      <p:sp>
        <p:nvSpPr>
          <p:cNvPr id="153" name="Google Shape;153;p2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4" name="Google Shape;154;p29"/>
          <p:cNvSpPr txBox="1"/>
          <p:nvPr>
            <p:ph idx="1" type="body"/>
          </p:nvPr>
        </p:nvSpPr>
        <p:spPr>
          <a:xfrm>
            <a:off x="786137"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5" name="Google Shape;155;p29"/>
          <p:cNvSpPr txBox="1"/>
          <p:nvPr>
            <p:ph idx="2" type="body"/>
          </p:nvPr>
        </p:nvSpPr>
        <p:spPr>
          <a:xfrm>
            <a:off x="4682659" y="1600200"/>
            <a:ext cx="3675300" cy="49677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93700" lvl="1" marL="914400" rtl="0">
              <a:spcBef>
                <a:spcPts val="0"/>
              </a:spcBef>
              <a:spcAft>
                <a:spcPts val="0"/>
              </a:spcAft>
              <a:buSzPts val="2600"/>
              <a:buChar char="○"/>
              <a:defRPr sz="2600"/>
            </a:lvl2pPr>
            <a:lvl3pPr indent="-393700" lvl="2" marL="1371600" rtl="0">
              <a:spcBef>
                <a:spcPts val="0"/>
              </a:spcBef>
              <a:spcAft>
                <a:spcPts val="0"/>
              </a:spcAft>
              <a:buSzPts val="2600"/>
              <a:buChar char="◉"/>
              <a:defRPr sz="2600"/>
            </a:lvl3pPr>
            <a:lvl4pPr indent="-393700" lvl="3" marL="1828800" rtl="0">
              <a:spcBef>
                <a:spcPts val="0"/>
              </a:spcBef>
              <a:spcAft>
                <a:spcPts val="0"/>
              </a:spcAft>
              <a:buSzPts val="2600"/>
              <a:buChar char="●"/>
              <a:defRPr sz="2600"/>
            </a:lvl4pPr>
            <a:lvl5pPr indent="-393700" lvl="4" marL="2286000" rtl="0">
              <a:spcBef>
                <a:spcPts val="0"/>
              </a:spcBef>
              <a:spcAft>
                <a:spcPts val="0"/>
              </a:spcAft>
              <a:buSzPts val="2600"/>
              <a:buChar char="○"/>
              <a:defRPr sz="2600"/>
            </a:lvl5pPr>
            <a:lvl6pPr indent="-393700" lvl="5" marL="2743200" rtl="0">
              <a:spcBef>
                <a:spcPts val="0"/>
              </a:spcBef>
              <a:spcAft>
                <a:spcPts val="0"/>
              </a:spcAft>
              <a:buSzPts val="2600"/>
              <a:buChar char="■"/>
              <a:defRPr sz="2600"/>
            </a:lvl6pPr>
            <a:lvl7pPr indent="-393700" lvl="6" marL="3200400" rtl="0">
              <a:spcBef>
                <a:spcPts val="0"/>
              </a:spcBef>
              <a:spcAft>
                <a:spcPts val="0"/>
              </a:spcAft>
              <a:buSzPts val="2600"/>
              <a:buChar char="●"/>
              <a:defRPr sz="2600"/>
            </a:lvl7pPr>
            <a:lvl8pPr indent="-393700" lvl="7" marL="3657600" rtl="0">
              <a:spcBef>
                <a:spcPts val="0"/>
              </a:spcBef>
              <a:spcAft>
                <a:spcPts val="0"/>
              </a:spcAft>
              <a:buSzPts val="2600"/>
              <a:buChar char="○"/>
              <a:defRPr sz="2600"/>
            </a:lvl8pPr>
            <a:lvl9pPr indent="-393700" lvl="8" marL="4114800" rtl="0">
              <a:spcBef>
                <a:spcPts val="0"/>
              </a:spcBef>
              <a:spcAft>
                <a:spcPts val="0"/>
              </a:spcAft>
              <a:buSzPts val="2600"/>
              <a:buChar char="■"/>
              <a:defRPr sz="2600"/>
            </a:lvl9pPr>
          </a:lstStyle>
          <a:p/>
        </p:txBody>
      </p:sp>
      <p:sp>
        <p:nvSpPr>
          <p:cNvPr id="156" name="Google Shape;156;p29"/>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57" name="Shape 157"/>
        <p:cNvGrpSpPr/>
        <p:nvPr/>
      </p:nvGrpSpPr>
      <p:grpSpPr>
        <a:xfrm>
          <a:off x="0" y="0"/>
          <a:ext cx="0" cy="0"/>
          <a:chOff x="0" y="0"/>
          <a:chExt cx="0" cy="0"/>
        </a:xfrm>
      </p:grpSpPr>
      <p:sp>
        <p:nvSpPr>
          <p:cNvPr id="158" name="Google Shape;158;p3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30"/>
          <p:cNvSpPr txBox="1"/>
          <p:nvPr>
            <p:ph idx="1" type="body"/>
          </p:nvPr>
        </p:nvSpPr>
        <p:spPr>
          <a:xfrm>
            <a:off x="786150"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0" name="Google Shape;160;p30"/>
          <p:cNvSpPr txBox="1"/>
          <p:nvPr>
            <p:ph idx="2" type="body"/>
          </p:nvPr>
        </p:nvSpPr>
        <p:spPr>
          <a:xfrm>
            <a:off x="3329992"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1" name="Google Shape;161;p30"/>
          <p:cNvSpPr txBox="1"/>
          <p:nvPr>
            <p:ph idx="3" type="body"/>
          </p:nvPr>
        </p:nvSpPr>
        <p:spPr>
          <a:xfrm>
            <a:off x="5873834" y="1600200"/>
            <a:ext cx="24198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62" name="Google Shape;162;p30"/>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63" name="Shape 163"/>
        <p:cNvGrpSpPr/>
        <p:nvPr/>
      </p:nvGrpSpPr>
      <p:grpSpPr>
        <a:xfrm>
          <a:off x="0" y="0"/>
          <a:ext cx="0" cy="0"/>
          <a:chOff x="0" y="0"/>
          <a:chExt cx="0" cy="0"/>
        </a:xfrm>
      </p:grpSpPr>
      <p:sp>
        <p:nvSpPr>
          <p:cNvPr id="164" name="Google Shape;164;p3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31"/>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32"/>
          <p:cNvSpPr txBox="1"/>
          <p:nvPr>
            <p:ph idx="1" type="body"/>
          </p:nvPr>
        </p:nvSpPr>
        <p:spPr>
          <a:xfrm>
            <a:off x="457200" y="5407123"/>
            <a:ext cx="8229600" cy="4914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68" name="Google Shape;168;p32"/>
          <p:cNvSpPr txBox="1"/>
          <p:nvPr>
            <p:ph idx="12" type="sldNum"/>
          </p:nvPr>
        </p:nvSpPr>
        <p:spPr>
          <a:xfrm>
            <a:off x="-92" y="6333125"/>
            <a:ext cx="9144000" cy="525000"/>
          </a:xfrm>
          <a:prstGeom prst="rect">
            <a:avLst/>
          </a:prstGeom>
        </p:spPr>
        <p:txBody>
          <a:bodyPr anchorCtr="0" anchor="t" bIns="91425" lIns="91425" spcFirstLastPara="1" rIns="91425" wrap="square" tIns="91425">
            <a:noAutofit/>
          </a:bodyPr>
          <a:lstStyle>
            <a:lvl1pPr lvl="0" rtl="0" algn="ctr">
              <a:buNone/>
              <a:defRPr>
                <a:solidFill>
                  <a:srgbClr val="C90813"/>
                </a:solidFill>
              </a:defRPr>
            </a:lvl1pPr>
            <a:lvl2pPr lvl="1" rtl="0" algn="ctr">
              <a:buNone/>
              <a:defRPr>
                <a:solidFill>
                  <a:srgbClr val="C90813"/>
                </a:solidFill>
              </a:defRPr>
            </a:lvl2pPr>
            <a:lvl3pPr lvl="2" rtl="0" algn="ctr">
              <a:buNone/>
              <a:defRPr>
                <a:solidFill>
                  <a:srgbClr val="C90813"/>
                </a:solidFill>
              </a:defRPr>
            </a:lvl3pPr>
            <a:lvl4pPr lvl="3" rtl="0" algn="ctr">
              <a:buNone/>
              <a:defRPr>
                <a:solidFill>
                  <a:srgbClr val="C90813"/>
                </a:solidFill>
              </a:defRPr>
            </a:lvl4pPr>
            <a:lvl5pPr lvl="4" rtl="0" algn="ctr">
              <a:buNone/>
              <a:defRPr>
                <a:solidFill>
                  <a:srgbClr val="C90813"/>
                </a:solidFill>
              </a:defRPr>
            </a:lvl5pPr>
            <a:lvl6pPr lvl="5" rtl="0" algn="ctr">
              <a:buNone/>
              <a:defRPr>
                <a:solidFill>
                  <a:srgbClr val="C90813"/>
                </a:solidFill>
              </a:defRPr>
            </a:lvl6pPr>
            <a:lvl7pPr lvl="6" rtl="0" algn="ctr">
              <a:buNone/>
              <a:defRPr>
                <a:solidFill>
                  <a:srgbClr val="C90813"/>
                </a:solidFill>
              </a:defRPr>
            </a:lvl7pPr>
            <a:lvl8pPr lvl="7" rtl="0" algn="ctr">
              <a:buNone/>
              <a:defRPr>
                <a:solidFill>
                  <a:srgbClr val="C90813"/>
                </a:solidFill>
              </a:defRPr>
            </a:lvl8pPr>
            <a:lvl9pPr lvl="8" rtl="0" algn="ctr">
              <a:buNone/>
              <a:defRPr>
                <a:solidFill>
                  <a:srgbClr val="C90813"/>
                </a:solidFill>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34"/>
          <p:cNvSpPr/>
          <p:nvPr/>
        </p:nvSpPr>
        <p:spPr>
          <a:xfrm>
            <a:off x="-26550" y="-19800"/>
            <a:ext cx="9197100" cy="68976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lvl1pPr lvl="0" rtl="0">
              <a:buNone/>
              <a:defRPr>
                <a:solidFill>
                  <a:srgbClr val="C90813"/>
                </a:solidFill>
              </a:defRPr>
            </a:lvl1pPr>
            <a:lvl2pPr lvl="1" rtl="0">
              <a:buNone/>
              <a:defRPr>
                <a:solidFill>
                  <a:srgbClr val="C90813"/>
                </a:solidFill>
              </a:defRPr>
            </a:lvl2pPr>
            <a:lvl3pPr lvl="2" rtl="0">
              <a:buNone/>
              <a:defRPr>
                <a:solidFill>
                  <a:srgbClr val="C90813"/>
                </a:solidFill>
              </a:defRPr>
            </a:lvl3pPr>
            <a:lvl4pPr lvl="3" rtl="0">
              <a:buNone/>
              <a:defRPr>
                <a:solidFill>
                  <a:srgbClr val="C90813"/>
                </a:solidFill>
              </a:defRPr>
            </a:lvl4pPr>
            <a:lvl5pPr lvl="4" rtl="0">
              <a:buNone/>
              <a:defRPr>
                <a:solidFill>
                  <a:srgbClr val="C90813"/>
                </a:solidFill>
              </a:defRPr>
            </a:lvl5pPr>
            <a:lvl6pPr lvl="5" rtl="0">
              <a:buNone/>
              <a:defRPr>
                <a:solidFill>
                  <a:srgbClr val="C90813"/>
                </a:solidFill>
              </a:defRPr>
            </a:lvl6pPr>
            <a:lvl7pPr lvl="6" rtl="0">
              <a:buNone/>
              <a:defRPr>
                <a:solidFill>
                  <a:srgbClr val="C90813"/>
                </a:solidFill>
              </a:defRPr>
            </a:lvl7pPr>
            <a:lvl8pPr lvl="7" rtl="0">
              <a:buNone/>
              <a:defRPr>
                <a:solidFill>
                  <a:srgbClr val="C90813"/>
                </a:solidFill>
              </a:defRPr>
            </a:lvl8pPr>
            <a:lvl9pPr lvl="8" rtl="0">
              <a:buNone/>
              <a:defRPr>
                <a:solidFill>
                  <a:srgbClr val="C90813"/>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2.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52" name="Google Shape;52;p13"/>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04384" y="6333134"/>
            <a:ext cx="548700" cy="5247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0091EA"/>
                </a:solidFill>
                <a:latin typeface="Source Sans Pro"/>
                <a:ea typeface="Source Sans Pro"/>
                <a:cs typeface="Source Sans Pro"/>
                <a:sym typeface="Source Sans Pro"/>
              </a:defRPr>
            </a:lvl1pPr>
            <a:lvl2pPr lvl="1" rtl="0" algn="r">
              <a:buNone/>
              <a:defRPr b="1" sz="1300">
                <a:solidFill>
                  <a:srgbClr val="0091EA"/>
                </a:solidFill>
                <a:latin typeface="Source Sans Pro"/>
                <a:ea typeface="Source Sans Pro"/>
                <a:cs typeface="Source Sans Pro"/>
                <a:sym typeface="Source Sans Pro"/>
              </a:defRPr>
            </a:lvl2pPr>
            <a:lvl3pPr lvl="2" rtl="0" algn="r">
              <a:buNone/>
              <a:defRPr b="1" sz="1300">
                <a:solidFill>
                  <a:srgbClr val="0091EA"/>
                </a:solidFill>
                <a:latin typeface="Source Sans Pro"/>
                <a:ea typeface="Source Sans Pro"/>
                <a:cs typeface="Source Sans Pro"/>
                <a:sym typeface="Source Sans Pro"/>
              </a:defRPr>
            </a:lvl3pPr>
            <a:lvl4pPr lvl="3" rtl="0" algn="r">
              <a:buNone/>
              <a:defRPr b="1" sz="1300">
                <a:solidFill>
                  <a:srgbClr val="0091EA"/>
                </a:solidFill>
                <a:latin typeface="Source Sans Pro"/>
                <a:ea typeface="Source Sans Pro"/>
                <a:cs typeface="Source Sans Pro"/>
                <a:sym typeface="Source Sans Pro"/>
              </a:defRPr>
            </a:lvl4pPr>
            <a:lvl5pPr lvl="4" rtl="0" algn="r">
              <a:buNone/>
              <a:defRPr b="1" sz="1300">
                <a:solidFill>
                  <a:srgbClr val="0091EA"/>
                </a:solidFill>
                <a:latin typeface="Source Sans Pro"/>
                <a:ea typeface="Source Sans Pro"/>
                <a:cs typeface="Source Sans Pro"/>
                <a:sym typeface="Source Sans Pro"/>
              </a:defRPr>
            </a:lvl5pPr>
            <a:lvl6pPr lvl="5" rtl="0" algn="r">
              <a:buNone/>
              <a:defRPr b="1" sz="1300">
                <a:solidFill>
                  <a:srgbClr val="0091EA"/>
                </a:solidFill>
                <a:latin typeface="Source Sans Pro"/>
                <a:ea typeface="Source Sans Pro"/>
                <a:cs typeface="Source Sans Pro"/>
                <a:sym typeface="Source Sans Pro"/>
              </a:defRPr>
            </a:lvl6pPr>
            <a:lvl7pPr lvl="6" rtl="0" algn="r">
              <a:buNone/>
              <a:defRPr b="1" sz="1300">
                <a:solidFill>
                  <a:srgbClr val="0091EA"/>
                </a:solidFill>
                <a:latin typeface="Source Sans Pro"/>
                <a:ea typeface="Source Sans Pro"/>
                <a:cs typeface="Source Sans Pro"/>
                <a:sym typeface="Source Sans Pro"/>
              </a:defRPr>
            </a:lvl7pPr>
            <a:lvl8pPr lvl="7" rtl="0" algn="r">
              <a:buNone/>
              <a:defRPr b="1" sz="1300">
                <a:solidFill>
                  <a:srgbClr val="0091EA"/>
                </a:solidFill>
                <a:latin typeface="Source Sans Pro"/>
                <a:ea typeface="Source Sans Pro"/>
                <a:cs typeface="Source Sans Pro"/>
                <a:sym typeface="Source Sans Pro"/>
              </a:defRPr>
            </a:lvl8pPr>
            <a:lvl9pPr lvl="8" rtl="0" algn="r">
              <a:buNone/>
              <a:defRPr b="1" sz="1300">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4"/>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C90813"/>
              </a:buClr>
              <a:buSzPts val="2000"/>
              <a:buFont typeface="Roboto Slab"/>
              <a:buNone/>
              <a:defRPr sz="2000">
                <a:solidFill>
                  <a:srgbClr val="C90813"/>
                </a:solidFill>
                <a:latin typeface="Roboto Slab"/>
                <a:ea typeface="Roboto Slab"/>
                <a:cs typeface="Roboto Slab"/>
                <a:sym typeface="Roboto Slab"/>
              </a:defRPr>
            </a:lvl1pPr>
            <a:lvl2pPr lvl="1"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p:txBody>
      </p:sp>
      <p:sp>
        <p:nvSpPr>
          <p:cNvPr id="113" name="Google Shape;113;p24"/>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indent="-381000" lvl="1" marL="9144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indent="-381000" lvl="2" marL="13716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indent="-342900" lvl="3" marL="1828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indent="-342900" lvl="4" marL="22860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indent="-342900" lvl="5" marL="27432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indent="-342900" lvl="6" marL="32004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indent="-342900" lvl="7" marL="36576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indent="-342900" lvl="8" marL="41148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p:txBody>
      </p:sp>
      <p:sp>
        <p:nvSpPr>
          <p:cNvPr id="114" name="Google Shape;114;p2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b="1" sz="1300">
                <a:solidFill>
                  <a:srgbClr val="C90813"/>
                </a:solidFill>
                <a:latin typeface="Source Sans Pro"/>
                <a:ea typeface="Source Sans Pro"/>
                <a:cs typeface="Source Sans Pro"/>
                <a:sym typeface="Source Sans Pro"/>
              </a:defRPr>
            </a:lvl1pPr>
            <a:lvl2pPr lvl="1" rtl="0" algn="r">
              <a:buNone/>
              <a:defRPr b="1" sz="1300">
                <a:solidFill>
                  <a:srgbClr val="C90813"/>
                </a:solidFill>
                <a:latin typeface="Source Sans Pro"/>
                <a:ea typeface="Source Sans Pro"/>
                <a:cs typeface="Source Sans Pro"/>
                <a:sym typeface="Source Sans Pro"/>
              </a:defRPr>
            </a:lvl2pPr>
            <a:lvl3pPr lvl="2" rtl="0" algn="r">
              <a:buNone/>
              <a:defRPr b="1" sz="1300">
                <a:solidFill>
                  <a:srgbClr val="C90813"/>
                </a:solidFill>
                <a:latin typeface="Source Sans Pro"/>
                <a:ea typeface="Source Sans Pro"/>
                <a:cs typeface="Source Sans Pro"/>
                <a:sym typeface="Source Sans Pro"/>
              </a:defRPr>
            </a:lvl3pPr>
            <a:lvl4pPr lvl="3" rtl="0" algn="r">
              <a:buNone/>
              <a:defRPr b="1" sz="1300">
                <a:solidFill>
                  <a:srgbClr val="C90813"/>
                </a:solidFill>
                <a:latin typeface="Source Sans Pro"/>
                <a:ea typeface="Source Sans Pro"/>
                <a:cs typeface="Source Sans Pro"/>
                <a:sym typeface="Source Sans Pro"/>
              </a:defRPr>
            </a:lvl4pPr>
            <a:lvl5pPr lvl="4" rtl="0" algn="r">
              <a:buNone/>
              <a:defRPr b="1" sz="1300">
                <a:solidFill>
                  <a:srgbClr val="C90813"/>
                </a:solidFill>
                <a:latin typeface="Source Sans Pro"/>
                <a:ea typeface="Source Sans Pro"/>
                <a:cs typeface="Source Sans Pro"/>
                <a:sym typeface="Source Sans Pro"/>
              </a:defRPr>
            </a:lvl5pPr>
            <a:lvl6pPr lvl="5" rtl="0" algn="r">
              <a:buNone/>
              <a:defRPr b="1" sz="1300">
                <a:solidFill>
                  <a:srgbClr val="C90813"/>
                </a:solidFill>
                <a:latin typeface="Source Sans Pro"/>
                <a:ea typeface="Source Sans Pro"/>
                <a:cs typeface="Source Sans Pro"/>
                <a:sym typeface="Source Sans Pro"/>
              </a:defRPr>
            </a:lvl6pPr>
            <a:lvl7pPr lvl="6" rtl="0" algn="r">
              <a:buNone/>
              <a:defRPr b="1" sz="1300">
                <a:solidFill>
                  <a:srgbClr val="C90813"/>
                </a:solidFill>
                <a:latin typeface="Source Sans Pro"/>
                <a:ea typeface="Source Sans Pro"/>
                <a:cs typeface="Source Sans Pro"/>
                <a:sym typeface="Source Sans Pro"/>
              </a:defRPr>
            </a:lvl7pPr>
            <a:lvl8pPr lvl="7" rtl="0" algn="r">
              <a:buNone/>
              <a:defRPr b="1" sz="1300">
                <a:solidFill>
                  <a:srgbClr val="C90813"/>
                </a:solidFill>
                <a:latin typeface="Source Sans Pro"/>
                <a:ea typeface="Source Sans Pro"/>
                <a:cs typeface="Source Sans Pro"/>
                <a:sym typeface="Source Sans Pro"/>
              </a:defRPr>
            </a:lvl8pPr>
            <a:lvl9pPr lvl="8" rtl="0" algn="r">
              <a:buNone/>
              <a:defRPr b="1" sz="1300">
                <a:solidFill>
                  <a:srgbClr val="C90813"/>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cdn-images-1.medium.com/max/600/0*0o8xIA4k3gXUDCFU.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hyperlink" Target="http://www.visiondummy.com/2014/04/geometric-interpretation-covariance-matrix/" TargetMode="External"/><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2.png"/><Relationship Id="rId4" Type="http://schemas.openxmlformats.org/officeDocument/2006/relationships/hyperlink" Target="https://cdn-images-1.medium.com/max/1200/1*QJZVKh-YHhPn5Q83kzJ96Q.p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hyperlink" Target="https://cdn-images-1.medium.com/max/1200/1*QJZVKh-YHhPn5Q83kzJ96Q.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cdn-images-1.medium.com/max/600/0*0o8xIA4k3gXUDCFU.png" TargetMode="External"/><Relationship Id="rId4" Type="http://schemas.openxmlformats.org/officeDocument/2006/relationships/image" Target="../media/image39.png"/><Relationship Id="rId5"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cdn-images-1.medium.com/max/600/0*0o8xIA4k3gXUDCFU.png" TargetMode="Externa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cdn-images-1.medium.com/max/600/0*0o8xIA4k3gXUDCFU.png" TargetMode="Externa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cdn-images-1.medium.com/max/600/0*0o8xIA4k3gXUDCFU.png" TargetMode="Externa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cdn-images-1.medium.com/max/600/0*0o8xIA4k3gXUDCFU.png" TargetMode="External"/><Relationship Id="rId4" Type="http://schemas.openxmlformats.org/officeDocument/2006/relationships/image" Target="../media/image20.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5"/>
          <p:cNvSpPr txBox="1"/>
          <p:nvPr>
            <p:ph type="ctrTitle"/>
          </p:nvPr>
        </p:nvSpPr>
        <p:spPr>
          <a:xfrm>
            <a:off x="1457775" y="2530550"/>
            <a:ext cx="6803100" cy="24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000000"/>
                </a:solidFill>
              </a:rPr>
              <a:t>Lecture 6: </a:t>
            </a:r>
            <a:endParaRPr>
              <a:solidFill>
                <a:srgbClr val="000000"/>
              </a:solidFill>
            </a:endParaRPr>
          </a:p>
          <a:p>
            <a:pPr indent="0" lvl="0" marL="0" rtl="0" algn="l">
              <a:spcBef>
                <a:spcPts val="0"/>
              </a:spcBef>
              <a:spcAft>
                <a:spcPts val="0"/>
              </a:spcAft>
              <a:buNone/>
            </a:pPr>
            <a:r>
              <a:rPr lang="en-GB">
                <a:solidFill>
                  <a:srgbClr val="000000"/>
                </a:solidFill>
              </a:rPr>
              <a:t>Support Vector Machines and PCA</a:t>
            </a:r>
            <a:endParaRPr>
              <a:solidFill>
                <a:srgbClr val="000000"/>
              </a:solidFill>
            </a:endParaRPr>
          </a:p>
        </p:txBody>
      </p:sp>
      <p:grpSp>
        <p:nvGrpSpPr>
          <p:cNvPr id="179" name="Google Shape;179;p35"/>
          <p:cNvGrpSpPr/>
          <p:nvPr/>
        </p:nvGrpSpPr>
        <p:grpSpPr>
          <a:xfrm>
            <a:off x="3451552" y="1737052"/>
            <a:ext cx="3027498" cy="793498"/>
            <a:chOff x="3644952" y="1400027"/>
            <a:chExt cx="3027498" cy="793498"/>
          </a:xfrm>
        </p:grpSpPr>
        <p:pic>
          <p:nvPicPr>
            <p:cNvPr id="180" name="Google Shape;180;p35"/>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181" name="Google Shape;181;p35"/>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182" name="Google Shape;182;p35"/>
          <p:cNvPicPr preferRelativeResize="0"/>
          <p:nvPr/>
        </p:nvPicPr>
        <p:blipFill rotWithShape="1">
          <a:blip r:embed="rId4">
            <a:alphaModFix/>
          </a:blip>
          <a:srcRect b="27728" l="0" r="0" t="40212"/>
          <a:stretch/>
        </p:blipFill>
        <p:spPr>
          <a:xfrm>
            <a:off x="1543900" y="2105050"/>
            <a:ext cx="1327200" cy="4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a:t>
            </a:r>
            <a:endParaRPr/>
          </a:p>
        </p:txBody>
      </p:sp>
      <p:sp>
        <p:nvSpPr>
          <p:cNvPr id="267" name="Google Shape;267;p4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68" name="Google Shape;268;p44"/>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69" name="Google Shape;269;p44"/>
          <p:cNvSpPr txBox="1"/>
          <p:nvPr/>
        </p:nvSpPr>
        <p:spPr>
          <a:xfrm>
            <a:off x="829200" y="1672667"/>
            <a:ext cx="7485600" cy="513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Solve convex optimization problem using quadratic programming (Not covered)</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Simple, easy to interpret algorithm</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Non-linearly separable feature spaces??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70" name="Google Shape;270;p44"/>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Kernel Functions</a:t>
            </a:r>
            <a:endParaRPr/>
          </a:p>
        </p:txBody>
      </p:sp>
      <p:sp>
        <p:nvSpPr>
          <p:cNvPr id="276" name="Google Shape;276;p4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77" name="Google Shape;277;p45"/>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278" name="Google Shape;278;p45"/>
          <p:cNvPicPr preferRelativeResize="0"/>
          <p:nvPr/>
        </p:nvPicPr>
        <p:blipFill>
          <a:blip r:embed="rId3">
            <a:alphaModFix/>
          </a:blip>
          <a:stretch>
            <a:fillRect/>
          </a:stretch>
        </p:blipFill>
        <p:spPr>
          <a:xfrm>
            <a:off x="2406749" y="1550083"/>
            <a:ext cx="4330525" cy="3101275"/>
          </a:xfrm>
          <a:prstGeom prst="rect">
            <a:avLst/>
          </a:prstGeom>
          <a:noFill/>
          <a:ln>
            <a:noFill/>
          </a:ln>
        </p:spPr>
      </p:pic>
      <p:sp>
        <p:nvSpPr>
          <p:cNvPr id="279" name="Google Shape;279;p45"/>
          <p:cNvSpPr txBox="1"/>
          <p:nvPr/>
        </p:nvSpPr>
        <p:spPr>
          <a:xfrm>
            <a:off x="1081325" y="4931892"/>
            <a:ext cx="7151100" cy="127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Kernel functions do the same thing as transforming points from one feature space to another.</a:t>
            </a:r>
            <a:endParaRPr sz="18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Features, so many of them...</a:t>
            </a:r>
            <a:endParaRPr sz="2400"/>
          </a:p>
        </p:txBody>
      </p:sp>
      <p:sp>
        <p:nvSpPr>
          <p:cNvPr id="285" name="Google Shape;285;p4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86" name="Google Shape;286;p46"/>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Images and video data</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Gene expression data</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NLP tasks with very large vocabularies</a:t>
            </a:r>
            <a:endParaRPr sz="18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Dimensionality Reduction</a:t>
            </a:r>
            <a:endParaRPr sz="2400"/>
          </a:p>
        </p:txBody>
      </p:sp>
      <p:sp>
        <p:nvSpPr>
          <p:cNvPr id="292" name="Google Shape;292;p4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93" name="Google Shape;293;p47"/>
          <p:cNvSpPr txBox="1"/>
          <p:nvPr/>
        </p:nvSpPr>
        <p:spPr>
          <a:xfrm>
            <a:off x="766475" y="1573300"/>
            <a:ext cx="6887700" cy="50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Dimensionality reduction is an unsupervised machine learning task!</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Given dataset X with m features, we wish to learn X’ with m’ features, where m’ &lt;&lt; m</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GB" sz="1800">
                <a:latin typeface="Roboto Slab"/>
                <a:ea typeface="Roboto Slab"/>
                <a:cs typeface="Roboto Slab"/>
                <a:sym typeface="Roboto Slab"/>
              </a:rPr>
              <a:t>PROS</a:t>
            </a:r>
            <a:endParaRPr b="1"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Reduces variance of the model</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Reduce model complexity and training time</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Find the most relevant features (or combinations of features)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Data compression</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Better interpretability </a:t>
            </a:r>
            <a:endParaRPr sz="1800">
              <a:latin typeface="Roboto Slab"/>
              <a:ea typeface="Roboto Slab"/>
              <a:cs typeface="Roboto Slab"/>
              <a:sym typeface="Roboto Slab"/>
            </a:endParaRPr>
          </a:p>
          <a:p>
            <a:pPr indent="0" lvl="0" marL="457200" rtl="0" algn="l">
              <a:spcBef>
                <a:spcPts val="0"/>
              </a:spcBef>
              <a:spcAft>
                <a:spcPts val="0"/>
              </a:spcAft>
              <a:buNone/>
            </a:pPr>
            <a:r>
              <a:t/>
            </a:r>
            <a:endParaRPr sz="18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299" name="Google Shape;299;p4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00" name="Google Shape;300;p48"/>
          <p:cNvSpPr txBox="1"/>
          <p:nvPr/>
        </p:nvSpPr>
        <p:spPr>
          <a:xfrm>
            <a:off x="766475" y="1573300"/>
            <a:ext cx="7571700" cy="45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Goal: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How do we ensure the preservation of important information?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Criteria - Projection onto linear subspace must </a:t>
            </a:r>
            <a:r>
              <a:rPr b="1" lang="en-GB" sz="1800">
                <a:solidFill>
                  <a:schemeClr val="dk1"/>
                </a:solidFill>
                <a:latin typeface="Roboto Slab"/>
                <a:ea typeface="Roboto Slab"/>
                <a:cs typeface="Roboto Slab"/>
                <a:sym typeface="Roboto Slab"/>
              </a:rPr>
              <a:t>maximize </a:t>
            </a:r>
            <a:r>
              <a:rPr lang="en-GB" sz="1800">
                <a:solidFill>
                  <a:schemeClr val="dk1"/>
                </a:solidFill>
                <a:latin typeface="Roboto Slab"/>
                <a:ea typeface="Roboto Slab"/>
                <a:cs typeface="Roboto Slab"/>
                <a:sym typeface="Roboto Slab"/>
              </a:rPr>
              <a:t>variance!</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01" name="Google Shape;301;p48"/>
          <p:cNvSpPr/>
          <p:nvPr/>
        </p:nvSpPr>
        <p:spPr>
          <a:xfrm>
            <a:off x="7300725" y="1909150"/>
            <a:ext cx="933000" cy="37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2" name="Google Shape;302;p48"/>
          <p:cNvPicPr preferRelativeResize="0"/>
          <p:nvPr/>
        </p:nvPicPr>
        <p:blipFill>
          <a:blip r:embed="rId3">
            <a:alphaModFix/>
          </a:blip>
          <a:stretch>
            <a:fillRect/>
          </a:stretch>
        </p:blipFill>
        <p:spPr>
          <a:xfrm>
            <a:off x="3286796" y="2355127"/>
            <a:ext cx="1746500" cy="642100"/>
          </a:xfrm>
          <a:prstGeom prst="rect">
            <a:avLst/>
          </a:prstGeom>
          <a:noFill/>
          <a:ln>
            <a:noFill/>
          </a:ln>
        </p:spPr>
      </p:pic>
      <p:pic>
        <p:nvPicPr>
          <p:cNvPr id="303" name="Google Shape;303;p48"/>
          <p:cNvPicPr preferRelativeResize="0"/>
          <p:nvPr/>
        </p:nvPicPr>
        <p:blipFill>
          <a:blip r:embed="rId4">
            <a:alphaModFix/>
          </a:blip>
          <a:stretch>
            <a:fillRect/>
          </a:stretch>
        </p:blipFill>
        <p:spPr>
          <a:xfrm>
            <a:off x="2279238" y="4004624"/>
            <a:ext cx="4546174" cy="217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09" name="Google Shape;309;p4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10" name="Google Shape;310;p49"/>
          <p:cNvSpPr txBox="1"/>
          <p:nvPr/>
        </p:nvSpPr>
        <p:spPr>
          <a:xfrm>
            <a:off x="786150" y="20264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311" name="Google Shape;311;p49"/>
          <p:cNvPicPr preferRelativeResize="0"/>
          <p:nvPr/>
        </p:nvPicPr>
        <p:blipFill>
          <a:blip r:embed="rId3">
            <a:alphaModFix/>
          </a:blip>
          <a:stretch>
            <a:fillRect/>
          </a:stretch>
        </p:blipFill>
        <p:spPr>
          <a:xfrm>
            <a:off x="1195950" y="3073846"/>
            <a:ext cx="6752100" cy="2144194"/>
          </a:xfrm>
          <a:prstGeom prst="rect">
            <a:avLst/>
          </a:prstGeom>
          <a:noFill/>
          <a:ln>
            <a:noFill/>
          </a:ln>
        </p:spPr>
      </p:pic>
      <p:sp>
        <p:nvSpPr>
          <p:cNvPr id="312" name="Google Shape;312;p49"/>
          <p:cNvSpPr/>
          <p:nvPr/>
        </p:nvSpPr>
        <p:spPr>
          <a:xfrm>
            <a:off x="7349850" y="2388050"/>
            <a:ext cx="1008000" cy="36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PCA - The Covariance Matrix</a:t>
            </a:r>
            <a:endParaRPr sz="2400"/>
          </a:p>
        </p:txBody>
      </p:sp>
      <p:sp>
        <p:nvSpPr>
          <p:cNvPr id="318" name="Google Shape;318;p5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19" name="Google Shape;319;p50"/>
          <p:cNvPicPr preferRelativeResize="0"/>
          <p:nvPr/>
        </p:nvPicPr>
        <p:blipFill>
          <a:blip r:embed="rId3">
            <a:alphaModFix/>
          </a:blip>
          <a:stretch>
            <a:fillRect/>
          </a:stretch>
        </p:blipFill>
        <p:spPr>
          <a:xfrm>
            <a:off x="786150" y="1542052"/>
            <a:ext cx="4529975" cy="4275000"/>
          </a:xfrm>
          <a:prstGeom prst="rect">
            <a:avLst/>
          </a:prstGeom>
          <a:noFill/>
          <a:ln>
            <a:noFill/>
          </a:ln>
        </p:spPr>
      </p:pic>
      <p:sp>
        <p:nvSpPr>
          <p:cNvPr id="320" name="Google Shape;320;p50"/>
          <p:cNvSpPr txBox="1"/>
          <p:nvPr/>
        </p:nvSpPr>
        <p:spPr>
          <a:xfrm>
            <a:off x="7063650" y="5934025"/>
            <a:ext cx="12942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Image Credits</a:t>
            </a:r>
            <a:endParaRPr/>
          </a:p>
        </p:txBody>
      </p:sp>
      <p:pic>
        <p:nvPicPr>
          <p:cNvPr id="321" name="Google Shape;321;p50"/>
          <p:cNvPicPr preferRelativeResize="0"/>
          <p:nvPr/>
        </p:nvPicPr>
        <p:blipFill>
          <a:blip r:embed="rId5">
            <a:alphaModFix/>
          </a:blip>
          <a:stretch>
            <a:fillRect/>
          </a:stretch>
        </p:blipFill>
        <p:spPr>
          <a:xfrm>
            <a:off x="5679277" y="3902077"/>
            <a:ext cx="2807500" cy="108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CC0000"/>
                </a:solidFill>
              </a:rPr>
              <a:t>Principal Component Analysis (PCA)</a:t>
            </a:r>
            <a:endParaRPr sz="3000"/>
          </a:p>
        </p:txBody>
      </p:sp>
      <p:sp>
        <p:nvSpPr>
          <p:cNvPr id="327" name="Google Shape;327;p5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28" name="Google Shape;328;p51"/>
          <p:cNvSpPr txBox="1"/>
          <p:nvPr/>
        </p:nvSpPr>
        <p:spPr>
          <a:xfrm>
            <a:off x="786150" y="1842725"/>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Slab"/>
                <a:ea typeface="Roboto Slab"/>
                <a:cs typeface="Roboto Slab"/>
                <a:sym typeface="Roboto Slab"/>
              </a:rPr>
              <a:t>Goal</a:t>
            </a:r>
            <a:r>
              <a:rPr lang="en-GB" sz="1800">
                <a:latin typeface="Roboto Slab"/>
                <a:ea typeface="Roboto Slab"/>
                <a:cs typeface="Roboto Slab"/>
                <a:sym typeface="Roboto Slab"/>
              </a:rPr>
              <a:t>: Project data into lower dimension subspace, given </a:t>
            </a:r>
            <a:r>
              <a:rPr lang="en-GB" sz="1800">
                <a:solidFill>
                  <a:schemeClr val="dk1"/>
                </a:solidFill>
                <a:latin typeface="Roboto Slab"/>
                <a:ea typeface="Roboto Slab"/>
                <a:cs typeface="Roboto Slab"/>
                <a:sym typeface="Roboto Slab"/>
              </a:rPr>
              <a:t>matrix X with m features, we wish to learn X’ with m’ features, where m’ &lt;&lt; m</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Select the projection dimension m’ using cross-validation</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Typically, we center the examples by subtracting the mean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
        <p:nvSpPr>
          <p:cNvPr id="329" name="Google Shape;329;p51"/>
          <p:cNvSpPr/>
          <p:nvPr/>
        </p:nvSpPr>
        <p:spPr>
          <a:xfrm>
            <a:off x="7349875" y="2220200"/>
            <a:ext cx="934500" cy="44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51"/>
          <p:cNvPicPr preferRelativeResize="0"/>
          <p:nvPr/>
        </p:nvPicPr>
        <p:blipFill>
          <a:blip r:embed="rId3">
            <a:alphaModFix/>
          </a:blip>
          <a:stretch>
            <a:fillRect/>
          </a:stretch>
        </p:blipFill>
        <p:spPr>
          <a:xfrm>
            <a:off x="3260500" y="3623658"/>
            <a:ext cx="1731600" cy="6176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786150" y="410825"/>
            <a:ext cx="7571700" cy="7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Numerical Example</a:t>
            </a:r>
            <a:endParaRPr sz="2400"/>
          </a:p>
        </p:txBody>
      </p:sp>
      <p:sp>
        <p:nvSpPr>
          <p:cNvPr id="336" name="Google Shape;336;p5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37" name="Google Shape;337;p52"/>
          <p:cNvPicPr preferRelativeResize="0"/>
          <p:nvPr/>
        </p:nvPicPr>
        <p:blipFill rotWithShape="1">
          <a:blip r:embed="rId3">
            <a:alphaModFix/>
          </a:blip>
          <a:srcRect b="0" l="10354" r="0" t="0"/>
          <a:stretch/>
        </p:blipFill>
        <p:spPr>
          <a:xfrm>
            <a:off x="1070075" y="2057900"/>
            <a:ext cx="7003875" cy="3689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43" name="Google Shape;343;p5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44" name="Google Shape;344;p53"/>
          <p:cNvSpPr txBox="1"/>
          <p:nvPr/>
        </p:nvSpPr>
        <p:spPr>
          <a:xfrm>
            <a:off x="786150" y="1458425"/>
            <a:ext cx="7874400" cy="53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Typically, we center the examples </a:t>
            </a:r>
            <a:br>
              <a:rPr lang="en-GB" sz="1800">
                <a:solidFill>
                  <a:schemeClr val="dk1"/>
                </a:solidFill>
                <a:latin typeface="Roboto Slab"/>
                <a:ea typeface="Roboto Slab"/>
                <a:cs typeface="Roboto Slab"/>
                <a:sym typeface="Roboto Slab"/>
              </a:rPr>
            </a:br>
            <a:r>
              <a:rPr lang="en-GB" sz="1800">
                <a:solidFill>
                  <a:schemeClr val="dk1"/>
                </a:solidFill>
                <a:latin typeface="Roboto Slab"/>
                <a:ea typeface="Roboto Slab"/>
                <a:cs typeface="Roboto Slab"/>
                <a:sym typeface="Roboto Slab"/>
              </a:rPr>
              <a:t>by subtracting the mean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latin typeface="Roboto Slab"/>
                <a:ea typeface="Roboto Slab"/>
                <a:cs typeface="Roboto Slab"/>
                <a:sym typeface="Roboto Slab"/>
              </a:rPr>
              <a:t>Closed form solution</a:t>
            </a:r>
            <a:r>
              <a:rPr lang="en-GB" sz="1800">
                <a:solidFill>
                  <a:schemeClr val="dk1"/>
                </a:solidFill>
                <a:latin typeface="Roboto Slab"/>
                <a:ea typeface="Roboto Slab"/>
                <a:cs typeface="Roboto Slab"/>
                <a:sym typeface="Roboto Slab"/>
              </a:rPr>
              <a:t>: W matrix composed of the m’ eigenvectors corresponding to the largest eigenvalues of the covariance matrix of X</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Then, we compute the covariance matrix (this formula only holds because we subtracted the mean from X):</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pic>
        <p:nvPicPr>
          <p:cNvPr id="345" name="Google Shape;345;p53"/>
          <p:cNvPicPr preferRelativeResize="0"/>
          <p:nvPr/>
        </p:nvPicPr>
        <p:blipFill>
          <a:blip r:embed="rId3">
            <a:alphaModFix/>
          </a:blip>
          <a:stretch>
            <a:fillRect/>
          </a:stretch>
        </p:blipFill>
        <p:spPr>
          <a:xfrm>
            <a:off x="1763813" y="2431342"/>
            <a:ext cx="1550531" cy="553050"/>
          </a:xfrm>
          <a:prstGeom prst="rect">
            <a:avLst/>
          </a:prstGeom>
          <a:noFill/>
          <a:ln>
            <a:noFill/>
          </a:ln>
        </p:spPr>
      </p:pic>
      <p:pic>
        <p:nvPicPr>
          <p:cNvPr id="346" name="Google Shape;346;p53"/>
          <p:cNvPicPr preferRelativeResize="0"/>
          <p:nvPr/>
        </p:nvPicPr>
        <p:blipFill>
          <a:blip r:embed="rId4">
            <a:alphaModFix/>
          </a:blip>
          <a:stretch>
            <a:fillRect/>
          </a:stretch>
        </p:blipFill>
        <p:spPr>
          <a:xfrm>
            <a:off x="5548053" y="5208950"/>
            <a:ext cx="1614725" cy="748075"/>
          </a:xfrm>
          <a:prstGeom prst="rect">
            <a:avLst/>
          </a:prstGeom>
          <a:noFill/>
          <a:ln>
            <a:noFill/>
          </a:ln>
        </p:spPr>
      </p:pic>
      <p:sp>
        <p:nvSpPr>
          <p:cNvPr id="347" name="Google Shape;347;p53"/>
          <p:cNvSpPr txBox="1"/>
          <p:nvPr/>
        </p:nvSpPr>
        <p:spPr>
          <a:xfrm>
            <a:off x="5953850" y="6333133"/>
            <a:ext cx="27066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latin typeface="Source Sans Pro"/>
                <a:ea typeface="Source Sans Pro"/>
                <a:cs typeface="Source Sans Pro"/>
                <a:sym typeface="Source Sans Pro"/>
              </a:rPr>
              <a:t>Slides 20-25 Taken from Herke Van Hoof’s COMP551 Slides Lecture 13 - Dimensionality Reduction </a:t>
            </a:r>
            <a:endParaRPr sz="700">
              <a:latin typeface="Source Sans Pro"/>
              <a:ea typeface="Source Sans Pro"/>
              <a:cs typeface="Source Sans Pro"/>
              <a:sym typeface="Source Sans Pro"/>
            </a:endParaRPr>
          </a:p>
        </p:txBody>
      </p:sp>
      <p:pic>
        <p:nvPicPr>
          <p:cNvPr id="348" name="Google Shape;348;p53"/>
          <p:cNvPicPr preferRelativeResize="0"/>
          <p:nvPr/>
        </p:nvPicPr>
        <p:blipFill>
          <a:blip r:embed="rId5">
            <a:alphaModFix/>
          </a:blip>
          <a:stretch>
            <a:fillRect/>
          </a:stretch>
        </p:blipFill>
        <p:spPr>
          <a:xfrm>
            <a:off x="5366025" y="1458425"/>
            <a:ext cx="2508425" cy="2426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Today’s Agenda</a:t>
            </a:r>
            <a:endParaRPr sz="2400"/>
          </a:p>
        </p:txBody>
      </p:sp>
      <p:sp>
        <p:nvSpPr>
          <p:cNvPr id="188" name="Google Shape;188;p36"/>
          <p:cNvSpPr txBox="1"/>
          <p:nvPr>
            <p:ph idx="1" type="body"/>
          </p:nvPr>
        </p:nvSpPr>
        <p:spPr>
          <a:xfrm>
            <a:off x="786150" y="1682267"/>
            <a:ext cx="7571700" cy="42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Support Vector Machines (SVMs)</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Dimensionality Reduction Motivation</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Quick Review on Eigenvectors and Eigenvalues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Principal Component Analysis (PCA)</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GB" sz="2000">
                <a:solidFill>
                  <a:schemeClr val="dk1"/>
                </a:solidFill>
                <a:latin typeface="Roboto Slab"/>
                <a:ea typeface="Roboto Slab"/>
                <a:cs typeface="Roboto Slab"/>
                <a:sym typeface="Roboto Slab"/>
              </a:rPr>
              <a:t>PCA Demo</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189" name="Google Shape;189;p3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4"/>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54" name="Google Shape;354;p54"/>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55" name="Google Shape;355;p54"/>
          <p:cNvSpPr txBox="1"/>
          <p:nvPr/>
        </p:nvSpPr>
        <p:spPr>
          <a:xfrm>
            <a:off x="693000" y="1524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56" name="Google Shape;356;p54"/>
          <p:cNvPicPr preferRelativeResize="0"/>
          <p:nvPr/>
        </p:nvPicPr>
        <p:blipFill>
          <a:blip r:embed="rId3">
            <a:alphaModFix/>
          </a:blip>
          <a:stretch>
            <a:fillRect/>
          </a:stretch>
        </p:blipFill>
        <p:spPr>
          <a:xfrm>
            <a:off x="786150" y="1588503"/>
            <a:ext cx="5976250" cy="368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62" name="Google Shape;362;p55"/>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63" name="Google Shape;363;p55"/>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64" name="Google Shape;364;p55"/>
          <p:cNvPicPr preferRelativeResize="0"/>
          <p:nvPr/>
        </p:nvPicPr>
        <p:blipFill>
          <a:blip r:embed="rId3">
            <a:alphaModFix/>
          </a:blip>
          <a:stretch>
            <a:fillRect/>
          </a:stretch>
        </p:blipFill>
        <p:spPr>
          <a:xfrm>
            <a:off x="984100" y="1519175"/>
            <a:ext cx="5726950" cy="42286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6"/>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70" name="Google Shape;370;p56"/>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1" name="Google Shape;371;p56"/>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72" name="Google Shape;372;p56"/>
          <p:cNvPicPr preferRelativeResize="0"/>
          <p:nvPr/>
        </p:nvPicPr>
        <p:blipFill>
          <a:blip r:embed="rId3">
            <a:alphaModFix/>
          </a:blip>
          <a:stretch>
            <a:fillRect/>
          </a:stretch>
        </p:blipFill>
        <p:spPr>
          <a:xfrm>
            <a:off x="915950" y="1573300"/>
            <a:ext cx="6089000" cy="397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78" name="Google Shape;378;p5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79" name="Google Shape;379;p57"/>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80" name="Google Shape;380;p57"/>
          <p:cNvPicPr preferRelativeResize="0"/>
          <p:nvPr/>
        </p:nvPicPr>
        <p:blipFill>
          <a:blip r:embed="rId3">
            <a:alphaModFix/>
          </a:blip>
          <a:stretch>
            <a:fillRect/>
          </a:stretch>
        </p:blipFill>
        <p:spPr>
          <a:xfrm>
            <a:off x="837975" y="1573300"/>
            <a:ext cx="6044525" cy="385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86" name="Google Shape;386;p5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87" name="Google Shape;387;p58"/>
          <p:cNvSpPr txBox="1"/>
          <p:nvPr/>
        </p:nvSpPr>
        <p:spPr>
          <a:xfrm>
            <a:off x="766475" y="1573300"/>
            <a:ext cx="7571700" cy="45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2400">
              <a:solidFill>
                <a:schemeClr val="dk1"/>
              </a:solidFill>
              <a:latin typeface="Source Sans Pro"/>
              <a:ea typeface="Source Sans Pro"/>
              <a:cs typeface="Source Sans Pro"/>
              <a:sym typeface="Source Sans Pro"/>
            </a:endParaRPr>
          </a:p>
        </p:txBody>
      </p:sp>
      <p:pic>
        <p:nvPicPr>
          <p:cNvPr id="388" name="Google Shape;388;p58"/>
          <p:cNvPicPr preferRelativeResize="0"/>
          <p:nvPr/>
        </p:nvPicPr>
        <p:blipFill>
          <a:blip r:embed="rId3">
            <a:alphaModFix/>
          </a:blip>
          <a:stretch>
            <a:fillRect/>
          </a:stretch>
        </p:blipFill>
        <p:spPr>
          <a:xfrm>
            <a:off x="933000" y="1459050"/>
            <a:ext cx="6142176" cy="393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Principal Component Analysis (PCA)</a:t>
            </a:r>
            <a:endParaRPr sz="2400"/>
          </a:p>
        </p:txBody>
      </p:sp>
      <p:sp>
        <p:nvSpPr>
          <p:cNvPr id="394" name="Google Shape;394;p5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395" name="Google Shape;395;p59"/>
          <p:cNvPicPr preferRelativeResize="0"/>
          <p:nvPr/>
        </p:nvPicPr>
        <p:blipFill>
          <a:blip r:embed="rId3">
            <a:alphaModFix/>
          </a:blip>
          <a:stretch>
            <a:fillRect/>
          </a:stretch>
        </p:blipFill>
        <p:spPr>
          <a:xfrm>
            <a:off x="737075" y="1771476"/>
            <a:ext cx="6599399" cy="298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PCA Summary</a:t>
            </a:r>
            <a:endParaRPr sz="2400"/>
          </a:p>
        </p:txBody>
      </p:sp>
      <p:sp>
        <p:nvSpPr>
          <p:cNvPr id="401" name="Google Shape;401;p6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2" name="Google Shape;402;p60"/>
          <p:cNvSpPr txBox="1"/>
          <p:nvPr/>
        </p:nvSpPr>
        <p:spPr>
          <a:xfrm>
            <a:off x="766475" y="1573300"/>
            <a:ext cx="7571700" cy="23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Roboto Slab"/>
                <a:ea typeface="Roboto Slab"/>
                <a:cs typeface="Roboto Slab"/>
                <a:sym typeface="Roboto Slab"/>
              </a:rPr>
              <a:t>In summary, to compute m’ principal components:</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Calculate covariance matrix XTX, then compute the W matrix (with columns being the eigenvectors of covariance matrix)</a:t>
            </a:r>
            <a:endParaRPr sz="1800">
              <a:solidFill>
                <a:schemeClr val="dk1"/>
              </a:solidFill>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latin typeface="Roboto Slab"/>
                <a:ea typeface="Roboto Slab"/>
                <a:cs typeface="Roboto Slab"/>
                <a:sym typeface="Roboto Slab"/>
              </a:rPr>
              <a:t>Take m’ most relevant components (determined via cross-validation)</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1578150" y="2960550"/>
            <a:ext cx="5558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800">
                <a:solidFill>
                  <a:srgbClr val="CC0000"/>
                </a:solidFill>
              </a:rPr>
              <a:t>PCA Demo</a:t>
            </a:r>
            <a:endParaRPr b="1" sz="4800"/>
          </a:p>
        </p:txBody>
      </p:sp>
      <p:sp>
        <p:nvSpPr>
          <p:cNvPr id="408" name="Google Shape;408;p6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2"/>
          <p:cNvSpPr txBox="1"/>
          <p:nvPr>
            <p:ph idx="4294967295" type="ctrTitle"/>
          </p:nvPr>
        </p:nvSpPr>
        <p:spPr>
          <a:xfrm>
            <a:off x="1277250" y="1235825"/>
            <a:ext cx="5262300" cy="21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Homework</a:t>
            </a:r>
            <a:br>
              <a:rPr b="1" lang="en-GB" sz="6000">
                <a:solidFill>
                  <a:srgbClr val="CC0000"/>
                </a:solidFill>
              </a:rPr>
            </a:br>
            <a:r>
              <a:rPr b="1" lang="en-GB" sz="6000">
                <a:solidFill>
                  <a:srgbClr val="CC0000"/>
                </a:solidFill>
              </a:rPr>
              <a:t>Assignment</a:t>
            </a:r>
            <a:endParaRPr b="1" sz="6000">
              <a:solidFill>
                <a:srgbClr val="CC0000"/>
              </a:solidFill>
            </a:endParaRPr>
          </a:p>
        </p:txBody>
      </p:sp>
      <p:sp>
        <p:nvSpPr>
          <p:cNvPr id="414" name="Google Shape;414;p62"/>
          <p:cNvSpPr txBox="1"/>
          <p:nvPr>
            <p:ph idx="12" type="sldNum"/>
          </p:nvPr>
        </p:nvSpPr>
        <p:spPr>
          <a:xfrm>
            <a:off x="84043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15" name="Google Shape;415;p62"/>
          <p:cNvSpPr txBox="1"/>
          <p:nvPr>
            <p:ph idx="4294967295" type="body"/>
          </p:nvPr>
        </p:nvSpPr>
        <p:spPr>
          <a:xfrm>
            <a:off x="318400" y="3612400"/>
            <a:ext cx="8339700" cy="18006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b="1" lang="en-GB" sz="2000">
                <a:solidFill>
                  <a:schemeClr val="dk1"/>
                </a:solidFill>
                <a:latin typeface="Roboto Slab"/>
                <a:ea typeface="Roboto Slab"/>
                <a:cs typeface="Roboto Slab"/>
                <a:sym typeface="Roboto Slab"/>
              </a:rPr>
              <a:t>Support Vector Machines and PCA Exploration</a:t>
            </a:r>
            <a:r>
              <a:rPr b="1" lang="en-GB" sz="2000">
                <a:solidFill>
                  <a:schemeClr val="dk1"/>
                </a:solidFill>
                <a:latin typeface="Roboto Slab"/>
                <a:ea typeface="Roboto Slab"/>
                <a:cs typeface="Roboto Slab"/>
                <a:sym typeface="Roboto Slab"/>
              </a:rPr>
              <a:t>.</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t/>
            </a:r>
            <a:endParaRPr b="1" sz="2000">
              <a:solidFill>
                <a:schemeClr val="dk1"/>
              </a:solidFill>
              <a:latin typeface="Roboto Slab"/>
              <a:ea typeface="Roboto Slab"/>
              <a:cs typeface="Roboto Slab"/>
              <a:sym typeface="Roboto Slab"/>
            </a:endParaRPr>
          </a:p>
          <a:p>
            <a:pPr indent="0" lvl="0" marL="914400" rtl="0" algn="l">
              <a:spcBef>
                <a:spcPts val="0"/>
              </a:spcBef>
              <a:spcAft>
                <a:spcPts val="0"/>
              </a:spcAft>
              <a:buNone/>
            </a:pPr>
            <a:r>
              <a:rPr b="1" lang="en-GB" sz="2000">
                <a:solidFill>
                  <a:srgbClr val="1155CC"/>
                </a:solidFill>
                <a:latin typeface="Roboto Slab"/>
                <a:ea typeface="Roboto Slab"/>
                <a:cs typeface="Roboto Slab"/>
                <a:sym typeface="Roboto Slab"/>
              </a:rPr>
              <a:t>Assignment6-SVMsAndPCA.ipynb</a:t>
            </a:r>
            <a:r>
              <a:rPr b="1" lang="en-GB" sz="2000">
                <a:solidFill>
                  <a:schemeClr val="dk1"/>
                </a:solidFill>
                <a:latin typeface="Roboto Slab"/>
                <a:ea typeface="Roboto Slab"/>
                <a:cs typeface="Roboto Slab"/>
                <a:sym typeface="Roboto Slab"/>
              </a:rPr>
              <a:t> </a:t>
            </a:r>
            <a:endParaRPr b="1" sz="20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2000">
              <a:solidFill>
                <a:schemeClr val="dk1"/>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3"/>
          <p:cNvSpPr txBox="1"/>
          <p:nvPr>
            <p:ph idx="4294967295" type="ctrTitle"/>
          </p:nvPr>
        </p:nvSpPr>
        <p:spPr>
          <a:xfrm>
            <a:off x="1180675" y="1628073"/>
            <a:ext cx="7772400" cy="154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6000">
                <a:solidFill>
                  <a:srgbClr val="CC0000"/>
                </a:solidFill>
              </a:rPr>
              <a:t>Thanks!</a:t>
            </a:r>
            <a:endParaRPr b="1" sz="6000">
              <a:solidFill>
                <a:srgbClr val="CC0000"/>
              </a:solidFill>
            </a:endParaRPr>
          </a:p>
        </p:txBody>
      </p:sp>
      <p:sp>
        <p:nvSpPr>
          <p:cNvPr id="421" name="Google Shape;421;p63"/>
          <p:cNvSpPr txBox="1"/>
          <p:nvPr>
            <p:ph idx="4294967295" type="subTitle"/>
          </p:nvPr>
        </p:nvSpPr>
        <p:spPr>
          <a:xfrm>
            <a:off x="1180675" y="3078675"/>
            <a:ext cx="6593700" cy="10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3600"/>
              <a:t>Any questions?</a:t>
            </a:r>
            <a:endParaRPr b="1" sz="3600"/>
          </a:p>
        </p:txBody>
      </p:sp>
      <p:sp>
        <p:nvSpPr>
          <p:cNvPr id="422" name="Google Shape;422;p6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423" name="Google Shape;423;p63"/>
          <p:cNvGrpSpPr/>
          <p:nvPr/>
        </p:nvGrpSpPr>
        <p:grpSpPr>
          <a:xfrm>
            <a:off x="3162652" y="4125077"/>
            <a:ext cx="3027498" cy="793498"/>
            <a:chOff x="3644952" y="1400027"/>
            <a:chExt cx="3027498" cy="793498"/>
          </a:xfrm>
        </p:grpSpPr>
        <p:pic>
          <p:nvPicPr>
            <p:cNvPr id="424" name="Google Shape;424;p63"/>
            <p:cNvPicPr preferRelativeResize="0"/>
            <p:nvPr/>
          </p:nvPicPr>
          <p:blipFill>
            <a:blip r:embed="rId3">
              <a:alphaModFix/>
            </a:blip>
            <a:stretch>
              <a:fillRect/>
            </a:stretch>
          </p:blipFill>
          <p:spPr>
            <a:xfrm>
              <a:off x="3644952" y="1400027"/>
              <a:ext cx="723489" cy="717300"/>
            </a:xfrm>
            <a:prstGeom prst="rect">
              <a:avLst/>
            </a:prstGeom>
            <a:noFill/>
            <a:ln>
              <a:noFill/>
            </a:ln>
          </p:spPr>
        </p:pic>
        <p:sp>
          <p:nvSpPr>
            <p:cNvPr id="425" name="Google Shape;425;p63"/>
            <p:cNvSpPr txBox="1"/>
            <p:nvPr/>
          </p:nvSpPr>
          <p:spPr>
            <a:xfrm>
              <a:off x="4368450" y="1476225"/>
              <a:ext cx="2304000" cy="7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rgbClr val="999999"/>
                  </a:solidFill>
                  <a:latin typeface="Roboto Slab"/>
                  <a:ea typeface="Roboto Slab"/>
                  <a:cs typeface="Roboto Slab"/>
                  <a:sym typeface="Roboto Slab"/>
                </a:rPr>
                <a:t>McGill</a:t>
              </a:r>
              <a:r>
                <a:rPr b="1" lang="en-GB" sz="1200">
                  <a:solidFill>
                    <a:srgbClr val="0091EA"/>
                  </a:solidFill>
                  <a:latin typeface="Roboto Slab"/>
                  <a:ea typeface="Roboto Slab"/>
                  <a:cs typeface="Roboto Slab"/>
                  <a:sym typeface="Roboto Slab"/>
                </a:rPr>
                <a:t> </a:t>
              </a:r>
              <a:r>
                <a:rPr b="1" lang="en-GB" sz="1200">
                  <a:solidFill>
                    <a:srgbClr val="CC0000"/>
                  </a:solidFill>
                  <a:latin typeface="Roboto Slab"/>
                  <a:ea typeface="Roboto Slab"/>
                  <a:cs typeface="Roboto Slab"/>
                  <a:sym typeface="Roboto Slab"/>
                </a:rPr>
                <a:t>Artificial </a:t>
              </a:r>
              <a:endParaRPr b="1" sz="1200">
                <a:solidFill>
                  <a:srgbClr val="CC0000"/>
                </a:solidFill>
                <a:latin typeface="Roboto Slab"/>
                <a:ea typeface="Roboto Slab"/>
                <a:cs typeface="Roboto Slab"/>
                <a:sym typeface="Roboto Slab"/>
              </a:endParaRPr>
            </a:p>
            <a:p>
              <a:pPr indent="0" lvl="0" marL="0" rtl="0" algn="l">
                <a:spcBef>
                  <a:spcPts val="0"/>
                </a:spcBef>
                <a:spcAft>
                  <a:spcPts val="0"/>
                </a:spcAft>
                <a:buNone/>
              </a:pPr>
              <a:r>
                <a:rPr b="1" lang="en-GB" sz="1200">
                  <a:solidFill>
                    <a:srgbClr val="CC0000"/>
                  </a:solidFill>
                  <a:latin typeface="Roboto Slab"/>
                  <a:ea typeface="Roboto Slab"/>
                  <a:cs typeface="Roboto Slab"/>
                  <a:sym typeface="Roboto Slab"/>
                </a:rPr>
                <a:t>Intelligence </a:t>
              </a:r>
              <a:r>
                <a:rPr b="1" lang="en-GB" sz="1200">
                  <a:solidFill>
                    <a:srgbClr val="999999"/>
                  </a:solidFill>
                  <a:latin typeface="Roboto Slab"/>
                  <a:ea typeface="Roboto Slab"/>
                  <a:cs typeface="Roboto Slab"/>
                  <a:sym typeface="Roboto Slab"/>
                </a:rPr>
                <a:t>Society</a:t>
              </a:r>
              <a:endParaRPr sz="1200"/>
            </a:p>
          </p:txBody>
        </p:sp>
      </p:grpSp>
      <p:pic>
        <p:nvPicPr>
          <p:cNvPr id="426" name="Google Shape;426;p63"/>
          <p:cNvPicPr preferRelativeResize="0"/>
          <p:nvPr/>
        </p:nvPicPr>
        <p:blipFill rotWithShape="1">
          <a:blip r:embed="rId4">
            <a:alphaModFix/>
          </a:blip>
          <a:srcRect b="27728" l="0" r="0" t="40212"/>
          <a:stretch/>
        </p:blipFill>
        <p:spPr>
          <a:xfrm>
            <a:off x="1255000" y="4493075"/>
            <a:ext cx="1327200" cy="42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 (SVM)</a:t>
            </a:r>
            <a:endParaRPr/>
          </a:p>
        </p:txBody>
      </p:sp>
      <p:sp>
        <p:nvSpPr>
          <p:cNvPr id="195" name="Google Shape;195;p37"/>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96" name="Google Shape;196;p37"/>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197" name="Google Shape;197;p37"/>
          <p:cNvPicPr preferRelativeResize="0"/>
          <p:nvPr/>
        </p:nvPicPr>
        <p:blipFill>
          <a:blip r:embed="rId3">
            <a:alphaModFix/>
          </a:blip>
          <a:stretch>
            <a:fillRect/>
          </a:stretch>
        </p:blipFill>
        <p:spPr>
          <a:xfrm>
            <a:off x="976162" y="1617058"/>
            <a:ext cx="3394075" cy="2716275"/>
          </a:xfrm>
          <a:prstGeom prst="rect">
            <a:avLst/>
          </a:prstGeom>
          <a:noFill/>
          <a:ln>
            <a:noFill/>
          </a:ln>
        </p:spPr>
      </p:pic>
      <p:sp>
        <p:nvSpPr>
          <p:cNvPr id="198" name="Google Shape;198;p37"/>
          <p:cNvSpPr txBox="1"/>
          <p:nvPr/>
        </p:nvSpPr>
        <p:spPr>
          <a:xfrm>
            <a:off x="829200" y="4462375"/>
            <a:ext cx="7485600" cy="13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Slab"/>
                <a:ea typeface="Roboto Slab"/>
                <a:cs typeface="Roboto Slab"/>
                <a:sym typeface="Roboto Slab"/>
              </a:rPr>
              <a:t>Fundamental ML Algorithm:</a:t>
            </a:r>
            <a:endParaRPr sz="1800">
              <a:latin typeface="Roboto Slab"/>
              <a:ea typeface="Roboto Slab"/>
              <a:cs typeface="Roboto Slab"/>
              <a:sym typeface="Roboto Slab"/>
            </a:endParaRPr>
          </a:p>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generally used for </a:t>
            </a:r>
            <a:r>
              <a:rPr b="1" lang="en-GB" sz="1800">
                <a:latin typeface="Roboto Slab"/>
                <a:ea typeface="Roboto Slab"/>
                <a:cs typeface="Roboto Slab"/>
                <a:sym typeface="Roboto Slab"/>
              </a:rPr>
              <a:t>classification</a:t>
            </a:r>
            <a:r>
              <a:rPr lang="en-GB" sz="1800">
                <a:latin typeface="Roboto Slab"/>
                <a:ea typeface="Roboto Slab"/>
                <a:cs typeface="Roboto Slab"/>
                <a:sym typeface="Roboto Slab"/>
              </a:rPr>
              <a:t> tasks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Simple, inexpensive algorithm with relatively good performance</a:t>
            </a:r>
            <a:endParaRPr sz="1800">
              <a:latin typeface="Roboto Slab"/>
              <a:ea typeface="Roboto Slab"/>
              <a:cs typeface="Roboto Slab"/>
              <a:sym typeface="Roboto Slab"/>
            </a:endParaRPr>
          </a:p>
        </p:txBody>
      </p:sp>
      <p:sp>
        <p:nvSpPr>
          <p:cNvPr id="199" name="Google Shape;199;p37"/>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 (SVM)</a:t>
            </a:r>
            <a:endParaRPr/>
          </a:p>
        </p:txBody>
      </p:sp>
      <p:sp>
        <p:nvSpPr>
          <p:cNvPr id="205" name="Google Shape;205;p38"/>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06" name="Google Shape;206;p38"/>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pic>
        <p:nvPicPr>
          <p:cNvPr id="207" name="Google Shape;207;p38"/>
          <p:cNvPicPr preferRelativeResize="0"/>
          <p:nvPr/>
        </p:nvPicPr>
        <p:blipFill>
          <a:blip r:embed="rId3">
            <a:alphaModFix/>
          </a:blip>
          <a:stretch>
            <a:fillRect/>
          </a:stretch>
        </p:blipFill>
        <p:spPr>
          <a:xfrm>
            <a:off x="1288137" y="1678283"/>
            <a:ext cx="3394075" cy="2716275"/>
          </a:xfrm>
          <a:prstGeom prst="rect">
            <a:avLst/>
          </a:prstGeom>
          <a:noFill/>
          <a:ln>
            <a:noFill/>
          </a:ln>
        </p:spPr>
      </p:pic>
      <p:sp>
        <p:nvSpPr>
          <p:cNvPr id="208" name="Google Shape;208;p38"/>
          <p:cNvSpPr txBox="1"/>
          <p:nvPr/>
        </p:nvSpPr>
        <p:spPr>
          <a:xfrm>
            <a:off x="829200" y="4540800"/>
            <a:ext cx="74856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highlight>
                  <a:srgbClr val="FFFFFF"/>
                </a:highlight>
                <a:latin typeface="Roboto Slab"/>
                <a:ea typeface="Roboto Slab"/>
                <a:cs typeface="Roboto Slab"/>
                <a:sym typeface="Roboto Slab"/>
              </a:rPr>
              <a:t>Objective</a:t>
            </a:r>
            <a:r>
              <a:rPr lang="en-GB" sz="1800">
                <a:solidFill>
                  <a:schemeClr val="dk1"/>
                </a:solidFill>
                <a:highlight>
                  <a:srgbClr val="FFFFFF"/>
                </a:highlight>
                <a:latin typeface="Roboto Slab"/>
                <a:ea typeface="Roboto Slab"/>
                <a:cs typeface="Roboto Slab"/>
                <a:sym typeface="Roboto Slab"/>
              </a:rPr>
              <a:t>: SVMs attempt to find the </a:t>
            </a:r>
            <a:r>
              <a:rPr b="1" lang="en-GB" sz="1800">
                <a:solidFill>
                  <a:schemeClr val="dk1"/>
                </a:solidFill>
                <a:highlight>
                  <a:srgbClr val="FFFFFF"/>
                </a:highlight>
                <a:latin typeface="Roboto Slab"/>
                <a:ea typeface="Roboto Slab"/>
                <a:cs typeface="Roboto Slab"/>
                <a:sym typeface="Roboto Slab"/>
              </a:rPr>
              <a:t>optimal hyperplane </a:t>
            </a:r>
            <a:r>
              <a:rPr lang="en-GB" sz="1800">
                <a:solidFill>
                  <a:schemeClr val="dk1"/>
                </a:solidFill>
                <a:highlight>
                  <a:srgbClr val="FFFFFF"/>
                </a:highlight>
                <a:latin typeface="Roboto Slab"/>
                <a:ea typeface="Roboto Slab"/>
                <a:cs typeface="Roboto Slab"/>
                <a:sym typeface="Roboto Slab"/>
              </a:rPr>
              <a:t>in the n-dimension space, n being the </a:t>
            </a:r>
            <a:r>
              <a:rPr b="1" lang="en-GB" sz="1800">
                <a:solidFill>
                  <a:schemeClr val="dk1"/>
                </a:solidFill>
                <a:highlight>
                  <a:srgbClr val="FFFFFF"/>
                </a:highlight>
                <a:latin typeface="Roboto Slab"/>
                <a:ea typeface="Roboto Slab"/>
                <a:cs typeface="Roboto Slab"/>
                <a:sym typeface="Roboto Slab"/>
              </a:rPr>
              <a:t>number of input features </a:t>
            </a:r>
            <a:r>
              <a:rPr lang="en-GB" sz="1800">
                <a:solidFill>
                  <a:schemeClr val="dk1"/>
                </a:solidFill>
                <a:highlight>
                  <a:srgbClr val="FFFFFF"/>
                </a:highlight>
                <a:latin typeface="Roboto Slab"/>
                <a:ea typeface="Roboto Slab"/>
                <a:cs typeface="Roboto Slab"/>
                <a:sym typeface="Roboto Slab"/>
              </a:rPr>
              <a:t>that can best distinguish between different classes (labels)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Clr>
                <a:schemeClr val="dk1"/>
              </a:buClr>
              <a:buSzPts val="1100"/>
              <a:buFont typeface="Arial"/>
              <a:buNone/>
            </a:pPr>
            <a:r>
              <a:t/>
            </a:r>
            <a:endParaRPr sz="1800">
              <a:latin typeface="Roboto Slab"/>
              <a:ea typeface="Roboto Slab"/>
              <a:cs typeface="Roboto Slab"/>
              <a:sym typeface="Roboto Slab"/>
            </a:endParaRPr>
          </a:p>
        </p:txBody>
      </p:sp>
      <p:sp>
        <p:nvSpPr>
          <p:cNvPr id="209" name="Google Shape;209;p38"/>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4"/>
              </a:rPr>
              <a:t>Image Courtesy</a:t>
            </a:r>
            <a:endParaRPr sz="6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Optimal Hyperplane</a:t>
            </a:r>
            <a:endParaRPr/>
          </a:p>
        </p:txBody>
      </p:sp>
      <p:sp>
        <p:nvSpPr>
          <p:cNvPr id="215" name="Google Shape;215;p39"/>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16" name="Google Shape;216;p39"/>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17" name="Google Shape;217;p39"/>
          <p:cNvSpPr txBox="1"/>
          <p:nvPr/>
        </p:nvSpPr>
        <p:spPr>
          <a:xfrm>
            <a:off x="829200" y="4320700"/>
            <a:ext cx="7872600" cy="113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Infinitely many hyperplanes to choose from, what is the best one?</a:t>
            </a:r>
            <a:endParaRPr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The optimal hyperplane is the one that maximizes the margin between the closest instances between two classes</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18" name="Google Shape;218;p39"/>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19" name="Google Shape;219;p39"/>
          <p:cNvPicPr preferRelativeResize="0"/>
          <p:nvPr/>
        </p:nvPicPr>
        <p:blipFill>
          <a:blip r:embed="rId4">
            <a:alphaModFix/>
          </a:blip>
          <a:stretch>
            <a:fillRect/>
          </a:stretch>
        </p:blipFill>
        <p:spPr>
          <a:xfrm>
            <a:off x="1332525" y="1671626"/>
            <a:ext cx="2372637" cy="2325150"/>
          </a:xfrm>
          <a:prstGeom prst="rect">
            <a:avLst/>
          </a:prstGeom>
          <a:noFill/>
          <a:ln>
            <a:noFill/>
          </a:ln>
        </p:spPr>
      </p:pic>
      <p:pic>
        <p:nvPicPr>
          <p:cNvPr id="220" name="Google Shape;220;p39"/>
          <p:cNvPicPr preferRelativeResize="0"/>
          <p:nvPr/>
        </p:nvPicPr>
        <p:blipFill>
          <a:blip r:embed="rId5">
            <a:alphaModFix/>
          </a:blip>
          <a:stretch>
            <a:fillRect/>
          </a:stretch>
        </p:blipFill>
        <p:spPr>
          <a:xfrm>
            <a:off x="4449528" y="1666077"/>
            <a:ext cx="2469700" cy="243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Optimal Hyperplane</a:t>
            </a:r>
            <a:endParaRPr/>
          </a:p>
        </p:txBody>
      </p:sp>
      <p:sp>
        <p:nvSpPr>
          <p:cNvPr id="226" name="Google Shape;226;p40"/>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27" name="Google Shape;227;p40"/>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28" name="Google Shape;228;p40"/>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29" name="Google Shape;229;p40"/>
          <p:cNvPicPr preferRelativeResize="0"/>
          <p:nvPr/>
        </p:nvPicPr>
        <p:blipFill>
          <a:blip r:embed="rId4">
            <a:alphaModFix/>
          </a:blip>
          <a:stretch>
            <a:fillRect/>
          </a:stretch>
        </p:blipFill>
        <p:spPr>
          <a:xfrm>
            <a:off x="886800" y="1703450"/>
            <a:ext cx="6628050" cy="2800359"/>
          </a:xfrm>
          <a:prstGeom prst="rect">
            <a:avLst/>
          </a:prstGeom>
          <a:noFill/>
          <a:ln>
            <a:noFill/>
          </a:ln>
        </p:spPr>
      </p:pic>
      <p:sp>
        <p:nvSpPr>
          <p:cNvPr id="230" name="Google Shape;230;p40"/>
          <p:cNvSpPr txBox="1"/>
          <p:nvPr/>
        </p:nvSpPr>
        <p:spPr>
          <a:xfrm>
            <a:off x="786150" y="4503800"/>
            <a:ext cx="7723500" cy="109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Sans Pro"/>
              <a:buChar char="●"/>
            </a:pPr>
            <a:r>
              <a:rPr lang="en-GB" sz="1800">
                <a:latin typeface="Roboto Slab"/>
                <a:ea typeface="Roboto Slab"/>
                <a:cs typeface="Roboto Slab"/>
                <a:sym typeface="Roboto Slab"/>
              </a:rPr>
              <a:t>Hyperplanes are the </a:t>
            </a:r>
            <a:r>
              <a:rPr b="1" lang="en-GB" sz="1800">
                <a:latin typeface="Roboto Slab"/>
                <a:ea typeface="Roboto Slab"/>
                <a:cs typeface="Roboto Slab"/>
                <a:sym typeface="Roboto Slab"/>
              </a:rPr>
              <a:t>decision boundaries</a:t>
            </a:r>
            <a:r>
              <a:rPr lang="en-GB" sz="1800">
                <a:latin typeface="Roboto Slab"/>
                <a:ea typeface="Roboto Slab"/>
                <a:cs typeface="Roboto Slab"/>
                <a:sym typeface="Roboto Slab"/>
              </a:rPr>
              <a:t> that help classify the data points.</a:t>
            </a:r>
            <a:endParaRPr sz="1800">
              <a:latin typeface="Roboto Slab"/>
              <a:ea typeface="Roboto Slab"/>
              <a:cs typeface="Roboto Slab"/>
              <a:sym typeface="Roboto Slab"/>
            </a:endParaRPr>
          </a:p>
          <a:p>
            <a:pPr indent="-342900" lvl="0" marL="457200" rtl="0" algn="l">
              <a:spcBef>
                <a:spcPts val="0"/>
              </a:spcBef>
              <a:spcAft>
                <a:spcPts val="0"/>
              </a:spcAft>
              <a:buSzPts val="1800"/>
              <a:buFont typeface="Roboto Slab"/>
              <a:buChar char="●"/>
            </a:pPr>
            <a:r>
              <a:rPr lang="en-GB" sz="1800">
                <a:latin typeface="Roboto Slab"/>
                <a:ea typeface="Roboto Slab"/>
                <a:cs typeface="Roboto Slab"/>
                <a:sym typeface="Roboto Slab"/>
              </a:rPr>
              <a:t>Classification of new instances depends on which side of the hyperplane the data point falls on!</a:t>
            </a:r>
            <a:endParaRPr sz="18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Vectors</a:t>
            </a:r>
            <a:endParaRPr/>
          </a:p>
        </p:txBody>
      </p:sp>
      <p:sp>
        <p:nvSpPr>
          <p:cNvPr id="236" name="Google Shape;236;p41"/>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37" name="Google Shape;237;p41"/>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38" name="Google Shape;238;p41"/>
          <p:cNvSpPr txBox="1"/>
          <p:nvPr/>
        </p:nvSpPr>
        <p:spPr>
          <a:xfrm>
            <a:off x="829200" y="4145242"/>
            <a:ext cx="7485600" cy="25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Hyperplane defined by the location of the </a:t>
            </a:r>
            <a:r>
              <a:rPr b="1" lang="en-GB" sz="1800">
                <a:solidFill>
                  <a:schemeClr val="dk1"/>
                </a:solidFill>
                <a:highlight>
                  <a:srgbClr val="FFFFFF"/>
                </a:highlight>
                <a:latin typeface="Roboto Slab"/>
                <a:ea typeface="Roboto Slab"/>
                <a:cs typeface="Roboto Slab"/>
                <a:sym typeface="Roboto Slab"/>
              </a:rPr>
              <a:t>support vectors.</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b="1" lang="en-GB" sz="1800">
                <a:solidFill>
                  <a:schemeClr val="dk1"/>
                </a:solidFill>
                <a:highlight>
                  <a:srgbClr val="FFFFFF"/>
                </a:highlight>
                <a:latin typeface="Roboto Slab"/>
                <a:ea typeface="Roboto Slab"/>
                <a:cs typeface="Roboto Slab"/>
                <a:sym typeface="Roboto Slab"/>
              </a:rPr>
              <a:t>Support Vector</a:t>
            </a:r>
            <a:r>
              <a:rPr lang="en-GB" sz="1800">
                <a:solidFill>
                  <a:schemeClr val="dk1"/>
                </a:solidFill>
                <a:highlight>
                  <a:srgbClr val="FFFFFF"/>
                </a:highlight>
                <a:latin typeface="Roboto Slab"/>
                <a:ea typeface="Roboto Slab"/>
                <a:cs typeface="Roboto Slab"/>
                <a:sym typeface="Roboto Slab"/>
              </a:rPr>
              <a:t>: points from different classes that are the closest to each other (points lying on the edge of the margin), which define the orientation and the position of the optimal hyperplane</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39" name="Google Shape;239;p41"/>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40" name="Google Shape;240;p41"/>
          <p:cNvPicPr preferRelativeResize="0"/>
          <p:nvPr/>
        </p:nvPicPr>
        <p:blipFill>
          <a:blip r:embed="rId4">
            <a:alphaModFix/>
          </a:blip>
          <a:stretch>
            <a:fillRect/>
          </a:stretch>
        </p:blipFill>
        <p:spPr>
          <a:xfrm>
            <a:off x="1184350" y="1427625"/>
            <a:ext cx="4860456" cy="251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Vectors</a:t>
            </a:r>
            <a:endParaRPr/>
          </a:p>
        </p:txBody>
      </p:sp>
      <p:sp>
        <p:nvSpPr>
          <p:cNvPr id="246" name="Google Shape;246;p42"/>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7" name="Google Shape;247;p42"/>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48" name="Google Shape;248;p42"/>
          <p:cNvSpPr txBox="1"/>
          <p:nvPr/>
        </p:nvSpPr>
        <p:spPr>
          <a:xfrm>
            <a:off x="786150" y="4073025"/>
            <a:ext cx="7129200" cy="25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Deleting a support vector will change the direction/position of the hyperplane.</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800">
                <a:latin typeface="Roboto Slab"/>
                <a:ea typeface="Roboto Slab"/>
                <a:cs typeface="Roboto Slab"/>
                <a:sym typeface="Roboto Slab"/>
              </a:rPr>
              <a:t>For the optimal hyperplane, the margin is twice the distance from the plane to nearest training example.</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49" name="Google Shape;249;p42"/>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50" name="Google Shape;250;p42"/>
          <p:cNvPicPr preferRelativeResize="0"/>
          <p:nvPr/>
        </p:nvPicPr>
        <p:blipFill>
          <a:blip r:embed="rId4">
            <a:alphaModFix/>
          </a:blip>
          <a:stretch>
            <a:fillRect/>
          </a:stretch>
        </p:blipFill>
        <p:spPr>
          <a:xfrm>
            <a:off x="1184350" y="1427625"/>
            <a:ext cx="4860456" cy="251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786150" y="410826"/>
            <a:ext cx="7571700" cy="9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400">
                <a:solidFill>
                  <a:srgbClr val="CC0000"/>
                </a:solidFill>
              </a:rPr>
              <a:t>Support Vector Machines</a:t>
            </a:r>
            <a:endParaRPr/>
          </a:p>
        </p:txBody>
      </p:sp>
      <p:sp>
        <p:nvSpPr>
          <p:cNvPr id="256" name="Google Shape;256;p43"/>
          <p:cNvSpPr txBox="1"/>
          <p:nvPr>
            <p:ph idx="12" type="sldNum"/>
          </p:nvPr>
        </p:nvSpPr>
        <p:spPr>
          <a:xfrm>
            <a:off x="8404384" y="6333134"/>
            <a:ext cx="548700" cy="52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7" name="Google Shape;257;p43"/>
          <p:cNvSpPr txBox="1"/>
          <p:nvPr/>
        </p:nvSpPr>
        <p:spPr>
          <a:xfrm>
            <a:off x="786150" y="1550075"/>
            <a:ext cx="6728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
        <p:nvSpPr>
          <p:cNvPr id="258" name="Google Shape;258;p43"/>
          <p:cNvSpPr txBox="1"/>
          <p:nvPr/>
        </p:nvSpPr>
        <p:spPr>
          <a:xfrm>
            <a:off x="786150" y="1672675"/>
            <a:ext cx="7725000" cy="51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Weight updated via gradient descent, as linear decision boundary takes on the same form of a linear model in linear regression</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rPr lang="en-GB" sz="1800">
                <a:solidFill>
                  <a:schemeClr val="dk1"/>
                </a:solidFill>
                <a:highlight>
                  <a:srgbClr val="FFFFFF"/>
                </a:highlight>
                <a:latin typeface="Roboto Slab"/>
                <a:ea typeface="Roboto Slab"/>
                <a:cs typeface="Roboto Slab"/>
                <a:sym typeface="Roboto Slab"/>
              </a:rPr>
              <a:t>Loss Function: </a:t>
            </a:r>
            <a:r>
              <a:rPr b="1" lang="en-GB" sz="1800">
                <a:solidFill>
                  <a:schemeClr val="dk1"/>
                </a:solidFill>
                <a:highlight>
                  <a:srgbClr val="FFFFFF"/>
                </a:highlight>
                <a:latin typeface="Roboto Slab"/>
                <a:ea typeface="Roboto Slab"/>
                <a:cs typeface="Roboto Slab"/>
                <a:sym typeface="Roboto Slab"/>
              </a:rPr>
              <a:t>Hinge Loss</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t</a:t>
            </a:r>
            <a:r>
              <a:rPr lang="en-GB" sz="1800">
                <a:solidFill>
                  <a:schemeClr val="dk1"/>
                </a:solidFill>
                <a:highlight>
                  <a:srgbClr val="FFFFFF"/>
                </a:highlight>
                <a:latin typeface="Roboto Slab"/>
                <a:ea typeface="Roboto Slab"/>
                <a:cs typeface="Roboto Slab"/>
                <a:sym typeface="Roboto Slab"/>
              </a:rPr>
              <a:t> is class label (+1, -1)</a:t>
            </a:r>
            <a:endParaRPr b="1" sz="1800">
              <a:solidFill>
                <a:schemeClr val="dk1"/>
              </a:solidFill>
              <a:highlight>
                <a:srgbClr val="FFFFFF"/>
              </a:highlight>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lang="en-GB" sz="1800">
                <a:solidFill>
                  <a:schemeClr val="dk1"/>
                </a:solidFill>
                <a:highlight>
                  <a:srgbClr val="FFFFFF"/>
                </a:highlight>
                <a:latin typeface="Roboto Slab"/>
                <a:ea typeface="Roboto Slab"/>
                <a:cs typeface="Roboto Slab"/>
                <a:sym typeface="Roboto Slab"/>
              </a:rPr>
              <a:t>Error is 0 when correct class label </a:t>
            </a:r>
            <a:br>
              <a:rPr lang="en-GB" sz="1800">
                <a:solidFill>
                  <a:schemeClr val="dk1"/>
                </a:solidFill>
                <a:highlight>
                  <a:srgbClr val="FFFFFF"/>
                </a:highlight>
                <a:latin typeface="Roboto Slab"/>
                <a:ea typeface="Roboto Slab"/>
                <a:cs typeface="Roboto Slab"/>
                <a:sym typeface="Roboto Slab"/>
              </a:rPr>
            </a:br>
            <a:r>
              <a:rPr lang="en-GB" sz="1800">
                <a:solidFill>
                  <a:schemeClr val="dk1"/>
                </a:solidFill>
                <a:highlight>
                  <a:srgbClr val="FFFFFF"/>
                </a:highlight>
                <a:latin typeface="Roboto Slab"/>
                <a:ea typeface="Roboto Slab"/>
                <a:cs typeface="Roboto Slab"/>
                <a:sym typeface="Roboto Slab"/>
              </a:rPr>
              <a:t>and classified </a:t>
            </a:r>
            <a:r>
              <a:rPr lang="en-GB" sz="1800">
                <a:solidFill>
                  <a:schemeClr val="dk1"/>
                </a:solidFill>
                <a:highlight>
                  <a:srgbClr val="FFFFFF"/>
                </a:highlight>
                <a:latin typeface="Roboto Slab"/>
                <a:ea typeface="Roboto Slab"/>
                <a:cs typeface="Roboto Slab"/>
                <a:sym typeface="Roboto Slab"/>
              </a:rPr>
              <a:t>p</a:t>
            </a:r>
            <a:r>
              <a:rPr lang="en-GB" sz="1800">
                <a:solidFill>
                  <a:schemeClr val="dk1"/>
                </a:solidFill>
                <a:highlight>
                  <a:srgbClr val="FFFFFF"/>
                </a:highlight>
                <a:latin typeface="Roboto Slab"/>
                <a:ea typeface="Roboto Slab"/>
                <a:cs typeface="Roboto Slab"/>
                <a:sym typeface="Roboto Slab"/>
              </a:rPr>
              <a:t>oint lies outside of </a:t>
            </a:r>
            <a:br>
              <a:rPr lang="en-GB" sz="1800">
                <a:solidFill>
                  <a:schemeClr val="dk1"/>
                </a:solidFill>
                <a:highlight>
                  <a:srgbClr val="FFFFFF"/>
                </a:highlight>
                <a:latin typeface="Roboto Slab"/>
                <a:ea typeface="Roboto Slab"/>
                <a:cs typeface="Roboto Slab"/>
                <a:sym typeface="Roboto Slab"/>
              </a:rPr>
            </a:br>
            <a:r>
              <a:rPr lang="en-GB" sz="1800">
                <a:solidFill>
                  <a:schemeClr val="dk1"/>
                </a:solidFill>
                <a:highlight>
                  <a:srgbClr val="FFFFFF"/>
                </a:highlight>
                <a:latin typeface="Roboto Slab"/>
                <a:ea typeface="Roboto Slab"/>
                <a:cs typeface="Roboto Slab"/>
                <a:sym typeface="Roboto Slab"/>
              </a:rPr>
              <a:t>error margin.</a:t>
            </a:r>
            <a:endParaRPr sz="1800">
              <a:solidFill>
                <a:schemeClr val="dk1"/>
              </a:solidFill>
              <a:highlight>
                <a:srgbClr val="FFFFFF"/>
              </a:highlight>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p:txBody>
      </p:sp>
      <p:sp>
        <p:nvSpPr>
          <p:cNvPr id="259" name="Google Shape;259;p43"/>
          <p:cNvSpPr txBox="1"/>
          <p:nvPr/>
        </p:nvSpPr>
        <p:spPr>
          <a:xfrm>
            <a:off x="7958325" y="6333133"/>
            <a:ext cx="743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u="sng">
                <a:solidFill>
                  <a:schemeClr val="hlink"/>
                </a:solidFill>
                <a:latin typeface="Source Sans Pro"/>
                <a:ea typeface="Source Sans Pro"/>
                <a:cs typeface="Source Sans Pro"/>
                <a:sym typeface="Source Sans Pro"/>
                <a:hlinkClick r:id="rId3"/>
              </a:rPr>
              <a:t>Image Courtesy</a:t>
            </a:r>
            <a:endParaRPr sz="600">
              <a:latin typeface="Source Sans Pro"/>
              <a:ea typeface="Source Sans Pro"/>
              <a:cs typeface="Source Sans Pro"/>
              <a:sym typeface="Source Sans Pro"/>
            </a:endParaRPr>
          </a:p>
        </p:txBody>
      </p:sp>
      <p:pic>
        <p:nvPicPr>
          <p:cNvPr id="260" name="Google Shape;260;p43"/>
          <p:cNvPicPr preferRelativeResize="0"/>
          <p:nvPr/>
        </p:nvPicPr>
        <p:blipFill>
          <a:blip r:embed="rId4">
            <a:alphaModFix/>
          </a:blip>
          <a:stretch>
            <a:fillRect/>
          </a:stretch>
        </p:blipFill>
        <p:spPr>
          <a:xfrm>
            <a:off x="5095900" y="2588150"/>
            <a:ext cx="3488724" cy="2616600"/>
          </a:xfrm>
          <a:prstGeom prst="rect">
            <a:avLst/>
          </a:prstGeom>
          <a:noFill/>
          <a:ln>
            <a:noFill/>
          </a:ln>
        </p:spPr>
      </p:pic>
      <p:pic>
        <p:nvPicPr>
          <p:cNvPr id="261" name="Google Shape;261;p43"/>
          <p:cNvPicPr preferRelativeResize="0"/>
          <p:nvPr/>
        </p:nvPicPr>
        <p:blipFill>
          <a:blip r:embed="rId5">
            <a:alphaModFix/>
          </a:blip>
          <a:stretch>
            <a:fillRect/>
          </a:stretch>
        </p:blipFill>
        <p:spPr>
          <a:xfrm>
            <a:off x="1355350" y="3052398"/>
            <a:ext cx="2444525" cy="53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