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Roboto Slab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32" Type="http://schemas.openxmlformats.org/officeDocument/2006/relationships/font" Target="fonts/RobotoSlab-bold.fntdata"/><Relationship Id="rId13" Type="http://schemas.openxmlformats.org/officeDocument/2006/relationships/slide" Target="slides/slide7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ee0276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ee027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2c9881f7d5ea02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2c9881f7d5ea02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c9881f7d5ea025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c9881f7d5ea025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2c9881f7d5ea025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2c9881f7d5ea025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2c9881f7d5ea025_28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2c9881f7d5ea025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2c9881f7d5ea025_299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2c9881f7d5ea025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2c9881f7d5ea025_32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2c9881f7d5ea025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2c9881f7d5ea025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2c9881f7d5ea025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2c9881f7d5ea025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2c9881f7d5ea025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c9881f7d5ea025_65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c9881f7d5ea025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c9881f7d5ea025_65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c9881f7d5ea025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a858fd92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a858f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2c9881f7d5ea025_6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2c9881f7d5ea025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2c9881f7d5ea025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2c9881f7d5ea025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2c9881f7d5ea025_7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2c9881f7d5ea025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2c9881f7d5ea025_5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2c9881f7d5ea025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cee02764a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cee0276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a858fd92_0_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a858fd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a858fd92_0_1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a858fd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a858fd92_0_5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a858fd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1a858fd92_0_6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1a858fd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a858fd92_0_7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a858fd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a858fd92_0_4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a858fd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c9881f7d5ea025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2c9881f7d5ea02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16"/>
          <p:cNvCxnSpPr>
            <a:endCxn id="79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626322" y="1339872"/>
            <a:ext cx="253800" cy="253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738050" y="271322"/>
            <a:ext cx="253800" cy="253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714499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38" name="Google Shape;138;p27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139" name="Google Shape;139;p2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27"/>
          <p:cNvCxnSpPr>
            <a:endCxn id="140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7"/>
          <p:cNvCxnSpPr/>
          <p:nvPr/>
        </p:nvCxnSpPr>
        <p:spPr>
          <a:xfrm rot="10800000">
            <a:off x="4114800" y="269985"/>
            <a:ext cx="457200" cy="80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7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-87" y="63331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9" name="Google Shape;159;p30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457200" y="5407123"/>
            <a:ext cx="8229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-92" y="63331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hyperlink" Target="https://www.getpostman.com/" TargetMode="External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hyperlink" Target="https://www.getpostman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ctrTitle"/>
          </p:nvPr>
        </p:nvSpPr>
        <p:spPr>
          <a:xfrm>
            <a:off x="1457775" y="2530550"/>
            <a:ext cx="6803100" cy="24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Lecture 9: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Pokemon Classifier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 (Backend)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7" name="Google Shape;177;p35"/>
          <p:cNvGrpSpPr/>
          <p:nvPr/>
        </p:nvGrpSpPr>
        <p:grpSpPr>
          <a:xfrm>
            <a:off x="3451552" y="1737052"/>
            <a:ext cx="3027498" cy="793498"/>
            <a:chOff x="3644952" y="1400027"/>
            <a:chExt cx="3027498" cy="793498"/>
          </a:xfrm>
        </p:grpSpPr>
        <p:pic>
          <p:nvPicPr>
            <p:cNvPr id="178" name="Google Shape;17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952" y="1400027"/>
              <a:ext cx="723489" cy="71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35"/>
            <p:cNvSpPr txBox="1"/>
            <p:nvPr/>
          </p:nvSpPr>
          <p:spPr>
            <a:xfrm>
              <a:off x="4368450" y="1476225"/>
              <a:ext cx="2304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McGill</a:t>
              </a:r>
              <a:r>
                <a:rPr b="1" lang="en" sz="12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Artificial </a:t>
              </a:r>
              <a:endParaRPr b="1" sz="12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Intelligence </a:t>
              </a: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Society</a:t>
              </a:r>
              <a:endParaRPr sz="1200"/>
            </a:p>
          </p:txBody>
        </p:sp>
      </p:grpSp>
      <p:pic>
        <p:nvPicPr>
          <p:cNvPr id="180" name="Google Shape;180;p35"/>
          <p:cNvPicPr preferRelativeResize="0"/>
          <p:nvPr/>
        </p:nvPicPr>
        <p:blipFill rotWithShape="1">
          <a:blip r:embed="rId4">
            <a:alphaModFix/>
          </a:blip>
          <a:srcRect b="27728" l="0" r="0" t="40212"/>
          <a:stretch/>
        </p:blipFill>
        <p:spPr>
          <a:xfrm>
            <a:off x="1543900" y="2105050"/>
            <a:ext cx="1327200" cy="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570300" y="6487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C0000"/>
                </a:solidFill>
              </a:rPr>
              <a:t>What Is Flask?</a:t>
            </a:r>
            <a:endParaRPr sz="2500">
              <a:solidFill>
                <a:srgbClr val="CC0000"/>
              </a:solidFill>
            </a:endParaRPr>
          </a:p>
        </p:txBody>
      </p:sp>
      <p:sp>
        <p:nvSpPr>
          <p:cNvPr id="249" name="Google Shape;249;p4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4"/>
          <p:cNvSpPr txBox="1"/>
          <p:nvPr/>
        </p:nvSpPr>
        <p:spPr>
          <a:xfrm>
            <a:off x="609775" y="2101825"/>
            <a:ext cx="7571700" cy="4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Micro </a:t>
            </a:r>
            <a:r>
              <a:rPr b="1"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web framework</a:t>
            </a: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written in Python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Web frameworks aim to support development of web applications by limiting overhead for building common functionality such as web APIs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Pinterest and Linkedin uses Flask in some of their applications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Popular alternative web framework for machine learning is Django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275" y="648700"/>
            <a:ext cx="3043600" cy="19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Why Flask 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786150" y="1629375"/>
            <a:ext cx="2316900" cy="19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1 </a:t>
            </a:r>
            <a:r>
              <a:rPr b="1" lang="en"/>
              <a:t>Python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Machine learning models are usually written and trained in Python. Being able to stick with the same language is always ideal.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8" name="Google Shape;258;p45"/>
          <p:cNvSpPr txBox="1"/>
          <p:nvPr>
            <p:ph idx="2" type="body"/>
          </p:nvPr>
        </p:nvSpPr>
        <p:spPr>
          <a:xfrm>
            <a:off x="3329989" y="1629375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CC0000"/>
                </a:solidFill>
              </a:rPr>
              <a:t>2 </a:t>
            </a:r>
            <a:r>
              <a:rPr b="1" lang="en"/>
              <a:t>Simplicity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Flask aims to offer the most minimalistic framework that still functions well in order to help you get started fast.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59" name="Google Shape;259;p45"/>
          <p:cNvSpPr txBox="1"/>
          <p:nvPr>
            <p:ph idx="3" type="body"/>
          </p:nvPr>
        </p:nvSpPr>
        <p:spPr>
          <a:xfrm>
            <a:off x="5873827" y="1629375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CC0000"/>
                </a:solidFill>
              </a:rPr>
              <a:t>3 </a:t>
            </a:r>
            <a:r>
              <a:rPr b="1" lang="en"/>
              <a:t>Flexible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It’s simplicity also results in lots of flexible for you to structure your application to meet custom needs. </a:t>
            </a:r>
            <a:endParaRPr sz="1200"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786150" y="3839175"/>
            <a:ext cx="24198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CC0000"/>
                </a:solidFill>
              </a:rPr>
              <a:t>4 </a:t>
            </a:r>
            <a:r>
              <a:rPr b="1" lang="en"/>
              <a:t>Open Source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It is actively being maintained and developed by the open source community.</a:t>
            </a:r>
            <a:endParaRPr b="1"/>
          </a:p>
        </p:txBody>
      </p:sp>
      <p:sp>
        <p:nvSpPr>
          <p:cNvPr id="261" name="Google Shape;261;p45"/>
          <p:cNvSpPr txBox="1"/>
          <p:nvPr>
            <p:ph idx="2" type="body"/>
          </p:nvPr>
        </p:nvSpPr>
        <p:spPr>
          <a:xfrm>
            <a:off x="3329989" y="3839175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5 </a:t>
            </a:r>
            <a:r>
              <a:rPr b="1" lang="en"/>
              <a:t>Documentation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open source also results in very good public documentation with lots of online resources to help.</a:t>
            </a:r>
            <a:endParaRPr b="1"/>
          </a:p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63" name="Google Shape;263;p45"/>
          <p:cNvSpPr txBox="1"/>
          <p:nvPr>
            <p:ph idx="2" type="body"/>
          </p:nvPr>
        </p:nvSpPr>
        <p:spPr>
          <a:xfrm>
            <a:off x="5916101" y="4173075"/>
            <a:ext cx="56433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600"/>
              <a:t>Note</a:t>
            </a:r>
            <a:r>
              <a:rPr i="1" lang="en" sz="1600"/>
              <a:t>:  All these can also be a 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/>
              <a:t>disadvantage in many scenarios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/>
          </a:p>
        </p:txBody>
      </p:sp>
      <p:sp>
        <p:nvSpPr>
          <p:cNvPr id="264" name="Google Shape;264;p45"/>
          <p:cNvSpPr/>
          <p:nvPr/>
        </p:nvSpPr>
        <p:spPr>
          <a:xfrm>
            <a:off x="5861375" y="4278375"/>
            <a:ext cx="2910900" cy="7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46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46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6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73" name="Google Shape;273;p46"/>
          <p:cNvSpPr txBox="1"/>
          <p:nvPr>
            <p:ph idx="4294967295" type="title"/>
          </p:nvPr>
        </p:nvSpPr>
        <p:spPr>
          <a:xfrm>
            <a:off x="1845950" y="2371775"/>
            <a:ext cx="60522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In fact… Flask is so simple that we just get started with coding right away!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Hello World Application</a:t>
            </a:r>
            <a:endParaRPr sz="2400"/>
          </a:p>
        </p:txBody>
      </p:sp>
      <p:sp>
        <p:nvSpPr>
          <p:cNvPr id="279" name="Google Shape;279;p47"/>
          <p:cNvSpPr txBox="1"/>
          <p:nvPr>
            <p:ph idx="4294967295" type="body"/>
          </p:nvPr>
        </p:nvSpPr>
        <p:spPr>
          <a:xfrm>
            <a:off x="786150" y="1457975"/>
            <a:ext cx="76791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When we send a request to the root url on the flask server, we should get a hello world response.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0" name="Google Shape;280;p47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25" y="2785525"/>
            <a:ext cx="2366950" cy="236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47"/>
          <p:cNvCxnSpPr>
            <a:endCxn id="283" idx="1"/>
          </p:cNvCxnSpPr>
          <p:nvPr/>
        </p:nvCxnSpPr>
        <p:spPr>
          <a:xfrm flipH="1" rot="10800000">
            <a:off x="2957475" y="4692125"/>
            <a:ext cx="22860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47"/>
          <p:cNvCxnSpPr>
            <a:stCxn id="285" idx="1"/>
          </p:cNvCxnSpPr>
          <p:nvPr/>
        </p:nvCxnSpPr>
        <p:spPr>
          <a:xfrm rot="10800000">
            <a:off x="2857275" y="3514725"/>
            <a:ext cx="2386200" cy="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7"/>
          <p:cNvSpPr txBox="1"/>
          <p:nvPr>
            <p:ph idx="4294967295" type="body"/>
          </p:nvPr>
        </p:nvSpPr>
        <p:spPr>
          <a:xfrm>
            <a:off x="5243475" y="4398275"/>
            <a:ext cx="3709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RESPONSE - “Hello World”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5" name="Google Shape;285;p47"/>
          <p:cNvSpPr txBox="1"/>
          <p:nvPr>
            <p:ph idx="4294967295" type="body"/>
          </p:nvPr>
        </p:nvSpPr>
        <p:spPr>
          <a:xfrm>
            <a:off x="5243475" y="3226875"/>
            <a:ext cx="34719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REQUEST </a:t>
            </a: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- “/”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Application Programming Interfaces (APIs)</a:t>
            </a:r>
            <a:endParaRPr sz="2400"/>
          </a:p>
        </p:txBody>
      </p:sp>
      <p:sp>
        <p:nvSpPr>
          <p:cNvPr id="291" name="Google Shape;291;p48"/>
          <p:cNvSpPr txBox="1"/>
          <p:nvPr>
            <p:ph idx="4294967295" type="body"/>
          </p:nvPr>
        </p:nvSpPr>
        <p:spPr>
          <a:xfrm>
            <a:off x="786150" y="1586175"/>
            <a:ext cx="78720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Everytime we communicate with the server, we have to send a request and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then we get a response.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 server will have a collection of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endpoints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(url’s) that we can send the requests to.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These endpoints are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APIs (Application Programming Interface)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to our web application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only way the user can interact with the server is through the APIs that are created for the application.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2" name="Google Shape;292;p4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580975" y="38225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REST APIs</a:t>
            </a:r>
            <a:endParaRPr sz="2400"/>
          </a:p>
        </p:txBody>
      </p:sp>
      <p:sp>
        <p:nvSpPr>
          <p:cNvPr id="298" name="Google Shape;298;p49"/>
          <p:cNvSpPr txBox="1"/>
          <p:nvPr>
            <p:ph idx="4294967295" type="body"/>
          </p:nvPr>
        </p:nvSpPr>
        <p:spPr>
          <a:xfrm>
            <a:off x="580975" y="1697375"/>
            <a:ext cx="82578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REST APIs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a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universal standard for APIs which categorizes our endpoints into different types: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GET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Retrieve a specific resource or a collection of resources. </a:t>
            </a:r>
            <a:endParaRPr i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POST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Sends data to be accepted and processed by the server.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PUT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Updates an existing resource.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CREATE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Creates a new resource.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DELETE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Removes an existing resource.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9" name="Google Shape;299;p4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50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5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50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5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08" name="Google Shape;308;p50"/>
          <p:cNvSpPr txBox="1"/>
          <p:nvPr>
            <p:ph idx="4294967295" type="title"/>
          </p:nvPr>
        </p:nvSpPr>
        <p:spPr>
          <a:xfrm>
            <a:off x="4107200" y="3768175"/>
            <a:ext cx="33126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https://www.getpostman.com/</a:t>
            </a:r>
            <a:endParaRPr b="1" sz="1800">
              <a:solidFill>
                <a:srgbClr val="CC0000"/>
              </a:solidFill>
            </a:endParaRPr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5750" y="2439627"/>
            <a:ext cx="5011825" cy="185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51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51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5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5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925" y="2284800"/>
            <a:ext cx="20764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1"/>
          <p:cNvSpPr txBox="1"/>
          <p:nvPr>
            <p:ph idx="4294967295" type="title"/>
          </p:nvPr>
        </p:nvSpPr>
        <p:spPr>
          <a:xfrm>
            <a:off x="4107200" y="3768175"/>
            <a:ext cx="41082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https://www.chatroom-server.com/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320" name="Google Shape;320;p51"/>
          <p:cNvSpPr txBox="1"/>
          <p:nvPr/>
        </p:nvSpPr>
        <p:spPr>
          <a:xfrm>
            <a:off x="4119325" y="2980200"/>
            <a:ext cx="43194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Chatroom Activity!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Back To Our Pokemon Classifier</a:t>
            </a:r>
            <a:endParaRPr sz="2400"/>
          </a:p>
        </p:txBody>
      </p:sp>
      <p:sp>
        <p:nvSpPr>
          <p:cNvPr id="326" name="Google Shape;326;p52"/>
          <p:cNvSpPr txBox="1"/>
          <p:nvPr>
            <p:ph idx="4294967295" type="body"/>
          </p:nvPr>
        </p:nvSpPr>
        <p:spPr>
          <a:xfrm>
            <a:off x="786150" y="1586175"/>
            <a:ext cx="80292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Now we know how REST APIs and servers work, let’s create our pokemon classifier.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REQUEST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Send a picture of a pokemon to the server.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RESPONSE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The predicted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classification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kind of request is this? GET, POST, PUT, CREATE, DELETE?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Let’s create the endpoint first!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Classifier Endpoint</a:t>
            </a:r>
            <a:endParaRPr sz="2400"/>
          </a:p>
        </p:txBody>
      </p:sp>
      <p:sp>
        <p:nvSpPr>
          <p:cNvPr id="333" name="Google Shape;333;p53"/>
          <p:cNvSpPr txBox="1"/>
          <p:nvPr>
            <p:ph idx="4294967295" type="body"/>
          </p:nvPr>
        </p:nvSpPr>
        <p:spPr>
          <a:xfrm>
            <a:off x="786150" y="1457982"/>
            <a:ext cx="80292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structure of our endpoint will be as follows: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5" name="Google Shape;335;p53"/>
          <p:cNvCxnSpPr>
            <a:stCxn id="336" idx="1"/>
            <a:endCxn id="337" idx="3"/>
          </p:cNvCxnSpPr>
          <p:nvPr/>
        </p:nvCxnSpPr>
        <p:spPr>
          <a:xfrm rot="10800000">
            <a:off x="2972650" y="3116375"/>
            <a:ext cx="2285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53"/>
          <p:cNvSpPr txBox="1"/>
          <p:nvPr>
            <p:ph idx="4294967295" type="body"/>
          </p:nvPr>
        </p:nvSpPr>
        <p:spPr>
          <a:xfrm>
            <a:off x="5257750" y="4367000"/>
            <a:ext cx="3471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RESPONSE 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Roboto Slab"/>
              <a:buChar char="-"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json -&gt; prediction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6" name="Google Shape;336;p53"/>
          <p:cNvSpPr txBox="1"/>
          <p:nvPr>
            <p:ph idx="4294967295" type="body"/>
          </p:nvPr>
        </p:nvSpPr>
        <p:spPr>
          <a:xfrm>
            <a:off x="5257750" y="2822525"/>
            <a:ext cx="34719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REQUEST (POST)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Roboto Slab"/>
              <a:buChar char="-"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url -&gt; “/classify”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Roboto Slab"/>
              <a:buChar char="-"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body -&gt; .png file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7" name="Google Shape;337;p53"/>
          <p:cNvSpPr/>
          <p:nvPr/>
        </p:nvSpPr>
        <p:spPr>
          <a:xfrm>
            <a:off x="907475" y="2670263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3"/>
          <p:cNvSpPr txBox="1"/>
          <p:nvPr/>
        </p:nvSpPr>
        <p:spPr>
          <a:xfrm>
            <a:off x="1395300" y="2834975"/>
            <a:ext cx="1248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0" name="Google Shape;340;p53"/>
          <p:cNvSpPr txBox="1"/>
          <p:nvPr/>
        </p:nvSpPr>
        <p:spPr>
          <a:xfrm>
            <a:off x="1468800" y="218873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1" name="Google Shape;341;p53"/>
          <p:cNvCxnSpPr>
            <a:stCxn id="337" idx="2"/>
            <a:endCxn id="338" idx="1"/>
          </p:cNvCxnSpPr>
          <p:nvPr/>
        </p:nvCxnSpPr>
        <p:spPr>
          <a:xfrm flipH="1" rot="-5400000">
            <a:off x="3017825" y="2484713"/>
            <a:ext cx="1162200" cy="33177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Goal For The Next 2 Days</a:t>
            </a:r>
            <a:endParaRPr sz="2400"/>
          </a:p>
        </p:txBody>
      </p:sp>
      <p:sp>
        <p:nvSpPr>
          <p:cNvPr id="186" name="Google Shape;186;p36"/>
          <p:cNvSpPr txBox="1"/>
          <p:nvPr>
            <p:ph idx="4294967295" type="body"/>
          </p:nvPr>
        </p:nvSpPr>
        <p:spPr>
          <a:xfrm>
            <a:off x="786150" y="1457975"/>
            <a:ext cx="76182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Building a full webapp for a pokemon classifier using the knowledge we have learned in the course so far.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ADD SCREENSHOT OF WEBAPP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86150" y="6970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Object Oriented Approach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7" name="Google Shape;347;p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847375" y="1016000"/>
            <a:ext cx="7618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An </a:t>
            </a:r>
            <a:r>
              <a:rPr b="1"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object oriented</a:t>
            </a: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approach helps to keep source code modular,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maintainable, and scalable for the future.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Also hides all the </a:t>
            </a:r>
            <a:r>
              <a:rPr i="1"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most likely </a:t>
            </a: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messy machine learning training code that we will not be needing for prediction.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49" name="Google Shape;349;p54"/>
          <p:cNvCxnSpPr>
            <a:stCxn id="350" idx="1"/>
            <a:endCxn id="351" idx="3"/>
          </p:cNvCxnSpPr>
          <p:nvPr/>
        </p:nvCxnSpPr>
        <p:spPr>
          <a:xfrm rot="10800000">
            <a:off x="4645075" y="4099825"/>
            <a:ext cx="1416900" cy="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6061974" y="5086726"/>
            <a:ext cx="28911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RESPONSE 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json -&gt; prediction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6061975" y="3488125"/>
            <a:ext cx="28911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REQUEST (POST)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url -&gt; “/classify”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body -&gt; .png file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1" name="Google Shape;351;p54"/>
          <p:cNvSpPr/>
          <p:nvPr/>
        </p:nvSpPr>
        <p:spPr>
          <a:xfrm>
            <a:off x="3043250" y="3782799"/>
            <a:ext cx="1601700" cy="63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"/>
          <p:cNvSpPr txBox="1"/>
          <p:nvPr/>
        </p:nvSpPr>
        <p:spPr>
          <a:xfrm>
            <a:off x="3299600" y="3800576"/>
            <a:ext cx="1089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3434419" y="3226153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55" name="Google Shape;355;p54"/>
          <p:cNvCxnSpPr>
            <a:stCxn id="351" idx="2"/>
            <a:endCxn id="352" idx="1"/>
          </p:cNvCxnSpPr>
          <p:nvPr/>
        </p:nvCxnSpPr>
        <p:spPr>
          <a:xfrm flipH="1" rot="-5400000">
            <a:off x="4469300" y="3791799"/>
            <a:ext cx="967500" cy="2217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54"/>
          <p:cNvSpPr/>
          <p:nvPr/>
        </p:nvSpPr>
        <p:spPr>
          <a:xfrm>
            <a:off x="352450" y="3782799"/>
            <a:ext cx="1601700" cy="63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422488" y="3790204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Google Shape;358;p54"/>
          <p:cNvSpPr txBox="1"/>
          <p:nvPr/>
        </p:nvSpPr>
        <p:spPr>
          <a:xfrm>
            <a:off x="658894" y="3226153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59" name="Google Shape;359;p54"/>
          <p:cNvCxnSpPr>
            <a:stCxn id="356" idx="3"/>
            <a:endCxn id="351" idx="1"/>
          </p:cNvCxnSpPr>
          <p:nvPr/>
        </p:nvCxnSpPr>
        <p:spPr>
          <a:xfrm>
            <a:off x="1954150" y="4099899"/>
            <a:ext cx="108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Train and Save Model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65" name="Google Shape;365;p5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00" y="1938965"/>
            <a:ext cx="1839675" cy="9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4775" y="1714739"/>
            <a:ext cx="1546025" cy="128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700" y="1661125"/>
            <a:ext cx="1546025" cy="15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/>
          <p:nvPr/>
        </p:nvSpPr>
        <p:spPr>
          <a:xfrm>
            <a:off x="1125725" y="4465875"/>
            <a:ext cx="1686600" cy="80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5"/>
          <p:cNvSpPr txBox="1"/>
          <p:nvPr/>
        </p:nvSpPr>
        <p:spPr>
          <a:xfrm>
            <a:off x="1559100" y="4607475"/>
            <a:ext cx="1203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joblib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55"/>
          <p:cNvSpPr/>
          <p:nvPr/>
        </p:nvSpPr>
        <p:spPr>
          <a:xfrm>
            <a:off x="3914475" y="4465875"/>
            <a:ext cx="1686600" cy="80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5"/>
          <p:cNvSpPr txBox="1"/>
          <p:nvPr/>
        </p:nvSpPr>
        <p:spPr>
          <a:xfrm>
            <a:off x="4446525" y="4607475"/>
            <a:ext cx="1203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ckpt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3" name="Google Shape;373;p55"/>
          <p:cNvSpPr/>
          <p:nvPr/>
        </p:nvSpPr>
        <p:spPr>
          <a:xfrm>
            <a:off x="6531738" y="4465875"/>
            <a:ext cx="1686600" cy="80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5"/>
          <p:cNvSpPr txBox="1"/>
          <p:nvPr/>
        </p:nvSpPr>
        <p:spPr>
          <a:xfrm>
            <a:off x="7063788" y="4607475"/>
            <a:ext cx="1203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pth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5" name="Google Shape;375;p55"/>
          <p:cNvCxnSpPr/>
          <p:nvPr/>
        </p:nvCxnSpPr>
        <p:spPr>
          <a:xfrm>
            <a:off x="2003125" y="3271900"/>
            <a:ext cx="0" cy="95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55"/>
          <p:cNvCxnSpPr/>
          <p:nvPr/>
        </p:nvCxnSpPr>
        <p:spPr>
          <a:xfrm>
            <a:off x="4757775" y="3255950"/>
            <a:ext cx="0" cy="95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55"/>
          <p:cNvCxnSpPr/>
          <p:nvPr/>
        </p:nvCxnSpPr>
        <p:spPr>
          <a:xfrm>
            <a:off x="7448975" y="3255950"/>
            <a:ext cx="0" cy="95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Model Architecture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83" name="Google Shape;383;p5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786150" y="1757375"/>
            <a:ext cx="757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FINAL ARCHITECTURE FOR CLASSIFIER MODEL</a:t>
            </a:r>
            <a:endParaRPr sz="2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786150" y="6970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Integrate Model Into Server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90" name="Google Shape;390;p5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91" name="Google Shape;391;p57"/>
          <p:cNvSpPr/>
          <p:nvPr/>
        </p:nvSpPr>
        <p:spPr>
          <a:xfrm>
            <a:off x="3571750" y="344518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"/>
          <p:cNvSpPr txBox="1"/>
          <p:nvPr/>
        </p:nvSpPr>
        <p:spPr>
          <a:xfrm>
            <a:off x="3881950" y="35849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57"/>
          <p:cNvSpPr/>
          <p:nvPr/>
        </p:nvSpPr>
        <p:spPr>
          <a:xfrm>
            <a:off x="450200" y="344518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7"/>
          <p:cNvSpPr txBox="1"/>
          <p:nvPr/>
        </p:nvSpPr>
        <p:spPr>
          <a:xfrm>
            <a:off x="760400" y="35849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ML Model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Google Shape;395;p57"/>
          <p:cNvSpPr txBox="1"/>
          <p:nvPr/>
        </p:nvSpPr>
        <p:spPr>
          <a:xfrm>
            <a:off x="842125" y="29723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model.pth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6" name="Google Shape;396;p57"/>
          <p:cNvSpPr txBox="1"/>
          <p:nvPr/>
        </p:nvSpPr>
        <p:spPr>
          <a:xfrm>
            <a:off x="3881950" y="29723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predictor.py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Google Shape;397;p57"/>
          <p:cNvSpPr txBox="1"/>
          <p:nvPr/>
        </p:nvSpPr>
        <p:spPr>
          <a:xfrm>
            <a:off x="762900" y="1323375"/>
            <a:ext cx="76182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Encapsulate model into an object to follow OOP approach.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Modify predictor method to use our newly trained model.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We now have a fully working server!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8" name="Google Shape;398;p57"/>
          <p:cNvSpPr/>
          <p:nvPr/>
        </p:nvSpPr>
        <p:spPr>
          <a:xfrm>
            <a:off x="6611575" y="3445175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7"/>
          <p:cNvSpPr txBox="1"/>
          <p:nvPr/>
        </p:nvSpPr>
        <p:spPr>
          <a:xfrm>
            <a:off x="7099400" y="3584975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0" name="Google Shape;400;p57"/>
          <p:cNvSpPr txBox="1"/>
          <p:nvPr/>
        </p:nvSpPr>
        <p:spPr>
          <a:xfrm>
            <a:off x="7198075" y="2972375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1" name="Google Shape;401;p57"/>
          <p:cNvCxnSpPr>
            <a:stCxn id="394" idx="3"/>
            <a:endCxn id="391" idx="1"/>
          </p:cNvCxnSpPr>
          <p:nvPr/>
        </p:nvCxnSpPr>
        <p:spPr>
          <a:xfrm>
            <a:off x="2515400" y="3891288"/>
            <a:ext cx="1056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57"/>
          <p:cNvCxnSpPr>
            <a:stCxn id="392" idx="3"/>
            <a:endCxn id="398" idx="1"/>
          </p:cNvCxnSpPr>
          <p:nvPr/>
        </p:nvCxnSpPr>
        <p:spPr>
          <a:xfrm>
            <a:off x="5636950" y="3891288"/>
            <a:ext cx="974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/>
          <p:nvPr>
            <p:ph idx="4294967295" type="ctrTitle"/>
          </p:nvPr>
        </p:nvSpPr>
        <p:spPr>
          <a:xfrm>
            <a:off x="1180675" y="162807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C0000"/>
                </a:solidFill>
              </a:rPr>
              <a:t>Thanks!</a:t>
            </a:r>
            <a:endParaRPr b="1" sz="6000">
              <a:solidFill>
                <a:srgbClr val="CC0000"/>
              </a:solidFill>
            </a:endParaRPr>
          </a:p>
        </p:txBody>
      </p:sp>
      <p:sp>
        <p:nvSpPr>
          <p:cNvPr id="408" name="Google Shape;408;p58"/>
          <p:cNvSpPr txBox="1"/>
          <p:nvPr>
            <p:ph idx="4294967295" type="subTitle"/>
          </p:nvPr>
        </p:nvSpPr>
        <p:spPr>
          <a:xfrm>
            <a:off x="1180675" y="3078675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09" name="Google Shape;409;p5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0" name="Google Shape;410;p58"/>
          <p:cNvGrpSpPr/>
          <p:nvPr/>
        </p:nvGrpSpPr>
        <p:grpSpPr>
          <a:xfrm>
            <a:off x="3162652" y="4125077"/>
            <a:ext cx="3027498" cy="793498"/>
            <a:chOff x="3644952" y="1400027"/>
            <a:chExt cx="3027498" cy="793498"/>
          </a:xfrm>
        </p:grpSpPr>
        <p:pic>
          <p:nvPicPr>
            <p:cNvPr id="411" name="Google Shape;411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952" y="1400027"/>
              <a:ext cx="723489" cy="71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58"/>
            <p:cNvSpPr txBox="1"/>
            <p:nvPr/>
          </p:nvSpPr>
          <p:spPr>
            <a:xfrm>
              <a:off x="4368450" y="1476225"/>
              <a:ext cx="2304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McGill</a:t>
              </a:r>
              <a:r>
                <a:rPr b="1" lang="en" sz="12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Artificial </a:t>
              </a:r>
              <a:endParaRPr b="1" sz="12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Intelligence </a:t>
              </a: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Society</a:t>
              </a:r>
              <a:endParaRPr sz="1200"/>
            </a:p>
          </p:txBody>
        </p:sp>
      </p:grpSp>
      <p:pic>
        <p:nvPicPr>
          <p:cNvPr id="413" name="Google Shape;413;p58"/>
          <p:cNvPicPr preferRelativeResize="0"/>
          <p:nvPr/>
        </p:nvPicPr>
        <p:blipFill rotWithShape="1">
          <a:blip r:embed="rId4">
            <a:alphaModFix/>
          </a:blip>
          <a:srcRect b="27728" l="0" r="0" t="40212"/>
          <a:stretch/>
        </p:blipFill>
        <p:spPr>
          <a:xfrm>
            <a:off x="1255000" y="4493075"/>
            <a:ext cx="1327200" cy="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/>
          </a:p>
        </p:txBody>
      </p:sp>
      <p:sp>
        <p:nvSpPr>
          <p:cNvPr id="193" name="Google Shape;193;p37"/>
          <p:cNvSpPr txBox="1"/>
          <p:nvPr>
            <p:ph idx="4294967295" type="body"/>
          </p:nvPr>
        </p:nvSpPr>
        <p:spPr>
          <a:xfrm>
            <a:off x="786150" y="1347727"/>
            <a:ext cx="81669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 web application contains two high level components called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backend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frontend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which are usually built separately.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25" y="2195650"/>
            <a:ext cx="5537349" cy="373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/>
          </a:p>
        </p:txBody>
      </p:sp>
      <p:sp>
        <p:nvSpPr>
          <p:cNvPr id="201" name="Google Shape;201;p38"/>
          <p:cNvSpPr txBox="1"/>
          <p:nvPr>
            <p:ph idx="4294967295" type="body"/>
          </p:nvPr>
        </p:nvSpPr>
        <p:spPr>
          <a:xfrm>
            <a:off x="786150" y="1457975"/>
            <a:ext cx="79212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better understand this, let’s use a restaurant as an example.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restaurant, the kitchen would be the backend while the table would be the frontend. We often called the backend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server-side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while the frontend is called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client-side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2" name="Google Shape;202;p3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3274881"/>
            <a:ext cx="69532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/>
          </a:p>
        </p:txBody>
      </p:sp>
      <p:sp>
        <p:nvSpPr>
          <p:cNvPr id="209" name="Google Shape;209;p39"/>
          <p:cNvSpPr txBox="1"/>
          <p:nvPr>
            <p:ph idx="4294967295" type="body"/>
          </p:nvPr>
        </p:nvSpPr>
        <p:spPr>
          <a:xfrm>
            <a:off x="786150" y="1457975"/>
            <a:ext cx="8166900" cy="1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front-end of webapp consists of a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interface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which is a structured way for users to interact with the code.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restaurant, this would be the table which is a controlled way for customers to interact with staff in order to get what they want.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3421775"/>
            <a:ext cx="69532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/>
          </a:p>
        </p:txBody>
      </p:sp>
      <p:sp>
        <p:nvSpPr>
          <p:cNvPr id="217" name="Google Shape;217;p40"/>
          <p:cNvSpPr txBox="1"/>
          <p:nvPr>
            <p:ph idx="4294967295" type="body"/>
          </p:nvPr>
        </p:nvSpPr>
        <p:spPr>
          <a:xfrm>
            <a:off x="786150" y="1457975"/>
            <a:ext cx="79980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backend consists of a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server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which handles all the logic in the application to provide the user with with what they need without revealing any of the underlying algorithms.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restaurant, this would be the kitchen which handles the process of making the food for the customer without revealing any of the recipes.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8" name="Google Shape;218;p40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150" y="3963575"/>
            <a:ext cx="5672912" cy="26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225" name="Google Shape;225;p41"/>
          <p:cNvSpPr txBox="1"/>
          <p:nvPr>
            <p:ph idx="4294967295" type="body"/>
          </p:nvPr>
        </p:nvSpPr>
        <p:spPr>
          <a:xfrm>
            <a:off x="786150" y="1457975"/>
            <a:ext cx="78018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Essentially the goal of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front-end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to provide the users with everything they need without the users having to worry about any of the logic that is happening in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back-end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13" y="3030224"/>
            <a:ext cx="8088575" cy="2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Today’s Focus</a:t>
            </a:r>
            <a:endParaRPr sz="2400"/>
          </a:p>
        </p:txBody>
      </p:sp>
      <p:sp>
        <p:nvSpPr>
          <p:cNvPr id="233" name="Google Shape;233;p42"/>
          <p:cNvSpPr txBox="1"/>
          <p:nvPr>
            <p:ph idx="4294967295" type="body"/>
          </p:nvPr>
        </p:nvSpPr>
        <p:spPr>
          <a:xfrm>
            <a:off x="786150" y="1457975"/>
            <a:ext cx="78354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Today we will focus on how to build the server - the part of our application that contains all the logic used in our application including the trained model itself.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the end, the front-end should be able to give the server a picture of a pokemon and the server should be able to return the correct classification.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front-end will not care how you decided the classification, it just wants it to be correct.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server essentially will abstract away all the other complexities that is our data processing and our neural network.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4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250" y="2025600"/>
            <a:ext cx="4531825" cy="294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