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9144000"/>
  <p:notesSz cx="6858000" cy="9144000"/>
  <p:embeddedFontLst>
    <p:embeddedFont>
      <p:font typeface="Roboto Slab"/>
      <p:regular r:id="rId37"/>
      <p:bold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3.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Slab-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SourceSansPro-regular.fntdata"/><Relationship Id="rId16" Type="http://schemas.openxmlformats.org/officeDocument/2006/relationships/slide" Target="slides/slide9.xml"/><Relationship Id="rId38" Type="http://schemas.openxmlformats.org/officeDocument/2006/relationships/font" Target="fonts/RobotoSlab-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3d8a59_0_14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3d8a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19da2210f_0_4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19da2210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19da2210f_0_49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19da2210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19da2210f_0_59: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19da221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we’ve talked about increasing the number of features using expansions, we consider the case where we have samples with a very high number of features!! Here are a few examples of applications with a higher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(Ask random member: So, now we’re going to talk about dimensionality reduction, that is, we want to reduce the dimensions of our inputs, e.g. from 1000 x 1000 images to 64 x 64 images. Why would we do that? Are there any benefits?)</a:t>
            </a:r>
            <a:endParaRPr/>
          </a:p>
          <a:p>
            <a:pPr indent="0" lvl="0" marL="0" rtl="0" algn="l">
              <a:spcBef>
                <a:spcPts val="0"/>
              </a:spcBef>
              <a:spcAft>
                <a:spcPts val="0"/>
              </a:spcAft>
              <a:buNone/>
            </a:pPr>
            <a:r>
              <a:rPr lang="en-GB"/>
              <a:t>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19da2210f_0_6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19da221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With thousands to even millions of low level features: we wish to select the most</a:t>
            </a:r>
            <a:br>
              <a:rPr lang="en-GB">
                <a:solidFill>
                  <a:schemeClr val="dk1"/>
                </a:solidFill>
              </a:rPr>
            </a:br>
            <a:r>
              <a:rPr lang="en-GB">
                <a:solidFill>
                  <a:schemeClr val="dk1"/>
                </a:solidFill>
              </a:rPr>
              <a:t>relevant ones to build better, faster, and more interpretable learning machines.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I.e. given a dataset X of size n x m, we wish to learn X’ of size n x m’, where m’ &lt;&lt; m (for all you visual learners: draw matrix on board)</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(Read pros)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Naive approach: remove features to reduce our feature matrix to a lower dimension (Ask: what’s the problem with that)</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(Answer: loss of information)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Hence, we begin by taking a look at a dimensionality reduction technique called PCA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19da2210f_0_7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19da221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PCA is a technique for dimensionality reduction via linear projections. This involves computing eigenvectors and eigenvalues of the space, as shown by the equation written on the slide. We’re just trying to project our data onto a lower subspace, while retaining important information. So we can’t just choose any subspace, can we? So the criteria for choosing the best subspace, is to project our data onto a linear subspace that maximizes variance. </a:t>
            </a:r>
            <a:endParaRPr/>
          </a:p>
          <a:p>
            <a:pPr indent="-298450" lvl="0" marL="457200" rtl="0" algn="l">
              <a:spcBef>
                <a:spcPts val="0"/>
              </a:spcBef>
              <a:spcAft>
                <a:spcPts val="0"/>
              </a:spcAft>
              <a:buSzPts val="1100"/>
              <a:buChar char="●"/>
            </a:pPr>
            <a:r>
              <a:rPr lang="en-GB"/>
              <a:t>So what does this look like? Observe this 2D data. If we wished to maximize variance along a single line, we see that if we project onto a subspace described here by the purple line, we’d maximize variance. (Slide)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19da2210f_0_8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19da221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To no one’s surprise, when we’re dealing with matrices and we’re talking about projecting our feature matrix to a lower dimension, we’re dealing with linear transformations.</a:t>
            </a:r>
            <a:endParaRPr/>
          </a:p>
          <a:p>
            <a:pPr indent="-298450" lvl="0" marL="457200" rtl="0" algn="l">
              <a:spcBef>
                <a:spcPts val="0"/>
              </a:spcBef>
              <a:spcAft>
                <a:spcPts val="0"/>
              </a:spcAft>
              <a:buSzPts val="1100"/>
              <a:buChar char="●"/>
            </a:pPr>
            <a:r>
              <a:rPr lang="en-GB"/>
              <a:t>So let’s say that each sample xi has m features, so we say it’s in dimension Rm. We’re looking for a compression matrix W, such that Wxi is in Rm’. (Questions so far)</a:t>
            </a:r>
            <a:endParaRPr/>
          </a:p>
          <a:p>
            <a:pPr indent="-298450" lvl="0" marL="457200" rtl="0" algn="l">
              <a:spcBef>
                <a:spcPts val="0"/>
              </a:spcBef>
              <a:spcAft>
                <a:spcPts val="0"/>
              </a:spcAft>
              <a:buSzPts val="1100"/>
              <a:buChar char="●"/>
            </a:pPr>
            <a:r>
              <a:rPr lang="en-GB"/>
              <a:t>Now, we assume that there’s a decompression matrix U, that brings a vector in Rm’ back to Rm.</a:t>
            </a:r>
            <a:endParaRPr/>
          </a:p>
          <a:p>
            <a:pPr indent="-298450" lvl="0" marL="457200" rtl="0" algn="l">
              <a:spcBef>
                <a:spcPts val="0"/>
              </a:spcBef>
              <a:spcAft>
                <a:spcPts val="0"/>
              </a:spcAft>
              <a:buSzPts val="1100"/>
              <a:buChar char="●"/>
            </a:pPr>
            <a:r>
              <a:rPr lang="en-GB"/>
              <a:t>Now, we’re able to phrase an optimization problem that seems all too familiar. We’re looking to minimize our residual sum of squares, but this time we’re trying to learn a compression matrix W.</a:t>
            </a:r>
            <a:endParaRPr/>
          </a:p>
          <a:p>
            <a:pPr indent="-298450" lvl="0" marL="457200" rtl="0" algn="l">
              <a:spcBef>
                <a:spcPts val="0"/>
              </a:spcBef>
              <a:spcAft>
                <a:spcPts val="0"/>
              </a:spcAft>
              <a:buSzPts val="1100"/>
              <a:buChar char="●"/>
            </a:pPr>
            <a:r>
              <a:rPr lang="en-GB"/>
              <a:t>So this problem is a known one, and does have a closed-form solution!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19da2210f_0_8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19da221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So what is this covariance matrix? Let’s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298450" lvl="0" marL="457200" rtl="0" algn="l">
              <a:spcBef>
                <a:spcPts val="0"/>
              </a:spcBef>
              <a:spcAft>
                <a:spcPts val="0"/>
              </a:spcAft>
              <a:buSzPts val="1100"/>
              <a:buChar char="●"/>
            </a:pPr>
            <a:r>
              <a:rPr lang="en-GB"/>
              <a:t>Consider the 2D space in the top-left corner of the slide.</a:t>
            </a:r>
            <a:endParaRPr/>
          </a:p>
          <a:p>
            <a:pPr indent="-298450" lvl="0" marL="457200" rtl="0" algn="l">
              <a:spcBef>
                <a:spcPts val="0"/>
              </a:spcBef>
              <a:spcAft>
                <a:spcPts val="0"/>
              </a:spcAft>
              <a:buSzPts val="1100"/>
              <a:buChar char="●"/>
            </a:pPr>
            <a:r>
              <a:rPr lang="en-GB"/>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298450" lvl="0" marL="457200" rtl="0" algn="l">
              <a:spcBef>
                <a:spcPts val="0"/>
              </a:spcBef>
              <a:spcAft>
                <a:spcPts val="0"/>
              </a:spcAft>
              <a:buSzPts val="1100"/>
              <a:buChar char="●"/>
            </a:pPr>
            <a:r>
              <a:rPr lang="en-GB"/>
              <a:t>For 2D data, we thus obtain sigma(x,x), sigma(y,y), sigma(x,y) and sigma(y,x). These four values can be summarized in a matrix, called the covariance matrix. As expected, a N x N covariance matrix captures the spread of N-dimensional data.</a:t>
            </a:r>
            <a:endParaRPr/>
          </a:p>
          <a:p>
            <a:pPr indent="-298450" lvl="0" marL="457200" rtl="0" algn="l">
              <a:spcBef>
                <a:spcPts val="0"/>
              </a:spcBef>
              <a:spcAft>
                <a:spcPts val="0"/>
              </a:spcAft>
              <a:buSzPts val="1100"/>
              <a:buChar char="●"/>
            </a:pPr>
            <a:r>
              <a:rPr lang="en-GB"/>
              <a:t>(Example of top left covariance matrix) Let’s take a read at the top left covariance matrix.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19da2210f_0_9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19da2210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Recall that we’re trying to project to a subspace where we maximize variance. And remember that variance, is always defined relative to the mean. </a:t>
            </a:r>
            <a:endParaRPr/>
          </a:p>
          <a:p>
            <a:pPr indent="-298450" lvl="0" marL="457200" rtl="0" algn="l">
              <a:spcBef>
                <a:spcPts val="0"/>
              </a:spcBef>
              <a:spcAft>
                <a:spcPts val="0"/>
              </a:spcAft>
              <a:buSzPts val="1100"/>
              <a:buChar char="●"/>
            </a:pPr>
            <a:r>
              <a:rPr lang="en-GB"/>
              <a:t>So what we do is we “clean” up our data, by defining X_bar. X_bar is simply X minus its mean mu(X). It’s always easier to learn by example, so let’s look at equations with numbers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19da2210f_0_10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19da221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in this case, we have a data matrix X with n = 5, m =2. Ok so now we’ve defined our mean centered feature matrix Xbar, what can we do to compute our principal components?</a:t>
            </a:r>
            <a:endParaRPr/>
          </a:p>
          <a:p>
            <a:pPr indent="-298450" lvl="0" marL="457200" rtl="0" algn="l">
              <a:spcBef>
                <a:spcPts val="0"/>
              </a:spcBef>
              <a:spcAft>
                <a:spcPts val="0"/>
              </a:spcAft>
              <a:buSzPts val="1100"/>
              <a:buChar char="●"/>
            </a:pPr>
            <a:r>
              <a:rPr lang="en-GB"/>
              <a:t>As we saw in the previous slides, the covariance matrix defines both the spread (variance), and the orientation (covariance) of our data. So, if we would like to represent the covariance matrix with a vector and its magnitude, we should simply try to find the vector that points into the direction of the largest spread of the data, and whose magnitude equals the spread (variance) in this direction. So it turns out that this problem can simply be equated to computing the eigenvectors of our covariance matrix sigma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19da2210f_0_11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19da2210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For mean-centered data, the covariance matrix can simply be computed with a single matrix multiplication: X_bar T * X_bar.</a:t>
            </a:r>
            <a:endParaRPr/>
          </a:p>
          <a:p>
            <a:pPr indent="-298450" lvl="0" marL="457200" rtl="0" algn="l">
              <a:spcBef>
                <a:spcPts val="0"/>
              </a:spcBef>
              <a:spcAft>
                <a:spcPts val="0"/>
              </a:spcAft>
              <a:buSzPts val="1100"/>
              <a:buChar char="●"/>
            </a:pPr>
            <a:r>
              <a:rPr lang="en-GB"/>
              <a:t>And then, we can simple compute the eigenvectors and eigenvalues of the covariance matrix, we often do this using software packages. So the eigenvectors will tell you directions you can project along while maximizing that variance, while the eigenvalues simply express the variance. </a:t>
            </a:r>
            <a:endParaRPr/>
          </a:p>
          <a:p>
            <a:pPr indent="-298450" lvl="0" marL="457200" rtl="0" algn="l">
              <a:spcBef>
                <a:spcPts val="0"/>
              </a:spcBef>
              <a:spcAft>
                <a:spcPts val="0"/>
              </a:spcAft>
              <a:buSzPts val="1100"/>
              <a:buChar char="●"/>
            </a:pPr>
            <a:r>
              <a:rPr lang="en-GB"/>
              <a:t>This tells us that we should project onto the eigenvector of XTX with the largest eigenvalue.</a:t>
            </a:r>
            <a:endParaRPr/>
          </a:p>
          <a:p>
            <a:pPr indent="-298450" lvl="0" marL="457200" rtl="0" algn="l">
              <a:spcBef>
                <a:spcPts val="0"/>
              </a:spcBef>
              <a:spcAft>
                <a:spcPts val="0"/>
              </a:spcAft>
              <a:buSzPts val="1100"/>
              <a:buChar char="●"/>
            </a:pPr>
            <a:r>
              <a:rPr lang="en-GB"/>
              <a:t>Now that we computed the eigenvectors and eigenvalues, we simply pick m’ of them and project our original data onto a linear subspace of dimension m’. Once again, we decide the number of principal components via cross-validation (trial and error). (Slide)</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19da2210f_0_12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19da221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just a visualization!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19da2210f_0_12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19da221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19da2210f_0_13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19da221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19da2210f_0_14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19da221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19da2210f_0_14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19da2210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19da2210f_0_1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19da2210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19da2210f_0_16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19da2210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19da2210f_0_16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19da221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now, we’ll be taking a look at an application of PCA, called eigenfaces.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0d7da5513027fa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d7da5513027fa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cee3d8a59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cee3d8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9da2210f_0_30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9da2210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9da2210f_0_32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9da2210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9da2210f_0_42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9da2210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19da2210f_0_44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19da2210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19da2210f_0_43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19da2210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cee3d8a59_0_27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cee3d8a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9da2210f_0_46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9da2210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1.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cdn-images-1.medium.com/max/600/0*0o8xIA4k3gXUDCFU.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hyperlink" Target="http://www.visiondummy.com/2014/04/geometric-interpretation-covariance-matrix/" TargetMode="External"/><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6.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hyperlink" Target="https://cdn-images-1.medium.com/max/1200/1*QJZVKh-YHhPn5Q83kzJ96Q.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hyperlink" Target="https://cdn-images-1.medium.com/max/1200/1*QJZVKh-YHhPn5Q83kzJ96Q.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dn-images-1.medium.com/max/600/0*0o8xIA4k3gXUDCFU.png" TargetMode="External"/><Relationship Id="rId4" Type="http://schemas.openxmlformats.org/officeDocument/2006/relationships/image" Target="../media/image18.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cdn-images-1.medium.com/max/600/0*0o8xIA4k3gXUDCFU.png" TargetMode="Externa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cdn-images-1.medium.com/max/600/0*0o8xIA4k3gXUDCFU.png" TargetMode="Externa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cdn-images-1.medium.com/max/600/0*0o8xIA4k3gXUDCFU.png" TargetMode="Externa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cdn-images-1.medium.com/max/600/0*0o8xIA4k3gXUDCFU.png" TargetMode="External"/><Relationship Id="rId4" Type="http://schemas.openxmlformats.org/officeDocument/2006/relationships/image" Target="../media/image25.png"/><Relationship Id="rId5"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6: </a:t>
            </a:r>
            <a:endParaRPr>
              <a:solidFill>
                <a:srgbClr val="000000"/>
              </a:solidFill>
            </a:endParaRPr>
          </a:p>
          <a:p>
            <a:pPr indent="0" lvl="0" marL="0" rtl="0" algn="l">
              <a:spcBef>
                <a:spcPts val="0"/>
              </a:spcBef>
              <a:spcAft>
                <a:spcPts val="0"/>
              </a:spcAft>
              <a:buNone/>
            </a:pPr>
            <a:r>
              <a:rPr lang="en-GB">
                <a:solidFill>
                  <a:srgbClr val="000000"/>
                </a:solidFill>
              </a:rPr>
              <a:t>Support Vector Machines and PCA</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67" name="Google Shape;267;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8" name="Google Shape;268;p44"/>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69" name="Google Shape;269;p44"/>
          <p:cNvSpPr txBox="1"/>
          <p:nvPr/>
        </p:nvSpPr>
        <p:spPr>
          <a:xfrm>
            <a:off x="829200" y="1672667"/>
            <a:ext cx="7485600" cy="513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Solve convex optimization problem using quadratic programming (Not covered)</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Simple, easy to interpret algorithm</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Non-linearly separable feature spaces??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70" name="Google Shape;270;p44"/>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Kernel Functions</a:t>
            </a:r>
            <a:endParaRPr/>
          </a:p>
        </p:txBody>
      </p:sp>
      <p:sp>
        <p:nvSpPr>
          <p:cNvPr id="276" name="Google Shape;276;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7" name="Google Shape;277;p45"/>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78" name="Google Shape;278;p45"/>
          <p:cNvPicPr preferRelativeResize="0"/>
          <p:nvPr/>
        </p:nvPicPr>
        <p:blipFill>
          <a:blip r:embed="rId3">
            <a:alphaModFix/>
          </a:blip>
          <a:stretch>
            <a:fillRect/>
          </a:stretch>
        </p:blipFill>
        <p:spPr>
          <a:xfrm>
            <a:off x="2406749" y="1550083"/>
            <a:ext cx="4330525" cy="3101275"/>
          </a:xfrm>
          <a:prstGeom prst="rect">
            <a:avLst/>
          </a:prstGeom>
          <a:noFill/>
          <a:ln>
            <a:noFill/>
          </a:ln>
        </p:spPr>
      </p:pic>
      <p:sp>
        <p:nvSpPr>
          <p:cNvPr id="279" name="Google Shape;279;p45"/>
          <p:cNvSpPr txBox="1"/>
          <p:nvPr/>
        </p:nvSpPr>
        <p:spPr>
          <a:xfrm>
            <a:off x="1081325" y="4931892"/>
            <a:ext cx="7151100" cy="127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Kernel functions do the same thing as transforming points from one feature space to another.</a:t>
            </a:r>
            <a:endParaRPr sz="18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Features, so many of them...</a:t>
            </a:r>
            <a:endParaRPr sz="2400"/>
          </a:p>
        </p:txBody>
      </p:sp>
      <p:sp>
        <p:nvSpPr>
          <p:cNvPr id="285" name="Google Shape;285;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6" name="Google Shape;286;p46"/>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Images and video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Gene expression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NLP tasks with very large vocabularies</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Dimensionality Reduction</a:t>
            </a:r>
            <a:endParaRPr sz="2400"/>
          </a:p>
        </p:txBody>
      </p:sp>
      <p:sp>
        <p:nvSpPr>
          <p:cNvPr id="292" name="Google Shape;292;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3" name="Google Shape;293;p47"/>
          <p:cNvSpPr txBox="1"/>
          <p:nvPr/>
        </p:nvSpPr>
        <p:spPr>
          <a:xfrm>
            <a:off x="766475" y="1573300"/>
            <a:ext cx="6887700" cy="50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Dimensionality reduction is an unsupervised machine learning task!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Given dataset X with m features, we wish to learn X’ with m’ features, where m’ &lt;&lt; 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PROS</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Reduces variance of the model</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 model complexity and training time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Find the most relevant features (or combinations of features)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Data compression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Better interpretability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299" name="Google Shape;299;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0" name="Google Shape;300;p48"/>
          <p:cNvSpPr txBox="1"/>
          <p:nvPr/>
        </p:nvSpPr>
        <p:spPr>
          <a:xfrm>
            <a:off x="766475" y="1573300"/>
            <a:ext cx="7571700" cy="45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Goal: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How do we ensure the preservation of important information?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Criteria - Projection onto linear subspace must </a:t>
            </a:r>
            <a:r>
              <a:rPr b="1" lang="en-GB" sz="1800">
                <a:solidFill>
                  <a:schemeClr val="dk1"/>
                </a:solidFill>
                <a:latin typeface="Roboto Slab"/>
                <a:ea typeface="Roboto Slab"/>
                <a:cs typeface="Roboto Slab"/>
                <a:sym typeface="Roboto Slab"/>
              </a:rPr>
              <a:t>maximize </a:t>
            </a:r>
            <a:r>
              <a:rPr lang="en-GB" sz="1800">
                <a:solidFill>
                  <a:schemeClr val="dk1"/>
                </a:solidFill>
                <a:latin typeface="Roboto Slab"/>
                <a:ea typeface="Roboto Slab"/>
                <a:cs typeface="Roboto Slab"/>
                <a:sym typeface="Roboto Slab"/>
              </a:rPr>
              <a:t>variance!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01" name="Google Shape;301;p48"/>
          <p:cNvSpPr/>
          <p:nvPr/>
        </p:nvSpPr>
        <p:spPr>
          <a:xfrm>
            <a:off x="7300725" y="1909150"/>
            <a:ext cx="933000" cy="37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48"/>
          <p:cNvPicPr preferRelativeResize="0"/>
          <p:nvPr/>
        </p:nvPicPr>
        <p:blipFill>
          <a:blip r:embed="rId3">
            <a:alphaModFix/>
          </a:blip>
          <a:stretch>
            <a:fillRect/>
          </a:stretch>
        </p:blipFill>
        <p:spPr>
          <a:xfrm>
            <a:off x="3286796" y="2355127"/>
            <a:ext cx="1746500" cy="642100"/>
          </a:xfrm>
          <a:prstGeom prst="rect">
            <a:avLst/>
          </a:prstGeom>
          <a:noFill/>
          <a:ln>
            <a:noFill/>
          </a:ln>
        </p:spPr>
      </p:pic>
      <p:pic>
        <p:nvPicPr>
          <p:cNvPr id="303" name="Google Shape;303;p48"/>
          <p:cNvPicPr preferRelativeResize="0"/>
          <p:nvPr/>
        </p:nvPicPr>
        <p:blipFill>
          <a:blip r:embed="rId4">
            <a:alphaModFix/>
          </a:blip>
          <a:stretch>
            <a:fillRect/>
          </a:stretch>
        </p:blipFill>
        <p:spPr>
          <a:xfrm>
            <a:off x="2279238" y="4004624"/>
            <a:ext cx="4546174" cy="217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09" name="Google Shape;309;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0" name="Google Shape;310;p49"/>
          <p:cNvSpPr txBox="1"/>
          <p:nvPr/>
        </p:nvSpPr>
        <p:spPr>
          <a:xfrm>
            <a:off x="786150" y="20264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11" name="Google Shape;311;p49"/>
          <p:cNvPicPr preferRelativeResize="0"/>
          <p:nvPr/>
        </p:nvPicPr>
        <p:blipFill>
          <a:blip r:embed="rId3">
            <a:alphaModFix/>
          </a:blip>
          <a:stretch>
            <a:fillRect/>
          </a:stretch>
        </p:blipFill>
        <p:spPr>
          <a:xfrm>
            <a:off x="1195950" y="3073846"/>
            <a:ext cx="6752100" cy="2144194"/>
          </a:xfrm>
          <a:prstGeom prst="rect">
            <a:avLst/>
          </a:prstGeom>
          <a:noFill/>
          <a:ln>
            <a:noFill/>
          </a:ln>
        </p:spPr>
      </p:pic>
      <p:sp>
        <p:nvSpPr>
          <p:cNvPr id="312" name="Google Shape;312;p49"/>
          <p:cNvSpPr/>
          <p:nvPr/>
        </p:nvSpPr>
        <p:spPr>
          <a:xfrm>
            <a:off x="7349850" y="2388050"/>
            <a:ext cx="1008000" cy="36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 The Covariance Matrix</a:t>
            </a:r>
            <a:endParaRPr sz="2400"/>
          </a:p>
        </p:txBody>
      </p:sp>
      <p:sp>
        <p:nvSpPr>
          <p:cNvPr id="318" name="Google Shape;318;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19" name="Google Shape;319;p50"/>
          <p:cNvPicPr preferRelativeResize="0"/>
          <p:nvPr/>
        </p:nvPicPr>
        <p:blipFill>
          <a:blip r:embed="rId3">
            <a:alphaModFix/>
          </a:blip>
          <a:stretch>
            <a:fillRect/>
          </a:stretch>
        </p:blipFill>
        <p:spPr>
          <a:xfrm>
            <a:off x="786150" y="1542052"/>
            <a:ext cx="4529975" cy="4275000"/>
          </a:xfrm>
          <a:prstGeom prst="rect">
            <a:avLst/>
          </a:prstGeom>
          <a:noFill/>
          <a:ln>
            <a:noFill/>
          </a:ln>
        </p:spPr>
      </p:pic>
      <p:sp>
        <p:nvSpPr>
          <p:cNvPr id="320" name="Google Shape;320;p50"/>
          <p:cNvSpPr txBox="1"/>
          <p:nvPr/>
        </p:nvSpPr>
        <p:spPr>
          <a:xfrm>
            <a:off x="7063650" y="5934025"/>
            <a:ext cx="12942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Image Credits</a:t>
            </a:r>
            <a:endParaRPr/>
          </a:p>
        </p:txBody>
      </p:sp>
      <p:pic>
        <p:nvPicPr>
          <p:cNvPr id="321" name="Google Shape;321;p50"/>
          <p:cNvPicPr preferRelativeResize="0"/>
          <p:nvPr/>
        </p:nvPicPr>
        <p:blipFill>
          <a:blip r:embed="rId5">
            <a:alphaModFix/>
          </a:blip>
          <a:stretch>
            <a:fillRect/>
          </a:stretch>
        </p:blipFill>
        <p:spPr>
          <a:xfrm>
            <a:off x="5679277" y="3902077"/>
            <a:ext cx="2807500" cy="108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CC0000"/>
                </a:solidFill>
              </a:rPr>
              <a:t>Principal Component Analysis (PCA)</a:t>
            </a:r>
            <a:endParaRPr sz="3000"/>
          </a:p>
        </p:txBody>
      </p:sp>
      <p:sp>
        <p:nvSpPr>
          <p:cNvPr id="327" name="Google Shape;327;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8" name="Google Shape;328;p51"/>
          <p:cNvSpPr txBox="1"/>
          <p:nvPr/>
        </p:nvSpPr>
        <p:spPr>
          <a:xfrm>
            <a:off x="786150" y="1842725"/>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Select the projection dimension m’ using cross-validation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Typically, we center the examples by subtracting the mean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29" name="Google Shape;329;p51"/>
          <p:cNvSpPr/>
          <p:nvPr/>
        </p:nvSpPr>
        <p:spPr>
          <a:xfrm>
            <a:off x="7349875" y="2220200"/>
            <a:ext cx="934500" cy="44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51"/>
          <p:cNvPicPr preferRelativeResize="0"/>
          <p:nvPr/>
        </p:nvPicPr>
        <p:blipFill>
          <a:blip r:embed="rId3">
            <a:alphaModFix/>
          </a:blip>
          <a:stretch>
            <a:fillRect/>
          </a:stretch>
        </p:blipFill>
        <p:spPr>
          <a:xfrm>
            <a:off x="3260500" y="3623658"/>
            <a:ext cx="1731600" cy="617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786150" y="410825"/>
            <a:ext cx="7571700" cy="7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Numerical Example</a:t>
            </a:r>
            <a:endParaRPr sz="2400"/>
          </a:p>
        </p:txBody>
      </p:sp>
      <p:sp>
        <p:nvSpPr>
          <p:cNvPr id="336" name="Google Shape;336;p5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37" name="Google Shape;337;p52"/>
          <p:cNvPicPr preferRelativeResize="0"/>
          <p:nvPr/>
        </p:nvPicPr>
        <p:blipFill rotWithShape="1">
          <a:blip r:embed="rId3">
            <a:alphaModFix/>
          </a:blip>
          <a:srcRect b="0" l="10354" r="0" t="0"/>
          <a:stretch/>
        </p:blipFill>
        <p:spPr>
          <a:xfrm>
            <a:off x="1070075" y="2057900"/>
            <a:ext cx="7003875" cy="3689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43" name="Google Shape;343;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4" name="Google Shape;344;p53"/>
          <p:cNvSpPr txBox="1"/>
          <p:nvPr/>
        </p:nvSpPr>
        <p:spPr>
          <a:xfrm>
            <a:off x="786150" y="1458425"/>
            <a:ext cx="7874400" cy="53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Typically, we center the examples </a:t>
            </a:r>
            <a:br>
              <a:rPr lang="en-GB" sz="1800">
                <a:solidFill>
                  <a:schemeClr val="dk1"/>
                </a:solidFill>
                <a:latin typeface="Roboto Slab"/>
                <a:ea typeface="Roboto Slab"/>
                <a:cs typeface="Roboto Slab"/>
                <a:sym typeface="Roboto Slab"/>
              </a:rPr>
            </a:br>
            <a:r>
              <a:rPr lang="en-GB" sz="1800">
                <a:solidFill>
                  <a:schemeClr val="dk1"/>
                </a:solidFill>
                <a:latin typeface="Roboto Slab"/>
                <a:ea typeface="Roboto Slab"/>
                <a:cs typeface="Roboto Slab"/>
                <a:sym typeface="Roboto Slab"/>
              </a:rPr>
              <a:t>by subtracting the mean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Closed form solution</a:t>
            </a:r>
            <a:r>
              <a:rPr lang="en-GB" sz="1800">
                <a:solidFill>
                  <a:schemeClr val="dk1"/>
                </a:solidFill>
                <a:latin typeface="Roboto Slab"/>
                <a:ea typeface="Roboto Slab"/>
                <a:cs typeface="Roboto Slab"/>
                <a:sym typeface="Roboto Slab"/>
              </a:rPr>
              <a:t>: W matrix composed of the m’ eigenvectors corresponding to the largest eigenvalues of the covariance matrix of X</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Then, we compute the covariance matrix (this formula only holds because we subtracted the mean from X):</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45" name="Google Shape;345;p53"/>
          <p:cNvPicPr preferRelativeResize="0"/>
          <p:nvPr/>
        </p:nvPicPr>
        <p:blipFill>
          <a:blip r:embed="rId3">
            <a:alphaModFix/>
          </a:blip>
          <a:stretch>
            <a:fillRect/>
          </a:stretch>
        </p:blipFill>
        <p:spPr>
          <a:xfrm>
            <a:off x="1763813" y="2431342"/>
            <a:ext cx="1550531" cy="553050"/>
          </a:xfrm>
          <a:prstGeom prst="rect">
            <a:avLst/>
          </a:prstGeom>
          <a:noFill/>
          <a:ln>
            <a:noFill/>
          </a:ln>
        </p:spPr>
      </p:pic>
      <p:pic>
        <p:nvPicPr>
          <p:cNvPr id="346" name="Google Shape;346;p53"/>
          <p:cNvPicPr preferRelativeResize="0"/>
          <p:nvPr/>
        </p:nvPicPr>
        <p:blipFill>
          <a:blip r:embed="rId4">
            <a:alphaModFix/>
          </a:blip>
          <a:stretch>
            <a:fillRect/>
          </a:stretch>
        </p:blipFill>
        <p:spPr>
          <a:xfrm>
            <a:off x="5548053" y="5208950"/>
            <a:ext cx="1614725" cy="748075"/>
          </a:xfrm>
          <a:prstGeom prst="rect">
            <a:avLst/>
          </a:prstGeom>
          <a:noFill/>
          <a:ln>
            <a:noFill/>
          </a:ln>
        </p:spPr>
      </p:pic>
      <p:sp>
        <p:nvSpPr>
          <p:cNvPr id="347" name="Google Shape;347;p53"/>
          <p:cNvSpPr txBox="1"/>
          <p:nvPr/>
        </p:nvSpPr>
        <p:spPr>
          <a:xfrm>
            <a:off x="5953850" y="6333133"/>
            <a:ext cx="27066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Source Sans Pro"/>
                <a:ea typeface="Source Sans Pro"/>
                <a:cs typeface="Source Sans Pro"/>
                <a:sym typeface="Source Sans Pro"/>
              </a:rPr>
              <a:t>Slides 20-25 Taken from Herke Van Hoof’s COMP551 Slides Lecture 13 - Dimensionality Reduction </a:t>
            </a:r>
            <a:endParaRPr sz="700">
              <a:latin typeface="Source Sans Pro"/>
              <a:ea typeface="Source Sans Pro"/>
              <a:cs typeface="Source Sans Pro"/>
              <a:sym typeface="Source Sans Pro"/>
            </a:endParaRPr>
          </a:p>
        </p:txBody>
      </p:sp>
      <p:pic>
        <p:nvPicPr>
          <p:cNvPr id="348" name="Google Shape;348;p53"/>
          <p:cNvPicPr preferRelativeResize="0"/>
          <p:nvPr/>
        </p:nvPicPr>
        <p:blipFill>
          <a:blip r:embed="rId5">
            <a:alphaModFix/>
          </a:blip>
          <a:stretch>
            <a:fillRect/>
          </a:stretch>
        </p:blipFill>
        <p:spPr>
          <a:xfrm>
            <a:off x="5366025" y="1458425"/>
            <a:ext cx="2508425" cy="242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2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Support Vector Machines (SVMs)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Dimensionality Reduction Motivation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Quick Review on Eigenvectors and Eigenvalues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Principal Component Analysis (PCA)</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PCA Demo</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54" name="Google Shape;354;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5" name="Google Shape;355;p54"/>
          <p:cNvSpPr txBox="1"/>
          <p:nvPr/>
        </p:nvSpPr>
        <p:spPr>
          <a:xfrm>
            <a:off x="693000" y="1524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56" name="Google Shape;356;p54"/>
          <p:cNvPicPr preferRelativeResize="0"/>
          <p:nvPr/>
        </p:nvPicPr>
        <p:blipFill>
          <a:blip r:embed="rId3">
            <a:alphaModFix/>
          </a:blip>
          <a:stretch>
            <a:fillRect/>
          </a:stretch>
        </p:blipFill>
        <p:spPr>
          <a:xfrm>
            <a:off x="786150" y="1588503"/>
            <a:ext cx="5976250" cy="368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62" name="Google Shape;362;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3" name="Google Shape;363;p55"/>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64" name="Google Shape;364;p55"/>
          <p:cNvPicPr preferRelativeResize="0"/>
          <p:nvPr/>
        </p:nvPicPr>
        <p:blipFill>
          <a:blip r:embed="rId3">
            <a:alphaModFix/>
          </a:blip>
          <a:stretch>
            <a:fillRect/>
          </a:stretch>
        </p:blipFill>
        <p:spPr>
          <a:xfrm>
            <a:off x="984100" y="1519175"/>
            <a:ext cx="5726950" cy="4228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70" name="Google Shape;370;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1" name="Google Shape;371;p56"/>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72" name="Google Shape;372;p56"/>
          <p:cNvPicPr preferRelativeResize="0"/>
          <p:nvPr/>
        </p:nvPicPr>
        <p:blipFill>
          <a:blip r:embed="rId3">
            <a:alphaModFix/>
          </a:blip>
          <a:stretch>
            <a:fillRect/>
          </a:stretch>
        </p:blipFill>
        <p:spPr>
          <a:xfrm>
            <a:off x="915950" y="1573300"/>
            <a:ext cx="6089000" cy="397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78" name="Google Shape;378;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9" name="Google Shape;379;p57"/>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80" name="Google Shape;380;p57"/>
          <p:cNvPicPr preferRelativeResize="0"/>
          <p:nvPr/>
        </p:nvPicPr>
        <p:blipFill>
          <a:blip r:embed="rId3">
            <a:alphaModFix/>
          </a:blip>
          <a:stretch>
            <a:fillRect/>
          </a:stretch>
        </p:blipFill>
        <p:spPr>
          <a:xfrm>
            <a:off x="837975" y="1573300"/>
            <a:ext cx="6044525" cy="385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86" name="Google Shape;386;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7" name="Google Shape;387;p58"/>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88" name="Google Shape;388;p58"/>
          <p:cNvPicPr preferRelativeResize="0"/>
          <p:nvPr/>
        </p:nvPicPr>
        <p:blipFill>
          <a:blip r:embed="rId3">
            <a:alphaModFix/>
          </a:blip>
          <a:stretch>
            <a:fillRect/>
          </a:stretch>
        </p:blipFill>
        <p:spPr>
          <a:xfrm>
            <a:off x="933000" y="1459050"/>
            <a:ext cx="6142176" cy="393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94" name="Google Shape;39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95" name="Google Shape;395;p59"/>
          <p:cNvPicPr preferRelativeResize="0"/>
          <p:nvPr/>
        </p:nvPicPr>
        <p:blipFill>
          <a:blip r:embed="rId3">
            <a:alphaModFix/>
          </a:blip>
          <a:stretch>
            <a:fillRect/>
          </a:stretch>
        </p:blipFill>
        <p:spPr>
          <a:xfrm>
            <a:off x="737075" y="1771476"/>
            <a:ext cx="6599399" cy="298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Summary</a:t>
            </a:r>
            <a:endParaRPr sz="2400"/>
          </a:p>
        </p:txBody>
      </p:sp>
      <p:sp>
        <p:nvSpPr>
          <p:cNvPr id="401" name="Google Shape;401;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2" name="Google Shape;402;p60"/>
          <p:cNvSpPr txBox="1"/>
          <p:nvPr/>
        </p:nvSpPr>
        <p:spPr>
          <a:xfrm>
            <a:off x="766475" y="1573300"/>
            <a:ext cx="7571700" cy="23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summary, to compute m’ principal components: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Calculate covariance matrix XTX, then compute the W matrix (with columns being the eigenvectors of covariance matrix)</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Take m’ most relevant components (determined via cross-validation)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1578150" y="2960550"/>
            <a:ext cx="5558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rgbClr val="CC0000"/>
                </a:solidFill>
              </a:rPr>
              <a:t>PCA Demo</a:t>
            </a:r>
            <a:endParaRPr b="1" sz="4800"/>
          </a:p>
        </p:txBody>
      </p:sp>
      <p:sp>
        <p:nvSpPr>
          <p:cNvPr id="408" name="Google Shape;408;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2"/>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414" name="Google Shape;414;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5" name="Google Shape;415;p62"/>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Support Vector Machines and PCA Exploration</a:t>
            </a:r>
            <a:r>
              <a:rPr b="1" lang="en-GB" sz="2000">
                <a:solidFill>
                  <a:schemeClr val="dk1"/>
                </a:solidFill>
                <a:latin typeface="Roboto Slab"/>
                <a:ea typeface="Roboto Slab"/>
                <a:cs typeface="Roboto Slab"/>
                <a:sym typeface="Roboto Slab"/>
              </a:rPr>
              <a:t>.</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Assignment6-SVMsAndPCA.ipynb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3"/>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421" name="Google Shape;421;p63"/>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422" name="Google Shape;422;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423" name="Google Shape;423;p63"/>
          <p:cNvGrpSpPr/>
          <p:nvPr/>
        </p:nvGrpSpPr>
        <p:grpSpPr>
          <a:xfrm>
            <a:off x="3162652" y="4125077"/>
            <a:ext cx="3027498" cy="793498"/>
            <a:chOff x="3644952" y="1400027"/>
            <a:chExt cx="3027498" cy="793498"/>
          </a:xfrm>
        </p:grpSpPr>
        <p:pic>
          <p:nvPicPr>
            <p:cNvPr id="424" name="Google Shape;424;p63"/>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425" name="Google Shape;425;p63"/>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426" name="Google Shape;426;p63"/>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195" name="Google Shape;195;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96" name="Google Shape;196;p37"/>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197" name="Google Shape;197;p37"/>
          <p:cNvPicPr preferRelativeResize="0"/>
          <p:nvPr/>
        </p:nvPicPr>
        <p:blipFill>
          <a:blip r:embed="rId3">
            <a:alphaModFix/>
          </a:blip>
          <a:stretch>
            <a:fillRect/>
          </a:stretch>
        </p:blipFill>
        <p:spPr>
          <a:xfrm>
            <a:off x="976162" y="1617058"/>
            <a:ext cx="3394075" cy="2716275"/>
          </a:xfrm>
          <a:prstGeom prst="rect">
            <a:avLst/>
          </a:prstGeom>
          <a:noFill/>
          <a:ln>
            <a:noFill/>
          </a:ln>
        </p:spPr>
      </p:pic>
      <p:sp>
        <p:nvSpPr>
          <p:cNvPr id="198" name="Google Shape;198;p37"/>
          <p:cNvSpPr txBox="1"/>
          <p:nvPr/>
        </p:nvSpPr>
        <p:spPr>
          <a:xfrm>
            <a:off x="829200" y="4462375"/>
            <a:ext cx="74856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Fundamental ML Algorithm:</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generally used for </a:t>
            </a:r>
            <a:r>
              <a:rPr b="1" lang="en-GB" sz="1800">
                <a:latin typeface="Roboto Slab"/>
                <a:ea typeface="Roboto Slab"/>
                <a:cs typeface="Roboto Slab"/>
                <a:sym typeface="Roboto Slab"/>
              </a:rPr>
              <a:t>classification</a:t>
            </a:r>
            <a:r>
              <a:rPr lang="en-GB" sz="1800">
                <a:latin typeface="Roboto Slab"/>
                <a:ea typeface="Roboto Slab"/>
                <a:cs typeface="Roboto Slab"/>
                <a:sym typeface="Roboto Slab"/>
              </a:rPr>
              <a:t> tasks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Simple, inexpensive algorithm with relatively good performance</a:t>
            </a:r>
            <a:endParaRPr sz="1800">
              <a:latin typeface="Roboto Slab"/>
              <a:ea typeface="Roboto Slab"/>
              <a:cs typeface="Roboto Slab"/>
              <a:sym typeface="Roboto Slab"/>
            </a:endParaRPr>
          </a:p>
        </p:txBody>
      </p:sp>
      <p:sp>
        <p:nvSpPr>
          <p:cNvPr id="199" name="Google Shape;199;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06" name="Google Shape;206;p38"/>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07" name="Google Shape;207;p38"/>
          <p:cNvPicPr preferRelativeResize="0"/>
          <p:nvPr/>
        </p:nvPicPr>
        <p:blipFill>
          <a:blip r:embed="rId3">
            <a:alphaModFix/>
          </a:blip>
          <a:stretch>
            <a:fillRect/>
          </a:stretch>
        </p:blipFill>
        <p:spPr>
          <a:xfrm>
            <a:off x="1288137" y="1678283"/>
            <a:ext cx="3394075" cy="2716275"/>
          </a:xfrm>
          <a:prstGeom prst="rect">
            <a:avLst/>
          </a:prstGeom>
          <a:noFill/>
          <a:ln>
            <a:noFill/>
          </a:ln>
        </p:spPr>
      </p:pic>
      <p:sp>
        <p:nvSpPr>
          <p:cNvPr id="208" name="Google Shape;208;p38"/>
          <p:cNvSpPr txBox="1"/>
          <p:nvPr/>
        </p:nvSpPr>
        <p:spPr>
          <a:xfrm>
            <a:off x="829200" y="4540800"/>
            <a:ext cx="74856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Objective</a:t>
            </a:r>
            <a:r>
              <a:rPr lang="en-GB" sz="1800">
                <a:solidFill>
                  <a:schemeClr val="dk1"/>
                </a:solidFill>
                <a:highlight>
                  <a:srgbClr val="FFFFFF"/>
                </a:highlight>
                <a:latin typeface="Roboto Slab"/>
                <a:ea typeface="Roboto Slab"/>
                <a:cs typeface="Roboto Slab"/>
                <a:sym typeface="Roboto Slab"/>
              </a:rPr>
              <a:t>: SVMs attempt to find the </a:t>
            </a:r>
            <a:r>
              <a:rPr b="1" lang="en-GB" sz="1800">
                <a:solidFill>
                  <a:schemeClr val="dk1"/>
                </a:solidFill>
                <a:highlight>
                  <a:srgbClr val="FFFFFF"/>
                </a:highlight>
                <a:latin typeface="Roboto Slab"/>
                <a:ea typeface="Roboto Slab"/>
                <a:cs typeface="Roboto Slab"/>
                <a:sym typeface="Roboto Slab"/>
              </a:rPr>
              <a:t>optimal hyperplane </a:t>
            </a:r>
            <a:r>
              <a:rPr lang="en-GB" sz="1800">
                <a:solidFill>
                  <a:schemeClr val="dk1"/>
                </a:solidFill>
                <a:highlight>
                  <a:srgbClr val="FFFFFF"/>
                </a:highlight>
                <a:latin typeface="Roboto Slab"/>
                <a:ea typeface="Roboto Slab"/>
                <a:cs typeface="Roboto Slab"/>
                <a:sym typeface="Roboto Slab"/>
              </a:rPr>
              <a:t>in the n-dimension space, n being the </a:t>
            </a:r>
            <a:r>
              <a:rPr b="1" lang="en-GB" sz="1800">
                <a:solidFill>
                  <a:schemeClr val="dk1"/>
                </a:solidFill>
                <a:highlight>
                  <a:srgbClr val="FFFFFF"/>
                </a:highlight>
                <a:latin typeface="Roboto Slab"/>
                <a:ea typeface="Roboto Slab"/>
                <a:cs typeface="Roboto Slab"/>
                <a:sym typeface="Roboto Slab"/>
              </a:rPr>
              <a:t>number of input features </a:t>
            </a:r>
            <a:r>
              <a:rPr lang="en-GB" sz="1800">
                <a:solidFill>
                  <a:schemeClr val="dk1"/>
                </a:solidFill>
                <a:highlight>
                  <a:srgbClr val="FFFFFF"/>
                </a:highlight>
                <a:latin typeface="Roboto Slab"/>
                <a:ea typeface="Roboto Slab"/>
                <a:cs typeface="Roboto Slab"/>
                <a:sym typeface="Roboto Slab"/>
              </a:rPr>
              <a:t>that can best distinguish between different classes (labels)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latin typeface="Roboto Slab"/>
              <a:ea typeface="Roboto Slab"/>
              <a:cs typeface="Roboto Slab"/>
              <a:sym typeface="Roboto Slab"/>
            </a:endParaRPr>
          </a:p>
        </p:txBody>
      </p:sp>
      <p:sp>
        <p:nvSpPr>
          <p:cNvPr id="209" name="Google Shape;209;p38"/>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15" name="Google Shape;215;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6" name="Google Shape;216;p39"/>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17" name="Google Shape;217;p39"/>
          <p:cNvSpPr txBox="1"/>
          <p:nvPr/>
        </p:nvSpPr>
        <p:spPr>
          <a:xfrm>
            <a:off x="829200" y="4320700"/>
            <a:ext cx="7872600" cy="113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Infinitely many hyperplanes to choose from, what is the best one?</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The optimal hyperplane is the one that maximizes the margin between the closest instances between two classes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18" name="Google Shape;218;p39"/>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19" name="Google Shape;219;p39"/>
          <p:cNvPicPr preferRelativeResize="0"/>
          <p:nvPr/>
        </p:nvPicPr>
        <p:blipFill>
          <a:blip r:embed="rId4">
            <a:alphaModFix/>
          </a:blip>
          <a:stretch>
            <a:fillRect/>
          </a:stretch>
        </p:blipFill>
        <p:spPr>
          <a:xfrm>
            <a:off x="1332525" y="1671626"/>
            <a:ext cx="2372637" cy="2325150"/>
          </a:xfrm>
          <a:prstGeom prst="rect">
            <a:avLst/>
          </a:prstGeom>
          <a:noFill/>
          <a:ln>
            <a:noFill/>
          </a:ln>
        </p:spPr>
      </p:pic>
      <p:pic>
        <p:nvPicPr>
          <p:cNvPr id="220" name="Google Shape;220;p39"/>
          <p:cNvPicPr preferRelativeResize="0"/>
          <p:nvPr/>
        </p:nvPicPr>
        <p:blipFill>
          <a:blip r:embed="rId5">
            <a:alphaModFix/>
          </a:blip>
          <a:stretch>
            <a:fillRect/>
          </a:stretch>
        </p:blipFill>
        <p:spPr>
          <a:xfrm>
            <a:off x="4449528" y="1666077"/>
            <a:ext cx="2469700" cy="243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26" name="Google Shape;226;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7" name="Google Shape;227;p40"/>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28" name="Google Shape;228;p40"/>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29" name="Google Shape;229;p40"/>
          <p:cNvPicPr preferRelativeResize="0"/>
          <p:nvPr/>
        </p:nvPicPr>
        <p:blipFill>
          <a:blip r:embed="rId4">
            <a:alphaModFix/>
          </a:blip>
          <a:stretch>
            <a:fillRect/>
          </a:stretch>
        </p:blipFill>
        <p:spPr>
          <a:xfrm>
            <a:off x="886800" y="1703450"/>
            <a:ext cx="6628050" cy="2800359"/>
          </a:xfrm>
          <a:prstGeom prst="rect">
            <a:avLst/>
          </a:prstGeom>
          <a:noFill/>
          <a:ln>
            <a:noFill/>
          </a:ln>
        </p:spPr>
      </p:pic>
      <p:sp>
        <p:nvSpPr>
          <p:cNvPr id="230" name="Google Shape;230;p40"/>
          <p:cNvSpPr txBox="1"/>
          <p:nvPr/>
        </p:nvSpPr>
        <p:spPr>
          <a:xfrm>
            <a:off x="786150" y="4503800"/>
            <a:ext cx="7723500" cy="109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Hyperplanes are the </a:t>
            </a:r>
            <a:r>
              <a:rPr b="1" lang="en-GB" sz="1800">
                <a:latin typeface="Roboto Slab"/>
                <a:ea typeface="Roboto Slab"/>
                <a:cs typeface="Roboto Slab"/>
                <a:sym typeface="Roboto Slab"/>
              </a:rPr>
              <a:t>decision boundaries</a:t>
            </a:r>
            <a:r>
              <a:rPr lang="en-GB" sz="1800">
                <a:latin typeface="Roboto Slab"/>
                <a:ea typeface="Roboto Slab"/>
                <a:cs typeface="Roboto Slab"/>
                <a:sym typeface="Roboto Slab"/>
              </a:rPr>
              <a:t> that help classify the data points.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Classification of new instances depends on which side of the hyperplane the data point falls on!</a:t>
            </a:r>
            <a:endParaRPr sz="18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a:t>
            </a:r>
            <a:endParaRPr/>
          </a:p>
        </p:txBody>
      </p:sp>
      <p:sp>
        <p:nvSpPr>
          <p:cNvPr id="236" name="Google Shape;236;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7" name="Google Shape;237;p41"/>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38" name="Google Shape;238;p41"/>
          <p:cNvSpPr txBox="1"/>
          <p:nvPr/>
        </p:nvSpPr>
        <p:spPr>
          <a:xfrm>
            <a:off x="829200" y="4145242"/>
            <a:ext cx="74856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Hyperplane defined by the location of the </a:t>
            </a:r>
            <a:r>
              <a:rPr b="1" lang="en-GB" sz="1800">
                <a:solidFill>
                  <a:schemeClr val="dk1"/>
                </a:solidFill>
                <a:highlight>
                  <a:srgbClr val="FFFFFF"/>
                </a:highlight>
                <a:latin typeface="Roboto Slab"/>
                <a:ea typeface="Roboto Slab"/>
                <a:cs typeface="Roboto Slab"/>
                <a:sym typeface="Roboto Slab"/>
              </a:rPr>
              <a:t>support vectors.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Support Vector</a:t>
            </a:r>
            <a:r>
              <a:rPr lang="en-GB" sz="1800">
                <a:solidFill>
                  <a:schemeClr val="dk1"/>
                </a:solidFill>
                <a:highlight>
                  <a:srgbClr val="FFFFFF"/>
                </a:highlight>
                <a:latin typeface="Roboto Slab"/>
                <a:ea typeface="Roboto Slab"/>
                <a:cs typeface="Roboto Slab"/>
                <a:sym typeface="Roboto Slab"/>
              </a:rPr>
              <a:t>: points from different classes that are the closest to each other (points lying on the edge of the margin), which define the orientation and the position of the optimal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39" name="Google Shape;239;p41"/>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40" name="Google Shape;240;p41"/>
          <p:cNvPicPr preferRelativeResize="0"/>
          <p:nvPr/>
        </p:nvPicPr>
        <p:blipFill>
          <a:blip r:embed="rId4">
            <a:alphaModFix/>
          </a:blip>
          <a:stretch>
            <a:fillRect/>
          </a:stretch>
        </p:blipFill>
        <p:spPr>
          <a:xfrm>
            <a:off x="1184350" y="1427625"/>
            <a:ext cx="4860456" cy="251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a:t>
            </a:r>
            <a:endParaRPr/>
          </a:p>
        </p:txBody>
      </p:sp>
      <p:sp>
        <p:nvSpPr>
          <p:cNvPr id="246" name="Google Shape;246;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7" name="Google Shape;247;p42"/>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48" name="Google Shape;248;p42"/>
          <p:cNvSpPr txBox="1"/>
          <p:nvPr/>
        </p:nvSpPr>
        <p:spPr>
          <a:xfrm>
            <a:off x="786150" y="4073025"/>
            <a:ext cx="71292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Deleting a support vector will change the direction/position of the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the optimal hyperplane, the margin is twice the distance from the plane to nearest training example.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49" name="Google Shape;249;p42"/>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50" name="Google Shape;250;p42"/>
          <p:cNvPicPr preferRelativeResize="0"/>
          <p:nvPr/>
        </p:nvPicPr>
        <p:blipFill>
          <a:blip r:embed="rId4">
            <a:alphaModFix/>
          </a:blip>
          <a:stretch>
            <a:fillRect/>
          </a:stretch>
        </p:blipFill>
        <p:spPr>
          <a:xfrm>
            <a:off x="1184350" y="1427625"/>
            <a:ext cx="4860456" cy="251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56" name="Google Shape;256;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7" name="Google Shape;257;p43"/>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58" name="Google Shape;258;p43"/>
          <p:cNvSpPr txBox="1"/>
          <p:nvPr/>
        </p:nvSpPr>
        <p:spPr>
          <a:xfrm>
            <a:off x="786150" y="1672675"/>
            <a:ext cx="7725000" cy="51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Weight updated via gradient descent, as linear decision boundary takes on the same form of a linear model in linear regression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Loss Function: </a:t>
            </a:r>
            <a:r>
              <a:rPr b="1" lang="en-GB" sz="1800">
                <a:solidFill>
                  <a:schemeClr val="dk1"/>
                </a:solidFill>
                <a:highlight>
                  <a:srgbClr val="FFFFFF"/>
                </a:highlight>
                <a:latin typeface="Roboto Slab"/>
                <a:ea typeface="Roboto Slab"/>
                <a:cs typeface="Roboto Slab"/>
                <a:sym typeface="Roboto Slab"/>
              </a:rPr>
              <a:t>Hinge Loss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t</a:t>
            </a:r>
            <a:r>
              <a:rPr lang="en-GB" sz="1800">
                <a:solidFill>
                  <a:schemeClr val="dk1"/>
                </a:solidFill>
                <a:highlight>
                  <a:srgbClr val="FFFFFF"/>
                </a:highlight>
                <a:latin typeface="Roboto Slab"/>
                <a:ea typeface="Roboto Slab"/>
                <a:cs typeface="Roboto Slab"/>
                <a:sym typeface="Roboto Slab"/>
              </a:rPr>
              <a:t> is class label (+1, -1)</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Error is 0 when correct class label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and classified </a:t>
            </a:r>
            <a:r>
              <a:rPr lang="en-GB" sz="1800">
                <a:solidFill>
                  <a:schemeClr val="dk1"/>
                </a:solidFill>
                <a:highlight>
                  <a:srgbClr val="FFFFFF"/>
                </a:highlight>
                <a:latin typeface="Roboto Slab"/>
                <a:ea typeface="Roboto Slab"/>
                <a:cs typeface="Roboto Slab"/>
                <a:sym typeface="Roboto Slab"/>
              </a:rPr>
              <a:t>p</a:t>
            </a:r>
            <a:r>
              <a:rPr lang="en-GB" sz="1800">
                <a:solidFill>
                  <a:schemeClr val="dk1"/>
                </a:solidFill>
                <a:highlight>
                  <a:srgbClr val="FFFFFF"/>
                </a:highlight>
                <a:latin typeface="Roboto Slab"/>
                <a:ea typeface="Roboto Slab"/>
                <a:cs typeface="Roboto Slab"/>
                <a:sym typeface="Roboto Slab"/>
              </a:rPr>
              <a:t>oint lies outside of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error margin.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59" name="Google Shape;259;p43"/>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60" name="Google Shape;260;p43"/>
          <p:cNvPicPr preferRelativeResize="0"/>
          <p:nvPr/>
        </p:nvPicPr>
        <p:blipFill>
          <a:blip r:embed="rId4">
            <a:alphaModFix/>
          </a:blip>
          <a:stretch>
            <a:fillRect/>
          </a:stretch>
        </p:blipFill>
        <p:spPr>
          <a:xfrm>
            <a:off x="5095900" y="2588150"/>
            <a:ext cx="3488724" cy="2616600"/>
          </a:xfrm>
          <a:prstGeom prst="rect">
            <a:avLst/>
          </a:prstGeom>
          <a:noFill/>
          <a:ln>
            <a:noFill/>
          </a:ln>
        </p:spPr>
      </p:pic>
      <p:pic>
        <p:nvPicPr>
          <p:cNvPr id="261" name="Google Shape;261;p43"/>
          <p:cNvPicPr preferRelativeResize="0"/>
          <p:nvPr/>
        </p:nvPicPr>
        <p:blipFill>
          <a:blip r:embed="rId5">
            <a:alphaModFix/>
          </a:blip>
          <a:stretch>
            <a:fillRect/>
          </a:stretch>
        </p:blipFill>
        <p:spPr>
          <a:xfrm>
            <a:off x="1355350" y="3052398"/>
            <a:ext cx="2444525" cy="53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