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embeddedFontLst>
    <p:embeddedFont>
      <p:font typeface="Roboto Slab"/>
      <p:regular r:id="rId35"/>
      <p:bold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Slab-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SourceSansPro-regular.fntdata"/><Relationship Id="rId14" Type="http://schemas.openxmlformats.org/officeDocument/2006/relationships/slide" Target="slides/slide10.xml"/><Relationship Id="rId36" Type="http://schemas.openxmlformats.org/officeDocument/2006/relationships/font" Target="fonts/RobotoSlab-bold.fntdata"/><Relationship Id="rId17" Type="http://schemas.openxmlformats.org/officeDocument/2006/relationships/slide" Target="slides/slide13.xml"/><Relationship Id="rId39" Type="http://schemas.openxmlformats.org/officeDocument/2006/relationships/font" Target="fonts/SourceSansPro-italic.fntdata"/><Relationship Id="rId16" Type="http://schemas.openxmlformats.org/officeDocument/2006/relationships/slide" Target="slides/slide12.xml"/><Relationship Id="rId38" Type="http://schemas.openxmlformats.org/officeDocument/2006/relationships/font" Target="fonts/SourceSans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cb552d33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cb552d3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392e35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392e35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cb552d33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cb552d3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f1023f83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f1023f8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closed form solution has to do with what we call our covariance matrix, notated as sigma. We’ll be talking about the eigenvectors and eigenvalues of this matrix.</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So what is this covariance matrix? Let’s</a:t>
            </a:r>
            <a:r>
              <a:rPr lang="en">
                <a:solidFill>
                  <a:schemeClr val="dk1"/>
                </a:solidFill>
              </a:rPr>
              <a:t> take a step back and talk about variance. Variance, as we saw in the Gaussian distribution, was related to standard deviation, which provides a measure of how much the data is “spread” across the feature space. But what if we want to explain multiple variances, in 3D? Or just in general, in higher dimensions?</a:t>
            </a:r>
            <a:endParaRPr/>
          </a:p>
          <a:p>
            <a:pPr indent="-317500" lvl="0" marL="457200" rtl="0" algn="l">
              <a:spcBef>
                <a:spcPts val="0"/>
              </a:spcBef>
              <a:spcAft>
                <a:spcPts val="0"/>
              </a:spcAft>
              <a:buSzPts val="1400"/>
              <a:buChar char="●"/>
            </a:pPr>
            <a:r>
              <a:rPr lang="en"/>
              <a:t>Consider the 2D space in the top-left corner of the slide.</a:t>
            </a:r>
            <a:endParaRPr/>
          </a:p>
          <a:p>
            <a:pPr indent="-317500" lvl="0" marL="457200" rtl="0" algn="l">
              <a:spcBef>
                <a:spcPts val="0"/>
              </a:spcBef>
              <a:spcAft>
                <a:spcPts val="0"/>
              </a:spcAft>
              <a:buSzPts val="1400"/>
              <a:buChar char="●"/>
            </a:pPr>
            <a:r>
              <a:rPr lang="en"/>
              <a:t>For this data, we could calculate the variance in the x-direction and the variance in the y-direction. However, the horizontal spread and the vertical spread of the data does not explain the clear diagonal correlation. We can clearly see that on average, if the x-value of a data point increases, then also the y-value increases, resulting in a positive correlation. This correlation can be captured by extending the notion of variance to what is called the ‘covariance’ of the data.</a:t>
            </a:r>
            <a:endParaRPr/>
          </a:p>
          <a:p>
            <a:pPr indent="-317500" lvl="0" marL="457200" rtl="0" algn="l">
              <a:spcBef>
                <a:spcPts val="0"/>
              </a:spcBef>
              <a:spcAft>
                <a:spcPts val="0"/>
              </a:spcAft>
              <a:buSzPts val="1400"/>
              <a:buChar char="●"/>
            </a:pPr>
            <a:r>
              <a:rPr lang="en"/>
              <a:t>For 2D data, we thus obtain sigma(x,x), sigma(y,y), sigma(x,y) and sigma(y,x). These four values can be summarized in a matrix, called the covariance matrix. As expected, a N x N covariance matrix captures the spread of N-dimensional data.</a:t>
            </a:r>
            <a:endParaRPr/>
          </a:p>
          <a:p>
            <a:pPr indent="-317500" lvl="0" marL="457200" rtl="0" algn="l">
              <a:spcBef>
                <a:spcPts val="0"/>
              </a:spcBef>
              <a:spcAft>
                <a:spcPts val="0"/>
              </a:spcAft>
              <a:buSzPts val="1400"/>
              <a:buChar char="●"/>
            </a:pPr>
            <a:r>
              <a:rPr lang="en"/>
              <a:t>(Example of top left covariance matrix) Let’s take a read at the top left covariance matrix.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e231552fe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e231552f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this case, we have a data matrix X with n = 5, m =2. Ok so now we’ve defined our mean centered feature matrix Xbar, what can we do to compute our principal components?</a:t>
            </a:r>
            <a:endParaRPr/>
          </a:p>
          <a:p>
            <a:pPr indent="-317500" lvl="0" marL="457200" rtl="0" algn="l">
              <a:spcBef>
                <a:spcPts val="0"/>
              </a:spcBef>
              <a:spcAft>
                <a:spcPts val="0"/>
              </a:spcAft>
              <a:buSzPts val="1400"/>
              <a:buChar char="●"/>
            </a:pPr>
            <a:r>
              <a:rPr lang="en"/>
              <a:t>As we saw in the previous slides, the covariance matrix defines both the spread (variance), and the orientation (covariance) of our data. So, if we would like to represent the covariance matrix with a vector and its magnitude, we should simply try to find the vector that points into the direction of the largest spread of the data, and whose magnitude equals the spread (variance) in this direction. So it turns out that this problem can simply be equated to computing the eigenvectors of our covariance matrix sigma </a:t>
            </a:r>
            <a:r>
              <a:rPr lang="en"/>
              <a:t>(Slide)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ecb552d33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ecb552d3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gonna be so long and hard to explain ugh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ecb552d33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ecb552d3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f2e98054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2e9805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f2e98054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f2e98054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ecb552d33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cb552d3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cb552d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cb552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ecb552d33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ecb552d3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ecb552d33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ecb552d3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ecb552d33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ecb552d3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ecb552d33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ecb552d3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getting into the math behind it, let’s take a quick look at PCA does visually!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ecb552d33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ecb552d3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getting into the math behind it, let’s take a quick look at PCA does visually!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cb552d33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cb552d3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getting into the math behind it, let’s take a quick look at PCA does visually!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ecb552d33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ecb552d3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we’ll be taking a look at an application of PCA, called eigenfaces.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231552fe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231552f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Potential: Certain datasets are clearly one-dimensional, yet PCA will fail! (Huh what)</a:t>
            </a:r>
            <a:endParaRPr/>
          </a:p>
          <a:p>
            <a:pPr indent="-317500" lvl="0" marL="457200" rtl="0" algn="l">
              <a:spcBef>
                <a:spcPts val="0"/>
              </a:spcBef>
              <a:spcAft>
                <a:spcPts val="0"/>
              </a:spcAft>
              <a:buSzPts val="1400"/>
              <a:buChar char="●"/>
            </a:pPr>
            <a:r>
              <a:rPr lang="en"/>
              <a:t>Q: For this specific dataset, what’s the single axis for which all data points could be projected onto? </a:t>
            </a:r>
            <a:endParaRPr/>
          </a:p>
          <a:p>
            <a:pPr indent="-317500" lvl="0" marL="457200" rtl="0" algn="l">
              <a:spcBef>
                <a:spcPts val="0"/>
              </a:spcBef>
              <a:spcAft>
                <a:spcPts val="0"/>
              </a:spcAft>
              <a:buSzPts val="1400"/>
              <a:buChar char="●"/>
            </a:pPr>
            <a:r>
              <a:rPr lang="en"/>
              <a:t>A: We could project the data points onto an axis theta, for which each value of theta would correspond to the angle that the vector from the origin to the datapoint forms. </a:t>
            </a:r>
            <a:endParaRPr/>
          </a:p>
          <a:p>
            <a:pPr indent="-317500" lvl="0" marL="457200" rtl="0" algn="l">
              <a:spcBef>
                <a:spcPts val="0"/>
              </a:spcBef>
              <a:spcAft>
                <a:spcPts val="0"/>
              </a:spcAft>
              <a:buSzPts val="1400"/>
              <a:buChar char="●"/>
            </a:pPr>
            <a:r>
              <a:rPr lang="en"/>
              <a:t>Since this mapping is clearly non-linear, PCA cannot learn the appropriate projection onto a good linear subspace.</a:t>
            </a:r>
            <a:endParaRPr/>
          </a:p>
          <a:p>
            <a:pPr indent="-317500" lvl="0" marL="457200" rtl="0" algn="l">
              <a:spcBef>
                <a:spcPts val="0"/>
              </a:spcBef>
              <a:spcAft>
                <a:spcPts val="0"/>
              </a:spcAft>
              <a:buSzPts val="1400"/>
              <a:buChar char="●"/>
            </a:pPr>
            <a:r>
              <a:rPr lang="en"/>
              <a:t>Q: What can we use to learn non-linear functions instead? (Ask class)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ecb552d33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ecb552d3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Luckily, neural networks can learn arbitrary, non-linear functions! This is where autoencoders come in.</a:t>
            </a:r>
            <a:endParaRPr/>
          </a:p>
          <a:p>
            <a:pPr indent="-317500" lvl="0" marL="457200" rtl="0" algn="l">
              <a:spcBef>
                <a:spcPts val="0"/>
              </a:spcBef>
              <a:spcAft>
                <a:spcPts val="0"/>
              </a:spcAft>
              <a:buSzPts val="1400"/>
              <a:buChar char="●"/>
            </a:pPr>
            <a:r>
              <a:rPr lang="en"/>
              <a:t>Autoencoders are a special neural network architecture, and fall under the realm of unsupervised learning. When do we want to use autoencoders?</a:t>
            </a:r>
            <a:endParaRPr/>
          </a:p>
          <a:p>
            <a:pPr indent="-317500" lvl="0" marL="457200" rtl="0" algn="l">
              <a:spcBef>
                <a:spcPts val="0"/>
              </a:spcBef>
              <a:spcAft>
                <a:spcPts val="0"/>
              </a:spcAft>
              <a:buSzPts val="1400"/>
              <a:buAutoNum type="arabicPeriod"/>
            </a:pPr>
            <a:r>
              <a:rPr lang="en"/>
              <a:t>Want to learn representations (features) of the data, but not sure for what task (falls under the realm of representation learning)</a:t>
            </a:r>
            <a:endParaRPr/>
          </a:p>
          <a:p>
            <a:pPr indent="-317500" lvl="0" marL="457200" rtl="0" algn="l">
              <a:spcBef>
                <a:spcPts val="0"/>
              </a:spcBef>
              <a:spcAft>
                <a:spcPts val="0"/>
              </a:spcAft>
              <a:buSzPts val="1400"/>
              <a:buAutoNum type="arabicPeriod"/>
            </a:pPr>
            <a:r>
              <a:rPr lang="en"/>
              <a:t>The features learned by autoencoders can provide extra data for supervised tasks</a:t>
            </a:r>
            <a:endParaRPr/>
          </a:p>
          <a:p>
            <a:pPr indent="-317500" lvl="0" marL="457200" rtl="0" algn="l">
              <a:spcBef>
                <a:spcPts val="0"/>
              </a:spcBef>
              <a:spcAft>
                <a:spcPts val="0"/>
              </a:spcAft>
              <a:buSzPts val="1400"/>
              <a:buAutoNum type="arabicPeriod"/>
            </a:pPr>
            <a:r>
              <a:rPr lang="en"/>
              <a:t>When we learn features in a smaller dimension space, we could even cluster our data more efficiently, or even visualize our data if in R^3 or less.</a:t>
            </a:r>
            <a:br>
              <a:rPr lang="en"/>
            </a:br>
            <a:endParaRPr/>
          </a:p>
          <a:p>
            <a:pPr indent="-317500" lvl="0" marL="457200" rtl="0" algn="l">
              <a:spcBef>
                <a:spcPts val="0"/>
              </a:spcBef>
              <a:spcAft>
                <a:spcPts val="0"/>
              </a:spcAft>
              <a:buSzPts val="1400"/>
              <a:buChar char="●"/>
            </a:pPr>
            <a:r>
              <a:rPr lang="en">
                <a:solidFill>
                  <a:schemeClr val="dk1"/>
                </a:solidFill>
              </a:rPr>
              <a:t> So, what’s the main idea behind autoencoders? Learn the identity function with a bottleneck! </a:t>
            </a:r>
            <a:endParaRPr>
              <a:solidFill>
                <a:schemeClr val="dk1"/>
              </a:solidFill>
            </a:endParaRPr>
          </a:p>
          <a:p>
            <a:pPr indent="-317500" lvl="0" marL="457200" rtl="0" algn="l">
              <a:spcBef>
                <a:spcPts val="0"/>
              </a:spcBef>
              <a:spcAft>
                <a:spcPts val="0"/>
              </a:spcAft>
              <a:buSzPts val="1400"/>
              <a:buChar char="●"/>
            </a:pPr>
            <a:r>
              <a:rPr lang="en">
                <a:solidFill>
                  <a:schemeClr val="dk1"/>
                </a:solidFill>
              </a:rPr>
              <a:t>The idea is to design a neural network architecture such that we impose a bottleneck in the network. This bottleneck (show on slide), forces a compressed knowledge representation of the original input. If the input features were each independent of one another, this compression and subsequent reconstruction of the “original” input would be a very difficult task. However, if some sort of structure exists in the data (ie. correlations between input features), this structure can be learned and consequently leveraged when forcing the input through the network's bottleneck.</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ecb552d33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ecb552d3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1"/>
                </a:solidFill>
              </a:rPr>
              <a:t>As visualized above, we can take an unlabeled dataset and frame it as a supervised learning problem tasked with outputting x^, a reconstruction of the original input x. This network can be trained by minimizing the reconstruction error, L(x,x^), which measures the differences between our original input and the consequent reconstruction. The bottleneck is a key attribute of our network design; without the presence of an information bottleneck, our network could easily learn to simply memorize the input values by passing these values along through the network (point to slides).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Note: In fact, if we were to construct a linear network (ie. without the use of nonlinear activation functions at each layer) we would observe a similar dimensionality reduction as observed in PCA. That is, for PCA, choosing the m’ eigenvectors of the covariance matrix of X would be similar to training an autoencoder with a single hidden layer and m’ hidden nodes. Keep in mind, that is assuming that the activation functions in the hidden units are linear.</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d364d3b2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364d3b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c85828043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c8582804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231552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23155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a short recap for vanilla NNs, recall the structure of neural networks: </a:t>
            </a:r>
            <a:endParaRPr/>
          </a:p>
          <a:p>
            <a:pPr indent="-317500" lvl="1" marL="1371600" rtl="0" algn="l">
              <a:spcBef>
                <a:spcPts val="0"/>
              </a:spcBef>
              <a:spcAft>
                <a:spcPts val="0"/>
              </a:spcAft>
              <a:buSzPts val="1400"/>
              <a:buChar char="○"/>
            </a:pPr>
            <a:r>
              <a:rPr lang="en"/>
              <a:t>Input x</a:t>
            </a:r>
            <a:endParaRPr/>
          </a:p>
          <a:p>
            <a:pPr indent="-317500" lvl="1" marL="1371600" rtl="0" algn="l">
              <a:spcBef>
                <a:spcPts val="0"/>
              </a:spcBef>
              <a:spcAft>
                <a:spcPts val="0"/>
              </a:spcAft>
              <a:buSzPts val="1400"/>
              <a:buChar char="○"/>
            </a:pPr>
            <a:r>
              <a:rPr lang="en"/>
              <a:t>first weight matrix is W (plus the bias term of the first weights c)</a:t>
            </a:r>
            <a:endParaRPr/>
          </a:p>
          <a:p>
            <a:pPr indent="-317500" lvl="1" marL="1371600" rtl="0" algn="l">
              <a:spcBef>
                <a:spcPts val="0"/>
              </a:spcBef>
              <a:spcAft>
                <a:spcPts val="0"/>
              </a:spcAft>
              <a:buSzPts val="1400"/>
              <a:buChar char="○"/>
            </a:pPr>
            <a:r>
              <a:rPr lang="en"/>
              <a:t>relu applied (max{...})</a:t>
            </a:r>
            <a:endParaRPr/>
          </a:p>
          <a:p>
            <a:pPr indent="-317500" lvl="1" marL="1371600" rtl="0" algn="l">
              <a:spcBef>
                <a:spcPts val="0"/>
              </a:spcBef>
              <a:spcAft>
                <a:spcPts val="0"/>
              </a:spcAft>
              <a:buSzPts val="1400"/>
              <a:buChar char="○"/>
            </a:pPr>
            <a:r>
              <a:rPr lang="en"/>
              <a:t>second layer of weights w (plus bias of second layer, b)</a:t>
            </a:r>
            <a:endParaRPr/>
          </a:p>
          <a:p>
            <a:pPr indent="-317500" lvl="1" marL="1371600" rtl="0" algn="l">
              <a:spcBef>
                <a:spcPts val="0"/>
              </a:spcBef>
              <a:spcAft>
                <a:spcPts val="0"/>
              </a:spcAft>
              <a:buSzPts val="1400"/>
              <a:buChar char="○"/>
            </a:pPr>
            <a:r>
              <a:rPr lang="en"/>
              <a:t>final output y</a:t>
            </a:r>
            <a:endParaRPr/>
          </a:p>
          <a:p>
            <a:pPr indent="-317500" lvl="0" marL="914400" rtl="0" algn="l">
              <a:spcBef>
                <a:spcPts val="0"/>
              </a:spcBef>
              <a:spcAft>
                <a:spcPts val="0"/>
              </a:spcAft>
              <a:buSzPts val="1400"/>
              <a:buChar char="●"/>
            </a:pPr>
            <a:r>
              <a:rPr lang="en"/>
              <a:t>Universal function approximator</a:t>
            </a:r>
            <a:endParaRPr/>
          </a:p>
          <a:p>
            <a:pPr indent="-317500" lvl="0" marL="914400" rtl="0" algn="l">
              <a:spcBef>
                <a:spcPts val="0"/>
              </a:spcBef>
              <a:spcAft>
                <a:spcPts val="0"/>
              </a:spcAft>
              <a:buSzPts val="1400"/>
              <a:buChar char="●"/>
            </a:pPr>
            <a:r>
              <a:rPr lang="en"/>
              <a:t>(Ask the class) What problems can vanilla feed-forward neural networks NOT solve?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cb552d33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cb552d3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Two gaps in the domain of vanilla neural networks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First, the order in which we input our features doesn’t particularly matter. Why doesn’t it matter? (give example of MNIST - you could reverse or changed ordering of the flattened input for every input picture, and as long as the order of each pixel stays the same for every input your neural network would still work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Second, your inputs and outputs are fixed length. What if I wanted to do language translation? input size != output size, how would I go about training something like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ecb552d33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ecb552d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t>Each feature has its own parameters. How would we parse a sentence like this?</a:t>
            </a:r>
            <a:endParaRPr/>
          </a:p>
          <a:p>
            <a:pPr indent="-317500" lvl="0" marL="457200" rtl="0" algn="l">
              <a:spcBef>
                <a:spcPts val="0"/>
              </a:spcBef>
              <a:spcAft>
                <a:spcPts val="0"/>
              </a:spcAft>
              <a:buSzPts val="1400"/>
              <a:buChar char="●"/>
            </a:pPr>
            <a:r>
              <a:rPr lang="en"/>
              <a:t>RNNs share weights across each time step</a:t>
            </a:r>
            <a:endParaRPr/>
          </a:p>
          <a:p>
            <a:pPr indent="-317500" lvl="0" marL="457200" rtl="0" algn="l">
              <a:spcBef>
                <a:spcPts val="0"/>
              </a:spcBef>
              <a:spcAft>
                <a:spcPts val="0"/>
              </a:spcAft>
              <a:buSzPts val="1400"/>
              <a:buChar char="●"/>
            </a:pPr>
            <a:r>
              <a:rPr lang="en"/>
              <a:t>Problems we deal with have the form x^(t). While t is called the time step index, it could refer to any “step” index for any sequential input.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ecb552d33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ecb552d3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ecb552d33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cb552d3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We have time delay cycles in our computational graph. When we mean cycle we mean a cycle with a time delay - pass the message forward.</a:t>
            </a:r>
            <a:endParaRPr>
              <a:solidFill>
                <a:schemeClr val="dk1"/>
              </a:solidFill>
            </a:endParaRPr>
          </a:p>
          <a:p>
            <a:pPr indent="-317500" lvl="0" marL="457200" rtl="0" algn="l">
              <a:spcBef>
                <a:spcPts val="0"/>
              </a:spcBef>
              <a:spcAft>
                <a:spcPts val="0"/>
              </a:spcAft>
              <a:buClr>
                <a:schemeClr val="dk1"/>
              </a:buClr>
              <a:buSzPts val="14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231552f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231552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Google Shape;28;p3"/>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Google Shape;30;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Google Shape;31;p4"/>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Google Shape;47;p6"/>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Google Shape;48;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Google Shape;52;p7"/>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7"/>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cs.mcgill.ca/~rlowe1/comp551/Lectures/17DeepLearning2.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colah.github.io/posts/2015-08-Understanding-LSTM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facebook.com/events/3428162798929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457775" y="1769200"/>
            <a:ext cx="6803100" cy="424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5: </a:t>
            </a:r>
            <a:br>
              <a:rPr lang="en">
                <a:solidFill>
                  <a:srgbClr val="000000"/>
                </a:solidFill>
              </a:rPr>
            </a:br>
            <a:r>
              <a:rPr lang="en">
                <a:solidFill>
                  <a:srgbClr val="000000"/>
                </a:solidFill>
              </a:rPr>
              <a:t>Recurrent Neural Networks and sequential problems</a:t>
            </a:r>
            <a:endParaRPr>
              <a:solidFill>
                <a:srgbClr val="000000"/>
              </a:solidFill>
            </a:endParaRPr>
          </a:p>
        </p:txBody>
      </p:sp>
      <p:pic>
        <p:nvPicPr>
          <p:cNvPr id="71" name="Google Shape;71;p12"/>
          <p:cNvPicPr preferRelativeResize="0"/>
          <p:nvPr/>
        </p:nvPicPr>
        <p:blipFill>
          <a:blip r:embed="rId3">
            <a:alphaModFix/>
          </a:blip>
          <a:stretch>
            <a:fillRect/>
          </a:stretch>
        </p:blipFill>
        <p:spPr>
          <a:xfrm>
            <a:off x="7000500" y="1614775"/>
            <a:ext cx="913234" cy="905400"/>
          </a:xfrm>
          <a:prstGeom prst="rect">
            <a:avLst/>
          </a:prstGeom>
          <a:noFill/>
          <a:ln>
            <a:noFill/>
          </a:ln>
        </p:spPr>
      </p:pic>
      <p:sp>
        <p:nvSpPr>
          <p:cNvPr id="72" name="Google Shape;72;p12"/>
          <p:cNvSpPr txBox="1"/>
          <p:nvPr/>
        </p:nvSpPr>
        <p:spPr>
          <a:xfrm>
            <a:off x="655025" y="1614775"/>
            <a:ext cx="6939000" cy="9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999999"/>
                </a:solidFill>
                <a:latin typeface="Roboto Slab"/>
                <a:ea typeface="Roboto Slab"/>
                <a:cs typeface="Roboto Slab"/>
                <a:sym typeface="Roboto Slab"/>
              </a:rPr>
              <a:t>McGill</a:t>
            </a:r>
            <a:r>
              <a:rPr b="1" lang="en" sz="2400">
                <a:solidFill>
                  <a:srgbClr val="0091EA"/>
                </a:solidFill>
                <a:latin typeface="Roboto Slab"/>
                <a:ea typeface="Roboto Slab"/>
                <a:cs typeface="Roboto Slab"/>
                <a:sym typeface="Roboto Slab"/>
              </a:rPr>
              <a:t> </a:t>
            </a:r>
            <a:r>
              <a:rPr b="1" lang="en" sz="2400">
                <a:solidFill>
                  <a:srgbClr val="CC0000"/>
                </a:solidFill>
                <a:latin typeface="Roboto Slab"/>
                <a:ea typeface="Roboto Slab"/>
                <a:cs typeface="Roboto Slab"/>
                <a:sym typeface="Roboto Slab"/>
              </a:rPr>
              <a:t>Artificial Intelligence </a:t>
            </a:r>
            <a:r>
              <a:rPr b="1" lang="en" sz="2400">
                <a:solidFill>
                  <a:srgbClr val="999999"/>
                </a:solidFill>
                <a:latin typeface="Roboto Slab"/>
                <a:ea typeface="Roboto Slab"/>
                <a:cs typeface="Roboto Slab"/>
                <a:sym typeface="Roboto Slab"/>
              </a:rPr>
              <a:t>Society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Unfolding the computational graph</a:t>
            </a:r>
            <a:endParaRPr sz="3000"/>
          </a:p>
        </p:txBody>
      </p:sp>
      <p:sp>
        <p:nvSpPr>
          <p:cNvPr id="149" name="Google Shape;149;p2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1"/>
          <p:cNvPicPr preferRelativeResize="0"/>
          <p:nvPr/>
        </p:nvPicPr>
        <p:blipFill>
          <a:blip r:embed="rId3">
            <a:alphaModFix/>
          </a:blip>
          <a:stretch>
            <a:fillRect/>
          </a:stretch>
        </p:blipFill>
        <p:spPr>
          <a:xfrm>
            <a:off x="1123000" y="2817625"/>
            <a:ext cx="6898000" cy="3756475"/>
          </a:xfrm>
          <a:prstGeom prst="rect">
            <a:avLst/>
          </a:prstGeom>
          <a:noFill/>
          <a:ln>
            <a:noFill/>
          </a:ln>
        </p:spPr>
      </p:pic>
      <p:sp>
        <p:nvSpPr>
          <p:cNvPr id="151" name="Google Shape;151;p21"/>
          <p:cNvSpPr txBox="1"/>
          <p:nvPr>
            <p:ph idx="1" type="body"/>
          </p:nvPr>
        </p:nvSpPr>
        <p:spPr>
          <a:xfrm>
            <a:off x="786150" y="1682275"/>
            <a:ext cx="7571700" cy="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This is actually what’s happening during an RNN computation - we continually predict the next hidden state, and use this for predictions. But how do we train this model?</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7" name="Google Shape;157;p2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How do we train RNNs?</a:t>
            </a:r>
            <a:endParaRPr sz="3000"/>
          </a:p>
        </p:txBody>
      </p:sp>
      <p:sp>
        <p:nvSpPr>
          <p:cNvPr id="158" name="Google Shape;158;p22"/>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Same as feed-forward networks, we use back-propagation on our “unrolled” computation graph.</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Use chain rule to calculate partial derivatives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SAME as feed-forward neural networks! We call this </a:t>
            </a:r>
            <a:r>
              <a:rPr b="1" lang="en" sz="2000">
                <a:solidFill>
                  <a:schemeClr val="dk1"/>
                </a:solidFill>
              </a:rPr>
              <a:t>Backpropagation through time (BPTT)</a:t>
            </a: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Problem with long-term dependencies</a:t>
            </a:r>
            <a:endParaRPr sz="3000"/>
          </a:p>
        </p:txBody>
      </p:sp>
      <p:sp>
        <p:nvSpPr>
          <p:cNvPr id="164" name="Google Shape;164;p2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3"/>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Example: Language modelling.</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 grew up in France, [long sentence here], I speak fluent ____” -&gt; Trying to predict next word.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In practice - very hard for RNNs to learn long-term dependencies.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Why is this?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166" name="Google Shape;166;p23"/>
          <p:cNvPicPr preferRelativeResize="0"/>
          <p:nvPr/>
        </p:nvPicPr>
        <p:blipFill>
          <a:blip r:embed="rId3">
            <a:alphaModFix/>
          </a:blip>
          <a:stretch>
            <a:fillRect/>
          </a:stretch>
        </p:blipFill>
        <p:spPr>
          <a:xfrm>
            <a:off x="2279975" y="3268450"/>
            <a:ext cx="6124401" cy="33351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Problem with long-term dependencies cont.</a:t>
            </a:r>
            <a:endParaRPr sz="3000"/>
          </a:p>
        </p:txBody>
      </p:sp>
      <p:sp>
        <p:nvSpPr>
          <p:cNvPr id="172" name="Google Shape;172;p2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4"/>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Remember: transition between hidden states uses the same weight </a:t>
            </a:r>
            <a:r>
              <a:rPr b="1" lang="en" sz="2000">
                <a:solidFill>
                  <a:schemeClr val="dk1"/>
                </a:solidFill>
              </a:rPr>
              <a:t>w</a:t>
            </a:r>
            <a:r>
              <a:rPr lang="en" sz="2000">
                <a:solidFill>
                  <a:schemeClr val="dk1"/>
                </a:solidFill>
              </a:rPr>
              <a:t> for all time steps.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Can cause gradients to either </a:t>
            </a:r>
            <a:r>
              <a:rPr b="1" lang="en" sz="2000">
                <a:solidFill>
                  <a:schemeClr val="dk1"/>
                </a:solidFill>
              </a:rPr>
              <a:t>explode</a:t>
            </a:r>
            <a:r>
              <a:rPr lang="en" sz="2000">
                <a:solidFill>
                  <a:schemeClr val="dk1"/>
                </a:solidFill>
              </a:rPr>
              <a:t> or </a:t>
            </a:r>
            <a:r>
              <a:rPr b="1" lang="en" sz="2000">
                <a:solidFill>
                  <a:schemeClr val="dk1"/>
                </a:solidFill>
              </a:rPr>
              <a:t>vanish</a:t>
            </a:r>
            <a:r>
              <a:rPr lang="en" sz="2000">
                <a:solidFill>
                  <a:schemeClr val="dk1"/>
                </a:solidFill>
              </a:rPr>
              <a:t> - imagine multiplying a scalar by itself </a:t>
            </a:r>
            <a:r>
              <a:rPr i="1" lang="en" sz="2000">
                <a:solidFill>
                  <a:schemeClr val="dk1"/>
                </a:solidFill>
              </a:rPr>
              <a:t>n</a:t>
            </a:r>
            <a:r>
              <a:rPr lang="en" sz="2000">
                <a:solidFill>
                  <a:schemeClr val="dk1"/>
                </a:solidFill>
              </a:rPr>
              <a:t> number of times. What happens? Similarly with matrices!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u="sng">
                <a:solidFill>
                  <a:schemeClr val="hlink"/>
                </a:solidFill>
                <a:hlinkClick r:id="rId3"/>
              </a:rPr>
              <a:t>If you’re interested in eigendecomposition view on this, check out the 551 slides here: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Fixing vanishing/exploding gradients</a:t>
            </a:r>
            <a:endParaRPr sz="3000"/>
          </a:p>
        </p:txBody>
      </p:sp>
      <p:sp>
        <p:nvSpPr>
          <p:cNvPr id="180" name="Google Shape;180;p25"/>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Clip gradients: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if |gradient| &gt; max_val :</a:t>
            </a:r>
            <a:endParaRPr sz="2000">
              <a:solidFill>
                <a:schemeClr val="dk1"/>
              </a:solidFill>
            </a:endParaRPr>
          </a:p>
          <a:p>
            <a:pPr indent="0" lvl="0" marL="1371600" rtl="0" algn="l">
              <a:spcBef>
                <a:spcPts val="0"/>
              </a:spcBef>
              <a:spcAft>
                <a:spcPts val="0"/>
              </a:spcAft>
              <a:buNone/>
            </a:pPr>
            <a:r>
              <a:rPr lang="en" sz="2000">
                <a:solidFill>
                  <a:schemeClr val="dk1"/>
                </a:solidFill>
              </a:rPr>
              <a:t>gradient = value * sign(gradient)</a:t>
            </a:r>
            <a:endParaRPr sz="2000">
              <a:solidFill>
                <a:schemeClr val="dk1"/>
              </a:solidFill>
            </a:endParaRPr>
          </a:p>
          <a:p>
            <a:pPr indent="0" lvl="0" marL="13716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More complex RNN architecture to include non-multiplicative interactions.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Long Short-Term Memory (LSTM)</a:t>
            </a:r>
            <a:endParaRPr sz="3000"/>
          </a:p>
        </p:txBody>
      </p:sp>
      <p:sp>
        <p:nvSpPr>
          <p:cNvPr id="186" name="Google Shape;186;p2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6"/>
          <p:cNvPicPr preferRelativeResize="0"/>
          <p:nvPr/>
        </p:nvPicPr>
        <p:blipFill rotWithShape="1">
          <a:blip r:embed="rId3">
            <a:alphaModFix/>
          </a:blip>
          <a:srcRect b="0" l="0" r="0" t="0"/>
          <a:stretch/>
        </p:blipFill>
        <p:spPr>
          <a:xfrm>
            <a:off x="647275" y="1444750"/>
            <a:ext cx="7849448" cy="5205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LSTM components</a:t>
            </a:r>
            <a:endParaRPr sz="3000"/>
          </a:p>
        </p:txBody>
      </p:sp>
      <p:sp>
        <p:nvSpPr>
          <p:cNvPr id="193" name="Google Shape;193;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7"/>
          <p:cNvSpPr txBox="1"/>
          <p:nvPr/>
        </p:nvSpPr>
        <p:spPr>
          <a:xfrm>
            <a:off x="4519775" y="6429125"/>
            <a:ext cx="4327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Source Sans Pro"/>
                <a:ea typeface="Source Sans Pro"/>
                <a:cs typeface="Source Sans Pro"/>
                <a:sym typeface="Source Sans Pro"/>
              </a:rPr>
              <a:t>Slides 16-21 Taken from Herke Van Hoof’s COMP551 Slides Lecture 13 - Dimensionality Reduction</a:t>
            </a:r>
            <a:r>
              <a:rPr lang="en" sz="900">
                <a:latin typeface="Source Sans Pro"/>
                <a:ea typeface="Source Sans Pro"/>
                <a:cs typeface="Source Sans Pro"/>
                <a:sym typeface="Source Sans Pro"/>
              </a:rPr>
              <a:t> </a:t>
            </a:r>
            <a:endParaRPr sz="900">
              <a:latin typeface="Source Sans Pro"/>
              <a:ea typeface="Source Sans Pro"/>
              <a:cs typeface="Source Sans Pro"/>
              <a:sym typeface="Source Sans Pro"/>
            </a:endParaRPr>
          </a:p>
        </p:txBody>
      </p:sp>
      <p:sp>
        <p:nvSpPr>
          <p:cNvPr id="195" name="Google Shape;195;p27"/>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Governed by this set of equations below</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Has two type of “states”, cell state and the previous hidden state we mentioned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196" name="Google Shape;196;p27"/>
          <p:cNvPicPr preferRelativeResize="0"/>
          <p:nvPr/>
        </p:nvPicPr>
        <p:blipFill>
          <a:blip r:embed="rId3">
            <a:alphaModFix/>
          </a:blip>
          <a:stretch>
            <a:fillRect/>
          </a:stretch>
        </p:blipFill>
        <p:spPr>
          <a:xfrm>
            <a:off x="2641813" y="2569837"/>
            <a:ext cx="3860375" cy="263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LSTM components cont.</a:t>
            </a:r>
            <a:endParaRPr/>
          </a:p>
        </p:txBody>
      </p:sp>
      <p:sp>
        <p:nvSpPr>
          <p:cNvPr id="202" name="Google Shape;202;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Still interested? For a more in-depth explanation of RNNs and LSTMs check 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3"/>
              </a:rPr>
              <a:t>https://colah.github.io/posts/2015-08-Understanding-LSTMs/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things we can do with RNNs?</a:t>
            </a:r>
            <a:endParaRPr/>
          </a:p>
        </p:txBody>
      </p:sp>
      <p:sp>
        <p:nvSpPr>
          <p:cNvPr id="203" name="Google Shape;203;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9" name="Google Shape;209;p29"/>
          <p:cNvSpPr txBox="1"/>
          <p:nvPr>
            <p:ph type="title"/>
          </p:nvPr>
        </p:nvSpPr>
        <p:spPr>
          <a:xfrm>
            <a:off x="786150" y="29605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5 minute break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How do we apply this to a downstream task?</a:t>
            </a:r>
            <a:endParaRPr sz="3000"/>
          </a:p>
        </p:txBody>
      </p:sp>
      <p:sp>
        <p:nvSpPr>
          <p:cNvPr id="215" name="Google Shape;215;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0"/>
          <p:cNvSpPr txBox="1"/>
          <p:nvPr/>
        </p:nvSpPr>
        <p:spPr>
          <a:xfrm>
            <a:off x="766475" y="1573300"/>
            <a:ext cx="7571700" cy="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Sequential nature of RNNs allow us to apply it to many tasks, for example...</a:t>
            </a:r>
            <a:endParaRPr sz="2400">
              <a:solidFill>
                <a:schemeClr val="dk1"/>
              </a:solidFill>
              <a:latin typeface="Source Sans Pro"/>
              <a:ea typeface="Source Sans Pro"/>
              <a:cs typeface="Source Sans Pro"/>
              <a:sym typeface="Source Sans Pro"/>
            </a:endParaRPr>
          </a:p>
        </p:txBody>
      </p:sp>
      <p:pic>
        <p:nvPicPr>
          <p:cNvPr id="217" name="Google Shape;217;p30"/>
          <p:cNvPicPr preferRelativeResize="0"/>
          <p:nvPr/>
        </p:nvPicPr>
        <p:blipFill>
          <a:blip r:embed="rId3">
            <a:alphaModFix/>
          </a:blip>
          <a:stretch>
            <a:fillRect/>
          </a:stretch>
        </p:blipFill>
        <p:spPr>
          <a:xfrm>
            <a:off x="637899" y="2661650"/>
            <a:ext cx="7828848" cy="3209901"/>
          </a:xfrm>
          <a:prstGeom prst="rect">
            <a:avLst/>
          </a:prstGeom>
          <a:noFill/>
          <a:ln>
            <a:noFill/>
          </a:ln>
        </p:spPr>
      </p:pic>
      <p:sp>
        <p:nvSpPr>
          <p:cNvPr id="218" name="Google Shape;218;p30"/>
          <p:cNvSpPr/>
          <p:nvPr/>
        </p:nvSpPr>
        <p:spPr>
          <a:xfrm>
            <a:off x="4763750" y="2403125"/>
            <a:ext cx="2295300" cy="2833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Announcements</a:t>
            </a:r>
            <a:endParaRPr sz="2400"/>
          </a:p>
        </p:txBody>
      </p:sp>
      <p:sp>
        <p:nvSpPr>
          <p:cNvPr id="78" name="Google Shape;78;p13"/>
          <p:cNvSpPr txBox="1"/>
          <p:nvPr>
            <p:ph idx="1" type="body"/>
          </p:nvPr>
        </p:nvSpPr>
        <p:spPr>
          <a:xfrm>
            <a:off x="786150" y="1347725"/>
            <a:ext cx="7571700" cy="50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INSERT ANNOUNCEMENTS HERE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u="sng">
                <a:solidFill>
                  <a:schemeClr val="hlink"/>
                </a:solidFill>
                <a:hlinkClick r:id="rId3"/>
              </a:rPr>
              <a:t>Research Talks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Monday, February 18 (17:30-19:00) at Trottier 1030</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u="sng">
                <a:solidFill>
                  <a:srgbClr val="1155CC"/>
                </a:solidFill>
              </a:rPr>
              <a:t>Assignment 5</a:t>
            </a:r>
            <a:endParaRPr sz="2000" u="sng">
              <a:solidFill>
                <a:srgbClr val="1155CC"/>
              </a:solidFill>
            </a:endParaRPr>
          </a:p>
          <a:p>
            <a:pPr indent="-355600" lvl="0" marL="457200" rtl="0" algn="l">
              <a:spcBef>
                <a:spcPts val="0"/>
              </a:spcBef>
              <a:spcAft>
                <a:spcPts val="0"/>
              </a:spcAft>
              <a:buClr>
                <a:schemeClr val="dk1"/>
              </a:buClr>
              <a:buSzPts val="2000"/>
              <a:buChar char="◎"/>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u="sng">
                <a:solidFill>
                  <a:srgbClr val="1155CC"/>
                </a:solidFill>
              </a:rPr>
              <a:t>Deliverable</a:t>
            </a:r>
            <a:endParaRPr sz="2000" u="sng">
              <a:solidFill>
                <a:srgbClr val="1155CC"/>
              </a:solidFill>
            </a:endParaRPr>
          </a:p>
          <a:p>
            <a:pPr indent="-355600" lvl="0" marL="457200" rtl="0" algn="l">
              <a:spcBef>
                <a:spcPts val="0"/>
              </a:spcBef>
              <a:spcAft>
                <a:spcPts val="0"/>
              </a:spcAft>
              <a:buClr>
                <a:schemeClr val="dk1"/>
              </a:buClr>
              <a:buSzPts val="2000"/>
              <a:buChar char="◎"/>
            </a:pP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79" name="Google Shape;79;p1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Sequence to sequence models</a:t>
            </a:r>
            <a:endParaRPr sz="3000"/>
          </a:p>
        </p:txBody>
      </p:sp>
      <p:sp>
        <p:nvSpPr>
          <p:cNvPr id="224" name="Google Shape;224;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1"/>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One of the most popular approaches towards sequential data are Sequence to Sequence (Sutskever et al, 2014.) models.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Follows an encoder-decoder architecture.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226" name="Google Shape;226;p31"/>
          <p:cNvPicPr preferRelativeResize="0"/>
          <p:nvPr/>
        </p:nvPicPr>
        <p:blipFill>
          <a:blip r:embed="rId3">
            <a:alphaModFix/>
          </a:blip>
          <a:stretch>
            <a:fillRect/>
          </a:stretch>
        </p:blipFill>
        <p:spPr>
          <a:xfrm>
            <a:off x="624400" y="3115099"/>
            <a:ext cx="7895202" cy="3035001"/>
          </a:xfrm>
          <a:prstGeom prst="rect">
            <a:avLst/>
          </a:prstGeom>
          <a:noFill/>
          <a:ln>
            <a:noFill/>
          </a:ln>
        </p:spPr>
      </p:pic>
      <p:sp>
        <p:nvSpPr>
          <p:cNvPr id="227" name="Google Shape;227;p31"/>
          <p:cNvSpPr/>
          <p:nvPr/>
        </p:nvSpPr>
        <p:spPr>
          <a:xfrm>
            <a:off x="624400" y="4273500"/>
            <a:ext cx="3740700" cy="187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Encoders with RNNs</a:t>
            </a:r>
            <a:endParaRPr sz="3000"/>
          </a:p>
        </p:txBody>
      </p:sp>
      <p:sp>
        <p:nvSpPr>
          <p:cNvPr id="233" name="Google Shape;233;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32"/>
          <p:cNvPicPr preferRelativeResize="0"/>
          <p:nvPr/>
        </p:nvPicPr>
        <p:blipFill rotWithShape="1">
          <a:blip r:embed="rId3">
            <a:alphaModFix/>
          </a:blip>
          <a:srcRect b="0" l="0" r="51468" t="41588"/>
          <a:stretch/>
        </p:blipFill>
        <p:spPr>
          <a:xfrm>
            <a:off x="2330100" y="4443525"/>
            <a:ext cx="4289850" cy="1984801"/>
          </a:xfrm>
          <a:prstGeom prst="rect">
            <a:avLst/>
          </a:prstGeom>
          <a:noFill/>
          <a:ln>
            <a:noFill/>
          </a:ln>
        </p:spPr>
      </p:pic>
      <p:sp>
        <p:nvSpPr>
          <p:cNvPr id="235" name="Google Shape;235;p32"/>
          <p:cNvSpPr txBox="1"/>
          <p:nvPr>
            <p:ph idx="1" type="body"/>
          </p:nvPr>
        </p:nvSpPr>
        <p:spPr>
          <a:xfrm>
            <a:off x="786150" y="149690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Representation learning for sequences</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Builds a representation of input sequence with the hidden state.</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First embeds each input from a word index into something in R^n, where n is embedding size.</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Sequentially takes in input and has a final “representation” of entire sentence in final hidden state.</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How could we encode variable length sentences?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236" name="Google Shape;236;p32"/>
          <p:cNvSpPr txBox="1"/>
          <p:nvPr/>
        </p:nvSpPr>
        <p:spPr>
          <a:xfrm>
            <a:off x="6619950" y="4726900"/>
            <a:ext cx="9492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h_4 =</a:t>
            </a:r>
            <a:r>
              <a:rPr b="1" lang="en">
                <a:latin typeface="Source Sans Pro"/>
                <a:ea typeface="Source Sans Pro"/>
                <a:cs typeface="Source Sans Pro"/>
                <a:sym typeface="Source Sans Pro"/>
              </a:rPr>
              <a:t> S</a:t>
            </a:r>
            <a:endParaRPr b="1">
              <a:latin typeface="Source Sans Pro"/>
              <a:ea typeface="Source Sans Pro"/>
              <a:cs typeface="Source Sans Pro"/>
              <a:sym typeface="Source Sans Pro"/>
            </a:endParaRPr>
          </a:p>
        </p:txBody>
      </p:sp>
      <p:sp>
        <p:nvSpPr>
          <p:cNvPr id="237" name="Google Shape;237;p32"/>
          <p:cNvSpPr txBox="1"/>
          <p:nvPr/>
        </p:nvSpPr>
        <p:spPr>
          <a:xfrm>
            <a:off x="3766775"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h_0</a:t>
            </a:r>
            <a:endParaRPr>
              <a:latin typeface="Source Sans Pro"/>
              <a:ea typeface="Source Sans Pro"/>
              <a:cs typeface="Source Sans Pro"/>
              <a:sym typeface="Source Sans Pro"/>
            </a:endParaRPr>
          </a:p>
        </p:txBody>
      </p:sp>
      <p:sp>
        <p:nvSpPr>
          <p:cNvPr id="238" name="Google Shape;238;p32"/>
          <p:cNvSpPr txBox="1"/>
          <p:nvPr/>
        </p:nvSpPr>
        <p:spPr>
          <a:xfrm>
            <a:off x="4297638"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h_1</a:t>
            </a:r>
            <a:endParaRPr>
              <a:latin typeface="Source Sans Pro"/>
              <a:ea typeface="Source Sans Pro"/>
              <a:cs typeface="Source Sans Pro"/>
              <a:sym typeface="Source Sans Pro"/>
            </a:endParaRPr>
          </a:p>
        </p:txBody>
      </p:sp>
      <p:sp>
        <p:nvSpPr>
          <p:cNvPr id="239" name="Google Shape;239;p32"/>
          <p:cNvSpPr txBox="1"/>
          <p:nvPr/>
        </p:nvSpPr>
        <p:spPr>
          <a:xfrm>
            <a:off x="4846338"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h_2</a:t>
            </a:r>
            <a:endParaRPr>
              <a:latin typeface="Source Sans Pro"/>
              <a:ea typeface="Source Sans Pro"/>
              <a:cs typeface="Source Sans Pro"/>
              <a:sym typeface="Source Sans Pro"/>
            </a:endParaRPr>
          </a:p>
        </p:txBody>
      </p:sp>
      <p:sp>
        <p:nvSpPr>
          <p:cNvPr id="240" name="Google Shape;240;p32"/>
          <p:cNvSpPr txBox="1"/>
          <p:nvPr/>
        </p:nvSpPr>
        <p:spPr>
          <a:xfrm>
            <a:off x="5382600" y="4562275"/>
            <a:ext cx="548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h_3</a:t>
            </a:r>
            <a:endParaRPr>
              <a:latin typeface="Source Sans Pro"/>
              <a:ea typeface="Source Sans Pro"/>
              <a:cs typeface="Source Sans Pro"/>
              <a:sym typeface="Source Sans Pro"/>
            </a:endParaRPr>
          </a:p>
        </p:txBody>
      </p:sp>
      <p:sp>
        <p:nvSpPr>
          <p:cNvPr id="241" name="Google Shape;241;p32"/>
          <p:cNvSpPr/>
          <p:nvPr/>
        </p:nvSpPr>
        <p:spPr>
          <a:xfrm>
            <a:off x="2539150" y="5265350"/>
            <a:ext cx="3854100" cy="65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What’s a word embedding?</a:t>
            </a:r>
            <a:endParaRPr sz="3000"/>
          </a:p>
        </p:txBody>
      </p:sp>
      <p:sp>
        <p:nvSpPr>
          <p:cNvPr id="247" name="Google Shape;247;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3"/>
          <p:cNvSpPr txBox="1"/>
          <p:nvPr>
            <p:ph idx="1" type="body"/>
          </p:nvPr>
        </p:nvSpPr>
        <p:spPr>
          <a:xfrm>
            <a:off x="786150" y="1496900"/>
            <a:ext cx="75717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Vector representations of a certain word.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Used for capturing context. Why do we need them?</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249" name="Google Shape;249;p33"/>
          <p:cNvSpPr txBox="1"/>
          <p:nvPr>
            <p:ph idx="1" type="body"/>
          </p:nvPr>
        </p:nvSpPr>
        <p:spPr>
          <a:xfrm>
            <a:off x="832675" y="2635850"/>
            <a:ext cx="7571700" cy="33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ie. “</a:t>
            </a:r>
            <a:r>
              <a:rPr i="1" lang="en" sz="2000">
                <a:solidFill>
                  <a:schemeClr val="dk1"/>
                </a:solidFill>
              </a:rPr>
              <a:t>have a good day</a:t>
            </a:r>
            <a:r>
              <a:rPr lang="en" sz="2000">
                <a:solidFill>
                  <a:schemeClr val="dk1"/>
                </a:solidFill>
              </a:rPr>
              <a:t>” vs “</a:t>
            </a:r>
            <a:r>
              <a:rPr i="1" lang="en" sz="2000">
                <a:solidFill>
                  <a:schemeClr val="dk1"/>
                </a:solidFill>
              </a:rPr>
              <a:t>have a great day</a:t>
            </a:r>
            <a:r>
              <a:rPr lang="en" sz="2000">
                <a:solidFill>
                  <a:schemeClr val="dk1"/>
                </a:solidFill>
              </a:rPr>
              <a:t>” - barely any difference in meaning.</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We can map each word in the combined vocab into the following dictionary:</a:t>
            </a:r>
            <a:endParaRPr sz="2000">
              <a:solidFill>
                <a:schemeClr val="dk1"/>
              </a:solidFill>
            </a:endParaRPr>
          </a:p>
          <a:p>
            <a:pPr indent="0" lvl="0" marL="0" rtl="0" algn="l">
              <a:spcBef>
                <a:spcPts val="0"/>
              </a:spcBef>
              <a:spcAft>
                <a:spcPts val="0"/>
              </a:spcAft>
              <a:buNone/>
            </a:pPr>
            <a:r>
              <a:rPr lang="en" sz="2000">
                <a:solidFill>
                  <a:schemeClr val="dk1"/>
                </a:solidFill>
              </a:rPr>
              <a:t>	0 = have, 1 = a, 2 = good, 3 = great, 4 = day</a:t>
            </a:r>
            <a:endParaRPr sz="2000">
              <a:solidFill>
                <a:schemeClr val="dk1"/>
              </a:solidFill>
            </a:endParaRPr>
          </a:p>
          <a:p>
            <a:pPr indent="0" lvl="0" marL="0" rtl="0" algn="l">
              <a:spcBef>
                <a:spcPts val="0"/>
              </a:spcBef>
              <a:spcAft>
                <a:spcPts val="0"/>
              </a:spcAft>
              <a:buNone/>
            </a:pPr>
            <a:r>
              <a:rPr lang="en" sz="2000">
                <a:solidFill>
                  <a:schemeClr val="dk1"/>
                </a:solidFill>
              </a:rPr>
              <a:t>One-hot encodings of each will tell us that (in terms  of </a:t>
            </a:r>
            <a:r>
              <a:rPr lang="en" sz="2000">
                <a:solidFill>
                  <a:schemeClr val="dk1"/>
                </a:solidFill>
              </a:rPr>
              <a:t>euclidean</a:t>
            </a:r>
            <a:r>
              <a:rPr lang="en" sz="2000">
                <a:solidFill>
                  <a:schemeClr val="dk1"/>
                </a:solidFill>
              </a:rPr>
              <a:t> distance) </a:t>
            </a:r>
            <a:r>
              <a:rPr i="1" lang="en" sz="2000">
                <a:solidFill>
                  <a:schemeClr val="dk1"/>
                </a:solidFill>
              </a:rPr>
              <a:t>have</a:t>
            </a:r>
            <a:r>
              <a:rPr lang="en" sz="2000">
                <a:solidFill>
                  <a:schemeClr val="dk1"/>
                </a:solidFill>
              </a:rPr>
              <a:t> and </a:t>
            </a:r>
            <a:r>
              <a:rPr i="1" lang="en" sz="2000">
                <a:solidFill>
                  <a:schemeClr val="dk1"/>
                </a:solidFill>
              </a:rPr>
              <a:t>day</a:t>
            </a:r>
            <a:r>
              <a:rPr lang="en" sz="2000">
                <a:solidFill>
                  <a:schemeClr val="dk1"/>
                </a:solidFill>
              </a:rPr>
              <a:t> are as dissimilar as </a:t>
            </a:r>
            <a:r>
              <a:rPr i="1" lang="en" sz="2000">
                <a:solidFill>
                  <a:schemeClr val="dk1"/>
                </a:solidFill>
              </a:rPr>
              <a:t>great</a:t>
            </a:r>
            <a:r>
              <a:rPr lang="en" sz="2000">
                <a:solidFill>
                  <a:schemeClr val="dk1"/>
                </a:solidFill>
              </a:rPr>
              <a:t> and </a:t>
            </a:r>
            <a:r>
              <a:rPr i="1" lang="en" sz="2000">
                <a:solidFill>
                  <a:schemeClr val="dk1"/>
                </a:solidFill>
              </a:rPr>
              <a:t>good</a:t>
            </a:r>
            <a:r>
              <a:rPr lang="en" sz="2000">
                <a:solidFill>
                  <a:schemeClr val="dk1"/>
                </a:solidFill>
              </a:rPr>
              <a:t> - which is not true!</a:t>
            </a:r>
            <a:endParaRPr sz="2000">
              <a:solidFill>
                <a:schemeClr val="dk1"/>
              </a:solidFill>
            </a:endParaRPr>
          </a:p>
          <a:p>
            <a:pPr indent="457200" lvl="0" marL="0" rtl="0" algn="l">
              <a:spcBef>
                <a:spcPts val="0"/>
              </a:spcBef>
              <a:spcAft>
                <a:spcPts val="0"/>
              </a:spcAft>
              <a:buNone/>
            </a:pPr>
            <a:r>
              <a:rPr lang="en" sz="2000">
                <a:solidFill>
                  <a:schemeClr val="dk1"/>
                </a:solidFill>
              </a:rPr>
              <a:t>We need a way of capturing similarity in vector space!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Word embeddings cont.</a:t>
            </a:r>
            <a:endParaRPr sz="3000"/>
          </a:p>
        </p:txBody>
      </p:sp>
      <p:sp>
        <p:nvSpPr>
          <p:cNvPr id="255" name="Google Shape;255;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4"/>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sp>
        <p:nvSpPr>
          <p:cNvPr id="257" name="Google Shape;257;p34"/>
          <p:cNvSpPr txBox="1"/>
          <p:nvPr>
            <p:ph idx="1" type="body"/>
          </p:nvPr>
        </p:nvSpPr>
        <p:spPr>
          <a:xfrm>
            <a:off x="832675" y="1573300"/>
            <a:ext cx="7571700" cy="49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do this with multiple methods</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frequency based methods (how often does a word show up in this set of documents? or similar words appear close to each other)</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prediction based methods (solve the prediction problem of given a context, predict a word / given a word, predict a context, then use the weights)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Allows us to do cool things in embedding space like</a:t>
            </a:r>
            <a:endParaRPr sz="2000">
              <a:solidFill>
                <a:schemeClr val="dk1"/>
              </a:solidFill>
            </a:endParaRPr>
          </a:p>
          <a:p>
            <a:pPr indent="0" lvl="0" marL="0" rtl="0" algn="l">
              <a:spcBef>
                <a:spcPts val="0"/>
              </a:spcBef>
              <a:spcAft>
                <a:spcPts val="0"/>
              </a:spcAft>
              <a:buNone/>
            </a:pPr>
            <a:r>
              <a:rPr lang="en" sz="2000">
                <a:solidFill>
                  <a:schemeClr val="dk1"/>
                </a:solidFill>
              </a:rPr>
              <a:t>	embed(king) - embed(man) + embed(woman) = embed(Queen)</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If you’re interested in learning more about embeddings, check this out:</a:t>
            </a:r>
            <a:endParaRPr sz="2000">
              <a:solidFill>
                <a:schemeClr val="dk1"/>
              </a:solidFill>
            </a:endParaRPr>
          </a:p>
          <a:p>
            <a:pPr indent="0" lvl="0" marL="0" rtl="0" algn="l">
              <a:spcBef>
                <a:spcPts val="0"/>
              </a:spcBef>
              <a:spcAft>
                <a:spcPts val="0"/>
              </a:spcAft>
              <a:buNone/>
            </a:pPr>
            <a:r>
              <a:rPr lang="en" sz="2000">
                <a:solidFill>
                  <a:schemeClr val="dk1"/>
                </a:solidFill>
              </a:rPr>
              <a:t>https://www.analyticsvidhya.com/blog/2017/06/word-embeddings-count-word2veec/</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Back to seq-to-seq</a:t>
            </a:r>
            <a:endParaRPr sz="3000"/>
          </a:p>
        </p:txBody>
      </p:sp>
      <p:sp>
        <p:nvSpPr>
          <p:cNvPr id="263" name="Google Shape;263;p3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5"/>
          <p:cNvSpPr txBox="1"/>
          <p:nvPr>
            <p:ph idx="1" type="body"/>
          </p:nvPr>
        </p:nvSpPr>
        <p:spPr>
          <a:xfrm>
            <a:off x="786150" y="1410150"/>
            <a:ext cx="75717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Now that we have representations of each word, we feed those in to an RNN to find a combined representation of the entire </a:t>
            </a:r>
            <a:r>
              <a:rPr b="1" i="1" lang="en" sz="2000">
                <a:solidFill>
                  <a:schemeClr val="dk1"/>
                </a:solidFill>
              </a:rPr>
              <a:t>sentence</a:t>
            </a: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How do we use this to “decode” the input sentence into another language?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265" name="Google Shape;265;p35"/>
          <p:cNvPicPr preferRelativeResize="0"/>
          <p:nvPr/>
        </p:nvPicPr>
        <p:blipFill>
          <a:blip r:embed="rId3">
            <a:alphaModFix/>
          </a:blip>
          <a:stretch>
            <a:fillRect/>
          </a:stretch>
        </p:blipFill>
        <p:spPr>
          <a:xfrm>
            <a:off x="603575" y="3078824"/>
            <a:ext cx="7895202" cy="3035001"/>
          </a:xfrm>
          <a:prstGeom prst="rect">
            <a:avLst/>
          </a:prstGeom>
          <a:noFill/>
          <a:ln>
            <a:noFill/>
          </a:ln>
        </p:spPr>
      </p:pic>
      <p:sp>
        <p:nvSpPr>
          <p:cNvPr id="266" name="Google Shape;266;p35"/>
          <p:cNvSpPr/>
          <p:nvPr/>
        </p:nvSpPr>
        <p:spPr>
          <a:xfrm>
            <a:off x="4332025" y="3139950"/>
            <a:ext cx="4208400" cy="245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Decoders</a:t>
            </a:r>
            <a:endParaRPr sz="3000"/>
          </a:p>
        </p:txBody>
      </p:sp>
      <p:sp>
        <p:nvSpPr>
          <p:cNvPr id="272" name="Google Shape;272;p3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36"/>
          <p:cNvPicPr preferRelativeResize="0"/>
          <p:nvPr/>
        </p:nvPicPr>
        <p:blipFill rotWithShape="1">
          <a:blip r:embed="rId3">
            <a:alphaModFix/>
          </a:blip>
          <a:srcRect b="0" l="48301" r="0" t="0"/>
          <a:stretch/>
        </p:blipFill>
        <p:spPr>
          <a:xfrm>
            <a:off x="2531126" y="3823000"/>
            <a:ext cx="4081725" cy="3035001"/>
          </a:xfrm>
          <a:prstGeom prst="rect">
            <a:avLst/>
          </a:prstGeom>
          <a:noFill/>
          <a:ln>
            <a:noFill/>
          </a:ln>
        </p:spPr>
      </p:pic>
      <p:sp>
        <p:nvSpPr>
          <p:cNvPr id="274" name="Google Shape;274;p36"/>
          <p:cNvSpPr txBox="1"/>
          <p:nvPr>
            <p:ph idx="1" type="body"/>
          </p:nvPr>
        </p:nvSpPr>
        <p:spPr>
          <a:xfrm>
            <a:off x="786150" y="1410150"/>
            <a:ext cx="7571700" cy="20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use this representation of our sentence to output a probability distribution over our target vocab</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We pick the max of this distribution as the output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And feed this output (or maybe not???) as the input to the next step</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How do we generate variable length sequences?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275" name="Google Shape;275;p36"/>
          <p:cNvSpPr/>
          <p:nvPr/>
        </p:nvSpPr>
        <p:spPr>
          <a:xfrm>
            <a:off x="33043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
        <p:nvSpPr>
          <p:cNvPr id="276" name="Google Shape;276;p36"/>
          <p:cNvSpPr/>
          <p:nvPr/>
        </p:nvSpPr>
        <p:spPr>
          <a:xfrm>
            <a:off x="37826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
        <p:nvSpPr>
          <p:cNvPr id="277" name="Google Shape;277;p36"/>
          <p:cNvSpPr/>
          <p:nvPr/>
        </p:nvSpPr>
        <p:spPr>
          <a:xfrm>
            <a:off x="42609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
        <p:nvSpPr>
          <p:cNvPr id="278" name="Google Shape;278;p36"/>
          <p:cNvSpPr/>
          <p:nvPr/>
        </p:nvSpPr>
        <p:spPr>
          <a:xfrm>
            <a:off x="4795900" y="4565058"/>
            <a:ext cx="325900" cy="1204025"/>
          </a:xfrm>
          <a:custGeom>
            <a:rect b="b" l="l" r="r" t="t"/>
            <a:pathLst>
              <a:path extrusionOk="0" h="48161" w="13036">
                <a:moveTo>
                  <a:pt x="0" y="1940"/>
                </a:moveTo>
                <a:cubicBezTo>
                  <a:pt x="1323" y="2223"/>
                  <a:pt x="6801" y="-3350"/>
                  <a:pt x="7935" y="3640"/>
                </a:cubicBezTo>
                <a:cubicBezTo>
                  <a:pt x="9069" y="10630"/>
                  <a:pt x="5952" y="36607"/>
                  <a:pt x="6802" y="43881"/>
                </a:cubicBezTo>
                <a:cubicBezTo>
                  <a:pt x="7652" y="51155"/>
                  <a:pt x="11997" y="46715"/>
                  <a:pt x="13036" y="47282"/>
                </a:cubicBezTo>
              </a:path>
            </a:pathLst>
          </a:custGeom>
          <a:noFill/>
          <a:ln cap="flat" cmpd="sng" w="19050">
            <a:solidFill>
              <a:schemeClr val="dk2"/>
            </a:solidFill>
            <a:prstDash val="solid"/>
            <a:round/>
            <a:headEnd len="med" w="med" type="none"/>
            <a:tailEnd len="med" w="med" type="triangle"/>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578150" y="2960550"/>
            <a:ext cx="5558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CC0000"/>
                </a:solidFill>
              </a:rPr>
              <a:t>RNN</a:t>
            </a:r>
            <a:r>
              <a:rPr lang="en" sz="4800">
                <a:solidFill>
                  <a:srgbClr val="CC0000"/>
                </a:solidFill>
              </a:rPr>
              <a:t> Demo</a:t>
            </a:r>
            <a:endParaRPr sz="4800"/>
          </a:p>
        </p:txBody>
      </p:sp>
      <p:sp>
        <p:nvSpPr>
          <p:cNvPr id="284" name="Google Shape;284;p3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8"/>
          <p:cNvSpPr txBox="1"/>
          <p:nvPr/>
        </p:nvSpPr>
        <p:spPr>
          <a:xfrm>
            <a:off x="8123575" y="6028500"/>
            <a:ext cx="8295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291" name="Google Shape;291;p38"/>
          <p:cNvSpPr txBox="1"/>
          <p:nvPr/>
        </p:nvSpPr>
        <p:spPr>
          <a:xfrm>
            <a:off x="618300" y="1621250"/>
            <a:ext cx="77394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Encoding entire translated sequence from one vector - super impressive!!!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This doesn’t really work in practice too well…</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while LSTMs help with the vanishing gradients problem, it’s still very hard to remember context from so long ago</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It would be nice if at every step we could see all the previous encoded words and do something with those hidden states….</a:t>
            </a:r>
            <a:endParaRPr sz="1800">
              <a:latin typeface="Source Sans Pro"/>
              <a:ea typeface="Source Sans Pro"/>
              <a:cs typeface="Source Sans Pro"/>
              <a:sym typeface="Source Sans Pro"/>
            </a:endParaRPr>
          </a:p>
        </p:txBody>
      </p:sp>
      <p:sp>
        <p:nvSpPr>
          <p:cNvPr id="292" name="Google Shape;292;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Extensions</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Attention mechanisms</a:t>
            </a:r>
            <a:endParaRPr sz="2400"/>
          </a:p>
        </p:txBody>
      </p:sp>
      <p:sp>
        <p:nvSpPr>
          <p:cNvPr id="298" name="Google Shape;298;p3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9"/>
          <p:cNvSpPr txBox="1"/>
          <p:nvPr/>
        </p:nvSpPr>
        <p:spPr>
          <a:xfrm>
            <a:off x="8123575" y="6028500"/>
            <a:ext cx="8295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300" name="Google Shape;300;p39"/>
          <p:cNvSpPr txBox="1"/>
          <p:nvPr>
            <p:ph idx="1" type="body"/>
          </p:nvPr>
        </p:nvSpPr>
        <p:spPr>
          <a:xfrm>
            <a:off x="694175" y="1279141"/>
            <a:ext cx="7571700" cy="11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Use all previous hidden states to predict decoded output at timestep 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301" name="Google Shape;301;p39"/>
          <p:cNvPicPr preferRelativeResize="0"/>
          <p:nvPr/>
        </p:nvPicPr>
        <p:blipFill>
          <a:blip r:embed="rId3">
            <a:alphaModFix/>
          </a:blip>
          <a:stretch>
            <a:fillRect/>
          </a:stretch>
        </p:blipFill>
        <p:spPr>
          <a:xfrm>
            <a:off x="3141138" y="1985949"/>
            <a:ext cx="3733049" cy="1231150"/>
          </a:xfrm>
          <a:prstGeom prst="rect">
            <a:avLst/>
          </a:prstGeom>
          <a:noFill/>
          <a:ln>
            <a:noFill/>
          </a:ln>
        </p:spPr>
      </p:pic>
      <p:sp>
        <p:nvSpPr>
          <p:cNvPr id="302" name="Google Shape;302;p39"/>
          <p:cNvSpPr txBox="1"/>
          <p:nvPr/>
        </p:nvSpPr>
        <p:spPr>
          <a:xfrm>
            <a:off x="2085863" y="2303925"/>
            <a:ext cx="14169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2014 - </a:t>
            </a:r>
            <a:endParaRPr sz="2400">
              <a:latin typeface="Source Sans Pro"/>
              <a:ea typeface="Source Sans Pro"/>
              <a:cs typeface="Source Sans Pro"/>
              <a:sym typeface="Source Sans Pro"/>
            </a:endParaRPr>
          </a:p>
        </p:txBody>
      </p:sp>
      <p:pic>
        <p:nvPicPr>
          <p:cNvPr id="303" name="Google Shape;303;p39"/>
          <p:cNvPicPr preferRelativeResize="0"/>
          <p:nvPr/>
        </p:nvPicPr>
        <p:blipFill>
          <a:blip r:embed="rId4">
            <a:alphaModFix/>
          </a:blip>
          <a:stretch>
            <a:fillRect/>
          </a:stretch>
        </p:blipFill>
        <p:spPr>
          <a:xfrm>
            <a:off x="1405750" y="3577337"/>
            <a:ext cx="2273399" cy="1340675"/>
          </a:xfrm>
          <a:prstGeom prst="rect">
            <a:avLst/>
          </a:prstGeom>
          <a:noFill/>
          <a:ln>
            <a:noFill/>
          </a:ln>
        </p:spPr>
      </p:pic>
      <p:sp>
        <p:nvSpPr>
          <p:cNvPr id="304" name="Google Shape;304;p39"/>
          <p:cNvSpPr txBox="1"/>
          <p:nvPr/>
        </p:nvSpPr>
        <p:spPr>
          <a:xfrm>
            <a:off x="282888" y="3950063"/>
            <a:ext cx="14169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2017 - </a:t>
            </a:r>
            <a:endParaRPr sz="2400">
              <a:latin typeface="Source Sans Pro"/>
              <a:ea typeface="Source Sans Pro"/>
              <a:cs typeface="Source Sans Pro"/>
              <a:sym typeface="Source Sans Pro"/>
            </a:endParaRPr>
          </a:p>
        </p:txBody>
      </p:sp>
      <p:pic>
        <p:nvPicPr>
          <p:cNvPr id="305" name="Google Shape;305;p39"/>
          <p:cNvPicPr preferRelativeResize="0"/>
          <p:nvPr/>
        </p:nvPicPr>
        <p:blipFill>
          <a:blip r:embed="rId5">
            <a:alphaModFix/>
          </a:blip>
          <a:stretch>
            <a:fillRect/>
          </a:stretch>
        </p:blipFill>
        <p:spPr>
          <a:xfrm>
            <a:off x="5399750" y="3779227"/>
            <a:ext cx="3461360" cy="936900"/>
          </a:xfrm>
          <a:prstGeom prst="rect">
            <a:avLst/>
          </a:prstGeom>
          <a:noFill/>
          <a:ln>
            <a:noFill/>
          </a:ln>
        </p:spPr>
      </p:pic>
      <p:sp>
        <p:nvSpPr>
          <p:cNvPr id="306" name="Google Shape;306;p39"/>
          <p:cNvSpPr txBox="1"/>
          <p:nvPr/>
        </p:nvSpPr>
        <p:spPr>
          <a:xfrm>
            <a:off x="4299200" y="3950075"/>
            <a:ext cx="14169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2018 </a:t>
            </a:r>
            <a:r>
              <a:rPr lang="en" sz="2400">
                <a:latin typeface="Source Sans Pro"/>
                <a:ea typeface="Source Sans Pro"/>
                <a:cs typeface="Source Sans Pro"/>
                <a:sym typeface="Source Sans Pro"/>
              </a:rPr>
              <a:t>- </a:t>
            </a:r>
            <a:endParaRPr sz="2400">
              <a:latin typeface="Source Sans Pro"/>
              <a:ea typeface="Source Sans Pro"/>
              <a:cs typeface="Source Sans Pro"/>
              <a:sym typeface="Source Sans Pro"/>
            </a:endParaRPr>
          </a:p>
        </p:txBody>
      </p:sp>
      <p:sp>
        <p:nvSpPr>
          <p:cNvPr id="307" name="Google Shape;307;p39"/>
          <p:cNvSpPr txBox="1"/>
          <p:nvPr/>
        </p:nvSpPr>
        <p:spPr>
          <a:xfrm>
            <a:off x="909675" y="5081150"/>
            <a:ext cx="75717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ource Sans Pro"/>
                <a:ea typeface="Source Sans Pro"/>
                <a:cs typeface="Source Sans Pro"/>
                <a:sym typeface="Source Sans Pro"/>
              </a:rPr>
              <a:t>MORE attention and MORE parameters == BETTER performance!!!</a:t>
            </a:r>
            <a:endParaRPr sz="2000">
              <a:latin typeface="Source Sans Pro"/>
              <a:ea typeface="Source Sans Pro"/>
              <a:cs typeface="Source Sans Pro"/>
              <a:sym typeface="Source Sans Pro"/>
            </a:endParaRPr>
          </a:p>
          <a:p>
            <a:pPr indent="0" lvl="0" marL="0" rtl="0" algn="l">
              <a:spcBef>
                <a:spcPts val="0"/>
              </a:spcBef>
              <a:spcAft>
                <a:spcPts val="0"/>
              </a:spcAft>
              <a:buNone/>
            </a:pPr>
            <a:r>
              <a:rPr lang="en" sz="2000">
                <a:latin typeface="Source Sans Pro"/>
                <a:ea typeface="Source Sans Pro"/>
                <a:cs typeface="Source Sans Pro"/>
                <a:sym typeface="Source Sans Pro"/>
              </a:rPr>
              <a:t>If you’re interested check out the papers!</a:t>
            </a:r>
            <a:endParaRPr sz="2000">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Where do current NLP models fail?</a:t>
            </a:r>
            <a:endParaRPr sz="2400"/>
          </a:p>
        </p:txBody>
      </p:sp>
      <p:sp>
        <p:nvSpPr>
          <p:cNvPr id="313" name="Google Shape;313;p4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40"/>
          <p:cNvSpPr txBox="1"/>
          <p:nvPr/>
        </p:nvSpPr>
        <p:spPr>
          <a:xfrm>
            <a:off x="8123575" y="6028500"/>
            <a:ext cx="8295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315" name="Google Shape;315;p40"/>
          <p:cNvSpPr txBox="1"/>
          <p:nvPr>
            <p:ph idx="1" type="body"/>
          </p:nvPr>
        </p:nvSpPr>
        <p:spPr>
          <a:xfrm>
            <a:off x="832675" y="1573300"/>
            <a:ext cx="7571700" cy="42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It seems like state of the art language models do very well in certain tasks!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One big area where modern NLP (and deep learning in general) fails - common sense reasoning.</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Winograd Schema Challenge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316" name="Google Shape;316;p40"/>
          <p:cNvPicPr preferRelativeResize="0"/>
          <p:nvPr/>
        </p:nvPicPr>
        <p:blipFill>
          <a:blip r:embed="rId3">
            <a:alphaModFix/>
          </a:blip>
          <a:stretch>
            <a:fillRect/>
          </a:stretch>
        </p:blipFill>
        <p:spPr>
          <a:xfrm>
            <a:off x="4273725" y="3411123"/>
            <a:ext cx="4679350" cy="2525101"/>
          </a:xfrm>
          <a:prstGeom prst="rect">
            <a:avLst/>
          </a:prstGeom>
          <a:noFill/>
          <a:ln>
            <a:noFill/>
          </a:ln>
        </p:spPr>
      </p:pic>
      <p:sp>
        <p:nvSpPr>
          <p:cNvPr id="317" name="Google Shape;317;p40"/>
          <p:cNvSpPr txBox="1"/>
          <p:nvPr/>
        </p:nvSpPr>
        <p:spPr>
          <a:xfrm>
            <a:off x="4762750" y="5936225"/>
            <a:ext cx="35283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Taken from https://blog.openai.com/better-language-models/</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Today’s Lesson Plan</a:t>
            </a:r>
            <a:endParaRPr sz="2400"/>
          </a:p>
        </p:txBody>
      </p:sp>
      <p:sp>
        <p:nvSpPr>
          <p:cNvPr id="85" name="Google Shape;85;p1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Recap of feed-forward neural networks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What kind of problems can vanilla NNs not solve?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Recurrent Neural Networks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Vanishing gradient problem</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Long Short Term Memory</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Demo</a:t>
            </a:r>
            <a:endParaRPr sz="2000">
              <a:solidFill>
                <a:schemeClr val="dk1"/>
              </a:solidFill>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86" name="Google Shape;86;p1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1"/>
          <p:cNvSpPr txBox="1"/>
          <p:nvPr>
            <p:ph idx="4294967295" type="ctrTitle"/>
          </p:nvPr>
        </p:nvSpPr>
        <p:spPr>
          <a:xfrm>
            <a:off x="685800" y="58712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323" name="Google Shape;323;p41"/>
          <p:cNvSpPr txBox="1"/>
          <p:nvPr>
            <p:ph idx="4294967295" type="subTitle"/>
          </p:nvPr>
        </p:nvSpPr>
        <p:spPr>
          <a:xfrm>
            <a:off x="685800" y="2186550"/>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324" name="Google Shape;324;p41"/>
          <p:cNvSpPr txBox="1"/>
          <p:nvPr>
            <p:ph idx="4294967295" type="body"/>
          </p:nvPr>
        </p:nvSpPr>
        <p:spPr>
          <a:xfrm>
            <a:off x="685800" y="3285875"/>
            <a:ext cx="4863900" cy="328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t>Reminders</a:t>
            </a:r>
            <a:r>
              <a:rPr lang="en"/>
              <a:t>:</a:t>
            </a:r>
            <a:endParaRPr/>
          </a:p>
          <a:p>
            <a:pPr indent="0" lvl="0" marL="0" rtl="0" algn="l">
              <a:spcBef>
                <a:spcPts val="600"/>
              </a:spcBef>
              <a:spcAft>
                <a:spcPts val="0"/>
              </a:spcAft>
              <a:buNone/>
            </a:pPr>
            <a:r>
              <a:rPr lang="en" sz="2000"/>
              <a:t>Homework 4 Due next week!</a:t>
            </a:r>
            <a:endParaRPr sz="2000"/>
          </a:p>
          <a:p>
            <a:pPr indent="0" lvl="0" marL="0" rtl="0" algn="l">
              <a:spcBef>
                <a:spcPts val="600"/>
              </a:spcBef>
              <a:spcAft>
                <a:spcPts val="0"/>
              </a:spcAft>
              <a:buNone/>
            </a:pPr>
            <a:r>
              <a:rPr lang="en" sz="2000"/>
              <a:t>Deliverable 2 should be submitted - Deliverable 3 due in 2 weeks!</a:t>
            </a:r>
            <a:endParaRPr sz="2000"/>
          </a:p>
          <a:p>
            <a:pPr indent="0" lvl="0" marL="0" rtl="0" algn="l">
              <a:spcBef>
                <a:spcPts val="600"/>
              </a:spcBef>
              <a:spcAft>
                <a:spcPts val="0"/>
              </a:spcAft>
              <a:buNone/>
            </a:pPr>
            <a:r>
              <a:rPr lang="en" sz="2000"/>
              <a:t>Fill in feedback form (https://goo.gl/forms/GDhcRQUr5HmYfpNg2). We have quality feedback so far, but not a lot!</a:t>
            </a:r>
            <a:endParaRPr sz="2000"/>
          </a:p>
          <a:p>
            <a:pPr indent="0" lvl="0" marL="0" rtl="0" algn="l">
              <a:spcBef>
                <a:spcPts val="600"/>
              </a:spcBef>
              <a:spcAft>
                <a:spcPts val="0"/>
              </a:spcAft>
              <a:buNone/>
            </a:pPr>
            <a:r>
              <a:t/>
            </a:r>
            <a:endParaRPr/>
          </a:p>
        </p:txBody>
      </p:sp>
      <p:sp>
        <p:nvSpPr>
          <p:cNvPr id="325" name="Google Shape;325;p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41"/>
          <p:cNvPicPr preferRelativeResize="0"/>
          <p:nvPr/>
        </p:nvPicPr>
        <p:blipFill>
          <a:blip r:embed="rId3">
            <a:alphaModFix/>
          </a:blip>
          <a:stretch>
            <a:fillRect/>
          </a:stretch>
        </p:blipFill>
        <p:spPr>
          <a:xfrm>
            <a:off x="6182875" y="3095950"/>
            <a:ext cx="1470025" cy="145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Recap: Feed-forward Neural Networks</a:t>
            </a:r>
            <a:endParaRPr sz="2400"/>
          </a:p>
        </p:txBody>
      </p:sp>
      <p:sp>
        <p:nvSpPr>
          <p:cNvPr id="92" name="Google Shape;92;p1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5"/>
          <p:cNvPicPr preferRelativeResize="0"/>
          <p:nvPr/>
        </p:nvPicPr>
        <p:blipFill>
          <a:blip r:embed="rId3">
            <a:alphaModFix/>
          </a:blip>
          <a:stretch>
            <a:fillRect/>
          </a:stretch>
        </p:blipFill>
        <p:spPr>
          <a:xfrm>
            <a:off x="938025" y="1471775"/>
            <a:ext cx="4851000" cy="525000"/>
          </a:xfrm>
          <a:prstGeom prst="rect">
            <a:avLst/>
          </a:prstGeom>
          <a:noFill/>
          <a:ln>
            <a:noFill/>
          </a:ln>
        </p:spPr>
      </p:pic>
      <p:sp>
        <p:nvSpPr>
          <p:cNvPr id="94" name="Google Shape;94;p15"/>
          <p:cNvSpPr txBox="1"/>
          <p:nvPr/>
        </p:nvSpPr>
        <p:spPr>
          <a:xfrm>
            <a:off x="938025" y="1996775"/>
            <a:ext cx="3485700" cy="29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ource Sans Pro"/>
                <a:ea typeface="Source Sans Pro"/>
                <a:cs typeface="Source Sans Pro"/>
                <a:sym typeface="Source Sans Pro"/>
              </a:rPr>
              <a:t>Output of a single hidden layer neural network with rectified linear activation.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rPr lang="en" sz="2000">
                <a:latin typeface="Source Sans Pro"/>
                <a:ea typeface="Source Sans Pro"/>
                <a:cs typeface="Source Sans Pro"/>
                <a:sym typeface="Source Sans Pro"/>
              </a:rPr>
              <a:t>RHS is condensed version of LHS.</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rPr lang="en" sz="2000">
                <a:latin typeface="Source Sans Pro"/>
                <a:ea typeface="Source Sans Pro"/>
                <a:cs typeface="Source Sans Pro"/>
                <a:sym typeface="Source Sans Pro"/>
              </a:rPr>
              <a:t>Why is it called feed-forward?</a:t>
            </a:r>
            <a:endParaRPr sz="2000">
              <a:latin typeface="Source Sans Pro"/>
              <a:ea typeface="Source Sans Pro"/>
              <a:cs typeface="Source Sans Pro"/>
              <a:sym typeface="Source Sans Pro"/>
            </a:endParaRPr>
          </a:p>
        </p:txBody>
      </p:sp>
      <p:pic>
        <p:nvPicPr>
          <p:cNvPr id="95" name="Google Shape;95;p15"/>
          <p:cNvPicPr preferRelativeResize="0"/>
          <p:nvPr/>
        </p:nvPicPr>
        <p:blipFill>
          <a:blip r:embed="rId4">
            <a:alphaModFix/>
          </a:blip>
          <a:stretch>
            <a:fillRect/>
          </a:stretch>
        </p:blipFill>
        <p:spPr>
          <a:xfrm>
            <a:off x="4537600" y="2146312"/>
            <a:ext cx="4415475" cy="3388235"/>
          </a:xfrm>
          <a:prstGeom prst="rect">
            <a:avLst/>
          </a:prstGeom>
          <a:noFill/>
          <a:ln>
            <a:noFill/>
          </a:ln>
        </p:spPr>
      </p:pic>
      <p:sp>
        <p:nvSpPr>
          <p:cNvPr id="96" name="Google Shape;96;p15"/>
          <p:cNvSpPr txBox="1"/>
          <p:nvPr/>
        </p:nvSpPr>
        <p:spPr>
          <a:xfrm>
            <a:off x="5545725" y="5905300"/>
            <a:ext cx="28122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Taken from http://www.deeplearningbook.org/contents/mlp.html</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Shortcomings of non-sequential neural networks</a:t>
            </a:r>
            <a:endParaRPr/>
          </a:p>
        </p:txBody>
      </p:sp>
      <p:sp>
        <p:nvSpPr>
          <p:cNvPr id="102" name="Google Shape;102;p1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6"/>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No notion of “time” in a vanilla neural network</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fixed length input/output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pic>
        <p:nvPicPr>
          <p:cNvPr id="106" name="Google Shape;106;p16"/>
          <p:cNvPicPr preferRelativeResize="0"/>
          <p:nvPr/>
        </p:nvPicPr>
        <p:blipFill>
          <a:blip r:embed="rId3">
            <a:alphaModFix/>
          </a:blip>
          <a:stretch>
            <a:fillRect/>
          </a:stretch>
        </p:blipFill>
        <p:spPr>
          <a:xfrm>
            <a:off x="1942763" y="2944887"/>
            <a:ext cx="4415475" cy="33882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Solution: Recurrency and sharing parameters</a:t>
            </a:r>
            <a:endParaRPr/>
          </a:p>
        </p:txBody>
      </p:sp>
      <p:sp>
        <p:nvSpPr>
          <p:cNvPr id="112" name="Google Shape;112;p1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115" name="Google Shape;115;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In vanilla neural network, each input has its own parameter (elements of W).</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“I went to Nepal in 2009” and “In 2009,I went to Nepal.”</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Every input (word) has its own weight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Recurrent neural network shares weights across multiple time steps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Refer to inputs of a sequential problem as x_t, with t being the time-step index from 1 … T.</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Recurrency and Cycles</a:t>
            </a:r>
            <a:endParaRPr/>
          </a:p>
        </p:txBody>
      </p:sp>
      <p:sp>
        <p:nvSpPr>
          <p:cNvPr id="121" name="Google Shape;121;p1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5392975" y="1550075"/>
            <a:ext cx="2964887" cy="4478123"/>
          </a:xfrm>
          <a:prstGeom prst="rect">
            <a:avLst/>
          </a:prstGeom>
          <a:noFill/>
          <a:ln>
            <a:noFill/>
          </a:ln>
        </p:spPr>
      </p:pic>
      <p:sp>
        <p:nvSpPr>
          <p:cNvPr id="125" name="Google Shape;125;p18"/>
          <p:cNvSpPr txBox="1"/>
          <p:nvPr>
            <p:ph idx="1" type="body"/>
          </p:nvPr>
        </p:nvSpPr>
        <p:spPr>
          <a:xfrm>
            <a:off x="786150" y="1682275"/>
            <a:ext cx="43704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What does recurrency and cycles in our computation graph allow us to do?</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Keep internal state throughout time steps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Allow us to work with time-series data</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Capture oscillatory patterns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Ignore parts of input sequence</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9"/>
          <p:cNvSpPr txBox="1"/>
          <p:nvPr/>
        </p:nvSpPr>
        <p:spPr>
          <a:xfrm>
            <a:off x="4659400" y="6333125"/>
            <a:ext cx="4293600" cy="1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Slide adapted from Herke Van Hoof’s - COMP 551 Lecture 13 on Dimensionality Reduction</a:t>
            </a:r>
            <a:endParaRPr sz="900">
              <a:solidFill>
                <a:schemeClr val="dk1"/>
              </a:solidFill>
            </a:endParaRPr>
          </a:p>
        </p:txBody>
      </p:sp>
      <p:sp>
        <p:nvSpPr>
          <p:cNvPr id="132" name="Google Shape;132;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How do we incorporate a sequential flow of information?</a:t>
            </a:r>
            <a:endParaRPr/>
          </a:p>
        </p:txBody>
      </p:sp>
      <p:sp>
        <p:nvSpPr>
          <p:cNvPr id="133" name="Google Shape;133;p19"/>
          <p:cNvSpPr txBox="1"/>
          <p:nvPr>
            <p:ph idx="1" type="body"/>
          </p:nvPr>
        </p:nvSpPr>
        <p:spPr>
          <a:xfrm>
            <a:off x="786150" y="1682275"/>
            <a:ext cx="43704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What kind of cycles do we use?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Time delay cycles - information from this state is sent to next state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There is a “remembered” state that is passed forward in the sequence. We call this the </a:t>
            </a:r>
            <a:r>
              <a:rPr i="1" lang="en" sz="2000">
                <a:solidFill>
                  <a:schemeClr val="dk1"/>
                </a:solidFill>
              </a:rPr>
              <a:t>hidden state</a:t>
            </a:r>
            <a:r>
              <a:rPr lang="en" sz="2000">
                <a:solidFill>
                  <a:schemeClr val="dk1"/>
                </a:solidFill>
              </a:rPr>
              <a:t> of an RNN (h_t).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We can use h_t as input into some downstream model (ie. for machine translation, distribution over target dictionary)</a:t>
            </a:r>
            <a:endParaRPr sz="2000">
              <a:solidFill>
                <a:schemeClr val="dk1"/>
              </a:solidFill>
            </a:endParaRPr>
          </a:p>
        </p:txBody>
      </p:sp>
      <p:pic>
        <p:nvPicPr>
          <p:cNvPr id="134" name="Google Shape;134;p19"/>
          <p:cNvPicPr preferRelativeResize="0"/>
          <p:nvPr/>
        </p:nvPicPr>
        <p:blipFill>
          <a:blip r:embed="rId3">
            <a:alphaModFix/>
          </a:blip>
          <a:stretch>
            <a:fillRect/>
          </a:stretch>
        </p:blipFill>
        <p:spPr>
          <a:xfrm>
            <a:off x="5308950" y="1500126"/>
            <a:ext cx="3236676" cy="46806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CC0000"/>
                </a:solidFill>
              </a:rPr>
              <a:t>RNNs continued.</a:t>
            </a:r>
            <a:endParaRPr sz="3000"/>
          </a:p>
        </p:txBody>
      </p:sp>
      <p:sp>
        <p:nvSpPr>
          <p:cNvPr id="140" name="Google Shape;140;p2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0"/>
          <p:cNvPicPr preferRelativeResize="0"/>
          <p:nvPr/>
        </p:nvPicPr>
        <p:blipFill>
          <a:blip r:embed="rId3">
            <a:alphaModFix/>
          </a:blip>
          <a:stretch>
            <a:fillRect/>
          </a:stretch>
        </p:blipFill>
        <p:spPr>
          <a:xfrm>
            <a:off x="786137" y="1347726"/>
            <a:ext cx="5598420" cy="5205474"/>
          </a:xfrm>
          <a:prstGeom prst="rect">
            <a:avLst/>
          </a:prstGeom>
          <a:noFill/>
          <a:ln>
            <a:noFill/>
          </a:ln>
        </p:spPr>
      </p:pic>
      <p:pic>
        <p:nvPicPr>
          <p:cNvPr id="142" name="Google Shape;142;p20"/>
          <p:cNvPicPr preferRelativeResize="0"/>
          <p:nvPr/>
        </p:nvPicPr>
        <p:blipFill rotWithShape="1">
          <a:blip r:embed="rId4">
            <a:alphaModFix/>
          </a:blip>
          <a:srcRect b="0" l="14258" r="0" t="0"/>
          <a:stretch/>
        </p:blipFill>
        <p:spPr>
          <a:xfrm>
            <a:off x="6088000" y="1480300"/>
            <a:ext cx="2666774" cy="4497851"/>
          </a:xfrm>
          <a:prstGeom prst="rect">
            <a:avLst/>
          </a:prstGeom>
          <a:noFill/>
          <a:ln>
            <a:noFill/>
          </a:ln>
        </p:spPr>
      </p:pic>
      <p:sp>
        <p:nvSpPr>
          <p:cNvPr id="143" name="Google Shape;143;p20"/>
          <p:cNvSpPr txBox="1"/>
          <p:nvPr/>
        </p:nvSpPr>
        <p:spPr>
          <a:xfrm>
            <a:off x="5942575" y="5978150"/>
            <a:ext cx="28122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Taken from Ryan Lowe/Joelle Pineau’s COMP 551 slides</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