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01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3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0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7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0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0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3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4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5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6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27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04CC-5614-46AE-BD4C-2788E1F52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Artificial Pancreas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4A68B-A25F-4526-BB29-2618F05A9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36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DC3BF41-CB4D-409F-804E-55713858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8"/>
          <a:stretch/>
        </p:blipFill>
        <p:spPr>
          <a:xfrm>
            <a:off x="66036" y="-148468"/>
            <a:ext cx="8201072" cy="713191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0C9FED3-E8C0-49AF-945D-21F5889C239B}"/>
              </a:ext>
            </a:extLst>
          </p:cNvPr>
          <p:cNvSpPr/>
          <p:nvPr/>
        </p:nvSpPr>
        <p:spPr>
          <a:xfrm>
            <a:off x="130631" y="888271"/>
            <a:ext cx="6557551" cy="2333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2CB75-5642-4B98-AA01-D0B52B13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VirtualPatient</a:t>
            </a:r>
            <a:endParaRPr lang="en-US" sz="4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6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DC3BF41-CB4D-409F-804E-55713858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8"/>
          <a:stretch/>
        </p:blipFill>
        <p:spPr>
          <a:xfrm>
            <a:off x="66036" y="-1358963"/>
            <a:ext cx="8201072" cy="713191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0C9FED3-E8C0-49AF-945D-21F5889C239B}"/>
              </a:ext>
            </a:extLst>
          </p:cNvPr>
          <p:cNvSpPr/>
          <p:nvPr/>
        </p:nvSpPr>
        <p:spPr>
          <a:xfrm>
            <a:off x="191592" y="1524369"/>
            <a:ext cx="3675014" cy="13930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2CB75-5642-4B98-AA01-D0B52B13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VirtualPatient</a:t>
            </a:r>
            <a:endParaRPr lang="en-US" sz="4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8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DC3BF41-CB4D-409F-804E-55713858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8"/>
          <a:stretch/>
        </p:blipFill>
        <p:spPr>
          <a:xfrm>
            <a:off x="66036" y="-2247233"/>
            <a:ext cx="8201072" cy="713191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0C9FED3-E8C0-49AF-945D-21F5889C239B}"/>
              </a:ext>
            </a:extLst>
          </p:cNvPr>
          <p:cNvSpPr/>
          <p:nvPr/>
        </p:nvSpPr>
        <p:spPr>
          <a:xfrm>
            <a:off x="191591" y="1524369"/>
            <a:ext cx="6615807" cy="2507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2CB75-5642-4B98-AA01-D0B52B13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VirtualPatient</a:t>
            </a:r>
            <a:endParaRPr lang="en-US" sz="4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0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6B0C8-9A61-4D85-B099-6D08E9AF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5" y="1091874"/>
            <a:ext cx="8839370" cy="43781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82CB75-5642-4B98-AA01-D0B52B13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PrimaryController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10470-ECE3-44B8-B15C-DE1FE14EA7AB}"/>
              </a:ext>
            </a:extLst>
          </p:cNvPr>
          <p:cNvSpPr/>
          <p:nvPr/>
        </p:nvSpPr>
        <p:spPr>
          <a:xfrm>
            <a:off x="191591" y="3204755"/>
            <a:ext cx="6615807" cy="1454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3FBB8C-28E1-4950-85A0-917B88965219}"/>
              </a:ext>
            </a:extLst>
          </p:cNvPr>
          <p:cNvSpPr/>
          <p:nvPr/>
        </p:nvSpPr>
        <p:spPr>
          <a:xfrm>
            <a:off x="439785" y="1747948"/>
            <a:ext cx="6615807" cy="1454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83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524B-2BD4-4A81-8A66-F400B04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C1F8A-E8A3-46A4-A9E3-258C3B55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-&gt; MATLAB</a:t>
            </a:r>
          </a:p>
        </p:txBody>
      </p:sp>
    </p:spTree>
    <p:extLst>
      <p:ext uri="{BB962C8B-B14F-4D97-AF65-F5344CB8AC3E}">
        <p14:creationId xmlns:p14="http://schemas.microsoft.com/office/powerpoint/2010/main" val="246485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AEB2-BDB5-4CB2-BF81-B9545F33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01FC-B1F6-4186-9B23-C50DECCD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3000" dirty="0"/>
              <a:t>Simulate a T1D patient:</a:t>
            </a:r>
          </a:p>
          <a:p>
            <a:pPr lvl="2"/>
            <a:r>
              <a:rPr lang="en-CA" sz="2600" dirty="0"/>
              <a:t>Model Insulin, meals, exercise effects on glucose.</a:t>
            </a:r>
          </a:p>
          <a:p>
            <a:pPr lvl="2"/>
            <a:r>
              <a:rPr lang="en-CA" sz="2600" dirty="0"/>
              <a:t>Model T1D patients individual variability.</a:t>
            </a:r>
          </a:p>
          <a:p>
            <a:pPr lvl="2"/>
            <a:r>
              <a:rPr lang="en-CA" sz="2600" dirty="0"/>
              <a:t>Model patient day-to-day variability.</a:t>
            </a:r>
          </a:p>
          <a:p>
            <a:pPr lvl="1"/>
            <a:endParaRPr lang="en-CA" sz="3000" dirty="0"/>
          </a:p>
          <a:p>
            <a:pPr lvl="1"/>
            <a:r>
              <a:rPr lang="en-CA" sz="3000" dirty="0"/>
              <a:t>Test Artificial Pancreas systems:</a:t>
            </a:r>
          </a:p>
          <a:p>
            <a:pPr lvl="2"/>
            <a:r>
              <a:rPr lang="en-CA" sz="2600" dirty="0"/>
              <a:t>Prototype novel controllers.</a:t>
            </a:r>
          </a:p>
          <a:p>
            <a:pPr lvl="2"/>
            <a:r>
              <a:rPr lang="en-CA" sz="2600" dirty="0"/>
              <a:t>Evaluate performances and fine-tune algorithms.</a:t>
            </a:r>
          </a:p>
        </p:txBody>
      </p:sp>
    </p:spTree>
    <p:extLst>
      <p:ext uri="{BB962C8B-B14F-4D97-AF65-F5344CB8AC3E}">
        <p14:creationId xmlns:p14="http://schemas.microsoft.com/office/powerpoint/2010/main" val="181196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7477-605D-4408-B89A-EF69735B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6C51-55A4-409A-8243-2631238A0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3000" dirty="0"/>
              <a:t>A modular, open-ended-design.</a:t>
            </a:r>
          </a:p>
          <a:p>
            <a:pPr lvl="2"/>
            <a:r>
              <a:rPr lang="en-CA" sz="2600" dirty="0"/>
              <a:t>Easily manipulated framework, but not necessarily a complete solution.</a:t>
            </a:r>
          </a:p>
          <a:p>
            <a:pPr lvl="2"/>
            <a:r>
              <a:rPr lang="en-CA" sz="2600" dirty="0"/>
              <a:t>has a minimal working setup, but support a lot of configuration for the full experience.</a:t>
            </a:r>
          </a:p>
          <a:p>
            <a:pPr lvl="2"/>
            <a:endParaRPr lang="en-CA" sz="2600" dirty="0"/>
          </a:p>
          <a:p>
            <a:pPr lvl="1"/>
            <a:r>
              <a:rPr lang="en-CA" sz="3000" dirty="0"/>
              <a:t>Usable by expert and non-expert users.</a:t>
            </a:r>
          </a:p>
          <a:p>
            <a:pPr lvl="2"/>
            <a:r>
              <a:rPr lang="en-CA" sz="2600" dirty="0"/>
              <a:t>GUI vs command line.</a:t>
            </a:r>
          </a:p>
          <a:p>
            <a:pPr lvl="1"/>
            <a:endParaRPr lang="en-CA" sz="3000" dirty="0"/>
          </a:p>
          <a:p>
            <a:pPr lvl="1"/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49612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7477-605D-4408-B89A-EF69735B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478C71-4927-4E7F-AA79-35D75C5A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6A1D14-8A67-4A63-B91B-6CFB062012F9}"/>
              </a:ext>
            </a:extLst>
          </p:cNvPr>
          <p:cNvSpPr/>
          <p:nvPr/>
        </p:nvSpPr>
        <p:spPr>
          <a:xfrm>
            <a:off x="2155971" y="1978202"/>
            <a:ext cx="7281644" cy="3684367"/>
          </a:xfrm>
          <a:prstGeom prst="roundRect">
            <a:avLst>
              <a:gd name="adj" fmla="val 6649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Simulator</a:t>
            </a:r>
          </a:p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9F5D6C-5CFE-4432-AFE8-0676833CCD74}"/>
              </a:ext>
            </a:extLst>
          </p:cNvPr>
          <p:cNvSpPr/>
          <p:nvPr/>
        </p:nvSpPr>
        <p:spPr>
          <a:xfrm>
            <a:off x="6509857" y="2552285"/>
            <a:ext cx="2407641" cy="2516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Virtual Patient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CC0057-85C9-42DA-9325-F51A0E35306E}"/>
              </a:ext>
            </a:extLst>
          </p:cNvPr>
          <p:cNvSpPr/>
          <p:nvPr/>
        </p:nvSpPr>
        <p:spPr>
          <a:xfrm>
            <a:off x="6599340" y="3441518"/>
            <a:ext cx="1059809" cy="13841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Meal Plan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6F061C-ECBD-4DBF-B474-EE30A7351E3F}"/>
              </a:ext>
            </a:extLst>
          </p:cNvPr>
          <p:cNvSpPr/>
          <p:nvPr/>
        </p:nvSpPr>
        <p:spPr>
          <a:xfrm>
            <a:off x="7743039" y="3445713"/>
            <a:ext cx="1061767" cy="13841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Exercise Plan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F082FB-496E-427E-A99C-62BA8D64AFDE}"/>
              </a:ext>
            </a:extLst>
          </p:cNvPr>
          <p:cNvSpPr/>
          <p:nvPr/>
        </p:nvSpPr>
        <p:spPr>
          <a:xfrm>
            <a:off x="2789338" y="3902915"/>
            <a:ext cx="2407641" cy="10989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Controller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AC7E9F-59BA-4EFA-935B-0D7C44275500}"/>
              </a:ext>
            </a:extLst>
          </p:cNvPr>
          <p:cNvSpPr/>
          <p:nvPr/>
        </p:nvSpPr>
        <p:spPr>
          <a:xfrm>
            <a:off x="2789338" y="2529218"/>
            <a:ext cx="2407641" cy="1098957"/>
          </a:xfrm>
          <a:prstGeom prst="roundRect">
            <a:avLst/>
          </a:prstGeom>
          <a:solidFill>
            <a:srgbClr val="FFC000"/>
          </a:solidFill>
          <a:ln>
            <a:solidFill>
              <a:srgbClr val="FC9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Results Manager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939D1C-F396-4A41-9B76-54529E092B9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196979" y="4452394"/>
            <a:ext cx="131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5E2755-E5BB-4FE9-845C-002F4416E002}"/>
              </a:ext>
            </a:extLst>
          </p:cNvPr>
          <p:cNvSpPr txBox="1"/>
          <p:nvPr/>
        </p:nvSpPr>
        <p:spPr>
          <a:xfrm>
            <a:off x="5387130" y="4104249"/>
            <a:ext cx="14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Infusions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8C1780-9748-4008-A4B0-8091E305065C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3993159" y="3628175"/>
            <a:ext cx="0" cy="27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C614B1B-13FA-4440-981E-0A4B08E6101F}"/>
              </a:ext>
            </a:extLst>
          </p:cNvPr>
          <p:cNvCxnSpPr>
            <a:stCxn id="7" idx="2"/>
            <a:endCxn id="10" idx="2"/>
          </p:cNvCxnSpPr>
          <p:nvPr/>
        </p:nvCxnSpPr>
        <p:spPr>
          <a:xfrm rot="5400000" flipH="1">
            <a:off x="5819864" y="3175168"/>
            <a:ext cx="67110" cy="3720519"/>
          </a:xfrm>
          <a:prstGeom prst="bentConnector3">
            <a:avLst>
              <a:gd name="adj1" fmla="val -5126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B2AA19-A57E-4B31-8798-314B1939B372}"/>
              </a:ext>
            </a:extLst>
          </p:cNvPr>
          <p:cNvSpPr txBox="1"/>
          <p:nvPr/>
        </p:nvSpPr>
        <p:spPr>
          <a:xfrm>
            <a:off x="5379868" y="5060266"/>
            <a:ext cx="10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glucose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8CBE1-C849-4750-807B-6C838FEB22D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196979" y="3078697"/>
            <a:ext cx="131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7477-605D-4408-B89A-EF69735B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478C71-4927-4E7F-AA79-35D75C5A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CA" sz="3000" dirty="0"/>
              <a:t>Simulation Start Time</a:t>
            </a:r>
          </a:p>
          <a:p>
            <a:pPr lvl="1"/>
            <a:r>
              <a:rPr lang="en-CA" sz="3000" dirty="0"/>
              <a:t>Simulation Duration</a:t>
            </a:r>
          </a:p>
          <a:p>
            <a:pPr lvl="1"/>
            <a:r>
              <a:rPr lang="en-CA" sz="3000" dirty="0"/>
              <a:t>Simulation Step Size</a:t>
            </a:r>
          </a:p>
          <a:p>
            <a:pPr lvl="1"/>
            <a:r>
              <a:rPr lang="en-CA" sz="3000" dirty="0"/>
              <a:t>Virtual Patients:</a:t>
            </a:r>
          </a:p>
          <a:p>
            <a:pPr lvl="2"/>
            <a:r>
              <a:rPr lang="en-CA" sz="2600" dirty="0"/>
              <a:t>patient model</a:t>
            </a:r>
          </a:p>
          <a:p>
            <a:pPr lvl="2"/>
            <a:r>
              <a:rPr lang="en-CA" sz="2600" dirty="0"/>
              <a:t>meal plan</a:t>
            </a:r>
          </a:p>
          <a:p>
            <a:pPr lvl="2"/>
            <a:r>
              <a:rPr lang="en-CA" sz="2600" dirty="0"/>
              <a:t>exercise plan</a:t>
            </a:r>
          </a:p>
          <a:p>
            <a:pPr lvl="2"/>
            <a:r>
              <a:rPr lang="en-CA" sz="2600" dirty="0"/>
              <a:t>controller</a:t>
            </a:r>
          </a:p>
          <a:p>
            <a:pPr lvl="1"/>
            <a:r>
              <a:rPr lang="en-CA" sz="3000" dirty="0"/>
              <a:t>Result Manager</a:t>
            </a:r>
          </a:p>
        </p:txBody>
      </p:sp>
    </p:spTree>
    <p:extLst>
      <p:ext uri="{BB962C8B-B14F-4D97-AF65-F5344CB8AC3E}">
        <p14:creationId xmlns:p14="http://schemas.microsoft.com/office/powerpoint/2010/main" val="9992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1" name="Rectangle 76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62BA0-D55A-40EA-93D7-71E9D103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GUI</a:t>
            </a:r>
          </a:p>
        </p:txBody>
      </p:sp>
      <p:pic>
        <p:nvPicPr>
          <p:cNvPr id="1026" name="Picture 2" descr="GUIPic.png">
            <a:extLst>
              <a:ext uri="{FF2B5EF4-FFF2-40B4-BE49-F238E27FC236}">
                <a16:creationId xmlns:a16="http://schemas.microsoft.com/office/drawing/2014/main" id="{CDF0C7D8-D19E-41B4-987F-1960F68C25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64" y="71204"/>
            <a:ext cx="5921517" cy="61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Connector 78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80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" name="Rectangle 82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765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7477-605D-4408-B89A-EF69735B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478C71-4927-4E7F-AA79-35D75C5A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3000" dirty="0"/>
              <a:t>For each time: from start until start + duration</a:t>
            </a:r>
          </a:p>
          <a:p>
            <a:pPr lvl="2"/>
            <a:r>
              <a:rPr lang="en-CA" sz="2600" dirty="0"/>
              <a:t>Call the controller: </a:t>
            </a:r>
            <a:r>
              <a:rPr lang="en-CA" sz="2600" dirty="0" err="1"/>
              <a:t>getInfusions</a:t>
            </a:r>
            <a:r>
              <a:rPr lang="en-CA" sz="2600" dirty="0"/>
              <a:t>.</a:t>
            </a:r>
          </a:p>
          <a:p>
            <a:pPr lvl="2"/>
            <a:r>
              <a:rPr lang="en-CA" sz="2600" dirty="0"/>
              <a:t>Call the patient model: </a:t>
            </a:r>
            <a:r>
              <a:rPr lang="en-CA" sz="2600" dirty="0" err="1"/>
              <a:t>updateState</a:t>
            </a:r>
            <a:r>
              <a:rPr lang="en-CA" sz="2600" dirty="0"/>
              <a:t>.</a:t>
            </a:r>
          </a:p>
          <a:p>
            <a:pPr lvl="1"/>
            <a:r>
              <a:rPr lang="en-CA" sz="3000" dirty="0"/>
              <a:t>At the end: </a:t>
            </a:r>
            <a:r>
              <a:rPr lang="en-CA" sz="3000" dirty="0" err="1"/>
              <a:t>displayResults</a:t>
            </a:r>
            <a:r>
              <a:rPr lang="en-CA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5FDF8BC-2E8C-4EFE-8A04-79619F827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08"/>
          <a:stretch/>
        </p:blipFill>
        <p:spPr>
          <a:xfrm>
            <a:off x="66036" y="1506157"/>
            <a:ext cx="8201072" cy="713191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9FED3-E8C0-49AF-945D-21F5889C239B}"/>
              </a:ext>
            </a:extLst>
          </p:cNvPr>
          <p:cNvSpPr/>
          <p:nvPr/>
        </p:nvSpPr>
        <p:spPr>
          <a:xfrm>
            <a:off x="0" y="1288871"/>
            <a:ext cx="3675017" cy="539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2CB75-5642-4B98-AA01-D0B52B13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VirtualPatient</a:t>
            </a:r>
            <a:endParaRPr lang="en-US" sz="4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1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69731BFB-AEF6-47B4-9E87-1EAA1F5FE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8"/>
          <a:stretch/>
        </p:blipFill>
        <p:spPr>
          <a:xfrm>
            <a:off x="66036" y="1157811"/>
            <a:ext cx="8201072" cy="713191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0C9FED3-E8C0-49AF-945D-21F5889C239B}"/>
              </a:ext>
            </a:extLst>
          </p:cNvPr>
          <p:cNvSpPr/>
          <p:nvPr/>
        </p:nvSpPr>
        <p:spPr>
          <a:xfrm>
            <a:off x="130632" y="888271"/>
            <a:ext cx="4293322" cy="1994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2CB75-5642-4B98-AA01-D0B52B13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VirtualPatient</a:t>
            </a:r>
            <a:endParaRPr lang="en-US" sz="4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266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166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Artificial Pancreas Simulator</vt:lpstr>
      <vt:lpstr>Objective</vt:lpstr>
      <vt:lpstr>Characteristics</vt:lpstr>
      <vt:lpstr>Architecture</vt:lpstr>
      <vt:lpstr>Configuration</vt:lpstr>
      <vt:lpstr>GUI</vt:lpstr>
      <vt:lpstr>Process</vt:lpstr>
      <vt:lpstr>VirtualPatient</vt:lpstr>
      <vt:lpstr>VirtualPatient</vt:lpstr>
      <vt:lpstr>VirtualPatient</vt:lpstr>
      <vt:lpstr>VirtualPatient</vt:lpstr>
      <vt:lpstr>VirtualPatient</vt:lpstr>
      <vt:lpstr>PrimaryController</vt:lpstr>
      <vt:lpstr>Command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Pancreas Simulator</dc:title>
  <dc:creator>Anas El Fathi</dc:creator>
  <cp:lastModifiedBy>Anas El Fathi</cp:lastModifiedBy>
  <cp:revision>3</cp:revision>
  <dcterms:created xsi:type="dcterms:W3CDTF">2019-02-07T23:31:26Z</dcterms:created>
  <dcterms:modified xsi:type="dcterms:W3CDTF">2019-02-08T00:31:23Z</dcterms:modified>
</cp:coreProperties>
</file>