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5"/>
  </p:normalViewPr>
  <p:slideViewPr>
    <p:cSldViewPr snapToGrid="0" snapToObjects="1">
      <p:cViewPr varScale="1">
        <p:scale>
          <a:sx n="76" d="100"/>
          <a:sy n="7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46FB-EF53-264A-A04A-D2C0BC993EF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D8EA-66C5-1844-854A-E9342EA9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8D8EA-66C5-1844-854A-E9342EA9B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4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8E946-FAAD-6049-BB9F-21B45420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Feature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7A23-7193-3C4F-A47D-5E09D9EAB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From 117 features to 35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6DDAA-70BD-4D6B-A90D-7BA43D1DD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2" r="29155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1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6868-3F67-4646-89E7-83BD9B18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FEATURE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D644-FBF8-8A4F-85BC-FF5736FB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RFE is a wrapper function that recursively eliminates unimportant features</a:t>
            </a:r>
          </a:p>
          <a:p>
            <a:r>
              <a:rPr lang="en-US" dirty="0"/>
              <a:t>RFE needs a model and the number of features</a:t>
            </a:r>
          </a:p>
          <a:p>
            <a:pPr lvl="1"/>
            <a:r>
              <a:rPr lang="en-US" dirty="0"/>
              <a:t>XGB is used as the model for RFE</a:t>
            </a:r>
          </a:p>
          <a:p>
            <a:pPr lvl="1"/>
            <a:r>
              <a:rPr lang="en-US" dirty="0"/>
              <a:t>Different number of features are tried and validated based on 5-Fold validation</a:t>
            </a:r>
          </a:p>
          <a:p>
            <a:pPr lvl="1"/>
            <a:r>
              <a:rPr lang="en-US" dirty="0"/>
              <a:t>Derived 35 as the optimal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21541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10493E-F4C6-A14D-8C47-5BABD38D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67" y="389466"/>
            <a:ext cx="10498665" cy="5655733"/>
          </a:xfrm>
        </p:spPr>
      </p:pic>
    </p:spTree>
    <p:extLst>
      <p:ext uri="{BB962C8B-B14F-4D97-AF65-F5344CB8AC3E}">
        <p14:creationId xmlns:p14="http://schemas.microsoft.com/office/powerpoint/2010/main" val="21334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314A-7964-0C45-95F9-6F907466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9D68-E0DC-794E-9AAE-2E6C8D06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sqft</a:t>
            </a:r>
            <a:r>
              <a:rPr lang="en-US" dirty="0"/>
              <a:t>', 'bedrooms', 'bathrooms', '</a:t>
            </a:r>
            <a:r>
              <a:rPr lang="en-US" dirty="0" err="1"/>
              <a:t>image_False</a:t>
            </a:r>
            <a:r>
              <a:rPr lang="en-US" dirty="0"/>
              <a:t>', 'FSA_M1B', 'FSA_M1M',</a:t>
            </a:r>
          </a:p>
          <a:p>
            <a:pPr marL="0" indent="0">
              <a:buNone/>
            </a:pPr>
            <a:r>
              <a:rPr lang="en-US" dirty="0"/>
              <a:t>       'FSA_M1P', 'FSA_M1V', 'FSA_M1W', 'FSA_M2M', 'FSA_M3C', 'FSA_M3K',</a:t>
            </a:r>
          </a:p>
          <a:p>
            <a:pPr marL="0" indent="0">
              <a:buNone/>
            </a:pPr>
            <a:r>
              <a:rPr lang="en-US" dirty="0"/>
              <a:t>       'FSA_M4E', 'FSA_M4V', 'FSA_M4W', 'FSA_M5G', 'FSA_M5J', 'FSA_M5R',</a:t>
            </a:r>
          </a:p>
          <a:p>
            <a:pPr marL="0" indent="0">
              <a:buNone/>
            </a:pPr>
            <a:r>
              <a:rPr lang="en-US" dirty="0"/>
              <a:t>       'FSA_M5S', 'FSA_M5V', 'FSA_M6B', 'FSA_M6E', 'FSA_M6G', 'FSA_M6J',</a:t>
            </a:r>
          </a:p>
          <a:p>
            <a:pPr marL="0" indent="0">
              <a:buNone/>
            </a:pPr>
            <a:r>
              <a:rPr lang="en-US" dirty="0"/>
              <a:t>       'FSA_M6K', 'FSA_M6M', 'FSA_M6P', '</a:t>
            </a:r>
            <a:r>
              <a:rPr lang="en-US" dirty="0" err="1"/>
              <a:t>rental_type_apartment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rental_type_condo</a:t>
            </a:r>
            <a:r>
              <a:rPr lang="en-US" dirty="0"/>
              <a:t>', '</a:t>
            </a:r>
            <a:r>
              <a:rPr lang="en-US" dirty="0" err="1"/>
              <a:t>rental_type_house</a:t>
            </a:r>
            <a:r>
              <a:rPr lang="en-US" dirty="0"/>
              <a:t>', '</a:t>
            </a:r>
            <a:r>
              <a:rPr lang="en-US" dirty="0" err="1"/>
              <a:t>rental_type_loft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rental_type_townhouse</a:t>
            </a:r>
            <a:r>
              <a:rPr lang="en-US" dirty="0"/>
              <a:t>', '</a:t>
            </a:r>
            <a:r>
              <a:rPr lang="en-US" dirty="0" err="1"/>
              <a:t>furnished_NOT</a:t>
            </a:r>
            <a:r>
              <a:rPr lang="en-US" dirty="0"/>
              <a:t>', '</a:t>
            </a:r>
            <a:r>
              <a:rPr lang="en-US" dirty="0" err="1"/>
              <a:t>furnished_YES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pet_friendly_False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6171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E946-FAAD-6049-BB9F-21B45420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MODEL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7A23-7193-3C4F-A47D-5E09D9EAB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COMPARISON OF THE BEST 4 models BASED ON TEST R-SQUARE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6DDAA-70BD-4D6B-A90D-7BA43D1DD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2" r="29155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76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6868-3F67-4646-89E7-83BD9B18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06735-93DF-4446-977B-8BB4D12B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5503"/>
              </p:ext>
            </p:extLst>
          </p:nvPr>
        </p:nvGraphicFramePr>
        <p:xfrm>
          <a:off x="893232" y="1581945"/>
          <a:ext cx="105537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405083740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341835222"/>
                    </a:ext>
                  </a:extLst>
                </a:gridCol>
                <a:gridCol w="2274757">
                  <a:extLst>
                    <a:ext uri="{9D8B030D-6E8A-4147-A177-3AD203B41FA5}">
                      <a16:colId xmlns:a16="http://schemas.microsoft.com/office/drawing/2014/main" val="1331720874"/>
                    </a:ext>
                  </a:extLst>
                </a:gridCol>
                <a:gridCol w="1946724">
                  <a:extLst>
                    <a:ext uri="{9D8B030D-6E8A-4147-A177-3AD203B41FA5}">
                      <a16:colId xmlns:a16="http://schemas.microsoft.com/office/drawing/2014/main" val="183445964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39414875"/>
                    </a:ext>
                  </a:extLst>
                </a:gridCol>
              </a:tblGrid>
              <a:tr h="99065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  <a:p>
                      <a:r>
                        <a:rPr lang="en-US" dirty="0"/>
                        <a:t>(WITH KNN (K=3) IMPUTATION)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(WITH KNN (K=3) IMPUTATION)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24305"/>
                  </a:ext>
                </a:extLst>
              </a:tr>
              <a:tr h="619963">
                <a:tc>
                  <a:txBody>
                    <a:bodyPr/>
                    <a:lstStyle/>
                    <a:p>
                      <a:r>
                        <a:rPr lang="en-US" dirty="0"/>
                        <a:t>R-SQAURE AFTER 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12190"/>
                  </a:ext>
                </a:extLst>
              </a:tr>
              <a:tr h="2133715">
                <a:tc>
                  <a:txBody>
                    <a:bodyPr/>
                    <a:lstStyle/>
                    <a:p>
                      <a:r>
                        <a:rPr lang="en-US" dirty="0"/>
                        <a:t>OPTIMAL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max_leaf_nodes=200</a:t>
                      </a:r>
                    </a:p>
                    <a:p>
                      <a:r>
                        <a:rPr lang="en-IN" dirty="0" err="1"/>
                        <a:t>min_samples_split</a:t>
                      </a:r>
                      <a:r>
                        <a:rPr lang="en-IN" dirty="0"/>
                        <a:t>=90max_depth=35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max_depth</a:t>
                      </a:r>
                      <a:r>
                        <a:rPr lang="en-IN" dirty="0"/>
                        <a:t>': None </a:t>
                      </a:r>
                      <a:r>
                        <a:rPr lang="en-IN" dirty="0" err="1"/>
                        <a:t>min_impurity_decrease</a:t>
                      </a:r>
                      <a:r>
                        <a:rPr lang="en-IN" dirty="0"/>
                        <a:t>: 0.05</a:t>
                      </a:r>
                    </a:p>
                    <a:p>
                      <a:r>
                        <a:rPr lang="en-IN" dirty="0" err="1"/>
                        <a:t>min_samples_split</a:t>
                      </a:r>
                      <a:r>
                        <a:rPr lang="en-IN" dirty="0"/>
                        <a:t>: 4 </a:t>
                      </a:r>
                      <a:r>
                        <a:rPr lang="en-IN" dirty="0" err="1"/>
                        <a:t>n_estimators</a:t>
                      </a:r>
                      <a:r>
                        <a:rPr lang="en-IN" dirty="0"/>
                        <a:t>: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eta: 0.2</a:t>
                      </a:r>
                    </a:p>
                    <a:p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gamma: 0.01</a:t>
                      </a:r>
                    </a:p>
                    <a:p>
                      <a:r>
                        <a:rPr lang="en-IN" b="1" dirty="0" err="1">
                          <a:solidFill>
                            <a:srgbClr val="0070C0"/>
                          </a:solidFill>
                        </a:rPr>
                        <a:t>max_depth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: 8 </a:t>
                      </a:r>
                      <a:r>
                        <a:rPr lang="en-IN" b="1" dirty="0" err="1">
                          <a:solidFill>
                            <a:srgbClr val="0070C0"/>
                          </a:solidFill>
                        </a:rPr>
                        <a:t>min_child_weight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: 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Dropout Layer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Layer (50)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Layer (20)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Layer (1)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Initializer: Normal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Optimizer: Adam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3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1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E946-FAAD-6049-BB9F-21B45420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MODEL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7A23-7193-3C4F-A47D-5E09D9EAB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/>
              <a:t>XGBOOST MODEL IS DEPLOYED IN THE SCHEDULER TO ESTIMATE THE RENTAL PRICE FOR EACH POSTING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6DDAA-70BD-4D6B-A90D-7BA43D1DD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2" r="29155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280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E946-FAAD-6049-BB9F-21B45420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7A23-7193-3C4F-A47D-5E09D9EAB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XGBOOST MODEL IDENTIFIES THE IMPORTANT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6DDAA-70BD-4D6B-A90D-7BA43D1DD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2" r="29155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438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2F442A4-7821-D34E-9BE7-CDD6152B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068" y="1224479"/>
            <a:ext cx="10236200" cy="545253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508C77-6331-E346-AD6F-F7A29835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533401"/>
            <a:ext cx="11565465" cy="1382156"/>
          </a:xfrm>
        </p:spPr>
        <p:txBody>
          <a:bodyPr/>
          <a:lstStyle/>
          <a:p>
            <a:r>
              <a:rPr lang="en-US" dirty="0"/>
              <a:t>TOP  FEATURES – Identified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64856020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A2441"/>
      </a:dk2>
      <a:lt2>
        <a:srgbClr val="E2E5E8"/>
      </a:lt2>
      <a:accent1>
        <a:srgbClr val="BC9B83"/>
      </a:accent1>
      <a:accent2>
        <a:srgbClr val="BA7F7F"/>
      </a:accent2>
      <a:accent3>
        <a:srgbClr val="C594A8"/>
      </a:accent3>
      <a:accent4>
        <a:srgbClr val="BA7FAF"/>
      </a:accent4>
      <a:accent5>
        <a:srgbClr val="BB96C6"/>
      </a:accent5>
      <a:accent6>
        <a:srgbClr val="937FBA"/>
      </a:accent6>
      <a:hlink>
        <a:srgbClr val="5A86A6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386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 Condensed Light</vt:lpstr>
      <vt:lpstr>Walbaum Display Light</vt:lpstr>
      <vt:lpstr>AngleLinesVTI</vt:lpstr>
      <vt:lpstr>Feature REDUCTION</vt:lpstr>
      <vt:lpstr>Recursive FEATURE ELIMINATION</vt:lpstr>
      <vt:lpstr>PowerPoint Presentation</vt:lpstr>
      <vt:lpstr>Selected FEATURES</vt:lpstr>
      <vt:lpstr>MODEL COMPARISON</vt:lpstr>
      <vt:lpstr>MODEL COMPARISON</vt:lpstr>
      <vt:lpstr>MODEL DEPLOYMENT</vt:lpstr>
      <vt:lpstr>FEATURE IMPORTANCE</vt:lpstr>
      <vt:lpstr>TOP  FEATURES – Identified BY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REDUCTION</dc:title>
  <dc:creator>Bincy Narath</dc:creator>
  <cp:lastModifiedBy>Bincy Narath</cp:lastModifiedBy>
  <cp:revision>8</cp:revision>
  <dcterms:created xsi:type="dcterms:W3CDTF">2020-11-10T03:18:58Z</dcterms:created>
  <dcterms:modified xsi:type="dcterms:W3CDTF">2020-11-10T04:19:58Z</dcterms:modified>
</cp:coreProperties>
</file>