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94789"/>
  </p:normalViewPr>
  <p:slideViewPr>
    <p:cSldViewPr snapToGrid="0" snapToObjects="1">
      <p:cViewPr>
        <p:scale>
          <a:sx n="103" d="100"/>
          <a:sy n="103" d="100"/>
        </p:scale>
        <p:origin x="64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310D-9CBC-754A-B6AE-745F0E21FB8B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AED5-7062-E74C-8EBB-E3A74F445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6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FAED5-7062-E74C-8EBB-E3A74F445D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5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FAED5-7062-E74C-8EBB-E3A74F445D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27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CC29-788A-9D4F-9118-38DEBDF9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C95F-8FA2-1543-9995-2FE5236C5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1A0D-7FF5-CD48-AA2D-5A628FBD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E8DF-40B7-294A-9342-8C668FD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B774-B628-7C45-BC20-60AC239C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8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BE32-6E77-2945-A3E5-1710E603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D3EC-EA09-E54E-90AF-A719D736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A819-2C05-204E-9C5B-5EF5E9D4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0640-BC13-FC4B-923B-D1989F23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3143-99D7-D24D-8253-A1D40159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F1C9B-801B-924A-A2EA-C1C1EF267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D42FA-FCDC-D14F-BEFD-B44E1577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CFEF-8DCE-AC4E-8488-41D8F4D6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9CB4-A53D-644B-B857-0793338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520F-AF2D-EB45-B4BB-7B4D022F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8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5D9A-73C5-7F40-9F4D-A81CF201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5536-D1C9-A745-9BD0-768CCE81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F9D-87C5-1642-A1D3-0258206F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C9FE-282A-0A42-BF88-89795576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CC7E-D020-A545-97EB-414DD06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8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60EB-3DB6-1244-86B6-D55D271A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65E7B-F2CF-6645-B9B2-C7C55C3C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929B-4096-4848-9D44-634E3D9A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F86E-C10E-F442-836F-57D1E11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9CB3-7C22-394B-AEDC-1ADD1517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6ABE-4D57-5643-AD67-B33AA434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D9DC-F576-8C44-ABA7-A6FDFC32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2CB4-8E47-CF4D-99A0-008DF7A9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15693-9711-7544-AC05-4B968D2C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6C45-B347-7144-A6BD-1EFD3AF3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92E2-F849-BD4D-A7F3-C11F262F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3852-21D4-C347-A1AD-4BA57FB4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01FD4-9D8A-1D4B-90E0-82848B654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4A0D-93D5-2547-907B-4FDC8EDD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2DC4A-9088-1C4D-B823-1B44901AC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0AD96-89FE-2D49-89F6-A2CB9BA61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8AF0-2DCC-AB40-8B8A-90BEFE69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235EA-0269-C146-9887-C759ED24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6AE06-4BC3-4B4D-BFCA-42149636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7262-B6D9-AC48-9ECB-E62AA064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9963C-E84A-924E-8B67-25A8068D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2DF8-3E17-5B4A-BA18-49E4684E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7045B-665B-6045-9BE1-6528973C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63F5F-834C-034D-891E-4955DA9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88AAF-2FEE-E049-83BE-66E7636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8723-B92E-9C46-84F8-81AF724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D106-1BC9-504A-9FE2-19FC4D81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9FEE-6FE4-EA44-B92F-373C2930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A0BE-B549-3D4D-BD2C-E9FD2D5CB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FA6F-C9BB-3748-BD23-39145016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7773-3DF2-AD45-8232-6852BFAD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1668-744E-494F-A3F8-1D3863C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8344-075A-3149-9CA1-5CA04B2E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85818-6C11-E24E-B3A9-391D480C1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5025B-F522-E84A-8198-82BC99D26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023A-1BA2-2E42-87F1-372F45DB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9EF3-AD09-F840-A990-50F28FF0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334A-7480-B043-8D94-3B96FC74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7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7ACF5-3B65-654E-935E-193A8BBA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C444-0760-8440-ADD1-8394B488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AD62-403D-3A4F-88B9-91FE72DC0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C746-D3E2-A04C-963D-63FABD6DF5D5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29A9-87F3-F24B-AFEB-56FFB38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C54-B318-AA4C-A4B4-4D0403A80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B7F3-742B-AB44-86FA-F8152BA86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0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A71AE3B-C04D-B646-9377-7D95DC7FC82E}"/>
              </a:ext>
            </a:extLst>
          </p:cNvPr>
          <p:cNvSpPr/>
          <p:nvPr/>
        </p:nvSpPr>
        <p:spPr>
          <a:xfrm>
            <a:off x="168158" y="3400093"/>
            <a:ext cx="1723697" cy="924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config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B2F07F-2E6E-3E4A-8D45-ABC35E3DF2B5}"/>
              </a:ext>
            </a:extLst>
          </p:cNvPr>
          <p:cNvSpPr/>
          <p:nvPr/>
        </p:nvSpPr>
        <p:spPr>
          <a:xfrm>
            <a:off x="2701129" y="953427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Clip adapters with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TrimGalore</a:t>
            </a:r>
            <a:endParaRPr lang="en-GB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1313C7-A008-4247-83AA-3D100D623B77}"/>
              </a:ext>
            </a:extLst>
          </p:cNvPr>
          <p:cNvSpPr/>
          <p:nvPr/>
        </p:nvSpPr>
        <p:spPr>
          <a:xfrm>
            <a:off x="2689697" y="1785205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Alignment to hg19 with bwa mem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90F3BD-B611-0B42-9442-9D050A224EEC}"/>
              </a:ext>
            </a:extLst>
          </p:cNvPr>
          <p:cNvSpPr/>
          <p:nvPr/>
        </p:nvSpPr>
        <p:spPr>
          <a:xfrm>
            <a:off x="2701129" y="2587726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Check stats with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samtools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stats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C66732-B228-1840-AD3B-7BD57053EF8F}"/>
              </a:ext>
            </a:extLst>
          </p:cNvPr>
          <p:cNvSpPr/>
          <p:nvPr/>
        </p:nvSpPr>
        <p:spPr>
          <a:xfrm>
            <a:off x="2701129" y="3420040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Merge multiple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bams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if necessary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8E689-EC99-404C-A17D-71A54EEA517E}"/>
              </a:ext>
            </a:extLst>
          </p:cNvPr>
          <p:cNvSpPr/>
          <p:nvPr/>
        </p:nvSpPr>
        <p:spPr>
          <a:xfrm>
            <a:off x="2701129" y="4222025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Filter low mapping quality reads and sort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B715E2-4702-554E-88D3-77D0E942E00F}"/>
              </a:ext>
            </a:extLst>
          </p:cNvPr>
          <p:cNvSpPr/>
          <p:nvPr/>
        </p:nvSpPr>
        <p:spPr>
          <a:xfrm>
            <a:off x="2701129" y="5042488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Check stats with </a:t>
            </a:r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</a:rPr>
              <a:t>samtools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 stats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8EEFC9-8A62-4740-A07F-D9FEC122E9F8}"/>
              </a:ext>
            </a:extLst>
          </p:cNvPr>
          <p:cNvSpPr/>
          <p:nvPr/>
        </p:nvSpPr>
        <p:spPr>
          <a:xfrm>
            <a:off x="2701129" y="5862951"/>
            <a:ext cx="1723697" cy="6766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Remove duplicated reads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A944C0-275B-564E-9513-4082B48F5974}"/>
              </a:ext>
            </a:extLst>
          </p:cNvPr>
          <p:cNvSpPr/>
          <p:nvPr/>
        </p:nvSpPr>
        <p:spPr>
          <a:xfrm>
            <a:off x="5251083" y="1445724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Calculate RPKM values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2F40B5-B2A2-B04A-9C70-F673460B6698}"/>
              </a:ext>
            </a:extLst>
          </p:cNvPr>
          <p:cNvSpPr/>
          <p:nvPr/>
        </p:nvSpPr>
        <p:spPr>
          <a:xfrm>
            <a:off x="5266030" y="2247149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Filter low coverage windows and outliers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B4E632C-499B-2340-BBBF-FC4EB5A46DF6}"/>
              </a:ext>
            </a:extLst>
          </p:cNvPr>
          <p:cNvSpPr/>
          <p:nvPr/>
        </p:nvSpPr>
        <p:spPr>
          <a:xfrm>
            <a:off x="5266030" y="3060131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Calculate log2-ratio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A95F7C-C86A-D642-B1A2-A15DF4B3FD8B}"/>
              </a:ext>
            </a:extLst>
          </p:cNvPr>
          <p:cNvSpPr/>
          <p:nvPr/>
        </p:nvSpPr>
        <p:spPr>
          <a:xfrm>
            <a:off x="5297251" y="3864394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Normalisation and smoothing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93F18C-E844-074E-A60E-ED747C6BBD2C}"/>
              </a:ext>
            </a:extLst>
          </p:cNvPr>
          <p:cNvSpPr/>
          <p:nvPr/>
        </p:nvSpPr>
        <p:spPr>
          <a:xfrm>
            <a:off x="5351783" y="4654875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Timing classification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2BFE1F-A5B5-0E48-A9BC-0D29CC8ECC0A}"/>
              </a:ext>
            </a:extLst>
          </p:cNvPr>
          <p:cNvSpPr/>
          <p:nvPr/>
        </p:nvSpPr>
        <p:spPr>
          <a:xfrm>
            <a:off x="5351783" y="5442514"/>
            <a:ext cx="1723697" cy="676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Plotting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060631-74C0-0040-8F9B-1DAF2ADE052E}"/>
              </a:ext>
            </a:extLst>
          </p:cNvPr>
          <p:cNvSpPr/>
          <p:nvPr/>
        </p:nvSpPr>
        <p:spPr>
          <a:xfrm>
            <a:off x="7736139" y="3102296"/>
            <a:ext cx="1723697" cy="6766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</a:rPr>
              <a:t>Run </a:t>
            </a:r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</a:rPr>
              <a:t>Repliscan</a:t>
            </a:r>
            <a:endParaRPr lang="en-GB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BF6EA2-DB50-8142-B476-E177D026E936}"/>
              </a:ext>
            </a:extLst>
          </p:cNvPr>
          <p:cNvSpPr/>
          <p:nvPr/>
        </p:nvSpPr>
        <p:spPr>
          <a:xfrm>
            <a:off x="7749584" y="3905738"/>
            <a:ext cx="1723697" cy="6766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</a:rPr>
              <a:t>Plotting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E0A2EDA-9827-3A45-A749-22CC14AE0E0D}"/>
              </a:ext>
            </a:extLst>
          </p:cNvPr>
          <p:cNvSpPr/>
          <p:nvPr/>
        </p:nvSpPr>
        <p:spPr>
          <a:xfrm>
            <a:off x="10208335" y="2695403"/>
            <a:ext cx="1723697" cy="6766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Compare log2-ratio and </a:t>
            </a:r>
            <a:r>
              <a:rPr lang="en-GB" sz="1400" dirty="0" err="1">
                <a:solidFill>
                  <a:schemeClr val="bg2">
                    <a:lumMod val="25000"/>
                  </a:schemeClr>
                </a:solidFill>
              </a:rPr>
              <a:t>Repliscan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 results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235773C-141F-824E-AC38-5CDC01E3559F}"/>
              </a:ext>
            </a:extLst>
          </p:cNvPr>
          <p:cNvSpPr/>
          <p:nvPr/>
        </p:nvSpPr>
        <p:spPr>
          <a:xfrm>
            <a:off x="10187539" y="3519421"/>
            <a:ext cx="1723697" cy="6766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Combined timing classification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9A8BC-286D-354E-AEED-8DAADCD92C75}"/>
              </a:ext>
            </a:extLst>
          </p:cNvPr>
          <p:cNvSpPr txBox="1"/>
          <p:nvPr/>
        </p:nvSpPr>
        <p:spPr>
          <a:xfrm>
            <a:off x="2834086" y="5829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F18FB2-B0A9-0843-AAFE-EAABE07312B0}"/>
              </a:ext>
            </a:extLst>
          </p:cNvPr>
          <p:cNvSpPr txBox="1"/>
          <p:nvPr/>
        </p:nvSpPr>
        <p:spPr>
          <a:xfrm>
            <a:off x="5579997" y="1120165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Log2ratio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9A014-B768-1440-A7BE-E3359E7E732F}"/>
              </a:ext>
            </a:extLst>
          </p:cNvPr>
          <p:cNvSpPr txBox="1"/>
          <p:nvPr/>
        </p:nvSpPr>
        <p:spPr>
          <a:xfrm>
            <a:off x="8060848" y="2744578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Repliscan</a:t>
            </a:r>
            <a:endParaRPr lang="en-GB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78015F7-15B7-2347-9A63-D308645782D3}"/>
              </a:ext>
            </a:extLst>
          </p:cNvPr>
          <p:cNvSpPr/>
          <p:nvPr/>
        </p:nvSpPr>
        <p:spPr>
          <a:xfrm>
            <a:off x="2033734" y="3711462"/>
            <a:ext cx="525517" cy="3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D9E2056-0366-3649-97A7-536597B3120A}"/>
              </a:ext>
            </a:extLst>
          </p:cNvPr>
          <p:cNvSpPr/>
          <p:nvPr/>
        </p:nvSpPr>
        <p:spPr>
          <a:xfrm>
            <a:off x="4566706" y="3711462"/>
            <a:ext cx="525517" cy="3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5150837-E65B-D84D-9DB0-2E21DE11D421}"/>
              </a:ext>
            </a:extLst>
          </p:cNvPr>
          <p:cNvSpPr/>
          <p:nvPr/>
        </p:nvSpPr>
        <p:spPr>
          <a:xfrm>
            <a:off x="7162826" y="3710141"/>
            <a:ext cx="525517" cy="3021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00E9FD7-FD61-7845-AE8A-2EEAE824F992}"/>
              </a:ext>
            </a:extLst>
          </p:cNvPr>
          <p:cNvSpPr/>
          <p:nvPr/>
        </p:nvSpPr>
        <p:spPr>
          <a:xfrm>
            <a:off x="9569698" y="3710141"/>
            <a:ext cx="525517" cy="3021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649D2-CB48-F145-9D9C-3E7F81BC31C6}"/>
              </a:ext>
            </a:extLst>
          </p:cNvPr>
          <p:cNvSpPr txBox="1"/>
          <p:nvPr/>
        </p:nvSpPr>
        <p:spPr>
          <a:xfrm>
            <a:off x="4173366" y="-76452"/>
            <a:ext cx="3909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chemeClr val="accent1">
                    <a:lumMod val="75000"/>
                  </a:schemeClr>
                </a:solidFill>
              </a:rPr>
              <a:t>Repli-Seq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 Pipeline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7BEDF3-1639-0D4E-8432-408664078E06}"/>
              </a:ext>
            </a:extLst>
          </p:cNvPr>
          <p:cNvSpPr/>
          <p:nvPr/>
        </p:nvSpPr>
        <p:spPr>
          <a:xfrm>
            <a:off x="168158" y="1743395"/>
            <a:ext cx="1723697" cy="924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design file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C24E377-3F72-534D-8EC8-BE93AEE54156}"/>
              </a:ext>
            </a:extLst>
          </p:cNvPr>
          <p:cNvSpPr/>
          <p:nvPr/>
        </p:nvSpPr>
        <p:spPr>
          <a:xfrm rot="5400000">
            <a:off x="704149" y="2848524"/>
            <a:ext cx="525517" cy="3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9CAD23-1069-D846-950E-91853196CF04}"/>
              </a:ext>
            </a:extLst>
          </p:cNvPr>
          <p:cNvCxnSpPr>
            <a:cxnSpLocks/>
          </p:cNvCxnSpPr>
          <p:nvPr/>
        </p:nvCxnSpPr>
        <p:spPr>
          <a:xfrm flipH="1">
            <a:off x="3551546" y="1641459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0784E9-40BB-414D-98C1-C66483C266BB}"/>
              </a:ext>
            </a:extLst>
          </p:cNvPr>
          <p:cNvCxnSpPr>
            <a:cxnSpLocks/>
          </p:cNvCxnSpPr>
          <p:nvPr/>
        </p:nvCxnSpPr>
        <p:spPr>
          <a:xfrm flipH="1">
            <a:off x="3551544" y="2454569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2F43AD-0820-8D40-B8B1-3EA6679F1285}"/>
              </a:ext>
            </a:extLst>
          </p:cNvPr>
          <p:cNvCxnSpPr>
            <a:cxnSpLocks/>
          </p:cNvCxnSpPr>
          <p:nvPr/>
        </p:nvCxnSpPr>
        <p:spPr>
          <a:xfrm flipH="1">
            <a:off x="3562977" y="3277873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63DB8E-00AE-6E44-BD4A-17EF3845F799}"/>
              </a:ext>
            </a:extLst>
          </p:cNvPr>
          <p:cNvCxnSpPr>
            <a:cxnSpLocks/>
          </p:cNvCxnSpPr>
          <p:nvPr/>
        </p:nvCxnSpPr>
        <p:spPr>
          <a:xfrm flipH="1">
            <a:off x="3551543" y="4095598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FEF62A-BCB7-114A-9509-85416814B5BA}"/>
              </a:ext>
            </a:extLst>
          </p:cNvPr>
          <p:cNvCxnSpPr>
            <a:cxnSpLocks/>
          </p:cNvCxnSpPr>
          <p:nvPr/>
        </p:nvCxnSpPr>
        <p:spPr>
          <a:xfrm flipH="1">
            <a:off x="3551542" y="4914200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86BF3-ACF2-E94B-A037-A1A4FC43ABC5}"/>
              </a:ext>
            </a:extLst>
          </p:cNvPr>
          <p:cNvCxnSpPr>
            <a:cxnSpLocks/>
          </p:cNvCxnSpPr>
          <p:nvPr/>
        </p:nvCxnSpPr>
        <p:spPr>
          <a:xfrm flipH="1">
            <a:off x="3562977" y="5726990"/>
            <a:ext cx="1" cy="11271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58C90-C478-2045-83CD-78948174BF79}"/>
              </a:ext>
            </a:extLst>
          </p:cNvPr>
          <p:cNvCxnSpPr>
            <a:cxnSpLocks/>
          </p:cNvCxnSpPr>
          <p:nvPr/>
        </p:nvCxnSpPr>
        <p:spPr>
          <a:xfrm flipH="1">
            <a:off x="6096000" y="2128380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15CBB-49A0-1043-9ED5-37C26C291A24}"/>
              </a:ext>
            </a:extLst>
          </p:cNvPr>
          <p:cNvCxnSpPr>
            <a:cxnSpLocks/>
          </p:cNvCxnSpPr>
          <p:nvPr/>
        </p:nvCxnSpPr>
        <p:spPr>
          <a:xfrm flipH="1">
            <a:off x="6131633" y="2937954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DA4703-FAF9-4E48-8A71-D9474182B020}"/>
              </a:ext>
            </a:extLst>
          </p:cNvPr>
          <p:cNvCxnSpPr>
            <a:cxnSpLocks/>
          </p:cNvCxnSpPr>
          <p:nvPr/>
        </p:nvCxnSpPr>
        <p:spPr>
          <a:xfrm flipH="1">
            <a:off x="6112930" y="3732827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58D2B1-B7B2-BC46-B578-26E9CB385DEC}"/>
              </a:ext>
            </a:extLst>
          </p:cNvPr>
          <p:cNvCxnSpPr>
            <a:cxnSpLocks/>
          </p:cNvCxnSpPr>
          <p:nvPr/>
        </p:nvCxnSpPr>
        <p:spPr>
          <a:xfrm flipH="1">
            <a:off x="6127877" y="4542826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3B97BB-E71A-FD49-B3BA-6E2C51C41CBE}"/>
              </a:ext>
            </a:extLst>
          </p:cNvPr>
          <p:cNvCxnSpPr>
            <a:cxnSpLocks/>
          </p:cNvCxnSpPr>
          <p:nvPr/>
        </p:nvCxnSpPr>
        <p:spPr>
          <a:xfrm flipH="1">
            <a:off x="6127876" y="5328597"/>
            <a:ext cx="1" cy="112715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DA3B28-4689-7449-964C-4EF9CC901CFA}"/>
              </a:ext>
            </a:extLst>
          </p:cNvPr>
          <p:cNvCxnSpPr>
            <a:cxnSpLocks/>
          </p:cNvCxnSpPr>
          <p:nvPr/>
        </p:nvCxnSpPr>
        <p:spPr>
          <a:xfrm flipH="1">
            <a:off x="8597987" y="3778721"/>
            <a:ext cx="1" cy="112715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C8388C-07FC-1C41-8647-A71CCD5E1AFC}"/>
              </a:ext>
            </a:extLst>
          </p:cNvPr>
          <p:cNvCxnSpPr>
            <a:cxnSpLocks/>
          </p:cNvCxnSpPr>
          <p:nvPr/>
        </p:nvCxnSpPr>
        <p:spPr>
          <a:xfrm flipH="1">
            <a:off x="11047390" y="3383435"/>
            <a:ext cx="1" cy="112715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DED9A44-CED2-3940-8C8D-3ABF7A884D50}"/>
              </a:ext>
            </a:extLst>
          </p:cNvPr>
          <p:cNvSpPr/>
          <p:nvPr/>
        </p:nvSpPr>
        <p:spPr>
          <a:xfrm>
            <a:off x="10208335" y="4332048"/>
            <a:ext cx="1723697" cy="6766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Plotting</a:t>
            </a:r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75FFA6-ACFE-D543-B0A6-060D9331D901}"/>
              </a:ext>
            </a:extLst>
          </p:cNvPr>
          <p:cNvCxnSpPr>
            <a:cxnSpLocks/>
          </p:cNvCxnSpPr>
          <p:nvPr/>
        </p:nvCxnSpPr>
        <p:spPr>
          <a:xfrm flipH="1">
            <a:off x="11047390" y="4207678"/>
            <a:ext cx="1" cy="112715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6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A324128-15E9-E9FD-D7F2-2C89F71A4383}"/>
              </a:ext>
            </a:extLst>
          </p:cNvPr>
          <p:cNvGrpSpPr/>
          <p:nvPr/>
        </p:nvGrpSpPr>
        <p:grpSpPr>
          <a:xfrm>
            <a:off x="1477111" y="480807"/>
            <a:ext cx="9340702" cy="5926504"/>
            <a:chOff x="422862" y="613049"/>
            <a:chExt cx="9340702" cy="592650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A8B86973-E8EA-17CB-7ED2-DF6E3C9DFE9C}"/>
                </a:ext>
              </a:extLst>
            </p:cNvPr>
            <p:cNvSpPr/>
            <p:nvPr/>
          </p:nvSpPr>
          <p:spPr>
            <a:xfrm>
              <a:off x="7192768" y="2730396"/>
              <a:ext cx="2570796" cy="28553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A71AE3B-C04D-B646-9377-7D95DC7FC82E}"/>
                </a:ext>
              </a:extLst>
            </p:cNvPr>
            <p:cNvSpPr/>
            <p:nvPr/>
          </p:nvSpPr>
          <p:spPr>
            <a:xfrm>
              <a:off x="422862" y="3391384"/>
              <a:ext cx="1468994" cy="6766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>
                      <a:lumMod val="75000"/>
                    </a:schemeClr>
                  </a:solidFill>
                </a:rPr>
                <a:t>Create config file per sample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FB2F07F-2E6E-3E4A-8D45-ABC35E3DF2B5}"/>
                </a:ext>
              </a:extLst>
            </p:cNvPr>
            <p:cNvSpPr/>
            <p:nvPr/>
          </p:nvSpPr>
          <p:spPr>
            <a:xfrm>
              <a:off x="2701129" y="953427"/>
              <a:ext cx="1723697" cy="6766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Clip adapters with </a:t>
              </a:r>
              <a:r>
                <a:rPr lang="en-GB" sz="1400" dirty="0" err="1">
                  <a:solidFill>
                    <a:schemeClr val="accent2">
                      <a:lumMod val="50000"/>
                    </a:schemeClr>
                  </a:solidFill>
                </a:rPr>
                <a:t>TrimGalore</a:t>
              </a:r>
              <a:endParaRPr lang="en-GB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51313C7-A008-4247-83AA-3D100D623B77}"/>
                </a:ext>
              </a:extLst>
            </p:cNvPr>
            <p:cNvSpPr/>
            <p:nvPr/>
          </p:nvSpPr>
          <p:spPr>
            <a:xfrm>
              <a:off x="2689697" y="1785205"/>
              <a:ext cx="1723697" cy="6766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Alignment to hg19 with bwa mem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A90F3BD-B611-0B42-9442-9D050A224EEC}"/>
                </a:ext>
              </a:extLst>
            </p:cNvPr>
            <p:cNvSpPr/>
            <p:nvPr/>
          </p:nvSpPr>
          <p:spPr>
            <a:xfrm>
              <a:off x="2701129" y="2587726"/>
              <a:ext cx="1723697" cy="6766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Check stats with </a:t>
              </a:r>
              <a:r>
                <a:rPr lang="en-GB" sz="1400" dirty="0" err="1">
                  <a:solidFill>
                    <a:schemeClr val="accent2">
                      <a:lumMod val="50000"/>
                    </a:schemeClr>
                  </a:solidFill>
                </a:rPr>
                <a:t>samtools</a:t>
              </a:r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 stats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0C66732-B228-1840-AD3B-7BD57053EF8F}"/>
                </a:ext>
              </a:extLst>
            </p:cNvPr>
            <p:cNvSpPr/>
            <p:nvPr/>
          </p:nvSpPr>
          <p:spPr>
            <a:xfrm>
              <a:off x="2701129" y="3420040"/>
              <a:ext cx="1723697" cy="6766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Merge multiple </a:t>
              </a:r>
              <a:r>
                <a:rPr lang="en-GB" sz="1400" dirty="0" err="1">
                  <a:solidFill>
                    <a:schemeClr val="accent2">
                      <a:lumMod val="50000"/>
                    </a:schemeClr>
                  </a:solidFill>
                </a:rPr>
                <a:t>bams</a:t>
              </a:r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 if necessary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518E689-EC99-404C-A17D-71A54EEA517E}"/>
                </a:ext>
              </a:extLst>
            </p:cNvPr>
            <p:cNvSpPr/>
            <p:nvPr/>
          </p:nvSpPr>
          <p:spPr>
            <a:xfrm>
              <a:off x="2701129" y="4222025"/>
              <a:ext cx="1723697" cy="6766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2">
                      <a:lumMod val="50000"/>
                    </a:schemeClr>
                  </a:solidFill>
                </a:rPr>
                <a:t>Filter low mapping quality reads and sort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B715E2-4702-554E-88D3-77D0E942E00F}"/>
                </a:ext>
              </a:extLst>
            </p:cNvPr>
            <p:cNvSpPr/>
            <p:nvPr/>
          </p:nvSpPr>
          <p:spPr>
            <a:xfrm>
              <a:off x="2701129" y="5042488"/>
              <a:ext cx="1723697" cy="6766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Check stats with </a:t>
              </a:r>
              <a:r>
                <a:rPr lang="en-GB" sz="1400" dirty="0" err="1">
                  <a:solidFill>
                    <a:schemeClr val="accent2">
                      <a:lumMod val="50000"/>
                    </a:schemeClr>
                  </a:solidFill>
                </a:rPr>
                <a:t>samtools</a:t>
              </a:r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 stats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38EEFC9-8A62-4740-A07F-D9FEC122E9F8}"/>
                </a:ext>
              </a:extLst>
            </p:cNvPr>
            <p:cNvSpPr/>
            <p:nvPr/>
          </p:nvSpPr>
          <p:spPr>
            <a:xfrm>
              <a:off x="2701129" y="5862951"/>
              <a:ext cx="1723697" cy="6766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2">
                      <a:lumMod val="50000"/>
                    </a:schemeClr>
                  </a:solidFill>
                </a:rPr>
                <a:t>Remove duplicated reads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BA944C0-275B-564E-9513-4082B48F5974}"/>
                </a:ext>
              </a:extLst>
            </p:cNvPr>
            <p:cNvSpPr/>
            <p:nvPr/>
          </p:nvSpPr>
          <p:spPr>
            <a:xfrm>
              <a:off x="5251083" y="1445724"/>
              <a:ext cx="1723697" cy="6766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</a:rPr>
                <a:t>Calculate RPKM values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C2F40B5-B2A2-B04A-9C70-F673460B6698}"/>
                </a:ext>
              </a:extLst>
            </p:cNvPr>
            <p:cNvSpPr/>
            <p:nvPr/>
          </p:nvSpPr>
          <p:spPr>
            <a:xfrm>
              <a:off x="5266030" y="2247149"/>
              <a:ext cx="1723697" cy="6766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</a:rPr>
                <a:t>Filter low coverage windows and outliers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B4E632C-499B-2340-BBBF-FC4EB5A46DF6}"/>
                </a:ext>
              </a:extLst>
            </p:cNvPr>
            <p:cNvSpPr/>
            <p:nvPr/>
          </p:nvSpPr>
          <p:spPr>
            <a:xfrm>
              <a:off x="5266030" y="3060131"/>
              <a:ext cx="1723697" cy="6766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</a:rPr>
                <a:t>Calculate log2-ratio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FA95F7C-C86A-D642-B1A2-A15DF4B3FD8B}"/>
                </a:ext>
              </a:extLst>
            </p:cNvPr>
            <p:cNvSpPr/>
            <p:nvPr/>
          </p:nvSpPr>
          <p:spPr>
            <a:xfrm>
              <a:off x="5297251" y="3864394"/>
              <a:ext cx="1723697" cy="6766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</a:rPr>
                <a:t>Normalisation and smoothing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D93F18C-E844-074E-A60E-ED747C6BBD2C}"/>
                </a:ext>
              </a:extLst>
            </p:cNvPr>
            <p:cNvSpPr/>
            <p:nvPr/>
          </p:nvSpPr>
          <p:spPr>
            <a:xfrm>
              <a:off x="5266030" y="4668657"/>
              <a:ext cx="1723697" cy="6766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</a:rPr>
                <a:t>Timing classification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42BFE1F-A5B5-0E48-A9BC-0D29CC8ECC0A}"/>
                </a:ext>
              </a:extLst>
            </p:cNvPr>
            <p:cNvSpPr/>
            <p:nvPr/>
          </p:nvSpPr>
          <p:spPr>
            <a:xfrm>
              <a:off x="5268418" y="5429200"/>
              <a:ext cx="1723697" cy="67660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</a:rPr>
                <a:t>QC-Plots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060631-74C0-0040-8F9B-1DAF2ADE052E}"/>
                </a:ext>
              </a:extLst>
            </p:cNvPr>
            <p:cNvSpPr/>
            <p:nvPr/>
          </p:nvSpPr>
          <p:spPr>
            <a:xfrm>
              <a:off x="7736139" y="3102296"/>
              <a:ext cx="1723697" cy="6766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</a:rPr>
                <a:t>Run </a:t>
              </a:r>
              <a:r>
                <a:rPr lang="en-GB" sz="1600" dirty="0" err="1">
                  <a:solidFill>
                    <a:schemeClr val="bg2">
                      <a:lumMod val="25000"/>
                    </a:schemeClr>
                  </a:solidFill>
                </a:rPr>
                <a:t>Repliscan</a:t>
              </a:r>
              <a:endParaRPr lang="en-GB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E0A2EDA-9827-3A45-A749-22CC14AE0E0D}"/>
                </a:ext>
              </a:extLst>
            </p:cNvPr>
            <p:cNvSpPr/>
            <p:nvPr/>
          </p:nvSpPr>
          <p:spPr>
            <a:xfrm>
              <a:off x="7767174" y="3913341"/>
              <a:ext cx="1723697" cy="6766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Compare log2-ratio and </a:t>
              </a:r>
              <a:r>
                <a:rPr lang="en-GB" sz="1400" dirty="0" err="1">
                  <a:solidFill>
                    <a:schemeClr val="bg2">
                      <a:lumMod val="25000"/>
                    </a:schemeClr>
                  </a:solidFill>
                </a:rPr>
                <a:t>Repliscan</a:t>
              </a: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 results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09A8BC-286D-354E-AEED-8DAADCD92C75}"/>
                </a:ext>
              </a:extLst>
            </p:cNvPr>
            <p:cNvSpPr txBox="1"/>
            <p:nvPr/>
          </p:nvSpPr>
          <p:spPr>
            <a:xfrm>
              <a:off x="2976160" y="613049"/>
              <a:ext cx="11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Alignment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F18FB2-B0A9-0843-AAFE-EAABE07312B0}"/>
                </a:ext>
              </a:extLst>
            </p:cNvPr>
            <p:cNvSpPr txBox="1"/>
            <p:nvPr/>
          </p:nvSpPr>
          <p:spPr>
            <a:xfrm>
              <a:off x="5579997" y="1120165"/>
              <a:ext cx="1065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Log2ratio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9A014-B768-1440-A7BE-E3359E7E732F}"/>
                </a:ext>
              </a:extLst>
            </p:cNvPr>
            <p:cNvSpPr txBox="1"/>
            <p:nvPr/>
          </p:nvSpPr>
          <p:spPr>
            <a:xfrm>
              <a:off x="8029835" y="2767871"/>
              <a:ext cx="1123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Validation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47BEDF3-1639-0D4E-8432-408664078E06}"/>
                </a:ext>
              </a:extLst>
            </p:cNvPr>
            <p:cNvSpPr/>
            <p:nvPr/>
          </p:nvSpPr>
          <p:spPr>
            <a:xfrm>
              <a:off x="422862" y="2567284"/>
              <a:ext cx="1468993" cy="6766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>
                      <a:lumMod val="75000"/>
                    </a:schemeClr>
                  </a:solidFill>
                </a:rPr>
                <a:t>Create design file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79CAD23-1069-D846-950E-91853196C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546" y="1641459"/>
              <a:ext cx="1" cy="112715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0784E9-40BB-414D-98C1-C66483C26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544" y="2454569"/>
              <a:ext cx="1" cy="112715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2F43AD-0820-8D40-B8B1-3EA6679F1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2977" y="3277873"/>
              <a:ext cx="1" cy="112715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63DB8E-00AE-6E44-BD4A-17EF3845F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543" y="4095598"/>
              <a:ext cx="1" cy="112715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1FEF62A-BCB7-114A-9509-85416814B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542" y="4914200"/>
              <a:ext cx="1" cy="112715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C86BF3-ACF2-E94B-A037-A1A4FC43A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2977" y="5726990"/>
              <a:ext cx="1" cy="112715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C58C90-C478-2045-83CD-78948174BF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128380"/>
              <a:ext cx="1" cy="112715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D515CBB-49A0-1043-9ED5-37C26C291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633" y="2937954"/>
              <a:ext cx="1" cy="112715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EDA4703-FAF9-4E48-8A71-D9474182B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930" y="3732827"/>
              <a:ext cx="1" cy="112715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558D2B1-B7B2-BC46-B578-26E9CB385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7877" y="4542826"/>
              <a:ext cx="1" cy="112715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43B97BB-E71A-FD49-B3BA-6E2C51C41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7876" y="5328597"/>
              <a:ext cx="1" cy="112715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0DA3B28-4689-7449-964C-4EF9CC901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987" y="3778721"/>
              <a:ext cx="1" cy="112715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BF7DDDB-2B9F-AD9E-5A35-CC52DD005102}"/>
                </a:ext>
              </a:extLst>
            </p:cNvPr>
            <p:cNvSpPr/>
            <p:nvPr/>
          </p:nvSpPr>
          <p:spPr>
            <a:xfrm>
              <a:off x="7736139" y="4725874"/>
              <a:ext cx="1723697" cy="6766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</a:rPr>
                <a:t>QC-Plots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310F26-80E5-81E7-8994-1034A499B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1592" y="4613159"/>
              <a:ext cx="1" cy="1127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Bent Up Arrow 60">
            <a:extLst>
              <a:ext uri="{FF2B5EF4-FFF2-40B4-BE49-F238E27FC236}">
                <a16:creationId xmlns:a16="http://schemas.microsoft.com/office/drawing/2014/main" id="{BD8477D4-AFB9-2B43-0D7A-E71B12E3C840}"/>
              </a:ext>
            </a:extLst>
          </p:cNvPr>
          <p:cNvSpPr/>
          <p:nvPr/>
        </p:nvSpPr>
        <p:spPr>
          <a:xfrm rot="16200000" flipV="1">
            <a:off x="2233256" y="2167669"/>
            <a:ext cx="2579028" cy="378591"/>
          </a:xfrm>
          <a:prstGeom prst="bentUpArrow">
            <a:avLst>
              <a:gd name="adj1" fmla="val 12987"/>
              <a:gd name="adj2" fmla="val 25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Bent Up Arrow 62">
            <a:extLst>
              <a:ext uri="{FF2B5EF4-FFF2-40B4-BE49-F238E27FC236}">
                <a16:creationId xmlns:a16="http://schemas.microsoft.com/office/drawing/2014/main" id="{00C11036-1697-82B1-AD1A-3A35F91FAD73}"/>
              </a:ext>
            </a:extLst>
          </p:cNvPr>
          <p:cNvSpPr/>
          <p:nvPr/>
        </p:nvSpPr>
        <p:spPr>
          <a:xfrm rot="16200000" flipV="1">
            <a:off x="3808308" y="3672682"/>
            <a:ext cx="4561827" cy="378591"/>
          </a:xfrm>
          <a:prstGeom prst="bentUpArrow">
            <a:avLst>
              <a:gd name="adj1" fmla="val 12987"/>
              <a:gd name="adj2" fmla="val 25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CEFD47-457B-28C9-82AC-AA33045D1D87}"/>
              </a:ext>
            </a:extLst>
          </p:cNvPr>
          <p:cNvSpPr/>
          <p:nvPr/>
        </p:nvSpPr>
        <p:spPr>
          <a:xfrm>
            <a:off x="5497080" y="6091517"/>
            <a:ext cx="451574" cy="513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CF9E1A-3D86-5941-3C57-4740740E537A}"/>
              </a:ext>
            </a:extLst>
          </p:cNvPr>
          <p:cNvSpPr/>
          <p:nvPr/>
        </p:nvSpPr>
        <p:spPr>
          <a:xfrm>
            <a:off x="2964962" y="3605140"/>
            <a:ext cx="419539" cy="575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1AC06329-71D5-9FE7-28B3-8638CFA51E69}"/>
              </a:ext>
            </a:extLst>
          </p:cNvPr>
          <p:cNvSpPr/>
          <p:nvPr/>
        </p:nvSpPr>
        <p:spPr>
          <a:xfrm rot="16200000" flipV="1">
            <a:off x="7307067" y="4279860"/>
            <a:ext cx="2523106" cy="378591"/>
          </a:xfrm>
          <a:prstGeom prst="bentUpArrow">
            <a:avLst>
              <a:gd name="adj1" fmla="val 12987"/>
              <a:gd name="adj2" fmla="val 25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D58930-150B-FC1D-6D86-63E86EB36629}"/>
              </a:ext>
            </a:extLst>
          </p:cNvPr>
          <p:cNvSpPr/>
          <p:nvPr/>
        </p:nvSpPr>
        <p:spPr>
          <a:xfrm>
            <a:off x="8075197" y="5697273"/>
            <a:ext cx="35167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091E4B-FF56-654C-370B-2081B20B9A49}"/>
              </a:ext>
            </a:extLst>
          </p:cNvPr>
          <p:cNvCxnSpPr>
            <a:cxnSpLocks/>
          </p:cNvCxnSpPr>
          <p:nvPr/>
        </p:nvCxnSpPr>
        <p:spPr>
          <a:xfrm flipH="1">
            <a:off x="2214427" y="3128213"/>
            <a:ext cx="1" cy="11271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ADAE1ED-F8B0-9E0E-3923-4DBAAC4C6C3B}"/>
              </a:ext>
            </a:extLst>
          </p:cNvPr>
          <p:cNvSpPr txBox="1"/>
          <p:nvPr/>
        </p:nvSpPr>
        <p:spPr>
          <a:xfrm>
            <a:off x="1870404" y="20941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7158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714E-E7F2-CB40-AE2F-6E8801EB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611E-5D95-4642-9D0A-F396ED9E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6178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</a:t>
            </a:r>
            <a:r>
              <a:rPr lang="en-GB" dirty="0" err="1">
                <a:latin typeface="+mj-lt"/>
              </a:rPr>
              <a:t>TrimGalore</a:t>
            </a:r>
            <a:r>
              <a:rPr lang="en-GB" dirty="0">
                <a:latin typeface="+mj-lt"/>
              </a:rPr>
              <a:t> </a:t>
            </a:r>
            <a:r>
              <a:rPr lang="en-GB" sz="2000" dirty="0">
                <a:latin typeface="+mj-lt"/>
              </a:rPr>
              <a:t>(wrapper tool around </a:t>
            </a:r>
            <a:r>
              <a:rPr lang="en-GB" sz="2000" dirty="0" err="1">
                <a:latin typeface="+mj-lt"/>
              </a:rPr>
              <a:t>cutadapt</a:t>
            </a:r>
            <a:r>
              <a:rPr lang="en-GB" sz="2000" dirty="0">
                <a:latin typeface="+mj-lt"/>
              </a:rPr>
              <a:t> and </a:t>
            </a:r>
            <a:r>
              <a:rPr lang="en-GB" sz="2000" dirty="0" err="1">
                <a:latin typeface="+mj-lt"/>
              </a:rPr>
              <a:t>fastqc</a:t>
            </a:r>
            <a:r>
              <a:rPr lang="en-GB" sz="2000" dirty="0">
                <a:latin typeface="+mj-lt"/>
              </a:rPr>
              <a:t>) </a:t>
            </a:r>
            <a:r>
              <a:rPr lang="en-GB" dirty="0">
                <a:latin typeface="+mj-lt"/>
              </a:rPr>
              <a:t>to clip adapter sequences from reads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bwa mem to align </a:t>
            </a:r>
            <a:r>
              <a:rPr lang="en-GB" dirty="0" err="1">
                <a:latin typeface="+mj-lt"/>
              </a:rPr>
              <a:t>fastq</a:t>
            </a:r>
            <a:r>
              <a:rPr lang="en-GB" dirty="0">
                <a:latin typeface="+mj-lt"/>
              </a:rPr>
              <a:t> files to hg19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</a:t>
            </a:r>
            <a:r>
              <a:rPr lang="en-GB" dirty="0" err="1">
                <a:latin typeface="+mj-lt"/>
              </a:rPr>
              <a:t>samtools</a:t>
            </a:r>
            <a:r>
              <a:rPr lang="en-GB" dirty="0">
                <a:latin typeface="+mj-lt"/>
              </a:rPr>
              <a:t> stats to calculate alignment statistics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Merge multiple bam files if necessary with </a:t>
            </a:r>
            <a:r>
              <a:rPr lang="en-GB" dirty="0" err="1">
                <a:latin typeface="+mj-lt"/>
              </a:rPr>
              <a:t>samtools</a:t>
            </a:r>
            <a:r>
              <a:rPr lang="en-GB" dirty="0">
                <a:latin typeface="+mj-lt"/>
              </a:rPr>
              <a:t> merge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Filter </a:t>
            </a:r>
            <a:r>
              <a:rPr lang="en-GB" dirty="0" err="1">
                <a:latin typeface="+mj-lt"/>
              </a:rPr>
              <a:t>bams</a:t>
            </a:r>
            <a:r>
              <a:rPr lang="en-GB" dirty="0">
                <a:latin typeface="+mj-lt"/>
              </a:rPr>
              <a:t> by alignment quality </a:t>
            </a:r>
            <a:r>
              <a:rPr lang="en-GB" sz="2000" dirty="0">
                <a:latin typeface="+mj-lt"/>
              </a:rPr>
              <a:t>(exclude reads with mapping quality &lt; 20)</a:t>
            </a:r>
            <a:r>
              <a:rPr lang="en-GB" dirty="0">
                <a:latin typeface="+mj-lt"/>
              </a:rPr>
              <a:t> and sort the </a:t>
            </a:r>
            <a:r>
              <a:rPr lang="en-GB" dirty="0" err="1">
                <a:latin typeface="+mj-lt"/>
              </a:rPr>
              <a:t>bams</a:t>
            </a:r>
            <a:endParaRPr lang="en-GB" dirty="0">
              <a:latin typeface="+mj-lt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step 3) again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Remove duplicated reads with </a:t>
            </a:r>
            <a:r>
              <a:rPr lang="en-GB" dirty="0" err="1">
                <a:latin typeface="+mj-lt"/>
              </a:rPr>
              <a:t>samtools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rmdup</a:t>
            </a:r>
            <a:r>
              <a:rPr lang="en-GB" dirty="0">
                <a:latin typeface="+mj-lt"/>
              </a:rPr>
              <a:t> and index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1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8B6-B1CF-0646-A70F-50562A1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Log2-Ratio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9417-FDE1-C34E-99F4-85DBE117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03"/>
            <a:ext cx="10515600" cy="54762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Calculate RPKM values in 1000bp / 50kb windows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Filter low coverage and high outlier windows</a:t>
            </a:r>
          </a:p>
          <a:p>
            <a:pPr lvl="1"/>
            <a:r>
              <a:rPr lang="en-GB" sz="1800" dirty="0">
                <a:latin typeface="+mj-lt"/>
              </a:rPr>
              <a:t>Filter windows with a sum RPKM value across timings (G1, ES, LS) &lt; 0.1</a:t>
            </a:r>
          </a:p>
          <a:p>
            <a:pPr lvl="1"/>
            <a:r>
              <a:rPr lang="en-GB" sz="1800" dirty="0">
                <a:latin typeface="+mj-lt"/>
              </a:rPr>
              <a:t>Filter windows with ES = 0 or LS = 0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Calculate log2-ration as log2(early RPKM / late RPKM)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Normalise and smooth log2-ratio</a:t>
            </a:r>
          </a:p>
          <a:p>
            <a:pPr lvl="1"/>
            <a:r>
              <a:rPr lang="en-GB" sz="1800" dirty="0">
                <a:latin typeface="+mj-lt"/>
              </a:rPr>
              <a:t>Quantile normalisation (only include chromosome 1,…,22,X)</a:t>
            </a:r>
          </a:p>
          <a:p>
            <a:pPr lvl="1"/>
            <a:r>
              <a:rPr lang="en-GB" sz="1800" dirty="0">
                <a:latin typeface="+mj-lt"/>
              </a:rPr>
              <a:t>Loess smoothing with 300kb span</a:t>
            </a:r>
          </a:p>
          <a:p>
            <a:pPr lvl="1"/>
            <a:r>
              <a:rPr lang="en-GB" sz="1800" dirty="0">
                <a:latin typeface="+mj-lt"/>
              </a:rPr>
              <a:t>Exclude bins with abs(diff(</a:t>
            </a:r>
            <a:r>
              <a:rPr lang="en-GB" sz="1800" dirty="0" err="1">
                <a:latin typeface="+mj-lt"/>
              </a:rPr>
              <a:t>qnorm</a:t>
            </a:r>
            <a:r>
              <a:rPr lang="en-GB" sz="1800" dirty="0">
                <a:latin typeface="+mj-lt"/>
              </a:rPr>
              <a:t> – loess)) &gt; 3 </a:t>
            </a:r>
            <a:r>
              <a:rPr lang="en-GB" sz="1800" dirty="0">
                <a:latin typeface="+mj-lt"/>
                <a:sym typeface="Wingdings" pitchFamily="2" charset="2"/>
              </a:rPr>
              <a:t> smoothing biased by regions without values</a:t>
            </a:r>
            <a:endParaRPr lang="en-GB" sz="1800" dirty="0">
              <a:latin typeface="+mj-lt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Identify significant early and late replicated regions with 3% quantile threshold per chromosome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232093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D5B0-A13D-3B4F-A87E-5A398A0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 err="1">
                <a:latin typeface="+mn-lt"/>
              </a:rPr>
              <a:t>Repliscan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7290-895E-4D4B-AEEC-B23D66CD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Run </a:t>
            </a:r>
            <a:r>
              <a:rPr lang="en-GB" dirty="0" err="1">
                <a:latin typeface="+mj-lt"/>
              </a:rPr>
              <a:t>Repliscan</a:t>
            </a:r>
            <a:endParaRPr lang="en-GB" dirty="0">
              <a:latin typeface="+mj-lt"/>
            </a:endParaRPr>
          </a:p>
          <a:p>
            <a:pPr lvl="1"/>
            <a:r>
              <a:rPr lang="en-GB" sz="1800" dirty="0">
                <a:latin typeface="+mj-lt"/>
              </a:rPr>
              <a:t>Without G1 </a:t>
            </a:r>
            <a:r>
              <a:rPr lang="en-GB" sz="1800" dirty="0">
                <a:latin typeface="+mj-lt"/>
                <a:sym typeface="Wingdings" pitchFamily="2" charset="2"/>
              </a:rPr>
              <a:t> use ES and LS to estimate background </a:t>
            </a:r>
          </a:p>
          <a:p>
            <a:pPr lvl="1"/>
            <a:r>
              <a:rPr lang="en-GB" sz="1800" dirty="0">
                <a:latin typeface="+mj-lt"/>
                <a:sym typeface="Wingdings" pitchFamily="2" charset="2"/>
              </a:rPr>
              <a:t>Use same windows size as for log2-ratio (1000bp)</a:t>
            </a:r>
            <a:endParaRPr lang="en-GB" sz="1800" dirty="0">
              <a:latin typeface="+mj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dirty="0">
                <a:latin typeface="+mj-lt"/>
              </a:rPr>
              <a:t>Plotting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ECF6-6A7E-1345-902B-BB1E0A2D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/>
          <a:lstStyle/>
          <a:p>
            <a:r>
              <a:rPr lang="en-GB" dirty="0"/>
              <a:t>Combine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13FC-D839-CA42-BCF4-DF577F97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903"/>
            <a:ext cx="10515600" cy="54340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Compare Log2-ratio and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results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Combine Log2-ratio and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replication timing classification</a:t>
            </a:r>
          </a:p>
          <a:p>
            <a:pPr lvl="1"/>
            <a:r>
              <a:rPr lang="en-GB" dirty="0">
                <a:latin typeface="+mj-lt"/>
              </a:rPr>
              <a:t>Without transition zones</a:t>
            </a:r>
          </a:p>
          <a:p>
            <a:pPr lvl="2"/>
            <a:r>
              <a:rPr lang="en-GB" dirty="0">
                <a:latin typeface="+mj-lt"/>
              </a:rPr>
              <a:t>if one algorithm classifies as unknown, then use classification of other algorithm</a:t>
            </a:r>
          </a:p>
          <a:p>
            <a:pPr lvl="2"/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classifies as ESLS and l2r as early or late, then use l2r classification</a:t>
            </a:r>
          </a:p>
          <a:p>
            <a:pPr lvl="2"/>
            <a:r>
              <a:rPr lang="en-GB" dirty="0">
                <a:latin typeface="+mj-lt"/>
              </a:rPr>
              <a:t>classify non-matching regions (l2r early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late and l2r late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early) as discordant and treat them like unknowns</a:t>
            </a:r>
          </a:p>
          <a:p>
            <a:pPr lvl="1"/>
            <a:r>
              <a:rPr lang="en-GB" dirty="0">
                <a:latin typeface="+mj-lt"/>
              </a:rPr>
              <a:t>With transition zones</a:t>
            </a:r>
          </a:p>
          <a:p>
            <a:pPr lvl="2"/>
            <a:r>
              <a:rPr lang="en-GB" dirty="0">
                <a:latin typeface="+mj-lt"/>
              </a:rPr>
              <a:t>if one algorithm classifies as unknown, then use classification of other algorithm</a:t>
            </a:r>
          </a:p>
          <a:p>
            <a:pPr lvl="2"/>
            <a:r>
              <a:rPr lang="en-GB" dirty="0">
                <a:latin typeface="+mj-lt"/>
              </a:rPr>
              <a:t>if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classifies as transitions (ESLS) and l2r classifies as early or late, then use l2r classification</a:t>
            </a:r>
          </a:p>
          <a:p>
            <a:pPr lvl="2"/>
            <a:r>
              <a:rPr lang="en-GB" dirty="0">
                <a:latin typeface="+mj-lt"/>
              </a:rPr>
              <a:t>if l2r classifies as transition and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as early or late, then use l2r classification</a:t>
            </a:r>
          </a:p>
          <a:p>
            <a:pPr lvl="2"/>
            <a:r>
              <a:rPr lang="en-GB" dirty="0">
                <a:latin typeface="+mj-lt"/>
              </a:rPr>
              <a:t>classify non-matching regions (l2r early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late and l2r late - </a:t>
            </a:r>
            <a:r>
              <a:rPr lang="en-GB" dirty="0" err="1">
                <a:latin typeface="+mj-lt"/>
              </a:rPr>
              <a:t>repliscan</a:t>
            </a:r>
            <a:r>
              <a:rPr lang="en-GB" dirty="0">
                <a:latin typeface="+mj-lt"/>
              </a:rPr>
              <a:t> early) as discordant and treat them like unknown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>
                <a:latin typeface="+mj-lt"/>
              </a:rPr>
              <a:t>Plotting </a:t>
            </a:r>
          </a:p>
        </p:txBody>
      </p:sp>
    </p:spTree>
    <p:extLst>
      <p:ext uri="{BB962C8B-B14F-4D97-AF65-F5344CB8AC3E}">
        <p14:creationId xmlns:p14="http://schemas.microsoft.com/office/powerpoint/2010/main" val="33048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501</Words>
  <Application>Microsoft Macintosh PowerPoint</Application>
  <PresentationFormat>Widescreen</PresentationFormat>
  <Paragraphs>86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Alignment</vt:lpstr>
      <vt:lpstr>Log2-Ratio</vt:lpstr>
      <vt:lpstr>Repliscan</vt:lpstr>
      <vt:lpstr>Combine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Repli-Seq Pipeline</dc:title>
  <dc:creator>Dietzen, Michelle</dc:creator>
  <cp:lastModifiedBy>Dietzen, Michelle</cp:lastModifiedBy>
  <cp:revision>24</cp:revision>
  <cp:lastPrinted>2022-04-22T14:48:44Z</cp:lastPrinted>
  <dcterms:created xsi:type="dcterms:W3CDTF">2021-03-04T13:05:07Z</dcterms:created>
  <dcterms:modified xsi:type="dcterms:W3CDTF">2022-04-22T14:48:52Z</dcterms:modified>
</cp:coreProperties>
</file>