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57" r:id="rId4"/>
    <p:sldId id="261" r:id="rId5"/>
    <p:sldId id="258" r:id="rId6"/>
    <p:sldId id="267" r:id="rId7"/>
    <p:sldId id="268" r:id="rId8"/>
    <p:sldId id="263" r:id="rId9"/>
    <p:sldId id="266" r:id="rId10"/>
    <p:sldId id="269" r:id="rId11"/>
    <p:sldId id="271" r:id="rId12"/>
    <p:sldId id="259" r:id="rId13"/>
    <p:sldId id="265" r:id="rId14"/>
    <p:sldId id="262" r:id="rId15"/>
    <p:sldId id="270"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70694" autoAdjust="0"/>
  </p:normalViewPr>
  <p:slideViewPr>
    <p:cSldViewPr snapToGrid="0">
      <p:cViewPr varScale="1">
        <p:scale>
          <a:sx n="55" d="100"/>
          <a:sy n="55" d="100"/>
        </p:scale>
        <p:origin x="1598"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E7DE1-637E-4C16-BDAC-A63ABFC9CBFF}"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07F0B-DB57-4930-AA47-B2FCA5AF27F8}" type="slidenum">
              <a:rPr lang="en-US" smtClean="0"/>
              <a:t>‹#›</a:t>
            </a:fld>
            <a:endParaRPr lang="en-US"/>
          </a:p>
        </p:txBody>
      </p:sp>
    </p:spTree>
    <p:extLst>
      <p:ext uri="{BB962C8B-B14F-4D97-AF65-F5344CB8AC3E}">
        <p14:creationId xmlns:p14="http://schemas.microsoft.com/office/powerpoint/2010/main" val="296269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cikit-learn.org/stable/auto_examples/linear_model/plot_logistic_l1_l2_sparsity.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tackoverflow.com/questions/38640109/logistic-regression-python-solvers-defintion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www.naftaliharris.com/blog/visualizing-k-means-clustering/" TargetMode="External"/><Relationship Id="rId4" Type="http://schemas.openxmlformats.org/officeDocument/2006/relationships/hyperlink" Target="https://towardsdatascience.com/dont-sweat-the-solver-stuff-aea7cddc345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A07F0B-DB57-4930-AA47-B2FCA5AF27F8}" type="slidenum">
              <a:rPr lang="en-US" smtClean="0"/>
              <a:t>6</a:t>
            </a:fld>
            <a:endParaRPr lang="en-US"/>
          </a:p>
        </p:txBody>
      </p:sp>
    </p:spTree>
    <p:extLst>
      <p:ext uri="{BB962C8B-B14F-4D97-AF65-F5344CB8AC3E}">
        <p14:creationId xmlns:p14="http://schemas.microsoft.com/office/powerpoint/2010/main" val="222393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Whole_animal</a:t>
            </a:r>
            <a:r>
              <a:rPr lang="en-US" dirty="0"/>
              <a:t>: pc2/1</a:t>
            </a:r>
          </a:p>
          <a:p>
            <a:r>
              <a:rPr lang="en-US" dirty="0"/>
              <a:t>Clear: pc2/4</a:t>
            </a:r>
          </a:p>
          <a:p>
            <a:r>
              <a:rPr lang="en-US" dirty="0" err="1"/>
              <a:t>Single_Loaded</a:t>
            </a:r>
            <a:r>
              <a:rPr lang="en-US" dirty="0"/>
              <a:t>: pc3/1</a:t>
            </a:r>
          </a:p>
          <a:p>
            <a:r>
              <a:rPr lang="en-US" dirty="0" err="1"/>
              <a:t>Head_First</a:t>
            </a:r>
            <a:r>
              <a:rPr lang="en-US" dirty="0"/>
              <a:t>: pc2/3</a:t>
            </a:r>
          </a:p>
          <a:p>
            <a:r>
              <a:rPr lang="en-US" dirty="0"/>
              <a:t>Straight: pc3/7</a:t>
            </a:r>
          </a:p>
          <a:p>
            <a:endParaRPr lang="en-US" dirty="0"/>
          </a:p>
          <a:p>
            <a:r>
              <a:rPr lang="en-US" dirty="0"/>
              <a:t>Features: </a:t>
            </a:r>
            <a:r>
              <a:rPr lang="en-US" sz="1800" b="0" i="0" u="none" strike="noStrike" dirty="0">
                <a:solidFill>
                  <a:srgbClr val="000000"/>
                </a:solidFill>
                <a:effectLst/>
                <a:latin typeface="Calibri" panose="020F0502020204030204" pitchFamily="34" charset="0"/>
              </a:rPr>
              <a:t>Num</a:t>
            </a:r>
            <a:r>
              <a:rPr lang="en-US" b="0" dirty="0"/>
              <a:t> </a:t>
            </a:r>
            <a:r>
              <a:rPr lang="en-US" sz="1800" b="0" i="0" u="none" strike="noStrike" dirty="0">
                <a:solidFill>
                  <a:srgbClr val="000000"/>
                </a:solidFill>
                <a:effectLst/>
                <a:latin typeface="Calibri" panose="020F0502020204030204" pitchFamily="34" charset="0"/>
              </a:rPr>
              <a:t>threshold</a:t>
            </a:r>
            <a:r>
              <a:rPr lang="en-US" b="0" dirty="0"/>
              <a:t> </a:t>
            </a:r>
            <a:r>
              <a:rPr lang="en-US" sz="1800" b="0" i="0" u="none" strike="noStrike" dirty="0" err="1">
                <a:solidFill>
                  <a:srgbClr val="000000"/>
                </a:solidFill>
                <a:effectLst/>
                <a:latin typeface="Calibri" panose="020F0502020204030204" pitchFamily="34" charset="0"/>
              </a:rPr>
              <a:t>num_regions</a:t>
            </a:r>
            <a:r>
              <a:rPr lang="en-US" b="0" dirty="0"/>
              <a:t> </a:t>
            </a:r>
            <a:r>
              <a:rPr lang="en-US" sz="1800" b="0" i="0" u="none" strike="noStrike" dirty="0" err="1">
                <a:solidFill>
                  <a:srgbClr val="000000"/>
                </a:solidFill>
                <a:effectLst/>
                <a:latin typeface="Calibri" panose="020F0502020204030204" pitchFamily="34" charset="0"/>
              </a:rPr>
              <a:t>est_len</a:t>
            </a:r>
            <a:r>
              <a:rPr lang="en-US" b="0" dirty="0"/>
              <a:t> </a:t>
            </a:r>
            <a:r>
              <a:rPr lang="en-US" sz="1800" b="0" i="0" u="none" strike="noStrike" dirty="0">
                <a:solidFill>
                  <a:srgbClr val="000000"/>
                </a:solidFill>
                <a:effectLst/>
                <a:latin typeface="Calibri" panose="020F0502020204030204" pitchFamily="34" charset="0"/>
              </a:rPr>
              <a:t>MeanInt-1</a:t>
            </a:r>
            <a:r>
              <a:rPr lang="en-US" b="0" dirty="0"/>
              <a:t> </a:t>
            </a:r>
            <a:r>
              <a:rPr lang="en-US" sz="1800" b="0" i="0" u="none" strike="noStrike" dirty="0">
                <a:solidFill>
                  <a:srgbClr val="000000"/>
                </a:solidFill>
                <a:effectLst/>
                <a:latin typeface="Calibri" panose="020F0502020204030204" pitchFamily="34" charset="0"/>
              </a:rPr>
              <a:t>avgWidth-1</a:t>
            </a:r>
            <a:r>
              <a:rPr lang="en-US" b="0" dirty="0"/>
              <a:t> </a:t>
            </a:r>
            <a:r>
              <a:rPr lang="en-US" sz="1800" b="0" i="0" u="none" strike="noStrike" dirty="0">
                <a:solidFill>
                  <a:srgbClr val="000000"/>
                </a:solidFill>
                <a:effectLst/>
                <a:latin typeface="Calibri" panose="020F0502020204030204" pitchFamily="34" charset="0"/>
              </a:rPr>
              <a:t>stdInt-1</a:t>
            </a:r>
            <a:r>
              <a:rPr lang="en-US" b="0" dirty="0"/>
              <a:t> </a:t>
            </a:r>
            <a:r>
              <a:rPr lang="en-US" sz="1800" b="0" i="0" u="none" strike="noStrike" dirty="0">
                <a:solidFill>
                  <a:srgbClr val="000000"/>
                </a:solidFill>
                <a:effectLst/>
                <a:latin typeface="Calibri" panose="020F0502020204030204" pitchFamily="34" charset="0"/>
              </a:rPr>
              <a:t>perct95-1</a:t>
            </a:r>
            <a:r>
              <a:rPr lang="en-US" b="0" dirty="0"/>
              <a:t> </a:t>
            </a:r>
            <a:r>
              <a:rPr lang="en-US" sz="1800" b="0" i="0" u="none" strike="noStrike" dirty="0">
                <a:solidFill>
                  <a:srgbClr val="000000"/>
                </a:solidFill>
                <a:effectLst/>
                <a:latin typeface="Calibri" panose="020F0502020204030204" pitchFamily="34" charset="0"/>
              </a:rPr>
              <a:t>medianInt-1</a:t>
            </a:r>
            <a:r>
              <a:rPr lang="en-US" b="0" dirty="0"/>
              <a:t> </a:t>
            </a:r>
            <a:r>
              <a:rPr lang="en-US" sz="1800" b="0" i="0" u="none" strike="noStrike" dirty="0">
                <a:solidFill>
                  <a:srgbClr val="000000"/>
                </a:solidFill>
                <a:effectLst/>
                <a:latin typeface="Calibri" panose="020F0502020204030204" pitchFamily="34" charset="0"/>
              </a:rPr>
              <a:t>sumInt-1</a:t>
            </a:r>
            <a:r>
              <a:rPr lang="en-US" b="0" dirty="0"/>
              <a:t> </a:t>
            </a:r>
            <a:r>
              <a:rPr lang="en-US" sz="1800" b="0" i="0" u="none" strike="noStrike" dirty="0">
                <a:solidFill>
                  <a:srgbClr val="000000"/>
                </a:solidFill>
                <a:effectLst/>
                <a:latin typeface="Calibri" panose="020F0502020204030204" pitchFamily="34" charset="0"/>
              </a:rPr>
              <a:t>MeanInt-2</a:t>
            </a:r>
            <a:r>
              <a:rPr lang="en-US" b="0" dirty="0"/>
              <a:t> </a:t>
            </a:r>
            <a:r>
              <a:rPr lang="en-US" sz="1800" b="0" i="0" u="none" strike="noStrike" dirty="0">
                <a:solidFill>
                  <a:srgbClr val="000000"/>
                </a:solidFill>
                <a:effectLst/>
                <a:latin typeface="Calibri" panose="020F0502020204030204" pitchFamily="34" charset="0"/>
              </a:rPr>
              <a:t>avgWidth-2</a:t>
            </a:r>
            <a:r>
              <a:rPr lang="en-US" b="0" dirty="0"/>
              <a:t> </a:t>
            </a:r>
            <a:r>
              <a:rPr lang="en-US" sz="1800" b="0" i="0" u="none" strike="noStrike" dirty="0">
                <a:solidFill>
                  <a:srgbClr val="000000"/>
                </a:solidFill>
                <a:effectLst/>
                <a:latin typeface="Calibri" panose="020F0502020204030204" pitchFamily="34" charset="0"/>
              </a:rPr>
              <a:t>stdInt-2</a:t>
            </a:r>
            <a:r>
              <a:rPr lang="en-US" b="0" dirty="0"/>
              <a:t> </a:t>
            </a:r>
            <a:r>
              <a:rPr lang="en-US" sz="1800" b="0" i="0" u="none" strike="noStrike" dirty="0">
                <a:solidFill>
                  <a:srgbClr val="000000"/>
                </a:solidFill>
                <a:effectLst/>
                <a:latin typeface="Calibri" panose="020F0502020204030204" pitchFamily="34" charset="0"/>
              </a:rPr>
              <a:t>perct95-2</a:t>
            </a:r>
            <a:r>
              <a:rPr lang="en-US" b="0" dirty="0"/>
              <a:t> </a:t>
            </a:r>
            <a:r>
              <a:rPr lang="en-US" sz="1800" b="0" i="0" u="none" strike="noStrike" dirty="0">
                <a:solidFill>
                  <a:srgbClr val="000000"/>
                </a:solidFill>
                <a:effectLst/>
                <a:latin typeface="Calibri" panose="020F0502020204030204" pitchFamily="34" charset="0"/>
              </a:rPr>
              <a:t>medianInt-2</a:t>
            </a:r>
            <a:r>
              <a:rPr lang="en-US" b="0" dirty="0"/>
              <a:t> </a:t>
            </a:r>
            <a:r>
              <a:rPr lang="en-US" sz="1800" b="0" i="0" u="none" strike="noStrike" dirty="0">
                <a:solidFill>
                  <a:srgbClr val="000000"/>
                </a:solidFill>
                <a:effectLst/>
                <a:latin typeface="Calibri" panose="020F0502020204030204" pitchFamily="34" charset="0"/>
              </a:rPr>
              <a:t>sumInt-2</a:t>
            </a:r>
            <a:r>
              <a:rPr lang="en-US" b="0" dirty="0"/>
              <a:t> </a:t>
            </a:r>
            <a:r>
              <a:rPr lang="en-US" sz="1800" b="0" i="0" u="none" strike="noStrike" dirty="0">
                <a:solidFill>
                  <a:srgbClr val="000000"/>
                </a:solidFill>
                <a:effectLst/>
                <a:latin typeface="Calibri" panose="020F0502020204030204" pitchFamily="34" charset="0"/>
              </a:rPr>
              <a:t>MeanInt-3</a:t>
            </a:r>
            <a:r>
              <a:rPr lang="en-US" b="0" dirty="0"/>
              <a:t> </a:t>
            </a:r>
            <a:r>
              <a:rPr lang="en-US" sz="1800" b="0" i="0" u="none" strike="noStrike" dirty="0">
                <a:solidFill>
                  <a:srgbClr val="000000"/>
                </a:solidFill>
                <a:effectLst/>
                <a:latin typeface="Calibri" panose="020F0502020204030204" pitchFamily="34" charset="0"/>
              </a:rPr>
              <a:t>avgWidth-3</a:t>
            </a:r>
            <a:r>
              <a:rPr lang="en-US" b="0" dirty="0"/>
              <a:t> </a:t>
            </a:r>
            <a:r>
              <a:rPr lang="en-US" sz="1800" b="0" i="0" u="none" strike="noStrike" dirty="0">
                <a:solidFill>
                  <a:srgbClr val="000000"/>
                </a:solidFill>
                <a:effectLst/>
                <a:latin typeface="Calibri" panose="020F0502020204030204" pitchFamily="34" charset="0"/>
              </a:rPr>
              <a:t>stdInt-3</a:t>
            </a:r>
            <a:r>
              <a:rPr lang="en-US" b="0" dirty="0"/>
              <a:t> </a:t>
            </a:r>
            <a:r>
              <a:rPr lang="en-US" sz="1800" b="0" i="0" u="none" strike="noStrike" dirty="0">
                <a:solidFill>
                  <a:srgbClr val="000000"/>
                </a:solidFill>
                <a:effectLst/>
                <a:latin typeface="Calibri" panose="020F0502020204030204" pitchFamily="34" charset="0"/>
              </a:rPr>
              <a:t>perct95-3</a:t>
            </a:r>
            <a:r>
              <a:rPr lang="en-US" b="0" dirty="0"/>
              <a:t> </a:t>
            </a:r>
            <a:r>
              <a:rPr lang="en-US" sz="1800" b="0" i="0" u="none" strike="noStrike" dirty="0">
                <a:solidFill>
                  <a:srgbClr val="000000"/>
                </a:solidFill>
                <a:effectLst/>
                <a:latin typeface="Calibri" panose="020F0502020204030204" pitchFamily="34" charset="0"/>
              </a:rPr>
              <a:t>medianInt-3</a:t>
            </a:r>
            <a:r>
              <a:rPr lang="en-US" b="0" dirty="0"/>
              <a:t> </a:t>
            </a:r>
            <a:r>
              <a:rPr lang="en-US" sz="1800" b="0" i="0" u="none" strike="noStrike" dirty="0">
                <a:solidFill>
                  <a:srgbClr val="000000"/>
                </a:solidFill>
                <a:effectLst/>
                <a:latin typeface="Calibri" panose="020F0502020204030204" pitchFamily="34" charset="0"/>
              </a:rPr>
              <a:t>sumInt-3</a:t>
            </a:r>
            <a:r>
              <a:rPr lang="en-US" b="0" dirty="0"/>
              <a:t> </a:t>
            </a:r>
            <a:r>
              <a:rPr lang="en-US" sz="1800" b="0" i="0" u="none" strike="noStrike" dirty="0">
                <a:solidFill>
                  <a:srgbClr val="000000"/>
                </a:solidFill>
                <a:effectLst/>
                <a:latin typeface="Calibri" panose="020F0502020204030204" pitchFamily="34" charset="0"/>
              </a:rPr>
              <a:t>MeanInt-4</a:t>
            </a:r>
            <a:r>
              <a:rPr lang="en-US" b="0" dirty="0"/>
              <a:t> </a:t>
            </a:r>
            <a:r>
              <a:rPr lang="en-US" sz="1800" b="0" i="0" u="none" strike="noStrike" dirty="0">
                <a:solidFill>
                  <a:srgbClr val="000000"/>
                </a:solidFill>
                <a:effectLst/>
                <a:latin typeface="Calibri" panose="020F0502020204030204" pitchFamily="34" charset="0"/>
              </a:rPr>
              <a:t>avgWidth-4</a:t>
            </a:r>
            <a:r>
              <a:rPr lang="en-US" b="0" dirty="0"/>
              <a:t> </a:t>
            </a:r>
            <a:r>
              <a:rPr lang="en-US" sz="1800" b="0" i="0" u="none" strike="noStrike" dirty="0">
                <a:solidFill>
                  <a:srgbClr val="000000"/>
                </a:solidFill>
                <a:effectLst/>
                <a:latin typeface="Calibri" panose="020F0502020204030204" pitchFamily="34" charset="0"/>
              </a:rPr>
              <a:t>stdInt-4</a:t>
            </a:r>
            <a:r>
              <a:rPr lang="en-US" b="0" dirty="0"/>
              <a:t> </a:t>
            </a:r>
            <a:r>
              <a:rPr lang="en-US" sz="1800" b="0" i="0" u="none" strike="noStrike" dirty="0">
                <a:solidFill>
                  <a:srgbClr val="000000"/>
                </a:solidFill>
                <a:effectLst/>
                <a:latin typeface="Calibri" panose="020F0502020204030204" pitchFamily="34" charset="0"/>
              </a:rPr>
              <a:t>perct95-4</a:t>
            </a:r>
            <a:r>
              <a:rPr lang="en-US" b="0" dirty="0"/>
              <a:t> </a:t>
            </a:r>
            <a:r>
              <a:rPr lang="en-US" sz="1800" b="0" i="0" u="none" strike="noStrike" dirty="0">
                <a:solidFill>
                  <a:srgbClr val="000000"/>
                </a:solidFill>
                <a:effectLst/>
                <a:latin typeface="Calibri" panose="020F0502020204030204" pitchFamily="34" charset="0"/>
              </a:rPr>
              <a:t>medianInt-4</a:t>
            </a:r>
            <a:r>
              <a:rPr lang="en-US" b="0" dirty="0"/>
              <a:t> </a:t>
            </a:r>
            <a:r>
              <a:rPr lang="en-US" sz="1800" b="0" i="0" u="none" strike="noStrike" dirty="0">
                <a:solidFill>
                  <a:srgbClr val="000000"/>
                </a:solidFill>
                <a:effectLst/>
                <a:latin typeface="Calibri" panose="020F0502020204030204" pitchFamily="34" charset="0"/>
              </a:rPr>
              <a:t>sumInt-4</a:t>
            </a:r>
            <a:r>
              <a:rPr lang="en-US" b="0" dirty="0"/>
              <a:t> </a:t>
            </a:r>
            <a:r>
              <a:rPr lang="en-US" sz="1800" b="0" i="0" u="none" strike="noStrike" dirty="0">
                <a:solidFill>
                  <a:srgbClr val="000000"/>
                </a:solidFill>
                <a:effectLst/>
                <a:latin typeface="Calibri" panose="020F0502020204030204" pitchFamily="34" charset="0"/>
              </a:rPr>
              <a:t>MeanInt-5</a:t>
            </a:r>
            <a:r>
              <a:rPr lang="en-US" b="0" dirty="0"/>
              <a:t> </a:t>
            </a:r>
            <a:r>
              <a:rPr lang="en-US" sz="1800" b="0" i="0" u="none" strike="noStrike" dirty="0">
                <a:solidFill>
                  <a:srgbClr val="000000"/>
                </a:solidFill>
                <a:effectLst/>
                <a:latin typeface="Calibri" panose="020F0502020204030204" pitchFamily="34" charset="0"/>
              </a:rPr>
              <a:t>avgWidth-5</a:t>
            </a:r>
            <a:r>
              <a:rPr lang="en-US" b="0" dirty="0"/>
              <a:t> </a:t>
            </a:r>
            <a:r>
              <a:rPr lang="en-US" sz="1800" b="0" i="0" u="none" strike="noStrike" dirty="0">
                <a:solidFill>
                  <a:srgbClr val="000000"/>
                </a:solidFill>
                <a:effectLst/>
                <a:latin typeface="Calibri" panose="020F0502020204030204" pitchFamily="34" charset="0"/>
              </a:rPr>
              <a:t>stdInt-5</a:t>
            </a:r>
            <a:r>
              <a:rPr lang="en-US" b="0" dirty="0"/>
              <a:t> </a:t>
            </a:r>
            <a:r>
              <a:rPr lang="en-US" sz="1800" b="0" i="0" u="none" strike="noStrike" dirty="0">
                <a:solidFill>
                  <a:srgbClr val="000000"/>
                </a:solidFill>
                <a:effectLst/>
                <a:latin typeface="Calibri" panose="020F0502020204030204" pitchFamily="34" charset="0"/>
              </a:rPr>
              <a:t>perct95-5</a:t>
            </a:r>
            <a:r>
              <a:rPr lang="en-US" b="0" dirty="0"/>
              <a:t> </a:t>
            </a:r>
            <a:r>
              <a:rPr lang="en-US" sz="1800" b="0" i="0" u="none" strike="noStrike" dirty="0">
                <a:solidFill>
                  <a:srgbClr val="000000"/>
                </a:solidFill>
                <a:effectLst/>
                <a:latin typeface="Calibri" panose="020F0502020204030204" pitchFamily="34" charset="0"/>
              </a:rPr>
              <a:t>medianInt-5</a:t>
            </a:r>
            <a:r>
              <a:rPr lang="en-US" b="0" dirty="0"/>
              <a:t> </a:t>
            </a:r>
            <a:r>
              <a:rPr lang="en-US" sz="1800" b="0" i="0" u="none" strike="noStrike" dirty="0">
                <a:solidFill>
                  <a:srgbClr val="000000"/>
                </a:solidFill>
                <a:effectLst/>
                <a:latin typeface="Calibri" panose="020F0502020204030204" pitchFamily="34" charset="0"/>
              </a:rPr>
              <a:t>sumInt-5</a:t>
            </a:r>
            <a:r>
              <a:rPr lang="en-US" b="0" dirty="0"/>
              <a:t> </a:t>
            </a:r>
            <a:r>
              <a:rPr lang="en-US" sz="1800" b="0" i="0" u="none" strike="noStrike" dirty="0">
                <a:solidFill>
                  <a:srgbClr val="000000"/>
                </a:solidFill>
                <a:effectLst/>
                <a:latin typeface="Calibri" panose="020F0502020204030204" pitchFamily="34" charset="0"/>
              </a:rPr>
              <a:t>MeanInt-6</a:t>
            </a:r>
            <a:r>
              <a:rPr lang="en-US" b="0" dirty="0"/>
              <a:t> </a:t>
            </a:r>
            <a:r>
              <a:rPr lang="en-US" sz="1800" b="0" i="0" u="none" strike="noStrike" dirty="0">
                <a:solidFill>
                  <a:srgbClr val="000000"/>
                </a:solidFill>
                <a:effectLst/>
                <a:latin typeface="Calibri" panose="020F0502020204030204" pitchFamily="34" charset="0"/>
              </a:rPr>
              <a:t>avgWidth-6</a:t>
            </a:r>
            <a:r>
              <a:rPr lang="en-US" b="0" dirty="0"/>
              <a:t> </a:t>
            </a:r>
            <a:r>
              <a:rPr lang="en-US" sz="1800" b="0" i="0" u="none" strike="noStrike" dirty="0">
                <a:solidFill>
                  <a:srgbClr val="000000"/>
                </a:solidFill>
                <a:effectLst/>
                <a:latin typeface="Calibri" panose="020F0502020204030204" pitchFamily="34" charset="0"/>
              </a:rPr>
              <a:t>stdInt-6</a:t>
            </a:r>
            <a:r>
              <a:rPr lang="en-US" b="0" dirty="0"/>
              <a:t> </a:t>
            </a:r>
            <a:r>
              <a:rPr lang="en-US" sz="1800" b="0" i="0" u="none" strike="noStrike" dirty="0">
                <a:solidFill>
                  <a:srgbClr val="000000"/>
                </a:solidFill>
                <a:effectLst/>
                <a:latin typeface="Calibri" panose="020F0502020204030204" pitchFamily="34" charset="0"/>
              </a:rPr>
              <a:t>perct95-6</a:t>
            </a:r>
            <a:r>
              <a:rPr lang="en-US" b="0" dirty="0"/>
              <a:t> </a:t>
            </a:r>
            <a:r>
              <a:rPr lang="en-US" sz="1800" b="0" i="0" u="none" strike="noStrike" dirty="0">
                <a:solidFill>
                  <a:srgbClr val="000000"/>
                </a:solidFill>
                <a:effectLst/>
                <a:latin typeface="Calibri" panose="020F0502020204030204" pitchFamily="34" charset="0"/>
              </a:rPr>
              <a:t>medianInt-6</a:t>
            </a:r>
            <a:r>
              <a:rPr lang="en-US" b="0" dirty="0"/>
              <a:t> </a:t>
            </a:r>
            <a:r>
              <a:rPr lang="en-US" sz="1800" b="0" i="0" u="none" strike="noStrike" dirty="0">
                <a:solidFill>
                  <a:srgbClr val="000000"/>
                </a:solidFill>
                <a:effectLst/>
                <a:latin typeface="Calibri" panose="020F0502020204030204" pitchFamily="34" charset="0"/>
              </a:rPr>
              <a:t>sumInt-6</a:t>
            </a:r>
            <a:r>
              <a:rPr lang="en-US" b="0" dirty="0"/>
              <a:t> </a:t>
            </a:r>
            <a:r>
              <a:rPr lang="en-US" sz="1800" b="0" i="0" u="none" strike="noStrike" dirty="0">
                <a:solidFill>
                  <a:srgbClr val="000000"/>
                </a:solidFill>
                <a:effectLst/>
                <a:latin typeface="Calibri" panose="020F0502020204030204" pitchFamily="34" charset="0"/>
              </a:rPr>
              <a:t>MeanInt-7</a:t>
            </a:r>
            <a:r>
              <a:rPr lang="en-US" b="0" dirty="0"/>
              <a:t> </a:t>
            </a:r>
            <a:r>
              <a:rPr lang="en-US" sz="1800" b="0" i="0" u="none" strike="noStrike" dirty="0">
                <a:solidFill>
                  <a:srgbClr val="000000"/>
                </a:solidFill>
                <a:effectLst/>
                <a:latin typeface="Calibri" panose="020F0502020204030204" pitchFamily="34" charset="0"/>
              </a:rPr>
              <a:t>avgWidth-7</a:t>
            </a:r>
            <a:r>
              <a:rPr lang="en-US" b="0" dirty="0"/>
              <a:t> </a:t>
            </a:r>
            <a:r>
              <a:rPr lang="en-US" sz="1800" b="0" i="0" u="none" strike="noStrike" dirty="0">
                <a:solidFill>
                  <a:srgbClr val="000000"/>
                </a:solidFill>
                <a:effectLst/>
                <a:latin typeface="Calibri" panose="020F0502020204030204" pitchFamily="34" charset="0"/>
              </a:rPr>
              <a:t>stdInt-7</a:t>
            </a:r>
            <a:r>
              <a:rPr lang="en-US" b="0" dirty="0"/>
              <a:t> </a:t>
            </a:r>
            <a:r>
              <a:rPr lang="en-US" sz="1800" b="0" i="0" u="none" strike="noStrike" dirty="0">
                <a:solidFill>
                  <a:srgbClr val="000000"/>
                </a:solidFill>
                <a:effectLst/>
                <a:latin typeface="Calibri" panose="020F0502020204030204" pitchFamily="34" charset="0"/>
              </a:rPr>
              <a:t>perct95-7</a:t>
            </a:r>
            <a:r>
              <a:rPr lang="en-US" b="0" dirty="0"/>
              <a:t> </a:t>
            </a:r>
            <a:r>
              <a:rPr lang="en-US" sz="1800" b="0" i="0" u="none" strike="noStrike" dirty="0">
                <a:solidFill>
                  <a:srgbClr val="000000"/>
                </a:solidFill>
                <a:effectLst/>
                <a:latin typeface="Calibri" panose="020F0502020204030204" pitchFamily="34" charset="0"/>
              </a:rPr>
              <a:t>medianInt-7</a:t>
            </a:r>
            <a:r>
              <a:rPr lang="en-US" b="0" dirty="0"/>
              <a:t> </a:t>
            </a:r>
            <a:r>
              <a:rPr lang="en-US" sz="1800" b="0" i="0" u="none" strike="noStrike" dirty="0">
                <a:solidFill>
                  <a:srgbClr val="000000"/>
                </a:solidFill>
                <a:effectLst/>
                <a:latin typeface="Calibri" panose="020F0502020204030204" pitchFamily="34" charset="0"/>
              </a:rPr>
              <a:t>sumInt-7</a:t>
            </a:r>
            <a:r>
              <a:rPr lang="en-US" b="0" dirty="0"/>
              <a:t> </a:t>
            </a:r>
            <a:r>
              <a:rPr lang="en-US" sz="1800" b="0" i="0" u="none" strike="noStrike" dirty="0">
                <a:solidFill>
                  <a:srgbClr val="000000"/>
                </a:solidFill>
                <a:effectLst/>
                <a:latin typeface="Calibri" panose="020F0502020204030204" pitchFamily="34" charset="0"/>
              </a:rPr>
              <a:t>MeanInt-8</a:t>
            </a:r>
            <a:r>
              <a:rPr lang="en-US" b="0" dirty="0"/>
              <a:t> </a:t>
            </a:r>
            <a:r>
              <a:rPr lang="en-US" sz="1800" b="0" i="0" u="none" strike="noStrike" dirty="0">
                <a:solidFill>
                  <a:srgbClr val="000000"/>
                </a:solidFill>
                <a:effectLst/>
                <a:latin typeface="Calibri" panose="020F0502020204030204" pitchFamily="34" charset="0"/>
              </a:rPr>
              <a:t>avgWidth-8</a:t>
            </a:r>
            <a:r>
              <a:rPr lang="en-US" b="0" dirty="0"/>
              <a:t> </a:t>
            </a:r>
            <a:r>
              <a:rPr lang="en-US" sz="1800" b="0" i="0" u="none" strike="noStrike" dirty="0">
                <a:solidFill>
                  <a:srgbClr val="000000"/>
                </a:solidFill>
                <a:effectLst/>
                <a:latin typeface="Calibri" panose="020F0502020204030204" pitchFamily="34" charset="0"/>
              </a:rPr>
              <a:t>stdInt-8</a:t>
            </a:r>
            <a:r>
              <a:rPr lang="en-US" b="0" dirty="0"/>
              <a:t> </a:t>
            </a:r>
            <a:r>
              <a:rPr lang="en-US" sz="1800" b="0" i="0" u="none" strike="noStrike" dirty="0">
                <a:solidFill>
                  <a:srgbClr val="000000"/>
                </a:solidFill>
                <a:effectLst/>
                <a:latin typeface="Calibri" panose="020F0502020204030204" pitchFamily="34" charset="0"/>
              </a:rPr>
              <a:t>perct95-8</a:t>
            </a:r>
            <a:r>
              <a:rPr lang="en-US" b="0" dirty="0"/>
              <a:t> </a:t>
            </a:r>
            <a:r>
              <a:rPr lang="en-US" sz="1800" b="0" i="0" u="none" strike="noStrike" dirty="0">
                <a:solidFill>
                  <a:srgbClr val="000000"/>
                </a:solidFill>
                <a:effectLst/>
                <a:latin typeface="Calibri" panose="020F0502020204030204" pitchFamily="34" charset="0"/>
              </a:rPr>
              <a:t>medianInt-8</a:t>
            </a:r>
            <a:r>
              <a:rPr lang="en-US" b="0" dirty="0"/>
              <a:t> </a:t>
            </a:r>
            <a:r>
              <a:rPr lang="en-US" sz="1800" b="0" i="0" u="none" strike="noStrike" dirty="0">
                <a:solidFill>
                  <a:srgbClr val="000000"/>
                </a:solidFill>
                <a:effectLst/>
                <a:latin typeface="Calibri" panose="020F0502020204030204" pitchFamily="34" charset="0"/>
              </a:rPr>
              <a:t>sumInt-8</a:t>
            </a:r>
            <a:r>
              <a:rPr lang="en-US" b="0" dirty="0"/>
              <a:t> </a:t>
            </a:r>
            <a:r>
              <a:rPr lang="en-US" sz="1800" b="0" i="0" u="none" strike="noStrike" dirty="0">
                <a:solidFill>
                  <a:srgbClr val="000000"/>
                </a:solidFill>
                <a:effectLst/>
                <a:latin typeface="Calibri" panose="020F0502020204030204" pitchFamily="34" charset="0"/>
              </a:rPr>
              <a:t>MeanInt-9</a:t>
            </a:r>
            <a:r>
              <a:rPr lang="en-US" b="0" dirty="0"/>
              <a:t> </a:t>
            </a:r>
            <a:r>
              <a:rPr lang="en-US" sz="1800" b="0" i="0" u="none" strike="noStrike" dirty="0">
                <a:solidFill>
                  <a:srgbClr val="000000"/>
                </a:solidFill>
                <a:effectLst/>
                <a:latin typeface="Calibri" panose="020F0502020204030204" pitchFamily="34" charset="0"/>
              </a:rPr>
              <a:t>avgWidth-9</a:t>
            </a:r>
            <a:r>
              <a:rPr lang="en-US" b="0" dirty="0"/>
              <a:t> </a:t>
            </a:r>
            <a:r>
              <a:rPr lang="en-US" sz="1800" b="0" i="0" u="none" strike="noStrike" dirty="0">
                <a:solidFill>
                  <a:srgbClr val="000000"/>
                </a:solidFill>
                <a:effectLst/>
                <a:latin typeface="Calibri" panose="020F0502020204030204" pitchFamily="34" charset="0"/>
              </a:rPr>
              <a:t>stdInt-9</a:t>
            </a:r>
            <a:r>
              <a:rPr lang="en-US" b="0" dirty="0"/>
              <a:t> </a:t>
            </a:r>
            <a:r>
              <a:rPr lang="en-US" sz="1800" b="0" i="0" u="none" strike="noStrike" dirty="0">
                <a:solidFill>
                  <a:srgbClr val="000000"/>
                </a:solidFill>
                <a:effectLst/>
                <a:latin typeface="Calibri" panose="020F0502020204030204" pitchFamily="34" charset="0"/>
              </a:rPr>
              <a:t>perct95-9</a:t>
            </a:r>
            <a:r>
              <a:rPr lang="en-US" b="0" dirty="0"/>
              <a:t> </a:t>
            </a:r>
            <a:r>
              <a:rPr lang="en-US" sz="1800" b="0" i="0" u="none" strike="noStrike" dirty="0">
                <a:solidFill>
                  <a:srgbClr val="000000"/>
                </a:solidFill>
                <a:effectLst/>
                <a:latin typeface="Calibri" panose="020F0502020204030204" pitchFamily="34" charset="0"/>
              </a:rPr>
              <a:t>medianInt-9</a:t>
            </a:r>
            <a:r>
              <a:rPr lang="en-US" b="0" dirty="0"/>
              <a:t> </a:t>
            </a:r>
            <a:r>
              <a:rPr lang="en-US" sz="1800" b="0" i="0" u="none" strike="noStrike" dirty="0">
                <a:solidFill>
                  <a:srgbClr val="000000"/>
                </a:solidFill>
                <a:effectLst/>
                <a:latin typeface="Calibri" panose="020F0502020204030204" pitchFamily="34" charset="0"/>
              </a:rPr>
              <a:t>sumInt-9</a:t>
            </a:r>
            <a:r>
              <a:rPr lang="en-US" b="0" dirty="0"/>
              <a:t> </a:t>
            </a:r>
            <a:r>
              <a:rPr lang="en-US" sz="1800" b="0" i="0" u="none" strike="noStrike" dirty="0">
                <a:solidFill>
                  <a:srgbClr val="000000"/>
                </a:solidFill>
                <a:effectLst/>
                <a:latin typeface="Calibri" panose="020F0502020204030204" pitchFamily="34" charset="0"/>
              </a:rPr>
              <a:t>MeanInt-10</a:t>
            </a:r>
            <a:r>
              <a:rPr lang="en-US" b="0" dirty="0"/>
              <a:t> </a:t>
            </a:r>
            <a:r>
              <a:rPr lang="en-US" sz="1800" b="0" i="0" u="none" strike="noStrike" dirty="0">
                <a:solidFill>
                  <a:srgbClr val="000000"/>
                </a:solidFill>
                <a:effectLst/>
                <a:latin typeface="Calibri" panose="020F0502020204030204" pitchFamily="34" charset="0"/>
              </a:rPr>
              <a:t>avgWidth-10</a:t>
            </a:r>
            <a:r>
              <a:rPr lang="en-US" b="0" dirty="0"/>
              <a:t> </a:t>
            </a:r>
            <a:r>
              <a:rPr lang="en-US" sz="1800" b="0" i="0" u="none" strike="noStrike" dirty="0">
                <a:solidFill>
                  <a:srgbClr val="000000"/>
                </a:solidFill>
                <a:effectLst/>
                <a:latin typeface="Calibri" panose="020F0502020204030204" pitchFamily="34" charset="0"/>
              </a:rPr>
              <a:t>stdInt-10</a:t>
            </a:r>
            <a:r>
              <a:rPr lang="en-US" b="0" dirty="0"/>
              <a:t> </a:t>
            </a:r>
            <a:r>
              <a:rPr lang="en-US" sz="1800" b="0" i="0" u="none" strike="noStrike" dirty="0">
                <a:solidFill>
                  <a:srgbClr val="000000"/>
                </a:solidFill>
                <a:effectLst/>
                <a:latin typeface="Calibri" panose="020F0502020204030204" pitchFamily="34" charset="0"/>
              </a:rPr>
              <a:t>perct95-10</a:t>
            </a:r>
            <a:r>
              <a:rPr lang="en-US" b="0" dirty="0"/>
              <a:t> </a:t>
            </a:r>
            <a:r>
              <a:rPr lang="en-US" sz="1800" b="0" i="0" u="none" strike="noStrike" dirty="0">
                <a:solidFill>
                  <a:srgbClr val="000000"/>
                </a:solidFill>
                <a:effectLst/>
                <a:latin typeface="Calibri" panose="020F0502020204030204" pitchFamily="34" charset="0"/>
              </a:rPr>
              <a:t>medianInt-10</a:t>
            </a:r>
            <a:r>
              <a:rPr lang="en-US" b="0" dirty="0"/>
              <a:t> </a:t>
            </a:r>
            <a:r>
              <a:rPr lang="en-US" sz="1800" b="0" i="0" u="none" strike="noStrike" dirty="0">
                <a:solidFill>
                  <a:srgbClr val="000000"/>
                </a:solidFill>
                <a:effectLst/>
                <a:latin typeface="Calibri" panose="020F0502020204030204" pitchFamily="34" charset="0"/>
              </a:rPr>
              <a:t>sumInt-10</a:t>
            </a:r>
            <a:r>
              <a:rPr lang="en-US" b="0" dirty="0"/>
              <a:t> </a:t>
            </a:r>
            <a:r>
              <a:rPr lang="en-US" sz="1800" b="0" i="0" u="none" strike="noStrike" dirty="0" err="1">
                <a:solidFill>
                  <a:srgbClr val="000000"/>
                </a:solidFill>
                <a:effectLst/>
                <a:latin typeface="Calibri" panose="020F0502020204030204" pitchFamily="34" charset="0"/>
              </a:rPr>
              <a:t>aspect_ratio</a:t>
            </a:r>
            <a:r>
              <a:rPr lang="en-US" b="0" dirty="0"/>
              <a:t> </a:t>
            </a:r>
            <a:r>
              <a:rPr lang="en-US" sz="1800" b="0" i="0" u="none" strike="noStrike" dirty="0">
                <a:solidFill>
                  <a:srgbClr val="000000"/>
                </a:solidFill>
                <a:effectLst/>
                <a:latin typeface="Calibri" panose="020F0502020204030204" pitchFamily="34" charset="0"/>
              </a:rPr>
              <a:t>intRatio2-9</a:t>
            </a:r>
            <a:r>
              <a:rPr lang="en-US" b="0" dirty="0"/>
              <a:t> </a:t>
            </a:r>
            <a:r>
              <a:rPr lang="en-US" sz="1800" b="0" i="0" u="none" strike="noStrike" dirty="0" err="1">
                <a:solidFill>
                  <a:srgbClr val="000000"/>
                </a:solidFill>
                <a:effectLst/>
                <a:latin typeface="Calibri" panose="020F0502020204030204" pitchFamily="34" charset="0"/>
              </a:rPr>
              <a:t>tipWidthRatio</a:t>
            </a:r>
            <a:r>
              <a:rPr lang="en-US" b="0" dirty="0"/>
              <a:t> </a:t>
            </a:r>
            <a:r>
              <a:rPr lang="en-US" sz="1800" b="0" i="0" u="none" strike="noStrike" dirty="0" err="1">
                <a:solidFill>
                  <a:srgbClr val="000000"/>
                </a:solidFill>
                <a:effectLst/>
                <a:latin typeface="Calibri" panose="020F0502020204030204" pitchFamily="34" charset="0"/>
              </a:rPr>
              <a:t>BodMeanInt</a:t>
            </a:r>
            <a:r>
              <a:rPr lang="en-US" b="0" dirty="0"/>
              <a:t> </a:t>
            </a:r>
            <a:r>
              <a:rPr lang="en-US" sz="1800" b="0" i="0" u="none" strike="noStrike" dirty="0" err="1">
                <a:solidFill>
                  <a:srgbClr val="000000"/>
                </a:solidFill>
                <a:effectLst/>
                <a:latin typeface="Calibri" panose="020F0502020204030204" pitchFamily="34" charset="0"/>
              </a:rPr>
              <a:t>BodAvgWidth</a:t>
            </a:r>
            <a:r>
              <a:rPr lang="en-US" b="0" dirty="0"/>
              <a:t> </a:t>
            </a:r>
            <a:r>
              <a:rPr lang="en-US" sz="1800" b="0" i="0" u="none" strike="noStrike" dirty="0" err="1">
                <a:solidFill>
                  <a:srgbClr val="000000"/>
                </a:solidFill>
                <a:effectLst/>
                <a:latin typeface="Calibri" panose="020F0502020204030204" pitchFamily="34" charset="0"/>
              </a:rPr>
              <a:t>BodStdInt</a:t>
            </a:r>
            <a:r>
              <a:rPr lang="en-US" b="0" dirty="0"/>
              <a:t> </a:t>
            </a:r>
            <a:r>
              <a:rPr lang="en-US" sz="1800" b="0" i="0" u="none" strike="noStrike" dirty="0">
                <a:solidFill>
                  <a:srgbClr val="000000"/>
                </a:solidFill>
                <a:effectLst/>
                <a:latin typeface="Calibri" panose="020F0502020204030204" pitchFamily="34" charset="0"/>
              </a:rPr>
              <a:t>BodPerct95</a:t>
            </a:r>
            <a:r>
              <a:rPr lang="en-US" b="0" dirty="0"/>
              <a:t> </a:t>
            </a:r>
            <a:r>
              <a:rPr lang="en-US" sz="1800" b="0" i="0" u="none" strike="noStrike" dirty="0" err="1">
                <a:solidFill>
                  <a:srgbClr val="000000"/>
                </a:solidFill>
                <a:effectLst/>
                <a:latin typeface="Calibri" panose="020F0502020204030204" pitchFamily="34" charset="0"/>
              </a:rPr>
              <a:t>BodMedianInt</a:t>
            </a:r>
            <a:r>
              <a:rPr lang="en-US" b="0" dirty="0"/>
              <a:t> </a:t>
            </a:r>
            <a:r>
              <a:rPr lang="en-US" sz="1800" b="0" i="0" u="none" strike="noStrike" dirty="0" err="1">
                <a:solidFill>
                  <a:srgbClr val="000000"/>
                </a:solidFill>
                <a:effectLst/>
                <a:latin typeface="Calibri" panose="020F0502020204030204" pitchFamily="34" charset="0"/>
              </a:rPr>
              <a:t>BodSumInt</a:t>
            </a:r>
            <a:r>
              <a:rPr lang="en-US" b="0" dirty="0"/>
              <a:t> </a:t>
            </a:r>
            <a:r>
              <a:rPr lang="en-US" sz="1800" b="0" i="0" u="none" strike="noStrike" dirty="0" err="1">
                <a:solidFill>
                  <a:srgbClr val="000000"/>
                </a:solidFill>
                <a:effectLst/>
                <a:latin typeface="Calibri" panose="020F0502020204030204" pitchFamily="34" charset="0"/>
              </a:rPr>
              <a:t>BKMeanInt</a:t>
            </a:r>
            <a:r>
              <a:rPr lang="en-US" b="0" dirty="0"/>
              <a:t> </a:t>
            </a:r>
          </a:p>
        </p:txBody>
      </p:sp>
      <p:sp>
        <p:nvSpPr>
          <p:cNvPr id="4" name="Slide Number Placeholder 3"/>
          <p:cNvSpPr>
            <a:spLocks noGrp="1"/>
          </p:cNvSpPr>
          <p:nvPr>
            <p:ph type="sldNum" sz="quarter" idx="5"/>
          </p:nvPr>
        </p:nvSpPr>
        <p:spPr/>
        <p:txBody>
          <a:bodyPr/>
          <a:lstStyle/>
          <a:p>
            <a:fld id="{29A07F0B-DB57-4930-AA47-B2FCA5AF27F8}" type="slidenum">
              <a:rPr lang="en-US" smtClean="0"/>
              <a:t>7</a:t>
            </a:fld>
            <a:endParaRPr lang="en-US"/>
          </a:p>
        </p:txBody>
      </p:sp>
    </p:spTree>
    <p:extLst>
      <p:ext uri="{BB962C8B-B14F-4D97-AF65-F5344CB8AC3E}">
        <p14:creationId xmlns:p14="http://schemas.microsoft.com/office/powerpoint/2010/main" val="420611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B&amp;W Image from </a:t>
            </a:r>
            <a:r>
              <a:rPr lang="en-US" dirty="0">
                <a:hlinkClick r:id="rId3"/>
              </a:rPr>
              <a:t>https://scikit-learn.org/stable/auto_examples/linear_model/plot_logistic_l1_l2_sparsity.html</a:t>
            </a:r>
            <a:endParaRPr lang="en-US" dirty="0"/>
          </a:p>
          <a:p>
            <a:endParaRPr lang="en-US" dirty="0"/>
          </a:p>
          <a:p>
            <a:r>
              <a:rPr lang="en-US" dirty="0"/>
              <a:t>Looks like when you get the C value very low, the same variables come through for each feature: Num, threshold, </a:t>
            </a:r>
            <a:r>
              <a:rPr lang="en-US" dirty="0" err="1"/>
              <a:t>num_regions</a:t>
            </a:r>
            <a:r>
              <a:rPr lang="en-US" dirty="0"/>
              <a:t>, </a:t>
            </a:r>
            <a:r>
              <a:rPr lang="en-US" dirty="0" err="1"/>
              <a:t>est_len</a:t>
            </a:r>
            <a:r>
              <a:rPr lang="en-US" dirty="0"/>
              <a:t>, avgWidth-1, which are the </a:t>
            </a:r>
            <a:r>
              <a:rPr lang="en-US"/>
              <a:t>first couple </a:t>
            </a:r>
            <a:r>
              <a:rPr lang="en-US" dirty="0"/>
              <a:t>variables of the excel file (?). </a:t>
            </a:r>
            <a:r>
              <a:rPr lang="en-US" b="1" dirty="0"/>
              <a:t>C decreases sparsity of the resulting coefficient matrix.</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9A07F0B-DB57-4930-AA47-B2FCA5AF27F8}" type="slidenum">
              <a:rPr lang="en-US" smtClean="0"/>
              <a:t>8</a:t>
            </a:fld>
            <a:endParaRPr lang="en-US"/>
          </a:p>
        </p:txBody>
      </p:sp>
    </p:spTree>
    <p:extLst>
      <p:ext uri="{BB962C8B-B14F-4D97-AF65-F5344CB8AC3E}">
        <p14:creationId xmlns:p14="http://schemas.microsoft.com/office/powerpoint/2010/main" val="3287111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the L1 regressor object on new testing data by value of C on the x axis</a:t>
            </a:r>
          </a:p>
        </p:txBody>
      </p:sp>
      <p:sp>
        <p:nvSpPr>
          <p:cNvPr id="4" name="Slide Number Placeholder 3"/>
          <p:cNvSpPr>
            <a:spLocks noGrp="1"/>
          </p:cNvSpPr>
          <p:nvPr>
            <p:ph type="sldNum" sz="quarter" idx="5"/>
          </p:nvPr>
        </p:nvSpPr>
        <p:spPr/>
        <p:txBody>
          <a:bodyPr/>
          <a:lstStyle/>
          <a:p>
            <a:fld id="{29A07F0B-DB57-4930-AA47-B2FCA5AF27F8}" type="slidenum">
              <a:rPr lang="en-US" smtClean="0"/>
              <a:t>9</a:t>
            </a:fld>
            <a:endParaRPr lang="en-US"/>
          </a:p>
        </p:txBody>
      </p:sp>
    </p:spTree>
    <p:extLst>
      <p:ext uri="{BB962C8B-B14F-4D97-AF65-F5344CB8AC3E}">
        <p14:creationId xmlns:p14="http://schemas.microsoft.com/office/powerpoint/2010/main" val="3140554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GridSearchCV</a:t>
            </a:r>
            <a:r>
              <a:rPr lang="en-US" dirty="0"/>
              <a:t> to test different alpha values (or different anything, really – quite a handy tool!)</a:t>
            </a:r>
          </a:p>
        </p:txBody>
      </p:sp>
      <p:sp>
        <p:nvSpPr>
          <p:cNvPr id="4" name="Slide Number Placeholder 3"/>
          <p:cNvSpPr>
            <a:spLocks noGrp="1"/>
          </p:cNvSpPr>
          <p:nvPr>
            <p:ph type="sldNum" sz="quarter" idx="5"/>
          </p:nvPr>
        </p:nvSpPr>
        <p:spPr/>
        <p:txBody>
          <a:bodyPr/>
          <a:lstStyle/>
          <a:p>
            <a:fld id="{29A07F0B-DB57-4930-AA47-B2FCA5AF27F8}" type="slidenum">
              <a:rPr lang="en-US" smtClean="0"/>
              <a:t>10</a:t>
            </a:fld>
            <a:endParaRPr lang="en-US"/>
          </a:p>
        </p:txBody>
      </p:sp>
    </p:spTree>
    <p:extLst>
      <p:ext uri="{BB962C8B-B14F-4D97-AF65-F5344CB8AC3E}">
        <p14:creationId xmlns:p14="http://schemas.microsoft.com/office/powerpoint/2010/main" val="172803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lasso with optimal alpha value</a:t>
            </a:r>
          </a:p>
        </p:txBody>
      </p:sp>
      <p:sp>
        <p:nvSpPr>
          <p:cNvPr id="4" name="Slide Number Placeholder 3"/>
          <p:cNvSpPr>
            <a:spLocks noGrp="1"/>
          </p:cNvSpPr>
          <p:nvPr>
            <p:ph type="sldNum" sz="quarter" idx="5"/>
          </p:nvPr>
        </p:nvSpPr>
        <p:spPr/>
        <p:txBody>
          <a:bodyPr/>
          <a:lstStyle/>
          <a:p>
            <a:fld id="{29A07F0B-DB57-4930-AA47-B2FCA5AF27F8}" type="slidenum">
              <a:rPr lang="en-US" smtClean="0"/>
              <a:t>11</a:t>
            </a:fld>
            <a:endParaRPr lang="en-US"/>
          </a:p>
        </p:txBody>
      </p:sp>
    </p:spTree>
    <p:extLst>
      <p:ext uri="{BB962C8B-B14F-4D97-AF65-F5344CB8AC3E}">
        <p14:creationId xmlns:p14="http://schemas.microsoft.com/office/powerpoint/2010/main" val="3969531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Illustrates the distributions of each feature according to the projection done by LDA on the training data.</a:t>
            </a:r>
          </a:p>
        </p:txBody>
      </p:sp>
      <p:sp>
        <p:nvSpPr>
          <p:cNvPr id="4" name="Slide Number Placeholder 3"/>
          <p:cNvSpPr>
            <a:spLocks noGrp="1"/>
          </p:cNvSpPr>
          <p:nvPr>
            <p:ph type="sldNum" sz="quarter" idx="5"/>
          </p:nvPr>
        </p:nvSpPr>
        <p:spPr/>
        <p:txBody>
          <a:bodyPr/>
          <a:lstStyle/>
          <a:p>
            <a:fld id="{29A07F0B-DB57-4930-AA47-B2FCA5AF27F8}" type="slidenum">
              <a:rPr lang="en-US" smtClean="0"/>
              <a:t>13</a:t>
            </a:fld>
            <a:endParaRPr lang="en-US"/>
          </a:p>
        </p:txBody>
      </p:sp>
    </p:spTree>
    <p:extLst>
      <p:ext uri="{BB962C8B-B14F-4D97-AF65-F5344CB8AC3E}">
        <p14:creationId xmlns:p14="http://schemas.microsoft.com/office/powerpoint/2010/main" val="235721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SFS was very interesting because after you perform the SFS, you get a list of features which best model the classification. Then you can do logistic regression on your classification using JUST the recommended features and see how accurate that is. The above screenshot details this. For example, SFS identified avgWidth-1, sumInt-4, sumInt-6, sumInt-7, ad medianInt-1 as the most salient features for the classification of the </a:t>
            </a:r>
            <a:r>
              <a:rPr lang="en-US" dirty="0" err="1"/>
              <a:t>Single_Loaded</a:t>
            </a:r>
            <a:r>
              <a:rPr lang="en-US" dirty="0"/>
              <a:t> feature. When you generate a logistic regression object using solely these features and use it to fit and model your data, then you get very high accuracy for the classification of single loaded vs. multiple loads.</a:t>
            </a:r>
          </a:p>
          <a:p>
            <a:endParaRPr lang="en-US" dirty="0"/>
          </a:p>
          <a:p>
            <a:r>
              <a:rPr lang="en-US" dirty="0"/>
              <a:t>Logistic regression notes:</a:t>
            </a:r>
          </a:p>
          <a:p>
            <a:pPr marL="171450" indent="-171450">
              <a:buFont typeface="Arial" panose="020B0604020202020204" pitchFamily="34" charset="0"/>
              <a:buChar char="•"/>
            </a:pPr>
            <a:r>
              <a:rPr lang="en-US" dirty="0"/>
              <a:t>Solvers: don’t seem to be a big deal as long as you standardize</a:t>
            </a:r>
          </a:p>
          <a:p>
            <a:pPr marL="628650" lvl="1" indent="-171450">
              <a:buFont typeface="Arial" panose="020B0604020202020204" pitchFamily="34" charset="0"/>
              <a:buChar char="•"/>
            </a:pPr>
            <a:r>
              <a:rPr lang="en-US" dirty="0">
                <a:hlinkClick r:id="rId3"/>
              </a:rPr>
              <a:t>https://stackoverflow.com/questions/38640109/logistic-regression-python-solvers-definitions</a:t>
            </a:r>
            <a:endParaRPr lang="en-US" dirty="0"/>
          </a:p>
          <a:p>
            <a:pPr marL="628650" lvl="1" indent="-171450">
              <a:buFont typeface="Arial" panose="020B0604020202020204" pitchFamily="34" charset="0"/>
              <a:buChar char="•"/>
            </a:pPr>
            <a:r>
              <a:rPr lang="en-US" dirty="0">
                <a:hlinkClick r:id="rId4"/>
              </a:rPr>
              <a:t>https://towardsdatascience.com/dont-sweat-the-solver-stuff-aea7cddc3451</a:t>
            </a:r>
            <a:endParaRPr lang="en-US" dirty="0"/>
          </a:p>
          <a:p>
            <a:pPr marL="171450" lvl="0" indent="-171450">
              <a:buFont typeface="Arial" panose="020B0604020202020204" pitchFamily="34" charset="0"/>
              <a:buChar char="•"/>
            </a:pPr>
            <a:r>
              <a:rPr lang="en-US" dirty="0" err="1"/>
              <a:t>Max_iter</a:t>
            </a:r>
            <a:r>
              <a:rPr lang="en-US" dirty="0"/>
              <a:t>: </a:t>
            </a:r>
            <a:r>
              <a:rPr lang="en-US" dirty="0">
                <a:hlinkClick r:id="rId5"/>
              </a:rPr>
              <a:t>https://www.naftaliharris.com/blog/visualizing-k-means-clustering/</a:t>
            </a:r>
            <a:endParaRPr lang="en-US" dirty="0"/>
          </a:p>
          <a:p>
            <a:pPr marL="171450" lvl="0" indent="-171450">
              <a:buFont typeface="Arial" panose="020B0604020202020204" pitchFamily="34" charset="0"/>
              <a:buChar char="•"/>
            </a:pPr>
            <a:r>
              <a:rPr lang="en-US" dirty="0" err="1"/>
              <a:t>N_jobs</a:t>
            </a:r>
            <a:r>
              <a:rPr lang="en-US" dirty="0"/>
              <a:t>: -1 to use all processors, 1 for a single processor/core, 2 for two processors/cores, etc. – should just affect run time, not the results/outcome</a:t>
            </a:r>
          </a:p>
          <a:p>
            <a:pPr marL="171450" lvl="0" indent="-171450">
              <a:buFont typeface="Arial" panose="020B0604020202020204" pitchFamily="34" charset="0"/>
              <a:buChar char="•"/>
            </a:pPr>
            <a:r>
              <a:rPr lang="en-US" dirty="0" err="1"/>
              <a:t>Random_state</a:t>
            </a:r>
            <a:r>
              <a:rPr lang="en-US" dirty="0"/>
              <a:t>: make sure this is the same everything you run logistic regression, otherwise your results will be shuffled/outcome will be different – does not matter what you set </a:t>
            </a:r>
            <a:r>
              <a:rPr lang="en-US" dirty="0" err="1"/>
              <a:t>random_state</a:t>
            </a:r>
            <a:r>
              <a:rPr lang="en-US" dirty="0"/>
              <a:t> equal to as long as it’s the same number</a:t>
            </a:r>
          </a:p>
        </p:txBody>
      </p:sp>
      <p:sp>
        <p:nvSpPr>
          <p:cNvPr id="4" name="Slide Number Placeholder 3"/>
          <p:cNvSpPr>
            <a:spLocks noGrp="1"/>
          </p:cNvSpPr>
          <p:nvPr>
            <p:ph type="sldNum" sz="quarter" idx="5"/>
          </p:nvPr>
        </p:nvSpPr>
        <p:spPr/>
        <p:txBody>
          <a:bodyPr/>
          <a:lstStyle/>
          <a:p>
            <a:fld id="{29A07F0B-DB57-4930-AA47-B2FCA5AF27F8}" type="slidenum">
              <a:rPr lang="en-US" smtClean="0"/>
              <a:t>14</a:t>
            </a:fld>
            <a:endParaRPr lang="en-US"/>
          </a:p>
        </p:txBody>
      </p:sp>
    </p:spTree>
    <p:extLst>
      <p:ext uri="{BB962C8B-B14F-4D97-AF65-F5344CB8AC3E}">
        <p14:creationId xmlns:p14="http://schemas.microsoft.com/office/powerpoint/2010/main" val="503332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6323-DC7D-44DC-835F-626D866D6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BC9350-6F82-430A-91A9-B7E9992DA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1F5D80-67AD-4721-AE2F-10B1F58D2372}"/>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5" name="Footer Placeholder 4">
            <a:extLst>
              <a:ext uri="{FF2B5EF4-FFF2-40B4-BE49-F238E27FC236}">
                <a16:creationId xmlns:a16="http://schemas.microsoft.com/office/drawing/2014/main" id="{E0CD9155-56B1-443B-A1CB-23FB21026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95FEF-4D45-47D7-89BB-32B7A446A70F}"/>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57586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F256-4A65-40DF-BBFD-9F2349F9D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B87BCB-9D08-4830-8303-7384F37D5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54AF8-4C6C-4F22-BBE6-CFA9B0AC4C15}"/>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5" name="Footer Placeholder 4">
            <a:extLst>
              <a:ext uri="{FF2B5EF4-FFF2-40B4-BE49-F238E27FC236}">
                <a16:creationId xmlns:a16="http://schemas.microsoft.com/office/drawing/2014/main" id="{BEFFB0C0-3E99-4F9C-89E2-FF22CE2A5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950A8-7DCD-4551-ADCD-9D59E5232430}"/>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96533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42EE2-EF33-4997-9DB2-8E98538B5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27080-14D9-4C23-AB02-698DC26123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2936B-10CB-4798-A8B3-0223C93CEE14}"/>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5" name="Footer Placeholder 4">
            <a:extLst>
              <a:ext uri="{FF2B5EF4-FFF2-40B4-BE49-F238E27FC236}">
                <a16:creationId xmlns:a16="http://schemas.microsoft.com/office/drawing/2014/main" id="{1F3BD814-785F-44A5-B6D9-B5E3FE11D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4806B-EB11-40FF-9FEA-CAC669E47C0C}"/>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0654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DCE1-8E68-4664-9C9B-0F159E255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321DC-09A5-435F-95B9-98A5E656E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CE793-6AEB-44AB-8D84-81879087C9B5}"/>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5" name="Footer Placeholder 4">
            <a:extLst>
              <a:ext uri="{FF2B5EF4-FFF2-40B4-BE49-F238E27FC236}">
                <a16:creationId xmlns:a16="http://schemas.microsoft.com/office/drawing/2014/main" id="{566E1C87-3484-412C-A61A-F36634C43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A7531-A4F2-4640-9840-10DC038835E6}"/>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35323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2DE7-38DD-4F63-8C93-EF12C59A9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D25DA-B04D-45EB-840F-7D79D66CF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9036FA-7E43-4402-BF56-A2A15957F45D}"/>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5" name="Footer Placeholder 4">
            <a:extLst>
              <a:ext uri="{FF2B5EF4-FFF2-40B4-BE49-F238E27FC236}">
                <a16:creationId xmlns:a16="http://schemas.microsoft.com/office/drawing/2014/main" id="{02677590-6624-4444-8E4C-0A6BA5718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82C55-7E7C-4A50-82B3-B41FB36993C2}"/>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34121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F6DC-5699-4EA7-B782-89F0AAFD4A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EDBE7-CAFA-4892-AC4A-4EDCD2220D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52563-B60B-4C36-AE4D-CA3F1397B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C2ACD2-281F-4CD8-96F7-7A0C70324604}"/>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6" name="Footer Placeholder 5">
            <a:extLst>
              <a:ext uri="{FF2B5EF4-FFF2-40B4-BE49-F238E27FC236}">
                <a16:creationId xmlns:a16="http://schemas.microsoft.com/office/drawing/2014/main" id="{7EAE85F2-0781-4EDB-B957-48DA461E7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7A853-7BE1-4601-9EBC-6A98F93DC258}"/>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15576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AA7D-02A6-4133-9728-1DBB596A4F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D478CD-05C3-441C-8430-0FCFB6E72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A7911-A768-484D-B938-EEF2FC47D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7A56B-2DBE-4A2D-B33F-EAFAD6C84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9D780-3711-4678-B754-62C5F869D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DE5936-929F-4E96-90D7-84E5754B9CD7}"/>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8" name="Footer Placeholder 7">
            <a:extLst>
              <a:ext uri="{FF2B5EF4-FFF2-40B4-BE49-F238E27FC236}">
                <a16:creationId xmlns:a16="http://schemas.microsoft.com/office/drawing/2014/main" id="{819FC282-90BA-48CE-B96A-2C258DA63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FA03C9-928A-4331-9CA7-C08BC6B1132E}"/>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160306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620C-0ECA-453A-AE92-882EA7882C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9CE6F5-A415-482F-A7F7-457CF08B5C15}"/>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4" name="Footer Placeholder 3">
            <a:extLst>
              <a:ext uri="{FF2B5EF4-FFF2-40B4-BE49-F238E27FC236}">
                <a16:creationId xmlns:a16="http://schemas.microsoft.com/office/drawing/2014/main" id="{B2010445-3B9F-423E-AD6F-307BD54DF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F856A-C753-4AD5-9C27-A41FD69C42DB}"/>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413285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03190-D785-4A0E-94C1-6B1AF8F91A2B}"/>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3" name="Footer Placeholder 2">
            <a:extLst>
              <a:ext uri="{FF2B5EF4-FFF2-40B4-BE49-F238E27FC236}">
                <a16:creationId xmlns:a16="http://schemas.microsoft.com/office/drawing/2014/main" id="{A9C05E3F-97A0-4D81-AA7A-AF1B7701D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42B45-5B90-4B92-B7E0-DC368ED6E407}"/>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228171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C14A-3337-49B9-AB79-F3A180863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35958C-0265-48BF-B2E8-661273D7D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69283D-3916-4451-9A2A-854F7E872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2D94B-121D-4ABC-9E06-FCB1887DE586}"/>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6" name="Footer Placeholder 5">
            <a:extLst>
              <a:ext uri="{FF2B5EF4-FFF2-40B4-BE49-F238E27FC236}">
                <a16:creationId xmlns:a16="http://schemas.microsoft.com/office/drawing/2014/main" id="{42C29679-EFFA-43F6-9462-ABA28A984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A378E-7F96-4766-B711-CBBC871A3D59}"/>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86726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AC5-CB3D-4B91-967A-11508335A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EE7E8-7674-444F-BFEC-0FF0A823E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D08A0C-D935-4650-BA38-9CDD1E344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A651F-CF0D-49DB-939C-F1C668566B7A}"/>
              </a:ext>
            </a:extLst>
          </p:cNvPr>
          <p:cNvSpPr>
            <a:spLocks noGrp="1"/>
          </p:cNvSpPr>
          <p:nvPr>
            <p:ph type="dt" sz="half" idx="10"/>
          </p:nvPr>
        </p:nvSpPr>
        <p:spPr/>
        <p:txBody>
          <a:bodyPr/>
          <a:lstStyle/>
          <a:p>
            <a:fld id="{D7DDD580-B00F-47BE-833C-6484723950AD}" type="datetimeFigureOut">
              <a:rPr lang="en-US" smtClean="0"/>
              <a:t>7/6/2020</a:t>
            </a:fld>
            <a:endParaRPr lang="en-US"/>
          </a:p>
        </p:txBody>
      </p:sp>
      <p:sp>
        <p:nvSpPr>
          <p:cNvPr id="6" name="Footer Placeholder 5">
            <a:extLst>
              <a:ext uri="{FF2B5EF4-FFF2-40B4-BE49-F238E27FC236}">
                <a16:creationId xmlns:a16="http://schemas.microsoft.com/office/drawing/2014/main" id="{6CDAD90F-65C3-4D0D-AB73-BD1BE3E5E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4D8FF-766A-4D40-B56B-1ADF259D13D4}"/>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24408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402B1-D999-44D6-83A4-D82ED9F21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F1DFA4-0E66-419B-8744-5CD71746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91ED1-1EB7-45FF-9F69-996294E06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DD580-B00F-47BE-833C-6484723950AD}" type="datetimeFigureOut">
              <a:rPr lang="en-US" smtClean="0"/>
              <a:t>7/6/2020</a:t>
            </a:fld>
            <a:endParaRPr lang="en-US"/>
          </a:p>
        </p:txBody>
      </p:sp>
      <p:sp>
        <p:nvSpPr>
          <p:cNvPr id="5" name="Footer Placeholder 4">
            <a:extLst>
              <a:ext uri="{FF2B5EF4-FFF2-40B4-BE49-F238E27FC236}">
                <a16:creationId xmlns:a16="http://schemas.microsoft.com/office/drawing/2014/main" id="{16B5D63E-CD01-459F-BCAA-D47B568C8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7CF2F-9793-437A-98DF-8FE8082CC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4CD9D-904A-40DB-AA08-F8A3FED14CE7}" type="slidenum">
              <a:rPr lang="en-US" smtClean="0"/>
              <a:t>‹#›</a:t>
            </a:fld>
            <a:endParaRPr lang="en-US"/>
          </a:p>
        </p:txBody>
      </p:sp>
    </p:spTree>
    <p:extLst>
      <p:ext uri="{BB962C8B-B14F-4D97-AF65-F5344CB8AC3E}">
        <p14:creationId xmlns:p14="http://schemas.microsoft.com/office/powerpoint/2010/main" val="63707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9C21-0EB1-4A52-BE94-8672B5D69A5A}"/>
              </a:ext>
            </a:extLst>
          </p:cNvPr>
          <p:cNvSpPr>
            <a:spLocks noGrp="1"/>
          </p:cNvSpPr>
          <p:nvPr>
            <p:ph type="ctrTitle"/>
          </p:nvPr>
        </p:nvSpPr>
        <p:spPr/>
        <p:txBody>
          <a:bodyPr/>
          <a:lstStyle/>
          <a:p>
            <a:r>
              <a:rPr lang="en-US" dirty="0"/>
              <a:t>Image Processing</a:t>
            </a:r>
          </a:p>
        </p:txBody>
      </p:sp>
      <p:sp>
        <p:nvSpPr>
          <p:cNvPr id="3" name="Subtitle 2">
            <a:extLst>
              <a:ext uri="{FF2B5EF4-FFF2-40B4-BE49-F238E27FC236}">
                <a16:creationId xmlns:a16="http://schemas.microsoft.com/office/drawing/2014/main" id="{4DF8FA39-EBBA-47F4-BD4F-92ECB3BA57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8256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C6EA-FBCF-4999-A0B8-4F6293763E6E}"/>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EA8C04D5-69D9-4904-BE6A-A3C028B98547}"/>
              </a:ext>
            </a:extLst>
          </p:cNvPr>
          <p:cNvSpPr>
            <a:spLocks noGrp="1"/>
          </p:cNvSpPr>
          <p:nvPr>
            <p:ph idx="1"/>
          </p:nvPr>
        </p:nvSpPr>
        <p:spPr/>
        <p:txBody>
          <a:bodyPr/>
          <a:lstStyle/>
          <a:p>
            <a:r>
              <a:rPr lang="en-US" dirty="0"/>
              <a:t>Lasso</a:t>
            </a:r>
          </a:p>
        </p:txBody>
      </p:sp>
      <p:pic>
        <p:nvPicPr>
          <p:cNvPr id="15" name="Picture 14" descr="A close up of a logo&#10;&#10;Description automatically generated">
            <a:extLst>
              <a:ext uri="{FF2B5EF4-FFF2-40B4-BE49-F238E27FC236}">
                <a16:creationId xmlns:a16="http://schemas.microsoft.com/office/drawing/2014/main" id="{03CD3023-A36C-4D67-8A4A-4E697076AC45}"/>
              </a:ext>
            </a:extLst>
          </p:cNvPr>
          <p:cNvPicPr>
            <a:picLocks noChangeAspect="1"/>
          </p:cNvPicPr>
          <p:nvPr/>
        </p:nvPicPr>
        <p:blipFill rotWithShape="1">
          <a:blip r:embed="rId3">
            <a:extLst>
              <a:ext uri="{28A0092B-C50C-407E-A947-70E740481C1C}">
                <a14:useLocalDpi xmlns:a14="http://schemas.microsoft.com/office/drawing/2010/main" val="0"/>
              </a:ext>
            </a:extLst>
          </a:blip>
          <a:srcRect l="7386" r="6735" b="20762"/>
          <a:stretch/>
        </p:blipFill>
        <p:spPr>
          <a:xfrm>
            <a:off x="-2639291" y="5650420"/>
            <a:ext cx="10470287" cy="1207580"/>
          </a:xfrm>
          <a:prstGeom prst="rect">
            <a:avLst/>
          </a:prstGeom>
        </p:spPr>
      </p:pic>
      <p:pic>
        <p:nvPicPr>
          <p:cNvPr id="16" name="Picture 15">
            <a:extLst>
              <a:ext uri="{FF2B5EF4-FFF2-40B4-BE49-F238E27FC236}">
                <a16:creationId xmlns:a16="http://schemas.microsoft.com/office/drawing/2014/main" id="{258D9C39-6A71-4271-AA8D-D27AE82AC9C5}"/>
              </a:ext>
            </a:extLst>
          </p:cNvPr>
          <p:cNvPicPr>
            <a:picLocks noChangeAspect="1"/>
          </p:cNvPicPr>
          <p:nvPr/>
        </p:nvPicPr>
        <p:blipFill>
          <a:blip r:embed="rId4"/>
          <a:stretch>
            <a:fillRect/>
          </a:stretch>
        </p:blipFill>
        <p:spPr>
          <a:xfrm>
            <a:off x="8899947" y="917334"/>
            <a:ext cx="2848707" cy="6263616"/>
          </a:xfrm>
          <a:prstGeom prst="rect">
            <a:avLst/>
          </a:prstGeom>
        </p:spPr>
      </p:pic>
      <p:pic>
        <p:nvPicPr>
          <p:cNvPr id="17" name="Picture 16">
            <a:extLst>
              <a:ext uri="{FF2B5EF4-FFF2-40B4-BE49-F238E27FC236}">
                <a16:creationId xmlns:a16="http://schemas.microsoft.com/office/drawing/2014/main" id="{4628FF95-1BE9-4A91-93B0-EF20A10F858E}"/>
              </a:ext>
            </a:extLst>
          </p:cNvPr>
          <p:cNvPicPr>
            <a:picLocks noChangeAspect="1"/>
          </p:cNvPicPr>
          <p:nvPr/>
        </p:nvPicPr>
        <p:blipFill rotWithShape="1">
          <a:blip r:embed="rId5"/>
          <a:srcRect b="75592"/>
          <a:stretch/>
        </p:blipFill>
        <p:spPr>
          <a:xfrm>
            <a:off x="3958523" y="1690688"/>
            <a:ext cx="2331441" cy="761567"/>
          </a:xfrm>
          <a:prstGeom prst="rect">
            <a:avLst/>
          </a:prstGeom>
        </p:spPr>
      </p:pic>
      <p:pic>
        <p:nvPicPr>
          <p:cNvPr id="18" name="Picture 17">
            <a:extLst>
              <a:ext uri="{FF2B5EF4-FFF2-40B4-BE49-F238E27FC236}">
                <a16:creationId xmlns:a16="http://schemas.microsoft.com/office/drawing/2014/main" id="{BF7FF49C-1C6C-47D7-AFF7-31D61AE13A22}"/>
              </a:ext>
            </a:extLst>
          </p:cNvPr>
          <p:cNvPicPr>
            <a:picLocks noChangeAspect="1"/>
          </p:cNvPicPr>
          <p:nvPr/>
        </p:nvPicPr>
        <p:blipFill rotWithShape="1">
          <a:blip r:embed="rId5"/>
          <a:srcRect t="37599"/>
          <a:stretch/>
        </p:blipFill>
        <p:spPr>
          <a:xfrm>
            <a:off x="3958523" y="2452255"/>
            <a:ext cx="2331441" cy="1947024"/>
          </a:xfrm>
          <a:prstGeom prst="rect">
            <a:avLst/>
          </a:prstGeom>
        </p:spPr>
      </p:pic>
      <p:sp>
        <p:nvSpPr>
          <p:cNvPr id="19" name="TextBox 18">
            <a:extLst>
              <a:ext uri="{FF2B5EF4-FFF2-40B4-BE49-F238E27FC236}">
                <a16:creationId xmlns:a16="http://schemas.microsoft.com/office/drawing/2014/main" id="{37D29EC1-ADA0-434A-B568-B14B3F8D3ACC}"/>
              </a:ext>
            </a:extLst>
          </p:cNvPr>
          <p:cNvSpPr txBox="1"/>
          <p:nvPr/>
        </p:nvSpPr>
        <p:spPr>
          <a:xfrm>
            <a:off x="4035436" y="4399279"/>
            <a:ext cx="2060564" cy="369332"/>
          </a:xfrm>
          <a:prstGeom prst="rect">
            <a:avLst/>
          </a:prstGeom>
          <a:noFill/>
        </p:spPr>
        <p:txBody>
          <a:bodyPr wrap="none" rtlCol="0">
            <a:spAutoFit/>
          </a:bodyPr>
          <a:lstStyle/>
          <a:p>
            <a:r>
              <a:rPr lang="en-US" dirty="0"/>
              <a:t>Optimal alpha value</a:t>
            </a:r>
          </a:p>
        </p:txBody>
      </p:sp>
      <p:sp>
        <p:nvSpPr>
          <p:cNvPr id="20" name="TextBox 19">
            <a:extLst>
              <a:ext uri="{FF2B5EF4-FFF2-40B4-BE49-F238E27FC236}">
                <a16:creationId xmlns:a16="http://schemas.microsoft.com/office/drawing/2014/main" id="{8FF1DA0B-AD2A-4B8F-838D-ACF8A2F00B09}"/>
              </a:ext>
            </a:extLst>
          </p:cNvPr>
          <p:cNvSpPr txBox="1"/>
          <p:nvPr/>
        </p:nvSpPr>
        <p:spPr>
          <a:xfrm>
            <a:off x="8730635" y="-5996"/>
            <a:ext cx="3018019" cy="923330"/>
          </a:xfrm>
          <a:prstGeom prst="rect">
            <a:avLst/>
          </a:prstGeom>
          <a:noFill/>
        </p:spPr>
        <p:txBody>
          <a:bodyPr wrap="square" rtlCol="0">
            <a:spAutoFit/>
          </a:bodyPr>
          <a:lstStyle/>
          <a:p>
            <a:r>
              <a:rPr lang="en-US" dirty="0"/>
              <a:t>Highest weights for each feature with alpha value as 0.01</a:t>
            </a:r>
          </a:p>
        </p:txBody>
      </p:sp>
    </p:spTree>
    <p:extLst>
      <p:ext uri="{BB962C8B-B14F-4D97-AF65-F5344CB8AC3E}">
        <p14:creationId xmlns:p14="http://schemas.microsoft.com/office/powerpoint/2010/main" val="86733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close up of a device&#10;&#10;Description automatically generated">
            <a:extLst>
              <a:ext uri="{FF2B5EF4-FFF2-40B4-BE49-F238E27FC236}">
                <a16:creationId xmlns:a16="http://schemas.microsoft.com/office/drawing/2014/main" id="{36B7D367-32D3-48D6-B5A2-2AC1A9C841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2026" y="3495582"/>
            <a:ext cx="4265029" cy="3198772"/>
          </a:xfrm>
        </p:spPr>
      </p:pic>
      <p:pic>
        <p:nvPicPr>
          <p:cNvPr id="19" name="Picture 18" descr="A close up of a map&#10;&#10;Description automatically generated">
            <a:extLst>
              <a:ext uri="{FF2B5EF4-FFF2-40B4-BE49-F238E27FC236}">
                <a16:creationId xmlns:a16="http://schemas.microsoft.com/office/drawing/2014/main" id="{DD5E7F79-AFA2-462C-B009-F206BC8B3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537" y="3631447"/>
            <a:ext cx="4302070" cy="3226553"/>
          </a:xfrm>
          <a:prstGeom prst="rect">
            <a:avLst/>
          </a:prstGeom>
        </p:spPr>
      </p:pic>
      <p:pic>
        <p:nvPicPr>
          <p:cNvPr id="21" name="Picture 20" descr="A close up of a map&#10;&#10;Description automatically generated">
            <a:extLst>
              <a:ext uri="{FF2B5EF4-FFF2-40B4-BE49-F238E27FC236}">
                <a16:creationId xmlns:a16="http://schemas.microsoft.com/office/drawing/2014/main" id="{AA1A7007-27ED-464E-B281-0EA795CE4B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5180" y="167804"/>
            <a:ext cx="4302070" cy="3226553"/>
          </a:xfrm>
          <a:prstGeom prst="rect">
            <a:avLst/>
          </a:prstGeom>
        </p:spPr>
      </p:pic>
      <p:pic>
        <p:nvPicPr>
          <p:cNvPr id="23" name="Picture 22" descr="A close up of a device&#10;&#10;Description automatically generated">
            <a:extLst>
              <a:ext uri="{FF2B5EF4-FFF2-40B4-BE49-F238E27FC236}">
                <a16:creationId xmlns:a16="http://schemas.microsoft.com/office/drawing/2014/main" id="{92E97752-EA62-4EA7-A694-5DDF0E7A8A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4673" y="66580"/>
            <a:ext cx="4302070" cy="3226553"/>
          </a:xfrm>
          <a:prstGeom prst="rect">
            <a:avLst/>
          </a:prstGeom>
        </p:spPr>
      </p:pic>
      <p:pic>
        <p:nvPicPr>
          <p:cNvPr id="25" name="Picture 24" descr="A close up of a logo&#10;&#10;Description automatically generated">
            <a:extLst>
              <a:ext uri="{FF2B5EF4-FFF2-40B4-BE49-F238E27FC236}">
                <a16:creationId xmlns:a16="http://schemas.microsoft.com/office/drawing/2014/main" id="{3D00815E-B525-4BCB-AEC0-F41068899F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6582"/>
            <a:ext cx="4302070" cy="3226553"/>
          </a:xfrm>
          <a:prstGeom prst="rect">
            <a:avLst/>
          </a:prstGeom>
        </p:spPr>
      </p:pic>
    </p:spTree>
    <p:extLst>
      <p:ext uri="{BB962C8B-B14F-4D97-AF65-F5344CB8AC3E}">
        <p14:creationId xmlns:p14="http://schemas.microsoft.com/office/powerpoint/2010/main" val="359290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CF7B-CEB9-44AE-A664-34EDEDC74EE0}"/>
              </a:ext>
            </a:extLst>
          </p:cNvPr>
          <p:cNvSpPr>
            <a:spLocks noGrp="1"/>
          </p:cNvSpPr>
          <p:nvPr>
            <p:ph type="title"/>
          </p:nvPr>
        </p:nvSpPr>
        <p:spPr>
          <a:xfrm>
            <a:off x="344268" y="168772"/>
            <a:ext cx="10515600" cy="1325563"/>
          </a:xfrm>
        </p:spPr>
        <p:txBody>
          <a:bodyPr/>
          <a:lstStyle/>
          <a:p>
            <a:r>
              <a:rPr lang="en-US" dirty="0"/>
              <a:t>Feature Selection</a:t>
            </a:r>
          </a:p>
        </p:txBody>
      </p:sp>
      <p:sp>
        <p:nvSpPr>
          <p:cNvPr id="3" name="Content Placeholder 2">
            <a:extLst>
              <a:ext uri="{FF2B5EF4-FFF2-40B4-BE49-F238E27FC236}">
                <a16:creationId xmlns:a16="http://schemas.microsoft.com/office/drawing/2014/main" id="{56F346C2-C004-4E5C-9F44-48E03A463785}"/>
              </a:ext>
            </a:extLst>
          </p:cNvPr>
          <p:cNvSpPr>
            <a:spLocks noGrp="1"/>
          </p:cNvSpPr>
          <p:nvPr>
            <p:ph idx="1"/>
          </p:nvPr>
        </p:nvSpPr>
        <p:spPr>
          <a:xfrm>
            <a:off x="838200" y="1825625"/>
            <a:ext cx="3216190" cy="4351338"/>
          </a:xfrm>
        </p:spPr>
        <p:txBody>
          <a:bodyPr/>
          <a:lstStyle/>
          <a:p>
            <a:r>
              <a:rPr lang="en-US" dirty="0"/>
              <a:t>Standard scaler </a:t>
            </a:r>
            <a:r>
              <a:rPr lang="en-US" dirty="0">
                <a:sym typeface="Wingdings" panose="05000000000000000000" pitchFamily="2" charset="2"/>
              </a:rPr>
              <a:t> LDA</a:t>
            </a:r>
            <a:endParaRPr lang="en-US" dirty="0"/>
          </a:p>
          <a:p>
            <a:r>
              <a:rPr lang="en-US" dirty="0"/>
              <a:t>LDA on a binary classification (like ours) will only every project to one dimension</a:t>
            </a:r>
          </a:p>
          <a:p>
            <a:r>
              <a:rPr lang="en-US" dirty="0"/>
              <a:t>Good training/testing accuracy for all</a:t>
            </a:r>
          </a:p>
        </p:txBody>
      </p:sp>
      <p:pic>
        <p:nvPicPr>
          <p:cNvPr id="5" name="Picture 4">
            <a:extLst>
              <a:ext uri="{FF2B5EF4-FFF2-40B4-BE49-F238E27FC236}">
                <a16:creationId xmlns:a16="http://schemas.microsoft.com/office/drawing/2014/main" id="{17853404-B19A-4913-9675-465891EBDA55}"/>
              </a:ext>
            </a:extLst>
          </p:cNvPr>
          <p:cNvPicPr>
            <a:picLocks noChangeAspect="1"/>
          </p:cNvPicPr>
          <p:nvPr/>
        </p:nvPicPr>
        <p:blipFill>
          <a:blip r:embed="rId2"/>
          <a:stretch>
            <a:fillRect/>
          </a:stretch>
        </p:blipFill>
        <p:spPr>
          <a:xfrm>
            <a:off x="4502328" y="81171"/>
            <a:ext cx="3062254" cy="6683868"/>
          </a:xfrm>
          <a:prstGeom prst="rect">
            <a:avLst/>
          </a:prstGeom>
        </p:spPr>
      </p:pic>
      <p:pic>
        <p:nvPicPr>
          <p:cNvPr id="8" name="Picture 7">
            <a:extLst>
              <a:ext uri="{FF2B5EF4-FFF2-40B4-BE49-F238E27FC236}">
                <a16:creationId xmlns:a16="http://schemas.microsoft.com/office/drawing/2014/main" id="{81EC1EDC-77B1-43C3-9432-57BF7AB4BC8F}"/>
              </a:ext>
            </a:extLst>
          </p:cNvPr>
          <p:cNvPicPr>
            <a:picLocks noChangeAspect="1"/>
          </p:cNvPicPr>
          <p:nvPr/>
        </p:nvPicPr>
        <p:blipFill rotWithShape="1">
          <a:blip r:embed="rId3"/>
          <a:srcRect b="81330"/>
          <a:stretch/>
        </p:blipFill>
        <p:spPr>
          <a:xfrm>
            <a:off x="7689673" y="742717"/>
            <a:ext cx="4164586" cy="826144"/>
          </a:xfrm>
          <a:prstGeom prst="rect">
            <a:avLst/>
          </a:prstGeom>
        </p:spPr>
      </p:pic>
      <p:pic>
        <p:nvPicPr>
          <p:cNvPr id="9" name="Picture 8">
            <a:extLst>
              <a:ext uri="{FF2B5EF4-FFF2-40B4-BE49-F238E27FC236}">
                <a16:creationId xmlns:a16="http://schemas.microsoft.com/office/drawing/2014/main" id="{1FF53033-C7B8-455E-857D-7C9D528D0243}"/>
              </a:ext>
            </a:extLst>
          </p:cNvPr>
          <p:cNvPicPr>
            <a:picLocks noChangeAspect="1"/>
          </p:cNvPicPr>
          <p:nvPr/>
        </p:nvPicPr>
        <p:blipFill rotWithShape="1">
          <a:blip r:embed="rId3"/>
          <a:srcRect t="27625"/>
          <a:stretch/>
        </p:blipFill>
        <p:spPr>
          <a:xfrm>
            <a:off x="7689672" y="1563470"/>
            <a:ext cx="4164587" cy="3202494"/>
          </a:xfrm>
          <a:prstGeom prst="rect">
            <a:avLst/>
          </a:prstGeom>
        </p:spPr>
      </p:pic>
    </p:spTree>
    <p:extLst>
      <p:ext uri="{BB962C8B-B14F-4D97-AF65-F5344CB8AC3E}">
        <p14:creationId xmlns:p14="http://schemas.microsoft.com/office/powerpoint/2010/main" val="33457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descr="A screenshot of a cell phone&#10;&#10;Description automatically generated">
            <a:extLst>
              <a:ext uri="{FF2B5EF4-FFF2-40B4-BE49-F238E27FC236}">
                <a16:creationId xmlns:a16="http://schemas.microsoft.com/office/drawing/2014/main" id="{586B0AB9-1087-4EA6-843E-29EED5A505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8157" y="3429000"/>
            <a:ext cx="4147801" cy="3110851"/>
          </a:xfrm>
        </p:spPr>
      </p:pic>
      <p:pic>
        <p:nvPicPr>
          <p:cNvPr id="25" name="Picture 24" descr="A screenshot of a cell phone&#10;&#10;Description automatically generated">
            <a:extLst>
              <a:ext uri="{FF2B5EF4-FFF2-40B4-BE49-F238E27FC236}">
                <a16:creationId xmlns:a16="http://schemas.microsoft.com/office/drawing/2014/main" id="{65343E82-5009-4E95-A1B4-2161F435A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6042" y="3374562"/>
            <a:ext cx="4183824" cy="3137869"/>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799F50EB-8D63-4F13-B132-29AE8B0920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2636" y="-199144"/>
            <a:ext cx="4183824" cy="3137869"/>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D5673816-0ED9-49F4-976F-554BEBE534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7351" y="-199143"/>
            <a:ext cx="4183824" cy="3137869"/>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116F058E-B794-4BDB-91C1-6C0ED70E71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99142"/>
            <a:ext cx="4183824" cy="3137869"/>
          </a:xfrm>
          <a:prstGeom prst="rect">
            <a:avLst/>
          </a:prstGeom>
        </p:spPr>
      </p:pic>
    </p:spTree>
    <p:extLst>
      <p:ext uri="{BB962C8B-B14F-4D97-AF65-F5344CB8AC3E}">
        <p14:creationId xmlns:p14="http://schemas.microsoft.com/office/powerpoint/2010/main" val="271766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963F-04C2-4DDD-90B8-131C96CE0F03}"/>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75548424-8782-4CE7-81B5-23E697E3CCA7}"/>
              </a:ext>
            </a:extLst>
          </p:cNvPr>
          <p:cNvSpPr>
            <a:spLocks noGrp="1"/>
          </p:cNvSpPr>
          <p:nvPr>
            <p:ph idx="1"/>
          </p:nvPr>
        </p:nvSpPr>
        <p:spPr>
          <a:xfrm>
            <a:off x="838200" y="1330036"/>
            <a:ext cx="3475383" cy="4846927"/>
          </a:xfrm>
        </p:spPr>
        <p:txBody>
          <a:bodyPr>
            <a:normAutofit fontScale="92500"/>
          </a:bodyPr>
          <a:lstStyle/>
          <a:p>
            <a:r>
              <a:rPr lang="en-US" dirty="0"/>
              <a:t>Step forward logistic regression</a:t>
            </a:r>
          </a:p>
          <a:p>
            <a:r>
              <a:rPr lang="en-US" dirty="0"/>
              <a:t>Good training/testing accuracy for all</a:t>
            </a:r>
          </a:p>
          <a:p>
            <a:r>
              <a:rPr lang="en-US" dirty="0"/>
              <a:t>Value of C for the logistic regression classifier – may want to change this, currently C = 0.1 but according to the L1 stuff we are doing, we can alter as desired</a:t>
            </a:r>
          </a:p>
        </p:txBody>
      </p:sp>
      <p:pic>
        <p:nvPicPr>
          <p:cNvPr id="4" name="Picture 3">
            <a:extLst>
              <a:ext uri="{FF2B5EF4-FFF2-40B4-BE49-F238E27FC236}">
                <a16:creationId xmlns:a16="http://schemas.microsoft.com/office/drawing/2014/main" id="{61E15420-F891-4380-AD57-B8CD52AC5BD9}"/>
              </a:ext>
            </a:extLst>
          </p:cNvPr>
          <p:cNvPicPr>
            <a:picLocks noChangeAspect="1"/>
          </p:cNvPicPr>
          <p:nvPr/>
        </p:nvPicPr>
        <p:blipFill>
          <a:blip r:embed="rId3"/>
          <a:stretch>
            <a:fillRect/>
          </a:stretch>
        </p:blipFill>
        <p:spPr>
          <a:xfrm>
            <a:off x="5160584" y="681037"/>
            <a:ext cx="9080056" cy="5519718"/>
          </a:xfrm>
          <a:prstGeom prst="rect">
            <a:avLst/>
          </a:prstGeom>
        </p:spPr>
      </p:pic>
    </p:spTree>
    <p:extLst>
      <p:ext uri="{BB962C8B-B14F-4D97-AF65-F5344CB8AC3E}">
        <p14:creationId xmlns:p14="http://schemas.microsoft.com/office/powerpoint/2010/main" val="2805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6602D-52B5-42DD-BA0E-2A774D80D385}"/>
              </a:ext>
            </a:extLst>
          </p:cNvPr>
          <p:cNvSpPr>
            <a:spLocks noGrp="1"/>
          </p:cNvSpPr>
          <p:nvPr>
            <p:ph idx="1"/>
          </p:nvPr>
        </p:nvSpPr>
        <p:spPr>
          <a:xfrm>
            <a:off x="838200" y="1825625"/>
            <a:ext cx="2108185" cy="3674630"/>
          </a:xfrm>
        </p:spPr>
        <p:txBody>
          <a:bodyPr/>
          <a:lstStyle/>
          <a:p>
            <a:r>
              <a:rPr lang="en-US" dirty="0"/>
              <a:t>Notes on logistic regressor solver type</a:t>
            </a:r>
          </a:p>
        </p:txBody>
      </p:sp>
      <p:pic>
        <p:nvPicPr>
          <p:cNvPr id="4" name="Picture 3">
            <a:extLst>
              <a:ext uri="{FF2B5EF4-FFF2-40B4-BE49-F238E27FC236}">
                <a16:creationId xmlns:a16="http://schemas.microsoft.com/office/drawing/2014/main" id="{CAE734E1-1F75-4DD5-81FC-4F930090C2D6}"/>
              </a:ext>
            </a:extLst>
          </p:cNvPr>
          <p:cNvPicPr>
            <a:picLocks noChangeAspect="1"/>
          </p:cNvPicPr>
          <p:nvPr/>
        </p:nvPicPr>
        <p:blipFill>
          <a:blip r:embed="rId2"/>
          <a:stretch>
            <a:fillRect/>
          </a:stretch>
        </p:blipFill>
        <p:spPr>
          <a:xfrm>
            <a:off x="3511468" y="1139063"/>
            <a:ext cx="7593050" cy="2717764"/>
          </a:xfrm>
          <a:prstGeom prst="rect">
            <a:avLst/>
          </a:prstGeom>
        </p:spPr>
      </p:pic>
      <p:sp>
        <p:nvSpPr>
          <p:cNvPr id="5" name="TextBox 4">
            <a:extLst>
              <a:ext uri="{FF2B5EF4-FFF2-40B4-BE49-F238E27FC236}">
                <a16:creationId xmlns:a16="http://schemas.microsoft.com/office/drawing/2014/main" id="{9E9ADB5A-DA3E-4B86-830B-B79E56BFFCF8}"/>
              </a:ext>
            </a:extLst>
          </p:cNvPr>
          <p:cNvSpPr txBox="1"/>
          <p:nvPr/>
        </p:nvSpPr>
        <p:spPr>
          <a:xfrm>
            <a:off x="3809430" y="372052"/>
            <a:ext cx="5348425" cy="369332"/>
          </a:xfrm>
          <a:prstGeom prst="rect">
            <a:avLst/>
          </a:prstGeom>
          <a:noFill/>
        </p:spPr>
        <p:txBody>
          <a:bodyPr wrap="square" rtlCol="0">
            <a:spAutoFit/>
          </a:bodyPr>
          <a:lstStyle/>
          <a:p>
            <a:r>
              <a:rPr lang="en-US" dirty="0"/>
              <a:t>Logistic regression solver types</a:t>
            </a:r>
          </a:p>
        </p:txBody>
      </p:sp>
      <p:pic>
        <p:nvPicPr>
          <p:cNvPr id="6" name="Picture 5">
            <a:extLst>
              <a:ext uri="{FF2B5EF4-FFF2-40B4-BE49-F238E27FC236}">
                <a16:creationId xmlns:a16="http://schemas.microsoft.com/office/drawing/2014/main" id="{0D2E7BEA-D713-4587-A956-58A0CD5B097E}"/>
              </a:ext>
            </a:extLst>
          </p:cNvPr>
          <p:cNvPicPr>
            <a:picLocks noChangeAspect="1"/>
          </p:cNvPicPr>
          <p:nvPr/>
        </p:nvPicPr>
        <p:blipFill>
          <a:blip r:embed="rId3"/>
          <a:stretch>
            <a:fillRect/>
          </a:stretch>
        </p:blipFill>
        <p:spPr>
          <a:xfrm>
            <a:off x="6490648" y="4543602"/>
            <a:ext cx="2151662" cy="1503216"/>
          </a:xfrm>
          <a:prstGeom prst="rect">
            <a:avLst/>
          </a:prstGeom>
        </p:spPr>
      </p:pic>
      <p:sp>
        <p:nvSpPr>
          <p:cNvPr id="7" name="TextBox 6">
            <a:extLst>
              <a:ext uri="{FF2B5EF4-FFF2-40B4-BE49-F238E27FC236}">
                <a16:creationId xmlns:a16="http://schemas.microsoft.com/office/drawing/2014/main" id="{D08445B9-7506-4561-B3A4-7C5EBE05BAC1}"/>
              </a:ext>
            </a:extLst>
          </p:cNvPr>
          <p:cNvSpPr txBox="1"/>
          <p:nvPr/>
        </p:nvSpPr>
        <p:spPr>
          <a:xfrm>
            <a:off x="3625359" y="4087318"/>
            <a:ext cx="6059067" cy="369332"/>
          </a:xfrm>
          <a:prstGeom prst="rect">
            <a:avLst/>
          </a:prstGeom>
          <a:noFill/>
        </p:spPr>
        <p:txBody>
          <a:bodyPr wrap="square" rtlCol="0">
            <a:spAutoFit/>
          </a:bodyPr>
          <a:lstStyle/>
          <a:p>
            <a:r>
              <a:rPr lang="en-US" dirty="0"/>
              <a:t>Accuracy by solver before and after data was standardized</a:t>
            </a:r>
          </a:p>
        </p:txBody>
      </p:sp>
      <p:pic>
        <p:nvPicPr>
          <p:cNvPr id="8" name="Picture 7">
            <a:extLst>
              <a:ext uri="{FF2B5EF4-FFF2-40B4-BE49-F238E27FC236}">
                <a16:creationId xmlns:a16="http://schemas.microsoft.com/office/drawing/2014/main" id="{4006A82B-B2EF-49F3-9BB7-9DE79D83C370}"/>
              </a:ext>
            </a:extLst>
          </p:cNvPr>
          <p:cNvPicPr>
            <a:picLocks noChangeAspect="1"/>
          </p:cNvPicPr>
          <p:nvPr/>
        </p:nvPicPr>
        <p:blipFill>
          <a:blip r:embed="rId4"/>
          <a:stretch>
            <a:fillRect/>
          </a:stretch>
        </p:blipFill>
        <p:spPr>
          <a:xfrm>
            <a:off x="9576148" y="4254506"/>
            <a:ext cx="1701552" cy="1050121"/>
          </a:xfrm>
          <a:prstGeom prst="rect">
            <a:avLst/>
          </a:prstGeom>
        </p:spPr>
      </p:pic>
      <p:pic>
        <p:nvPicPr>
          <p:cNvPr id="9" name="Picture 8">
            <a:extLst>
              <a:ext uri="{FF2B5EF4-FFF2-40B4-BE49-F238E27FC236}">
                <a16:creationId xmlns:a16="http://schemas.microsoft.com/office/drawing/2014/main" id="{C54BADD5-334A-487E-8047-F0DA3ABD74E4}"/>
              </a:ext>
            </a:extLst>
          </p:cNvPr>
          <p:cNvPicPr>
            <a:picLocks noChangeAspect="1"/>
          </p:cNvPicPr>
          <p:nvPr/>
        </p:nvPicPr>
        <p:blipFill>
          <a:blip r:embed="rId5"/>
          <a:stretch>
            <a:fillRect/>
          </a:stretch>
        </p:blipFill>
        <p:spPr>
          <a:xfrm>
            <a:off x="3727976" y="4543602"/>
            <a:ext cx="2133135" cy="1503216"/>
          </a:xfrm>
          <a:prstGeom prst="rect">
            <a:avLst/>
          </a:prstGeom>
        </p:spPr>
      </p:pic>
      <p:pic>
        <p:nvPicPr>
          <p:cNvPr id="10" name="Picture 9">
            <a:extLst>
              <a:ext uri="{FF2B5EF4-FFF2-40B4-BE49-F238E27FC236}">
                <a16:creationId xmlns:a16="http://schemas.microsoft.com/office/drawing/2014/main" id="{264A5D2B-6578-4E30-BA62-A491CC946891}"/>
              </a:ext>
            </a:extLst>
          </p:cNvPr>
          <p:cNvPicPr>
            <a:picLocks noChangeAspect="1"/>
          </p:cNvPicPr>
          <p:nvPr/>
        </p:nvPicPr>
        <p:blipFill>
          <a:blip r:embed="rId6"/>
          <a:stretch>
            <a:fillRect/>
          </a:stretch>
        </p:blipFill>
        <p:spPr>
          <a:xfrm>
            <a:off x="11277700" y="1139765"/>
            <a:ext cx="6081287" cy="1371719"/>
          </a:xfrm>
          <a:prstGeom prst="rect">
            <a:avLst/>
          </a:prstGeom>
        </p:spPr>
      </p:pic>
    </p:spTree>
    <p:extLst>
      <p:ext uri="{BB962C8B-B14F-4D97-AF65-F5344CB8AC3E}">
        <p14:creationId xmlns:p14="http://schemas.microsoft.com/office/powerpoint/2010/main" val="708186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AA94A8-7A47-4F14-935B-5AE1A4F07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531" y="3429002"/>
            <a:ext cx="4123896" cy="3092922"/>
          </a:xfrm>
          <a:prstGeom prst="rect">
            <a:avLst/>
          </a:prstGeom>
        </p:spPr>
      </p:pic>
      <p:pic>
        <p:nvPicPr>
          <p:cNvPr id="8" name="Picture 7">
            <a:extLst>
              <a:ext uri="{FF2B5EF4-FFF2-40B4-BE49-F238E27FC236}">
                <a16:creationId xmlns:a16="http://schemas.microsoft.com/office/drawing/2014/main" id="{CDE6FF3D-2D8E-4395-B30A-5A175AD87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892" y="3429001"/>
            <a:ext cx="4123896" cy="3092922"/>
          </a:xfrm>
          <a:prstGeom prst="rect">
            <a:avLst/>
          </a:prstGeom>
        </p:spPr>
      </p:pic>
      <p:pic>
        <p:nvPicPr>
          <p:cNvPr id="12" name="Picture 11">
            <a:extLst>
              <a:ext uri="{FF2B5EF4-FFF2-40B4-BE49-F238E27FC236}">
                <a16:creationId xmlns:a16="http://schemas.microsoft.com/office/drawing/2014/main" id="{E795F53F-2A3C-4AB8-8466-E738E6250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495" y="408916"/>
            <a:ext cx="4123896" cy="309292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C1AB0AD9-B533-4907-B88E-785206367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4891" y="408916"/>
            <a:ext cx="4123896" cy="3092922"/>
          </a:xfrm>
          <a:prstGeom prst="rect">
            <a:avLst/>
          </a:prstGeom>
        </p:spPr>
      </p:pic>
      <p:pic>
        <p:nvPicPr>
          <p:cNvPr id="17" name="Picture 16">
            <a:extLst>
              <a:ext uri="{FF2B5EF4-FFF2-40B4-BE49-F238E27FC236}">
                <a16:creationId xmlns:a16="http://schemas.microsoft.com/office/drawing/2014/main" id="{04BE8443-A278-4B6F-834B-26DABB751A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87" y="336076"/>
            <a:ext cx="4123896" cy="3092922"/>
          </a:xfrm>
          <a:prstGeom prst="rect">
            <a:avLst/>
          </a:prstGeom>
        </p:spPr>
      </p:pic>
    </p:spTree>
    <p:extLst>
      <p:ext uri="{BB962C8B-B14F-4D97-AF65-F5344CB8AC3E}">
        <p14:creationId xmlns:p14="http://schemas.microsoft.com/office/powerpoint/2010/main" val="85680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Overview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646331"/>
          </a:xfrm>
          <a:prstGeom prst="rect">
            <a:avLst/>
          </a:prstGeom>
          <a:noFill/>
        </p:spPr>
        <p:txBody>
          <a:bodyPr wrap="square" rtlCol="0">
            <a:spAutoFit/>
          </a:bodyPr>
          <a:lstStyle/>
          <a:p>
            <a:pPr algn="ctr"/>
            <a:r>
              <a:rPr lang="en-US" dirty="0"/>
              <a:t>LDA, Lasso, Stepwise Logistic Regression</a:t>
            </a:r>
          </a:p>
        </p:txBody>
      </p:sp>
    </p:spTree>
    <p:extLst>
      <p:ext uri="{BB962C8B-B14F-4D97-AF65-F5344CB8AC3E}">
        <p14:creationId xmlns:p14="http://schemas.microsoft.com/office/powerpoint/2010/main" val="169426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B369-C67A-4EA9-B863-6420BCFBC86C}"/>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E332E013-F6FF-4B02-83BF-A408BF1A7A44}"/>
              </a:ext>
            </a:extLst>
          </p:cNvPr>
          <p:cNvSpPr>
            <a:spLocks noGrp="1"/>
          </p:cNvSpPr>
          <p:nvPr>
            <p:ph idx="1"/>
          </p:nvPr>
        </p:nvSpPr>
        <p:spPr/>
        <p:txBody>
          <a:bodyPr/>
          <a:lstStyle/>
          <a:p>
            <a:r>
              <a:rPr lang="en-US" dirty="0"/>
              <a:t>List of features we wanted to look at, how we determined those features</a:t>
            </a:r>
          </a:p>
        </p:txBody>
      </p:sp>
      <p:pic>
        <p:nvPicPr>
          <p:cNvPr id="4" name="Picture 3" descr="A close up of a device&#10;&#10;Description automatically generated">
            <a:extLst>
              <a:ext uri="{FF2B5EF4-FFF2-40B4-BE49-F238E27FC236}">
                <a16:creationId xmlns:a16="http://schemas.microsoft.com/office/drawing/2014/main" id="{AC3C81BC-283D-4B7C-89D6-34D6E78D9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76" y="3429000"/>
            <a:ext cx="3138070" cy="711625"/>
          </a:xfrm>
          <a:prstGeom prst="rect">
            <a:avLst/>
          </a:prstGeom>
        </p:spPr>
      </p:pic>
      <p:sp>
        <p:nvSpPr>
          <p:cNvPr id="5" name="TextBox 4">
            <a:extLst>
              <a:ext uri="{FF2B5EF4-FFF2-40B4-BE49-F238E27FC236}">
                <a16:creationId xmlns:a16="http://schemas.microsoft.com/office/drawing/2014/main" id="{C88EEF02-B586-4BAA-AE7D-EF527E7B7A65}"/>
              </a:ext>
            </a:extLst>
          </p:cNvPr>
          <p:cNvSpPr txBox="1"/>
          <p:nvPr/>
        </p:nvSpPr>
        <p:spPr>
          <a:xfrm>
            <a:off x="1071236" y="3059668"/>
            <a:ext cx="1394549" cy="369332"/>
          </a:xfrm>
          <a:prstGeom prst="rect">
            <a:avLst/>
          </a:prstGeom>
          <a:noFill/>
        </p:spPr>
        <p:txBody>
          <a:bodyPr wrap="none" rtlCol="0">
            <a:spAutoFit/>
          </a:bodyPr>
          <a:lstStyle/>
          <a:p>
            <a:r>
              <a:rPr lang="en-US" dirty="0"/>
              <a:t>Worm Image</a:t>
            </a:r>
          </a:p>
        </p:txBody>
      </p:sp>
      <p:pic>
        <p:nvPicPr>
          <p:cNvPr id="6" name="Picture 5">
            <a:extLst>
              <a:ext uri="{FF2B5EF4-FFF2-40B4-BE49-F238E27FC236}">
                <a16:creationId xmlns:a16="http://schemas.microsoft.com/office/drawing/2014/main" id="{E3E17518-27A3-4A1F-A98C-AEEC9E4491DC}"/>
              </a:ext>
            </a:extLst>
          </p:cNvPr>
          <p:cNvPicPr>
            <a:picLocks noChangeAspect="1"/>
          </p:cNvPicPr>
          <p:nvPr/>
        </p:nvPicPr>
        <p:blipFill>
          <a:blip r:embed="rId3"/>
          <a:stretch>
            <a:fillRect/>
          </a:stretch>
        </p:blipFill>
        <p:spPr>
          <a:xfrm>
            <a:off x="3173807" y="2458031"/>
            <a:ext cx="3176751" cy="2438492"/>
          </a:xfrm>
          <a:prstGeom prst="rect">
            <a:avLst/>
          </a:prstGeom>
        </p:spPr>
      </p:pic>
      <p:pic>
        <p:nvPicPr>
          <p:cNvPr id="7" name="Picture 6">
            <a:extLst>
              <a:ext uri="{FF2B5EF4-FFF2-40B4-BE49-F238E27FC236}">
                <a16:creationId xmlns:a16="http://schemas.microsoft.com/office/drawing/2014/main" id="{ADB6224A-B6CA-4585-9E8F-BD09ABFA829A}"/>
              </a:ext>
            </a:extLst>
          </p:cNvPr>
          <p:cNvPicPr>
            <a:picLocks noChangeAspect="1"/>
          </p:cNvPicPr>
          <p:nvPr/>
        </p:nvPicPr>
        <p:blipFill>
          <a:blip r:embed="rId4"/>
          <a:stretch>
            <a:fillRect/>
          </a:stretch>
        </p:blipFill>
        <p:spPr>
          <a:xfrm>
            <a:off x="6274554" y="2415593"/>
            <a:ext cx="2631193" cy="3450063"/>
          </a:xfrm>
          <a:prstGeom prst="rect">
            <a:avLst/>
          </a:prstGeom>
        </p:spPr>
      </p:pic>
      <p:pic>
        <p:nvPicPr>
          <p:cNvPr id="8" name="Picture 7">
            <a:extLst>
              <a:ext uri="{FF2B5EF4-FFF2-40B4-BE49-F238E27FC236}">
                <a16:creationId xmlns:a16="http://schemas.microsoft.com/office/drawing/2014/main" id="{AA74ADEA-CC35-4989-9FF3-8C49B93978E8}"/>
              </a:ext>
            </a:extLst>
          </p:cNvPr>
          <p:cNvPicPr>
            <a:picLocks noChangeAspect="1"/>
          </p:cNvPicPr>
          <p:nvPr/>
        </p:nvPicPr>
        <p:blipFill>
          <a:blip r:embed="rId5"/>
          <a:stretch>
            <a:fillRect/>
          </a:stretch>
        </p:blipFill>
        <p:spPr>
          <a:xfrm>
            <a:off x="8905747" y="2370191"/>
            <a:ext cx="2681089" cy="2117618"/>
          </a:xfrm>
          <a:prstGeom prst="rect">
            <a:avLst/>
          </a:prstGeom>
        </p:spPr>
      </p:pic>
      <p:pic>
        <p:nvPicPr>
          <p:cNvPr id="9" name="Picture 8">
            <a:extLst>
              <a:ext uri="{FF2B5EF4-FFF2-40B4-BE49-F238E27FC236}">
                <a16:creationId xmlns:a16="http://schemas.microsoft.com/office/drawing/2014/main" id="{23806AFA-E0CD-4D63-8424-AF4248A6A5B8}"/>
              </a:ext>
            </a:extLst>
          </p:cNvPr>
          <p:cNvPicPr>
            <a:picLocks noChangeAspect="1"/>
          </p:cNvPicPr>
          <p:nvPr/>
        </p:nvPicPr>
        <p:blipFill>
          <a:blip r:embed="rId6"/>
          <a:stretch>
            <a:fillRect/>
          </a:stretch>
        </p:blipFill>
        <p:spPr>
          <a:xfrm>
            <a:off x="8905746" y="4487809"/>
            <a:ext cx="2681089" cy="953849"/>
          </a:xfrm>
          <a:prstGeom prst="rect">
            <a:avLst/>
          </a:prstGeom>
        </p:spPr>
      </p:pic>
    </p:spTree>
    <p:extLst>
      <p:ext uri="{BB962C8B-B14F-4D97-AF65-F5344CB8AC3E}">
        <p14:creationId xmlns:p14="http://schemas.microsoft.com/office/powerpoint/2010/main" val="291356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A301-764B-4EDB-9939-2928B7F1863A}"/>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D8403419-49D3-45C7-99E7-EF7220685AC0}"/>
              </a:ext>
            </a:extLst>
          </p:cNvPr>
          <p:cNvSpPr>
            <a:spLocks noGrp="1"/>
          </p:cNvSpPr>
          <p:nvPr>
            <p:ph idx="1"/>
          </p:nvPr>
        </p:nvSpPr>
        <p:spPr/>
        <p:txBody>
          <a:bodyPr/>
          <a:lstStyle/>
          <a:p>
            <a:r>
              <a:rPr lang="en-US" dirty="0"/>
              <a:t>Fourier transformation</a:t>
            </a:r>
          </a:p>
        </p:txBody>
      </p:sp>
      <p:pic>
        <p:nvPicPr>
          <p:cNvPr id="4" name="Picture 3">
            <a:extLst>
              <a:ext uri="{FF2B5EF4-FFF2-40B4-BE49-F238E27FC236}">
                <a16:creationId xmlns:a16="http://schemas.microsoft.com/office/drawing/2014/main" id="{3826D302-03DD-40A2-BBB6-FE4A0AA37980}"/>
              </a:ext>
            </a:extLst>
          </p:cNvPr>
          <p:cNvPicPr>
            <a:picLocks noChangeAspect="1"/>
          </p:cNvPicPr>
          <p:nvPr/>
        </p:nvPicPr>
        <p:blipFill>
          <a:blip r:embed="rId2"/>
          <a:stretch>
            <a:fillRect/>
          </a:stretch>
        </p:blipFill>
        <p:spPr>
          <a:xfrm>
            <a:off x="-1396376" y="2353481"/>
            <a:ext cx="16843960" cy="1841327"/>
          </a:xfrm>
          <a:prstGeom prst="rect">
            <a:avLst/>
          </a:prstGeom>
        </p:spPr>
      </p:pic>
    </p:spTree>
    <p:extLst>
      <p:ext uri="{BB962C8B-B14F-4D97-AF65-F5344CB8AC3E}">
        <p14:creationId xmlns:p14="http://schemas.microsoft.com/office/powerpoint/2010/main" val="324243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7D77-BF51-4650-A583-E3EBA980E9A8}"/>
              </a:ext>
            </a:extLst>
          </p:cNvPr>
          <p:cNvSpPr>
            <a:spLocks noGrp="1"/>
          </p:cNvSpPr>
          <p:nvPr>
            <p:ph type="title"/>
          </p:nvPr>
        </p:nvSpPr>
        <p:spPr/>
        <p:txBody>
          <a:bodyPr/>
          <a:lstStyle/>
          <a:p>
            <a:r>
              <a:rPr lang="en-US" dirty="0"/>
              <a:t>Feature Exploration: Correlation</a:t>
            </a:r>
          </a:p>
        </p:txBody>
      </p:sp>
      <p:sp>
        <p:nvSpPr>
          <p:cNvPr id="3" name="Content Placeholder 2">
            <a:extLst>
              <a:ext uri="{FF2B5EF4-FFF2-40B4-BE49-F238E27FC236}">
                <a16:creationId xmlns:a16="http://schemas.microsoft.com/office/drawing/2014/main" id="{535EB2C0-BBDE-4737-B028-D26D8D7C9BB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1779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3D8F-69E4-479F-BF8E-7A1A049D2E7D}"/>
              </a:ext>
            </a:extLst>
          </p:cNvPr>
          <p:cNvSpPr>
            <a:spLocks noGrp="1"/>
          </p:cNvSpPr>
          <p:nvPr>
            <p:ph type="title"/>
          </p:nvPr>
        </p:nvSpPr>
        <p:spPr/>
        <p:txBody>
          <a:bodyPr/>
          <a:lstStyle/>
          <a:p>
            <a:r>
              <a:rPr lang="en-US" dirty="0"/>
              <a:t>Feature Exploration: PCA</a:t>
            </a:r>
          </a:p>
        </p:txBody>
      </p:sp>
      <p:sp>
        <p:nvSpPr>
          <p:cNvPr id="3" name="Content Placeholder 2">
            <a:extLst>
              <a:ext uri="{FF2B5EF4-FFF2-40B4-BE49-F238E27FC236}">
                <a16:creationId xmlns:a16="http://schemas.microsoft.com/office/drawing/2014/main" id="{9D1DE377-D529-4E8E-8A36-3EDBE6E8EC32}"/>
              </a:ext>
            </a:extLst>
          </p:cNvPr>
          <p:cNvSpPr>
            <a:spLocks noGrp="1"/>
          </p:cNvSpPr>
          <p:nvPr>
            <p:ph idx="1"/>
          </p:nvPr>
        </p:nvSpPr>
        <p:spPr>
          <a:xfrm>
            <a:off x="838200" y="1825625"/>
            <a:ext cx="3401291" cy="4351338"/>
          </a:xfrm>
        </p:spPr>
        <p:txBody>
          <a:bodyPr/>
          <a:lstStyle/>
          <a:p>
            <a:r>
              <a:rPr lang="en-US" dirty="0"/>
              <a:t>PCA with pc1 and pc2 for each feature</a:t>
            </a:r>
          </a:p>
        </p:txBody>
      </p:sp>
      <p:pic>
        <p:nvPicPr>
          <p:cNvPr id="5" name="Picture 4" descr="A close up of a map&#10;&#10;Description automatically generated">
            <a:extLst>
              <a:ext uri="{FF2B5EF4-FFF2-40B4-BE49-F238E27FC236}">
                <a16:creationId xmlns:a16="http://schemas.microsoft.com/office/drawing/2014/main" id="{8FF29981-A5A6-4282-A552-ECC19656D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636" y="3365573"/>
            <a:ext cx="2808720" cy="280872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63F8196-9400-4568-A293-4F74806CB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5783" y="3440980"/>
            <a:ext cx="2808720" cy="2808720"/>
          </a:xfrm>
          <a:prstGeom prst="rect">
            <a:avLst/>
          </a:prstGeom>
        </p:spPr>
      </p:pic>
      <p:pic>
        <p:nvPicPr>
          <p:cNvPr id="9" name="Picture 8" descr="A close up of a map&#10;&#10;Description automatically generated">
            <a:extLst>
              <a:ext uri="{FF2B5EF4-FFF2-40B4-BE49-F238E27FC236}">
                <a16:creationId xmlns:a16="http://schemas.microsoft.com/office/drawing/2014/main" id="{F1E42476-C9C6-4494-9533-721971107E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8151" y="495591"/>
            <a:ext cx="2808720" cy="2808720"/>
          </a:xfrm>
          <a:prstGeom prst="rect">
            <a:avLst/>
          </a:prstGeom>
        </p:spPr>
      </p:pic>
      <p:pic>
        <p:nvPicPr>
          <p:cNvPr id="13" name="Picture 12">
            <a:extLst>
              <a:ext uri="{FF2B5EF4-FFF2-40B4-BE49-F238E27FC236}">
                <a16:creationId xmlns:a16="http://schemas.microsoft.com/office/drawing/2014/main" id="{75B19338-1833-417E-A493-0EB8418C78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0918" y="3368243"/>
            <a:ext cx="2808720" cy="2808720"/>
          </a:xfrm>
          <a:prstGeom prst="rect">
            <a:avLst/>
          </a:prstGeom>
        </p:spPr>
      </p:pic>
      <p:pic>
        <p:nvPicPr>
          <p:cNvPr id="15" name="Picture 14" descr="A close up of a map&#10;&#10;Description automatically generated">
            <a:extLst>
              <a:ext uri="{FF2B5EF4-FFF2-40B4-BE49-F238E27FC236}">
                <a16:creationId xmlns:a16="http://schemas.microsoft.com/office/drawing/2014/main" id="{C3E4955B-FD75-4B9D-BCD5-82DE6CC0D8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4923" y="495375"/>
            <a:ext cx="2808720" cy="2808720"/>
          </a:xfrm>
          <a:prstGeom prst="rect">
            <a:avLst/>
          </a:prstGeom>
        </p:spPr>
      </p:pic>
    </p:spTree>
    <p:extLst>
      <p:ext uri="{BB962C8B-B14F-4D97-AF65-F5344CB8AC3E}">
        <p14:creationId xmlns:p14="http://schemas.microsoft.com/office/powerpoint/2010/main" val="248417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81A4-3CAD-43A5-883B-836A9D3C6CA9}"/>
              </a:ext>
            </a:extLst>
          </p:cNvPr>
          <p:cNvSpPr>
            <a:spLocks noGrp="1"/>
          </p:cNvSpPr>
          <p:nvPr>
            <p:ph type="title"/>
          </p:nvPr>
        </p:nvSpPr>
        <p:spPr/>
        <p:txBody>
          <a:bodyPr/>
          <a:lstStyle/>
          <a:p>
            <a:r>
              <a:rPr lang="en-US" dirty="0"/>
              <a:t>Feature Exploration: PCA</a:t>
            </a:r>
          </a:p>
        </p:txBody>
      </p:sp>
      <p:sp>
        <p:nvSpPr>
          <p:cNvPr id="3" name="Content Placeholder 2">
            <a:extLst>
              <a:ext uri="{FF2B5EF4-FFF2-40B4-BE49-F238E27FC236}">
                <a16:creationId xmlns:a16="http://schemas.microsoft.com/office/drawing/2014/main" id="{F11E926C-EF87-4126-8FB0-C8A302DC3455}"/>
              </a:ext>
            </a:extLst>
          </p:cNvPr>
          <p:cNvSpPr>
            <a:spLocks noGrp="1"/>
          </p:cNvSpPr>
          <p:nvPr>
            <p:ph idx="1"/>
          </p:nvPr>
        </p:nvSpPr>
        <p:spPr>
          <a:xfrm>
            <a:off x="838200" y="1825625"/>
            <a:ext cx="5954591" cy="2327215"/>
          </a:xfrm>
        </p:spPr>
        <p:txBody>
          <a:bodyPr/>
          <a:lstStyle/>
          <a:p>
            <a:r>
              <a:rPr lang="en-US" dirty="0"/>
              <a:t>PCA with most highly correlated pcs</a:t>
            </a:r>
          </a:p>
          <a:p>
            <a:r>
              <a:rPr lang="en-US" dirty="0"/>
              <a:t>PCA on all data where </a:t>
            </a:r>
            <a:r>
              <a:rPr lang="en-US" dirty="0" err="1"/>
              <a:t>n_components</a:t>
            </a:r>
            <a:r>
              <a:rPr lang="en-US" dirty="0"/>
              <a:t> = 8-10</a:t>
            </a:r>
          </a:p>
          <a:p>
            <a:r>
              <a:rPr lang="en-US" dirty="0"/>
              <a:t>Not much better than just doing pc1/pc2 for everything</a:t>
            </a:r>
          </a:p>
        </p:txBody>
      </p:sp>
      <p:pic>
        <p:nvPicPr>
          <p:cNvPr id="5" name="Picture 4" descr="A close up of a map&#10;&#10;Description automatically generated">
            <a:extLst>
              <a:ext uri="{FF2B5EF4-FFF2-40B4-BE49-F238E27FC236}">
                <a16:creationId xmlns:a16="http://schemas.microsoft.com/office/drawing/2014/main" id="{D8BF8DB2-4E8C-4842-BB00-8905498C8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2831" y="1510124"/>
            <a:ext cx="2642716" cy="2642716"/>
          </a:xfrm>
          <a:prstGeom prst="rect">
            <a:avLst/>
          </a:prstGeom>
        </p:spPr>
      </p:pic>
      <p:pic>
        <p:nvPicPr>
          <p:cNvPr id="7" name="Picture 6">
            <a:extLst>
              <a:ext uri="{FF2B5EF4-FFF2-40B4-BE49-F238E27FC236}">
                <a16:creationId xmlns:a16="http://schemas.microsoft.com/office/drawing/2014/main" id="{E73D54A7-6A86-4103-8A5C-061119608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439" y="4026518"/>
            <a:ext cx="2642716" cy="264271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5D8861B-FD2F-449D-8EA1-83FC86ED37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0066" y="3989899"/>
            <a:ext cx="2642716" cy="2642716"/>
          </a:xfrm>
          <a:prstGeom prst="rect">
            <a:avLst/>
          </a:prstGeom>
        </p:spPr>
      </p:pic>
      <p:pic>
        <p:nvPicPr>
          <p:cNvPr id="11" name="Picture 10">
            <a:extLst>
              <a:ext uri="{FF2B5EF4-FFF2-40B4-BE49-F238E27FC236}">
                <a16:creationId xmlns:a16="http://schemas.microsoft.com/office/drawing/2014/main" id="{D9C881A1-59BA-497C-9EC0-1F7ACF4437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0155" y="4072556"/>
            <a:ext cx="2642716" cy="2642716"/>
          </a:xfrm>
          <a:prstGeom prst="rect">
            <a:avLst/>
          </a:prstGeom>
        </p:spPr>
      </p:pic>
      <p:pic>
        <p:nvPicPr>
          <p:cNvPr id="13" name="Picture 12">
            <a:extLst>
              <a:ext uri="{FF2B5EF4-FFF2-40B4-BE49-F238E27FC236}">
                <a16:creationId xmlns:a16="http://schemas.microsoft.com/office/drawing/2014/main" id="{1C80A80B-FB29-4E13-A799-2A9E20496A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0115" y="1510124"/>
            <a:ext cx="2642716" cy="2642716"/>
          </a:xfrm>
          <a:prstGeom prst="rect">
            <a:avLst/>
          </a:prstGeom>
        </p:spPr>
      </p:pic>
    </p:spTree>
    <p:extLst>
      <p:ext uri="{BB962C8B-B14F-4D97-AF65-F5344CB8AC3E}">
        <p14:creationId xmlns:p14="http://schemas.microsoft.com/office/powerpoint/2010/main" val="336645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2537-A5CF-4DA3-9E7B-13ED2817CFA4}"/>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0F5DEB2C-95CE-4CC5-9991-A2CF6161605A}"/>
              </a:ext>
            </a:extLst>
          </p:cNvPr>
          <p:cNvSpPr>
            <a:spLocks noGrp="1"/>
          </p:cNvSpPr>
          <p:nvPr>
            <p:ph idx="1"/>
          </p:nvPr>
        </p:nvSpPr>
        <p:spPr>
          <a:xfrm>
            <a:off x="838200" y="1825625"/>
            <a:ext cx="2980174" cy="4351338"/>
          </a:xfrm>
        </p:spPr>
        <p:txBody>
          <a:bodyPr/>
          <a:lstStyle/>
          <a:p>
            <a:r>
              <a:rPr lang="en-US" dirty="0"/>
              <a:t>L1 logistic regression</a:t>
            </a:r>
          </a:p>
        </p:txBody>
      </p:sp>
      <p:pic>
        <p:nvPicPr>
          <p:cNvPr id="4" name="Picture 3">
            <a:extLst>
              <a:ext uri="{FF2B5EF4-FFF2-40B4-BE49-F238E27FC236}">
                <a16:creationId xmlns:a16="http://schemas.microsoft.com/office/drawing/2014/main" id="{1873E50E-AE3D-4140-A924-58F393D6ADBB}"/>
              </a:ext>
            </a:extLst>
          </p:cNvPr>
          <p:cNvPicPr>
            <a:picLocks noChangeAspect="1"/>
          </p:cNvPicPr>
          <p:nvPr/>
        </p:nvPicPr>
        <p:blipFill rotWithShape="1">
          <a:blip r:embed="rId3"/>
          <a:srcRect l="4918" t="5759" r="69363" b="4156"/>
          <a:stretch/>
        </p:blipFill>
        <p:spPr>
          <a:xfrm>
            <a:off x="6863136" y="609599"/>
            <a:ext cx="1324899" cy="3823855"/>
          </a:xfrm>
          <a:prstGeom prst="rect">
            <a:avLst/>
          </a:prstGeom>
        </p:spPr>
      </p:pic>
      <p:pic>
        <p:nvPicPr>
          <p:cNvPr id="5" name="Picture 4">
            <a:extLst>
              <a:ext uri="{FF2B5EF4-FFF2-40B4-BE49-F238E27FC236}">
                <a16:creationId xmlns:a16="http://schemas.microsoft.com/office/drawing/2014/main" id="{82E8FDFA-5BE1-494C-B2BB-36DA3E78008B}"/>
              </a:ext>
            </a:extLst>
          </p:cNvPr>
          <p:cNvPicPr>
            <a:picLocks noChangeAspect="1"/>
          </p:cNvPicPr>
          <p:nvPr/>
        </p:nvPicPr>
        <p:blipFill>
          <a:blip r:embed="rId4"/>
          <a:stretch>
            <a:fillRect/>
          </a:stretch>
        </p:blipFill>
        <p:spPr>
          <a:xfrm>
            <a:off x="202680" y="3129239"/>
            <a:ext cx="6660457" cy="3619814"/>
          </a:xfrm>
          <a:prstGeom prst="rect">
            <a:avLst/>
          </a:prstGeom>
        </p:spPr>
      </p:pic>
      <p:pic>
        <p:nvPicPr>
          <p:cNvPr id="6" name="Picture 5">
            <a:extLst>
              <a:ext uri="{FF2B5EF4-FFF2-40B4-BE49-F238E27FC236}">
                <a16:creationId xmlns:a16="http://schemas.microsoft.com/office/drawing/2014/main" id="{3EE9E781-8D61-4131-A95E-3399238540EB}"/>
              </a:ext>
            </a:extLst>
          </p:cNvPr>
          <p:cNvPicPr>
            <a:picLocks noChangeAspect="1"/>
          </p:cNvPicPr>
          <p:nvPr/>
        </p:nvPicPr>
        <p:blipFill>
          <a:blip r:embed="rId5"/>
          <a:stretch>
            <a:fillRect/>
          </a:stretch>
        </p:blipFill>
        <p:spPr>
          <a:xfrm>
            <a:off x="8253057" y="0"/>
            <a:ext cx="701319" cy="6246630"/>
          </a:xfrm>
          <a:prstGeom prst="rect">
            <a:avLst/>
          </a:prstGeom>
        </p:spPr>
      </p:pic>
      <p:pic>
        <p:nvPicPr>
          <p:cNvPr id="9" name="Picture 8">
            <a:extLst>
              <a:ext uri="{FF2B5EF4-FFF2-40B4-BE49-F238E27FC236}">
                <a16:creationId xmlns:a16="http://schemas.microsoft.com/office/drawing/2014/main" id="{FC098599-FFAC-43C2-87EA-AE1547B69E70}"/>
              </a:ext>
            </a:extLst>
          </p:cNvPr>
          <p:cNvPicPr>
            <a:picLocks noChangeAspect="1"/>
          </p:cNvPicPr>
          <p:nvPr/>
        </p:nvPicPr>
        <p:blipFill>
          <a:blip r:embed="rId6"/>
          <a:stretch>
            <a:fillRect/>
          </a:stretch>
        </p:blipFill>
        <p:spPr>
          <a:xfrm>
            <a:off x="8915480" y="40955"/>
            <a:ext cx="618896" cy="6390099"/>
          </a:xfrm>
          <a:prstGeom prst="rect">
            <a:avLst/>
          </a:prstGeom>
        </p:spPr>
      </p:pic>
      <p:pic>
        <p:nvPicPr>
          <p:cNvPr id="12" name="Picture 11">
            <a:extLst>
              <a:ext uri="{FF2B5EF4-FFF2-40B4-BE49-F238E27FC236}">
                <a16:creationId xmlns:a16="http://schemas.microsoft.com/office/drawing/2014/main" id="{825EA269-BC55-4C5A-9F03-E9EA9B9C55DD}"/>
              </a:ext>
            </a:extLst>
          </p:cNvPr>
          <p:cNvPicPr>
            <a:picLocks noChangeAspect="1"/>
          </p:cNvPicPr>
          <p:nvPr/>
        </p:nvPicPr>
        <p:blipFill>
          <a:blip r:embed="rId7"/>
          <a:stretch>
            <a:fillRect/>
          </a:stretch>
        </p:blipFill>
        <p:spPr>
          <a:xfrm>
            <a:off x="9460723" y="40955"/>
            <a:ext cx="703994" cy="6428781"/>
          </a:xfrm>
          <a:prstGeom prst="rect">
            <a:avLst/>
          </a:prstGeom>
        </p:spPr>
      </p:pic>
      <p:pic>
        <p:nvPicPr>
          <p:cNvPr id="13" name="Picture 12">
            <a:extLst>
              <a:ext uri="{FF2B5EF4-FFF2-40B4-BE49-F238E27FC236}">
                <a16:creationId xmlns:a16="http://schemas.microsoft.com/office/drawing/2014/main" id="{6AFF437D-DD80-4895-9A9C-0CD9C385193B}"/>
              </a:ext>
            </a:extLst>
          </p:cNvPr>
          <p:cNvPicPr>
            <a:picLocks noChangeAspect="1"/>
          </p:cNvPicPr>
          <p:nvPr/>
        </p:nvPicPr>
        <p:blipFill>
          <a:blip r:embed="rId8"/>
          <a:stretch>
            <a:fillRect/>
          </a:stretch>
        </p:blipFill>
        <p:spPr>
          <a:xfrm>
            <a:off x="10058019" y="40955"/>
            <a:ext cx="680785" cy="6274054"/>
          </a:xfrm>
          <a:prstGeom prst="rect">
            <a:avLst/>
          </a:prstGeom>
        </p:spPr>
      </p:pic>
      <p:pic>
        <p:nvPicPr>
          <p:cNvPr id="14" name="Picture 13">
            <a:extLst>
              <a:ext uri="{FF2B5EF4-FFF2-40B4-BE49-F238E27FC236}">
                <a16:creationId xmlns:a16="http://schemas.microsoft.com/office/drawing/2014/main" id="{745C8BB0-D0DC-4CAE-B729-ECDE3FFAC116}"/>
              </a:ext>
            </a:extLst>
          </p:cNvPr>
          <p:cNvPicPr>
            <a:picLocks noChangeAspect="1"/>
          </p:cNvPicPr>
          <p:nvPr/>
        </p:nvPicPr>
        <p:blipFill>
          <a:blip r:embed="rId9"/>
          <a:stretch>
            <a:fillRect/>
          </a:stretch>
        </p:blipFill>
        <p:spPr>
          <a:xfrm>
            <a:off x="10719432" y="45723"/>
            <a:ext cx="634368" cy="6343682"/>
          </a:xfrm>
          <a:prstGeom prst="rect">
            <a:avLst/>
          </a:prstGeom>
        </p:spPr>
      </p:pic>
      <p:sp>
        <p:nvSpPr>
          <p:cNvPr id="16" name="TextBox 15">
            <a:extLst>
              <a:ext uri="{FF2B5EF4-FFF2-40B4-BE49-F238E27FC236}">
                <a16:creationId xmlns:a16="http://schemas.microsoft.com/office/drawing/2014/main" id="{A2FDFFA6-711E-4BCB-A071-EE6348D3C731}"/>
              </a:ext>
            </a:extLst>
          </p:cNvPr>
          <p:cNvSpPr txBox="1"/>
          <p:nvPr/>
        </p:nvSpPr>
        <p:spPr>
          <a:xfrm>
            <a:off x="8736121" y="6411907"/>
            <a:ext cx="1428596" cy="369332"/>
          </a:xfrm>
          <a:prstGeom prst="rect">
            <a:avLst/>
          </a:prstGeom>
          <a:noFill/>
        </p:spPr>
        <p:txBody>
          <a:bodyPr wrap="none" rtlCol="0">
            <a:spAutoFit/>
          </a:bodyPr>
          <a:lstStyle/>
          <a:p>
            <a:r>
              <a:rPr lang="en-US" dirty="0"/>
              <a:t>C = [10,1,0.1]</a:t>
            </a:r>
          </a:p>
        </p:txBody>
      </p:sp>
    </p:spTree>
    <p:extLst>
      <p:ext uri="{BB962C8B-B14F-4D97-AF65-F5344CB8AC3E}">
        <p14:creationId xmlns:p14="http://schemas.microsoft.com/office/powerpoint/2010/main" val="4041342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social media post&#10;&#10;Description automatically generated">
            <a:extLst>
              <a:ext uri="{FF2B5EF4-FFF2-40B4-BE49-F238E27FC236}">
                <a16:creationId xmlns:a16="http://schemas.microsoft.com/office/drawing/2014/main" id="{34CEC197-2A79-4CBA-AE95-D03D24AF7E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9565" y="3457370"/>
            <a:ext cx="4532634" cy="3399476"/>
          </a:xfrm>
        </p:spPr>
      </p:pic>
      <p:pic>
        <p:nvPicPr>
          <p:cNvPr id="12" name="Picture 11" descr="A screenshot of a cell phone&#10;&#10;Description automatically generated">
            <a:extLst>
              <a:ext uri="{FF2B5EF4-FFF2-40B4-BE49-F238E27FC236}">
                <a16:creationId xmlns:a16="http://schemas.microsoft.com/office/drawing/2014/main" id="{B88B3E7E-81E6-4C75-B901-88D9E87F6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8205" y="3347162"/>
            <a:ext cx="4572000" cy="342900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862C3BD1-1FAF-4017-8BF8-D6EA4E9887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65" y="0"/>
            <a:ext cx="4572000" cy="3429000"/>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7BEC175D-7467-438C-8E18-F23B2FB165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8885" y="-40919"/>
            <a:ext cx="4572000" cy="342900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9B713E-6329-4E50-ACD5-3FA18C6C94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7795" y="-40919"/>
            <a:ext cx="4056605" cy="3042454"/>
          </a:xfrm>
          <a:prstGeom prst="rect">
            <a:avLst/>
          </a:prstGeom>
        </p:spPr>
      </p:pic>
    </p:spTree>
    <p:extLst>
      <p:ext uri="{BB962C8B-B14F-4D97-AF65-F5344CB8AC3E}">
        <p14:creationId xmlns:p14="http://schemas.microsoft.com/office/powerpoint/2010/main" val="365401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2233</TotalTime>
  <Words>730</Words>
  <Application>Microsoft Office PowerPoint</Application>
  <PresentationFormat>Widescreen</PresentationFormat>
  <Paragraphs>70</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Image Processing</vt:lpstr>
      <vt:lpstr>Overview</vt:lpstr>
      <vt:lpstr>Feature Extraction</vt:lpstr>
      <vt:lpstr>Feature Extraction</vt:lpstr>
      <vt:lpstr>Feature Exploration: Correlation</vt:lpstr>
      <vt:lpstr>Feature Exploration: PCA</vt:lpstr>
      <vt:lpstr>Feature Exploration: PCA</vt:lpstr>
      <vt:lpstr>Feature Selection</vt:lpstr>
      <vt:lpstr>PowerPoint Presentation</vt:lpstr>
      <vt:lpstr>Feature selection</vt:lpstr>
      <vt:lpstr>PowerPoint Presentation</vt:lpstr>
      <vt:lpstr>Feature Selection</vt:lpstr>
      <vt:lpstr>PowerPoint Presentation</vt:lpstr>
      <vt:lpstr>Feature selection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F C</dc:creator>
  <cp:lastModifiedBy>F C</cp:lastModifiedBy>
  <cp:revision>81</cp:revision>
  <dcterms:created xsi:type="dcterms:W3CDTF">2020-06-29T16:52:54Z</dcterms:created>
  <dcterms:modified xsi:type="dcterms:W3CDTF">2020-07-06T18:33:51Z</dcterms:modified>
</cp:coreProperties>
</file>