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57" r:id="rId4"/>
    <p:sldId id="261" r:id="rId5"/>
    <p:sldId id="276" r:id="rId6"/>
    <p:sldId id="258" r:id="rId7"/>
    <p:sldId id="267" r:id="rId8"/>
    <p:sldId id="268" r:id="rId9"/>
    <p:sldId id="269" r:id="rId10"/>
    <p:sldId id="263" r:id="rId11"/>
    <p:sldId id="277" r:id="rId12"/>
    <p:sldId id="259" r:id="rId13"/>
    <p:sldId id="265" r:id="rId14"/>
    <p:sldId id="262" r:id="rId15"/>
    <p:sldId id="270" r:id="rId16"/>
    <p:sldId id="264" r:id="rId17"/>
    <p:sldId id="273" r:id="rId18"/>
    <p:sldId id="274" r:id="rId19"/>
    <p:sldId id="27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83356" autoAdjust="0"/>
  </p:normalViewPr>
  <p:slideViewPr>
    <p:cSldViewPr snapToGrid="0">
      <p:cViewPr varScale="1">
        <p:scale>
          <a:sx n="65" d="100"/>
          <a:sy n="65" d="100"/>
        </p:scale>
        <p:origin x="121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fhcle\Documents\GeorgiaTech\McGrath_Lab\Image_Annotation\Python\extracted_features.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fhcle\Documents\GeorgiaTech\McGrath_Lab\Image_Annotation\Python\extracted_features.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extracted_features!$F$2:$F$801</cx:f>
        <cx:lvl ptCount="800" formatCode="General">
          <cx:pt idx="0">0.21484375</cx:pt>
          <cx:pt idx="1">0.076171875</cx:pt>
          <cx:pt idx="2">0.046875</cx:pt>
          <cx:pt idx="3">0.06640625</cx:pt>
          <cx:pt idx="4">0.05859375</cx:pt>
          <cx:pt idx="5">0.0546875</cx:pt>
          <cx:pt idx="6">0.0859375</cx:pt>
          <cx:pt idx="7">0.080078125</cx:pt>
          <cx:pt idx="8">0.0859375</cx:pt>
          <cx:pt idx="9">0.060546875</cx:pt>
          <cx:pt idx="10">0.068359375</cx:pt>
          <cx:pt idx="11">0.0703125</cx:pt>
          <cx:pt idx="12">0.07421875</cx:pt>
          <cx:pt idx="13">0.03125</cx:pt>
          <cx:pt idx="14">0.078125</cx:pt>
          <cx:pt idx="15">0.068359375</cx:pt>
          <cx:pt idx="16">0.048828125</cx:pt>
          <cx:pt idx="17">0.072265625</cx:pt>
          <cx:pt idx="18">0.05859375</cx:pt>
          <cx:pt idx="19">0.05859375</cx:pt>
          <cx:pt idx="20">0.0546875</cx:pt>
          <cx:pt idx="21">0.072265625</cx:pt>
          <cx:pt idx="22">0.0625</cx:pt>
          <cx:pt idx="23">0.056640625</cx:pt>
          <cx:pt idx="24">0.044921875</cx:pt>
          <cx:pt idx="25">0.05859375</cx:pt>
          <cx:pt idx="26">0.083984375</cx:pt>
          <cx:pt idx="27">0.044921875</cx:pt>
          <cx:pt idx="28">0.0859375</cx:pt>
          <cx:pt idx="29">1.064453125</cx:pt>
          <cx:pt idx="30">0.072265625</cx:pt>
          <cx:pt idx="31">0.046875</cx:pt>
          <cx:pt idx="32">0.0625</cx:pt>
          <cx:pt idx="33">0.041015625</cx:pt>
          <cx:pt idx="34">0.068359375</cx:pt>
          <cx:pt idx="35">0.07421875</cx:pt>
          <cx:pt idx="36">0.0625</cx:pt>
          <cx:pt idx="37">0.064453125</cx:pt>
          <cx:pt idx="38">0.072265625</cx:pt>
          <cx:pt idx="39">0.0625</cx:pt>
          <cx:pt idx="40">1.087890625</cx:pt>
          <cx:pt idx="41">1.322265625</cx:pt>
          <cx:pt idx="42">0.05859375</cx:pt>
          <cx:pt idx="43">0.0390625</cx:pt>
          <cx:pt idx="44">0.078125</cx:pt>
          <cx:pt idx="45">0.06640625</cx:pt>
          <cx:pt idx="46">0.064453125</cx:pt>
          <cx:pt idx="47">0.064453125</cx:pt>
          <cx:pt idx="48">0.064453125</cx:pt>
          <cx:pt idx="49">0.064453125</cx:pt>
          <cx:pt idx="50">0.056640625</cx:pt>
          <cx:pt idx="51">0.060546875</cx:pt>
          <cx:pt idx="52">0.046875</cx:pt>
          <cx:pt idx="53">0.05859375</cx:pt>
          <cx:pt idx="54">0.044921875</cx:pt>
          <cx:pt idx="55">0.044921875</cx:pt>
          <cx:pt idx="56">0.08203125</cx:pt>
          <cx:pt idx="57">0.060546875</cx:pt>
          <cx:pt idx="58">0.05078125</cx:pt>
          <cx:pt idx="59">0.0546875</cx:pt>
          <cx:pt idx="60">0.044921875</cx:pt>
          <cx:pt idx="61">0.05078125</cx:pt>
          <cx:pt idx="62">0.0625</cx:pt>
          <cx:pt idx="63">0.0546875</cx:pt>
          <cx:pt idx="64">0.048828125</cx:pt>
          <cx:pt idx="65">0.064453125</cx:pt>
          <cx:pt idx="66">0.046875</cx:pt>
          <cx:pt idx="67">0.068359375</cx:pt>
          <cx:pt idx="68">0.0625</cx:pt>
          <cx:pt idx="69">0.71875</cx:pt>
          <cx:pt idx="70">0.068359375</cx:pt>
          <cx:pt idx="71">0.857421875</cx:pt>
          <cx:pt idx="72">0.041015625</cx:pt>
          <cx:pt idx="73">0.064453125</cx:pt>
          <cx:pt idx="74">0.080078125</cx:pt>
          <cx:pt idx="75">0.064453125</cx:pt>
          <cx:pt idx="76">0.068359375</cx:pt>
          <cx:pt idx="77">0.064453125</cx:pt>
          <cx:pt idx="78">0.064453125</cx:pt>
          <cx:pt idx="79">0.05078125</cx:pt>
          <cx:pt idx="80">0.056640625</cx:pt>
          <cx:pt idx="81">0.0390625</cx:pt>
          <cx:pt idx="82">0.068359375</cx:pt>
          <cx:pt idx="83">0.044921875</cx:pt>
          <cx:pt idx="84">0.05078125</cx:pt>
          <cx:pt idx="85">0.048828125</cx:pt>
          <cx:pt idx="86">0.068359375</cx:pt>
          <cx:pt idx="87">0.029296875</cx:pt>
          <cx:pt idx="88">0.052734375</cx:pt>
          <cx:pt idx="89">0.095703125</cx:pt>
          <cx:pt idx="90">0.0546875</cx:pt>
          <cx:pt idx="91">0.037109375</cx:pt>
          <cx:pt idx="92">0.083984375</cx:pt>
          <cx:pt idx="93">0.05859375</cx:pt>
          <cx:pt idx="94">0.07421875</cx:pt>
          <cx:pt idx="95">0.048828125</cx:pt>
          <cx:pt idx="96">0.064453125</cx:pt>
          <cx:pt idx="97">1.0546875</cx:pt>
          <cx:pt idx="98">0.04296875</cx:pt>
          <cx:pt idx="99">1.552734375</cx:pt>
          <cx:pt idx="100">0.22265625</cx:pt>
          <cx:pt idx="101">0.19140625</cx:pt>
          <cx:pt idx="102">0.1796875</cx:pt>
          <cx:pt idx="103">0.20703125</cx:pt>
          <cx:pt idx="104">0.19921875</cx:pt>
          <cx:pt idx="105">0.16796875</cx:pt>
          <cx:pt idx="106">0.181640625</cx:pt>
          <cx:pt idx="107">0.181640625</cx:pt>
          <cx:pt idx="108">0.232421875</cx:pt>
          <cx:pt idx="109">0.173828125</cx:pt>
          <cx:pt idx="110">0.1875</cx:pt>
          <cx:pt idx="111">0.220703125</cx:pt>
          <cx:pt idx="112">0.330078125</cx:pt>
          <cx:pt idx="113">0.177734375</cx:pt>
          <cx:pt idx="114">0.1796875</cx:pt>
          <cx:pt idx="115">0.1875</cx:pt>
          <cx:pt idx="116">0.169921875</cx:pt>
          <cx:pt idx="117">0.435546875</cx:pt>
          <cx:pt idx="118">0.1796875</cx:pt>
          <cx:pt idx="119">0.203125</cx:pt>
          <cx:pt idx="120">0.20703125</cx:pt>
          <cx:pt idx="121">1.373046875</cx:pt>
          <cx:pt idx="122">0.189453125</cx:pt>
          <cx:pt idx="123">0.171875</cx:pt>
          <cx:pt idx="124">0.189453125</cx:pt>
          <cx:pt idx="125">0.17578125</cx:pt>
          <cx:pt idx="126">0.1953125</cx:pt>
          <cx:pt idx="127">0.17578125</cx:pt>
          <cx:pt idx="128">0.169921875</cx:pt>
          <cx:pt idx="129">0.216796875</cx:pt>
          <cx:pt idx="130">0.173828125</cx:pt>
          <cx:pt idx="131">0.173828125</cx:pt>
          <cx:pt idx="132">0.421875</cx:pt>
          <cx:pt idx="133">0.208984375</cx:pt>
          <cx:pt idx="134">0.234375</cx:pt>
          <cx:pt idx="135">0.21484375</cx:pt>
          <cx:pt idx="136">0.166015625</cx:pt>
          <cx:pt idx="137">0.177734375</cx:pt>
          <cx:pt idx="138">0.173828125</cx:pt>
          <cx:pt idx="139">0.220703125</cx:pt>
          <cx:pt idx="140">0.189453125</cx:pt>
          <cx:pt idx="141">0.19921875</cx:pt>
          <cx:pt idx="142">0.1796875</cx:pt>
          <cx:pt idx="143">0.150390625</cx:pt>
          <cx:pt idx="144">0.2265625</cx:pt>
          <cx:pt idx="145">0.224609375</cx:pt>
          <cx:pt idx="146">0.212890625</cx:pt>
          <cx:pt idx="147">0.158203125</cx:pt>
          <cx:pt idx="148">0.1484375</cx:pt>
          <cx:pt idx="149">0.181640625</cx:pt>
          <cx:pt idx="150">0.4921875</cx:pt>
          <cx:pt idx="151">0.181640625</cx:pt>
          <cx:pt idx="152">1.03515625</cx:pt>
          <cx:pt idx="153">0.3359375</cx:pt>
          <cx:pt idx="154">0.138671875</cx:pt>
          <cx:pt idx="155">0.1640625</cx:pt>
          <cx:pt idx="156">0.189453125</cx:pt>
          <cx:pt idx="157">0.169921875</cx:pt>
          <cx:pt idx="158">0.138671875</cx:pt>
          <cx:pt idx="159">0.169921875</cx:pt>
          <cx:pt idx="160">0.19140625</cx:pt>
          <cx:pt idx="161">1.369140625</cx:pt>
          <cx:pt idx="162">0.140625</cx:pt>
          <cx:pt idx="163">0.171875</cx:pt>
          <cx:pt idx="164">0.15234375</cx:pt>
          <cx:pt idx="165">0.1875</cx:pt>
          <cx:pt idx="166">0.142578125</cx:pt>
          <cx:pt idx="167">0.177734375</cx:pt>
          <cx:pt idx="168">0.1484375</cx:pt>
          <cx:pt idx="169">1.099609375</cx:pt>
          <cx:pt idx="170">0.14453125</cx:pt>
          <cx:pt idx="171">0.154296875</cx:pt>
          <cx:pt idx="172">0.166015625</cx:pt>
          <cx:pt idx="173">0.373046875</cx:pt>
          <cx:pt idx="174">0.16015625</cx:pt>
          <cx:pt idx="175">0.166015625</cx:pt>
          <cx:pt idx="176">0.185546875</cx:pt>
          <cx:pt idx="177">0.18359375</cx:pt>
          <cx:pt idx="178">0.212890625</cx:pt>
          <cx:pt idx="179">0.16015625</cx:pt>
          <cx:pt idx="180">0.162109375</cx:pt>
          <cx:pt idx="181">0.158203125</cx:pt>
          <cx:pt idx="182">0.14453125</cx:pt>
          <cx:pt idx="183">0.16796875</cx:pt>
          <cx:pt idx="184">0.146484375</cx:pt>
          <cx:pt idx="185">0.1484375</cx:pt>
          <cx:pt idx="186">0.1796875</cx:pt>
          <cx:pt idx="187">0.16015625</cx:pt>
          <cx:pt idx="188">0.15234375</cx:pt>
          <cx:pt idx="189">0.302734375</cx:pt>
          <cx:pt idx="190">0.142578125</cx:pt>
          <cx:pt idx="191">0.166015625</cx:pt>
          <cx:pt idx="192">0.15234375</cx:pt>
          <cx:pt idx="193">0.18359375</cx:pt>
          <cx:pt idx="194">0.17578125</cx:pt>
          <cx:pt idx="195">0.130859375</cx:pt>
          <cx:pt idx="196">0.14453125</cx:pt>
          <cx:pt idx="197">0.14453125</cx:pt>
          <cx:pt idx="198">0.1796875</cx:pt>
          <cx:pt idx="199">0.119140625</cx:pt>
          <cx:pt idx="200">-5.53e-17</cx:pt>
          <cx:pt idx="201">-5.2600000000000001e-17</cx:pt>
          <cx:pt idx="202">0.001953125</cx:pt>
          <cx:pt idx="203">0.0078125</cx:pt>
          <cx:pt idx="204">7.7800000000000002e-18</cx:pt>
          <cx:pt idx="205">7.1000000000000007e-18</cx:pt>
          <cx:pt idx="206">2.3000000000000001e-18</cx:pt>
          <cx:pt idx="207">-2.8100000000000003e-17</cx:pt>
          <cx:pt idx="208">-3.2199999999999998e-17</cx:pt>
          <cx:pt idx="209">-6.7399999999999996e-17</cx:pt>
          <cx:pt idx="210">5.7300000000000003e-18</cx:pt>
          <cx:pt idx="211">0.001953125</cx:pt>
          <cx:pt idx="212">0.033203125</cx:pt>
          <cx:pt idx="213">4.5800000000000003e-18</cx:pt>
          <cx:pt idx="214">-7.9499999999999998e-17</cx:pt>
          <cx:pt idx="215">0.01171875</cx:pt>
          <cx:pt idx="216">2.61e-18</cx:pt>
          <cx:pt idx="217">4.0499999999999999e-17</cx:pt>
          <cx:pt idx="218">-1.5299999999999999e-18</cx:pt>
          <cx:pt idx="219">-4.0300000000000003e-17</cx:pt>
          <cx:pt idx="220">4.8899999999999997e-17</cx:pt>
          <cx:pt idx="221">2.35e-17</cx:pt>
          <cx:pt idx="222">-8.8100000000000001e-18</cx:pt>
          <cx:pt idx="223">0.013671875</cx:pt>
          <cx:pt idx="224">0.115234375</cx:pt>
          <cx:pt idx="225">-6.2700000000000001e-17</cx:pt>
          <cx:pt idx="226">-2.6199999999999999e-17</cx:pt>
          <cx:pt idx="227">1.62e-17</cx:pt>
          <cx:pt idx="228">1.7899999999999999e-17</cx:pt>
          <cx:pt idx="229">-1.68e-17</cx:pt>
          <cx:pt idx="230">-1.9099999999999999e-17</cx:pt>
          <cx:pt idx="231">-9.7700000000000002e-17</cx:pt>
          <cx:pt idx="232">-5.5e-17</cx:pt>
          <cx:pt idx="233">0.005859375</cx:pt>
          <cx:pt idx="234">0.001953125</cx:pt>
          <cx:pt idx="235">0.0078125</cx:pt>
          <cx:pt idx="236">3.5999999999999999e-17</cx:pt>
          <cx:pt idx="237">-7.2400000000000003e-17</cx:pt>
          <cx:pt idx="238">0.001953125</cx:pt>
          <cx:pt idx="239">1.6300000000000001e-17</cx:pt>
          <cx:pt idx="240">2.1899999999999999e-17</cx:pt>
          <cx:pt idx="241">-3.2300000000000002e-17</cx:pt>
          <cx:pt idx="242">4.0900000000000003e-17</cx:pt>
          <cx:pt idx="243">0.01171875</cx:pt>
          <cx:pt idx="244">-3.6599999999999999e-17</cx:pt>
          <cx:pt idx="245">2.6100000000000001e-17</cx:pt>
          <cx:pt idx="246">0.033203125</cx:pt>
          <cx:pt idx="247">0.001953125</cx:pt>
          <cx:pt idx="248">0.001953125</cx:pt>
          <cx:pt idx="249">-1.34e-17</cx:pt>
          <cx:pt idx="250">1.0000000000000001e-17</cx:pt>
          <cx:pt idx="251">2.5800000000000001e-17</cx:pt>
          <cx:pt idx="252">7.9300000000000002e-17</cx:pt>
          <cx:pt idx="253">0.001953125</cx:pt>
          <cx:pt idx="254">0.001953125</cx:pt>
          <cx:pt idx="255">0.001953125</cx:pt>
          <cx:pt idx="256">1.62e-17</cx:pt>
          <cx:pt idx="257">0.001953125</cx:pt>
          <cx:pt idx="258">0.001953125</cx:pt>
          <cx:pt idx="259">0.74609375</cx:pt>
          <cx:pt idx="260">-5.41e-17</cx:pt>
          <cx:pt idx="261">-4.7500000000000001e-18</cx:pt>
          <cx:pt idx="262">0.001953125</cx:pt>
          <cx:pt idx="263">-1.9099999999999999e-17</cx:pt>
          <cx:pt idx="264">-1.01e-16</cx:pt>
          <cx:pt idx="265">1.8100000000000001e-17</cx:pt>
          <cx:pt idx="266">3.6599999999999999e-17</cx:pt>
          <cx:pt idx="267">3.5499999999999998e-17</cx:pt>
          <cx:pt idx="268">-5.7499999999999998e-17</cx:pt>
          <cx:pt idx="269">8.0699999999999997e-17</cx:pt>
          <cx:pt idx="270">-4.4e-17</cx:pt>
          <cx:pt idx="271">-4.6199999999999998e-17</cx:pt>
          <cx:pt idx="272">2.1299999999999999e-17</cx:pt>
          <cx:pt idx="273">0.001953125</cx:pt>
          <cx:pt idx="274">0.001953125</cx:pt>
          <cx:pt idx="275">-2.6700000000000001e-17</cx:pt>
          <cx:pt idx="276">0.001953125</cx:pt>
          <cx:pt idx="277">0.001953125</cx:pt>
          <cx:pt idx="278">6.8599999999999996e-17</cx:pt>
          <cx:pt idx="279">0.001953125</cx:pt>
          <cx:pt idx="280">0.001953125</cx:pt>
          <cx:pt idx="281">0.001953125</cx:pt>
          <cx:pt idx="282">0.001953125</cx:pt>
          <cx:pt idx="283">-3.48e-17</cx:pt>
          <cx:pt idx="284">3.9700000000000003e-17</cx:pt>
          <cx:pt idx="285">-1.5499999999999999e-17</cx:pt>
          <cx:pt idx="286">0.001953125</cx:pt>
          <cx:pt idx="287">4.2599999999999997e-18</cx:pt>
          <cx:pt idx="288">0.001953125</cx:pt>
          <cx:pt idx="289">-7.2999999999999997e-18</cx:pt>
          <cx:pt idx="290">1.271484375</cx:pt>
          <cx:pt idx="291">0.015625</cx:pt>
          <cx:pt idx="292">0.00390625</cx:pt>
          <cx:pt idx="293">1.0900000000000001e-17</cx:pt>
          <cx:pt idx="294">0.001953125</cx:pt>
          <cx:pt idx="295">4.8499999999999999e-17</cx:pt>
          <cx:pt idx="296">0.001953125</cx:pt>
          <cx:pt idx="297">0.001953125</cx:pt>
          <cx:pt idx="298">6.4199999999999997e-18</cx:pt>
          <cx:pt idx="299">1.27e-17</cx:pt>
          <cx:pt idx="300">0.595703125</cx:pt>
          <cx:pt idx="301">0.62890625</cx:pt>
          <cx:pt idx="302">0.8984375</cx:pt>
          <cx:pt idx="303">0.5390625</cx:pt>
          <cx:pt idx="304">0.580078125</cx:pt>
          <cx:pt idx="305">0.623046875</cx:pt>
          <cx:pt idx="306">1.662109375</cx:pt>
          <cx:pt idx="307">0.55859375</cx:pt>
          <cx:pt idx="308">0.57421875</cx:pt>
          <cx:pt idx="309">1.7734375</cx:pt>
          <cx:pt idx="310">0.583984375</cx:pt>
          <cx:pt idx="311">0.626953125</cx:pt>
          <cx:pt idx="312">0.57421875</cx:pt>
          <cx:pt idx="313">0.5703125</cx:pt>
          <cx:pt idx="314">0.578125</cx:pt>
          <cx:pt idx="315">0.5546875</cx:pt>
          <cx:pt idx="316">1.8671875</cx:pt>
          <cx:pt idx="317">0.515625</cx:pt>
          <cx:pt idx="318">1.955078125</cx:pt>
          <cx:pt idx="319">0.501953125</cx:pt>
          <cx:pt idx="320">0.51953125</cx:pt>
          <cx:pt idx="321">0.6875</cx:pt>
          <cx:pt idx="322">0.814453125</cx:pt>
          <cx:pt idx="323">0.54296875</cx:pt>
          <cx:pt idx="324">2.083984375</cx:pt>
          <cx:pt idx="325">1.83203125</cx:pt>
          <cx:pt idx="326">2.111328125</cx:pt>
          <cx:pt idx="327">1.611328125</cx:pt>
          <cx:pt idx="328">0.974609375</cx:pt>
          <cx:pt idx="329">0.56640625</cx:pt>
          <cx:pt idx="330">2.01171875</cx:pt>
          <cx:pt idx="331">1.146484375</cx:pt>
          <cx:pt idx="332">0.59765625</cx:pt>
          <cx:pt idx="333">1.552734375</cx:pt>
          <cx:pt idx="334">0.591796875</cx:pt>
          <cx:pt idx="335">0.572265625</cx:pt>
          <cx:pt idx="336">0.83203125</cx:pt>
          <cx:pt idx="337">0.541015625</cx:pt>
          <cx:pt idx="338">0.62109375</cx:pt>
          <cx:pt idx="339">0.517578125</cx:pt>
          <cx:pt idx="340">0.837890625</cx:pt>
          <cx:pt idx="341">0.56640625</cx:pt>
          <cx:pt idx="342">1.99609375</cx:pt>
          <cx:pt idx="343">0.53515625</cx:pt>
          <cx:pt idx="344">0.537109375</cx:pt>
          <cx:pt idx="345">0.5703125</cx:pt>
          <cx:pt idx="346">0.494140625</cx:pt>
          <cx:pt idx="347">0.529296875</cx:pt>
          <cx:pt idx="348">0.501953125</cx:pt>
          <cx:pt idx="349">0.5703125</cx:pt>
          <cx:pt idx="350">0.541015625</cx:pt>
          <cx:pt idx="351">0.68359375</cx:pt>
          <cx:pt idx="352">1.041015625</cx:pt>
          <cx:pt idx="353">1.13671875</cx:pt>
          <cx:pt idx="354">1.701171875</cx:pt>
          <cx:pt idx="355">0.556640625</cx:pt>
          <cx:pt idx="356">0.5703125</cx:pt>
          <cx:pt idx="357">0.5859375</cx:pt>
          <cx:pt idx="358">1.923828125</cx:pt>
          <cx:pt idx="359">1.369140625</cx:pt>
          <cx:pt idx="360">2.001953125</cx:pt>
          <cx:pt idx="361">0.587890625</cx:pt>
          <cx:pt idx="362">0.501953125</cx:pt>
          <cx:pt idx="363">0.634765625</cx:pt>
          <cx:pt idx="364">0.669921875</cx:pt>
          <cx:pt idx="365">0.564453125</cx:pt>
          <cx:pt idx="366">2.37890625</cx:pt>
          <cx:pt idx="367">0.53125</cx:pt>
          <cx:pt idx="368">0.5234375</cx:pt>
          <cx:pt idx="369">0.5625</cx:pt>
          <cx:pt idx="370">0.46875</cx:pt>
          <cx:pt idx="371">1.9140625</cx:pt>
          <cx:pt idx="372">0.478515625</cx:pt>
          <cx:pt idx="373">0.501953125</cx:pt>
          <cx:pt idx="374">0.51953125</cx:pt>
          <cx:pt idx="375">0.47265625</cx:pt>
          <cx:pt idx="376">0.4609375</cx:pt>
          <cx:pt idx="377">0.43359375</cx:pt>
          <cx:pt idx="378">0.58203125</cx:pt>
          <cx:pt idx="379">1.029296875</cx:pt>
          <cx:pt idx="380">1.87890625</cx:pt>
          <cx:pt idx="381">0.47265625</cx:pt>
          <cx:pt idx="382">0.64453125</cx:pt>
          <cx:pt idx="383">0.5078125</cx:pt>
          <cx:pt idx="384">0.48828125</cx:pt>
          <cx:pt idx="385">0.486328125</cx:pt>
          <cx:pt idx="386">0.48828125</cx:pt>
          <cx:pt idx="387">0.41796875</cx:pt>
          <cx:pt idx="388">0.447265625</cx:pt>
          <cx:pt idx="389">0.5625</cx:pt>
          <cx:pt idx="390">0.458984375</cx:pt>
          <cx:pt idx="391">0.443359375</cx:pt>
          <cx:pt idx="392">0.474609375</cx:pt>
          <cx:pt idx="393">0.517578125</cx:pt>
          <cx:pt idx="394">2.08203125</cx:pt>
          <cx:pt idx="395">0.47265625</cx:pt>
          <cx:pt idx="396">0.431640625</cx:pt>
          <cx:pt idx="397">0.48046875</cx:pt>
          <cx:pt idx="398">0.466796875</cx:pt>
          <cx:pt idx="399">0.46484375</cx:pt>
          <cx:pt idx="400">1.3359375</cx:pt>
          <cx:pt idx="401">0.033203125</cx:pt>
          <cx:pt idx="402">0.025390625</cx:pt>
          <cx:pt idx="403">0.013671875</cx:pt>
          <cx:pt idx="404">0.0234375</cx:pt>
          <cx:pt idx="405">0.58984375</cx:pt>
          <cx:pt idx="406">0.74609375</cx:pt>
          <cx:pt idx="407">0.0078125</cx:pt>
          <cx:pt idx="408">0.017578125</cx:pt>
          <cx:pt idx="409">0.017578125</cx:pt>
          <cx:pt idx="410">0.025390625</cx:pt>
          <cx:pt idx="411">0.01953125</cx:pt>
          <cx:pt idx="412">0.7578125</cx:pt>
          <cx:pt idx="413">0.0234375</cx:pt>
          <cx:pt idx="414">0.01953125</cx:pt>
          <cx:pt idx="415">0.015625</cx:pt>
          <cx:pt idx="416">0.021484375</cx:pt>
          <cx:pt idx="417">0.01953125</cx:pt>
          <cx:pt idx="418">0.01953125</cx:pt>
          <cx:pt idx="419">0.017578125</cx:pt>
          <cx:pt idx="420">0.6796875</cx:pt>
          <cx:pt idx="421">0.0234375</cx:pt>
          <cx:pt idx="422">0.02734375</cx:pt>
          <cx:pt idx="423">1.673828125</cx:pt>
          <cx:pt idx="424">0.0078125</cx:pt>
          <cx:pt idx="425">0.0234375</cx:pt>
          <cx:pt idx="426">0.009765625</cx:pt>
          <cx:pt idx="427">0.01953125</cx:pt>
          <cx:pt idx="428">0.0234375</cx:pt>
          <cx:pt idx="429">0.017578125</cx:pt>
          <cx:pt idx="430">0.017578125</cx:pt>
          <cx:pt idx="431">0.01953125</cx:pt>
          <cx:pt idx="432">0.013671875</cx:pt>
          <cx:pt idx="433">0.015625</cx:pt>
          <cx:pt idx="434">0.013671875</cx:pt>
          <cx:pt idx="435">0.015625</cx:pt>
          <cx:pt idx="436">0.013671875</cx:pt>
          <cx:pt idx="437">0.009765625</cx:pt>
          <cx:pt idx="438">0.01953125</cx:pt>
          <cx:pt idx="439">0.015625</cx:pt>
          <cx:pt idx="440">0.015625</cx:pt>
          <cx:pt idx="441">0.015625</cx:pt>
          <cx:pt idx="442">0.017578125</cx:pt>
          <cx:pt idx="443">0.01953125</cx:pt>
          <cx:pt idx="444">0.013671875</cx:pt>
          <cx:pt idx="445">0.021484375</cx:pt>
          <cx:pt idx="446">0.73046875</cx:pt>
          <cx:pt idx="447">0.017578125</cx:pt>
          <cx:pt idx="448">0.017578125</cx:pt>
          <cx:pt idx="449">0.015625</cx:pt>
          <cx:pt idx="450">0.0234375</cx:pt>
          <cx:pt idx="451">0.017578125</cx:pt>
          <cx:pt idx="452">0.021484375</cx:pt>
          <cx:pt idx="453">0.01171875</cx:pt>
          <cx:pt idx="454">0.01953125</cx:pt>
          <cx:pt idx="455">0.27734375</cx:pt>
          <cx:pt idx="456">0.0234375</cx:pt>
          <cx:pt idx="457">0.025390625</cx:pt>
          <cx:pt idx="458">0.017578125</cx:pt>
          <cx:pt idx="459">0.0234375</cx:pt>
          <cx:pt idx="460">0.015625</cx:pt>
          <cx:pt idx="461">0.0234375</cx:pt>
          <cx:pt idx="462">0.01171875</cx:pt>
          <cx:pt idx="463">0.017578125</cx:pt>
          <cx:pt idx="464">0.015625</cx:pt>
          <cx:pt idx="465">0.01953125</cx:pt>
          <cx:pt idx="466">0.017578125</cx:pt>
          <cx:pt idx="467">0.0234375</cx:pt>
          <cx:pt idx="468">0.01171875</cx:pt>
          <cx:pt idx="469">0.015625</cx:pt>
          <cx:pt idx="470">0.01171875</cx:pt>
          <cx:pt idx="471">0.013671875</cx:pt>
          <cx:pt idx="472">0.021484375</cx:pt>
          <cx:pt idx="473">0.017578125</cx:pt>
          <cx:pt idx="474">0.009765625</cx:pt>
          <cx:pt idx="475">0.021484375</cx:pt>
          <cx:pt idx="476">0.02734375</cx:pt>
          <cx:pt idx="477">0.017578125</cx:pt>
          <cx:pt idx="478">0.013671875</cx:pt>
          <cx:pt idx="479">0.015625</cx:pt>
          <cx:pt idx="480">0.171875</cx:pt>
          <cx:pt idx="481">0.0234375</cx:pt>
          <cx:pt idx="482">0.029296875</cx:pt>
          <cx:pt idx="483">0.025390625</cx:pt>
          <cx:pt idx="484">0.01171875</cx:pt>
          <cx:pt idx="485">0.025390625</cx:pt>
          <cx:pt idx="486">0.013671875</cx:pt>
          <cx:pt idx="487">0.009765625</cx:pt>
          <cx:pt idx="488">0.017578125</cx:pt>
          <cx:pt idx="489">0.021484375</cx:pt>
          <cx:pt idx="490">0.017578125</cx:pt>
          <cx:pt idx="491">0.017578125</cx:pt>
          <cx:pt idx="492">0.021484375</cx:pt>
          <cx:pt idx="493">0.01953125</cx:pt>
          <cx:pt idx="494">0.017578125</cx:pt>
          <cx:pt idx="495">0.013671875</cx:pt>
          <cx:pt idx="496">0.009765625</cx:pt>
          <cx:pt idx="497">0.03515625</cx:pt>
          <cx:pt idx="498">0.013671875</cx:pt>
          <cx:pt idx="499">0.0234375</cx:pt>
          <cx:pt idx="500">0.001953125</cx:pt>
          <cx:pt idx="501">2.7999999999999999e-17</cx:pt>
          <cx:pt idx="502">2.2400000000000001e-17</cx:pt>
          <cx:pt idx="503">0.001953125</cx:pt>
          <cx:pt idx="504">-1.1e-16</cx:pt>
          <cx:pt idx="505">0.001953125</cx:pt>
          <cx:pt idx="506">-5.2999999999999997e-19</cx:pt>
          <cx:pt idx="507">-2.5899999999999999e-17</cx:pt>
          <cx:pt idx="508">-1.6999999999999999e-17</cx:pt>
          <cx:pt idx="509">-2.0999999999999999e-17</cx:pt>
          <cx:pt idx="510">-1.0200000000000001e-16</cx:pt>
          <cx:pt idx="511">6.39e-17</cx:pt>
          <cx:pt idx="512">-1.4599999999999999e-17</cx:pt>
          <cx:pt idx="513">-5.2000000000000001e-17</cx:pt>
          <cx:pt idx="514">1.060546875</cx:pt>
          <cx:pt idx="515">3.8399999999999999e-17</cx:pt>
          <cx:pt idx="516">2.9000000000000003e-17</cx:pt>
          <cx:pt idx="517">6.6e-17</cx:pt>
          <cx:pt idx="518">1.4800000000000001e-17</cx:pt>
          <cx:pt idx="519">0.001953125</cx:pt>
          <cx:pt idx="520">0.001953125</cx:pt>
          <cx:pt idx="521">0.001953125</cx:pt>
          <cx:pt idx="522">-6.2500000000000005e-17</cx:pt>
          <cx:pt idx="523">3.2900000000000002e-17</cx:pt>
          <cx:pt idx="524">3.9100000000000003e-17</cx:pt>
          <cx:pt idx="525">1.53e-17</cx:pt>
          <cx:pt idx="526">4.7299999999999999e-17</cx:pt>
          <cx:pt idx="527">-8.5600000000000001e-17</cx:pt>
          <cx:pt idx="528">-3.8199999999999997e-17</cx:pt>
          <cx:pt idx="529">4.8400000000000001e-17</cx:pt>
          <cx:pt idx="530">0.001953125</cx:pt>
          <cx:pt idx="531">1.3800000000000001e-17</cx:pt>
          <cx:pt idx="532">0.001953125</cx:pt>
          <cx:pt idx="533">0.001953125</cx:pt>
          <cx:pt idx="534">-5.0800000000000001e-17</cx:pt>
          <cx:pt idx="535">0.001953125</cx:pt>
          <cx:pt idx="536">0.001953125</cx:pt>
          <cx:pt idx="537">0.90625</cx:pt>
          <cx:pt idx="538">7.7000000000000004e-19</cx:pt>
          <cx:pt idx="539">6.2500000000000005e-17</cx:pt>
          <cx:pt idx="540">0.849609375</cx:pt>
          <cx:pt idx="541">-2.63e-17</cx:pt>
          <cx:pt idx="542">0.001953125</cx:pt>
          <cx:pt idx="543">1.9375</cx:pt>
          <cx:pt idx="544">4.49e-17</cx:pt>
          <cx:pt idx="545">4.46e-17</cx:pt>
          <cx:pt idx="546">-3.5199999999999998e-17</cx:pt>
          <cx:pt idx="547">1.3900000000000002e-17</cx:pt>
          <cx:pt idx="548">3.0699999999999998e-17</cx:pt>
          <cx:pt idx="549">-5.8499999999999997e-18</cx:pt>
          <cx:pt idx="550">0.001953125</cx:pt>
          <cx:pt idx="551">-3.6699999999999997e-17</cx:pt>
          <cx:pt idx="552">1.65e-17</cx:pt>
          <cx:pt idx="553">-1.24e-17</cx:pt>
          <cx:pt idx="554">-6.2499999999999999e-18</cx:pt>
          <cx:pt idx="555">6.8800000000000004e-17</cx:pt>
          <cx:pt idx="556">0.001953125</cx:pt>
          <cx:pt idx="557">0.001953125</cx:pt>
          <cx:pt idx="558">0.001953125</cx:pt>
          <cx:pt idx="559">-3.0000000000000001e-17</cx:pt>
          <cx:pt idx="560">0.001953125</cx:pt>
          <cx:pt idx="561">4.1500000000000003e-17</cx:pt>
          <cx:pt idx="562">0.00390625</cx:pt>
          <cx:pt idx="563">0.001953125</cx:pt>
          <cx:pt idx="564">6.2700000000000001e-17</cx:pt>
          <cx:pt idx="565">1.08e-17</cx:pt>
          <cx:pt idx="566">-4.3799999999999998e-17</cx:pt>
          <cx:pt idx="567">0.001953125</cx:pt>
          <cx:pt idx="568">6.3200000000000003e-18</cx:pt>
          <cx:pt idx="569">0.001953125</cx:pt>
          <cx:pt idx="570">0.001953125</cx:pt>
          <cx:pt idx="571">0.00390625</cx:pt>
          <cx:pt idx="572">0.001953125</cx:pt>
          <cx:pt idx="573">0.001953125</cx:pt>
          <cx:pt idx="574">2.7800000000000003e-17</cx:pt>
          <cx:pt idx="575">0.001953125</cx:pt>
          <cx:pt idx="576">-1.02e-17</cx:pt>
          <cx:pt idx="577">0.001953125</cx:pt>
          <cx:pt idx="578">-4.0799999999999999e-18</cx:pt>
          <cx:pt idx="579">2.11e-17</cx:pt>
          <cx:pt idx="580">9.2099999999999995e-17</cx:pt>
          <cx:pt idx="581">1.31e-18</cx:pt>
          <cx:pt idx="582">0.001953125</cx:pt>
          <cx:pt idx="583">0.001953125</cx:pt>
          <cx:pt idx="584">-2.6700000000000001e-17</cx:pt>
          <cx:pt idx="585">0.001953125</cx:pt>
          <cx:pt idx="586">-6.2800000000000005e-17</cx:pt>
          <cx:pt idx="587">0.001953125</cx:pt>
          <cx:pt idx="588">0.001953125</cx:pt>
          <cx:pt idx="589">0.015625</cx:pt>
          <cx:pt idx="590">-1.7899999999999999e-17</cx:pt>
          <cx:pt idx="591">2.4899999999999998e-17</cx:pt>
          <cx:pt idx="592">6.9499999999999995e-17</cx:pt>
          <cx:pt idx="593">-2.8700000000000003e-17</cx:pt>
          <cx:pt idx="594">2.7000000000000001e-17</cx:pt>
          <cx:pt idx="595">0.001953125</cx:pt>
          <cx:pt idx="596">1.048828125</cx:pt>
          <cx:pt idx="597">0.427734375</cx:pt>
          <cx:pt idx="598">4.7500000000000001e-18</cx:pt>
          <cx:pt idx="599">-3.8199999999999997e-17</cx:pt>
          <cx:pt idx="600">2.486328125</cx:pt>
          <cx:pt idx="601">0.00390625</cx:pt>
          <cx:pt idx="602">0.0078125</cx:pt>
          <cx:pt idx="603">0.001953125</cx:pt>
          <cx:pt idx="604">0.00390625</cx:pt>
          <cx:pt idx="605">0.001953125</cx:pt>
          <cx:pt idx="606">0.00390625</cx:pt>
          <cx:pt idx="607">0.01171875</cx:pt>
          <cx:pt idx="608">0.00390625</cx:pt>
          <cx:pt idx="609">0.00390625</cx:pt>
          <cx:pt idx="610">0.005859375</cx:pt>
          <cx:pt idx="611">0.001953125</cx:pt>
          <cx:pt idx="612">0.095703125</cx:pt>
          <cx:pt idx="613">0.001953125</cx:pt>
          <cx:pt idx="614">0.001953125</cx:pt>
          <cx:pt idx="615">2.544921875</cx:pt>
          <cx:pt idx="616">2.474609375</cx:pt>
          <cx:pt idx="617">2.20703125</cx:pt>
          <cx:pt idx="618">0.005859375</cx:pt>
          <cx:pt idx="619">0.11328125</cx:pt>
          <cx:pt idx="620">0.033203125</cx:pt>
          <cx:pt idx="621">8.4200000000000005e-17</cx:pt>
          <cx:pt idx="622">0.001953125</cx:pt>
          <cx:pt idx="623">0.0078125</cx:pt>
          <cx:pt idx="624">0.005859375</cx:pt>
          <cx:pt idx="625">2.4200000000000001e-17</cx:pt>
          <cx:pt idx="626">0.001953125</cx:pt>
          <cx:pt idx="627">3.009765625</cx:pt>
          <cx:pt idx="628">0.005859375</cx:pt>
          <cx:pt idx="629">0.00390625</cx:pt>
          <cx:pt idx="630">0.001953125</cx:pt>
          <cx:pt idx="631">0.001953125</cx:pt>
          <cx:pt idx="632">0.001953125</cx:pt>
          <cx:pt idx="633">0.00390625</cx:pt>
          <cx:pt idx="634">0.00390625</cx:pt>
          <cx:pt idx="635">0.009765625</cx:pt>
          <cx:pt idx="636">0.00390625</cx:pt>
          <cx:pt idx="637">0.00390625</cx:pt>
          <cx:pt idx="638">0.00390625</cx:pt>
          <cx:pt idx="639">2.318359375</cx:pt>
          <cx:pt idx="640">0.001953125</cx:pt>
          <cx:pt idx="641">1.322265625</cx:pt>
          <cx:pt idx="642">0.0234375</cx:pt>
          <cx:pt idx="643">-4.3600000000000002e-17</cx:pt>
          <cx:pt idx="644">0.001953125</cx:pt>
          <cx:pt idx="645">-8.3000000000000005e-18</cx:pt>
          <cx:pt idx="646">0.00390625</cx:pt>
          <cx:pt idx="647">0.00390625</cx:pt>
          <cx:pt idx="648">0.001953125</cx:pt>
          <cx:pt idx="649">2.33984375</cx:pt>
          <cx:pt idx="650">0.00390625</cx:pt>
          <cx:pt idx="651">0.001953125</cx:pt>
          <cx:pt idx="652">7.7500000000000002e-17</cx:pt>
          <cx:pt idx="653">0.001953125</cx:pt>
          <cx:pt idx="654">0.00390625</cx:pt>
          <cx:pt idx="655">0.001953125</cx:pt>
          <cx:pt idx="656">-2.53e-18</cx:pt>
          <cx:pt idx="657">0.001953125</cx:pt>
          <cx:pt idx="658">0.001953125</cx:pt>
          <cx:pt idx="659">0.11328125</cx:pt>
          <cx:pt idx="660">3.640625</cx:pt>
          <cx:pt idx="661">0.001953125</cx:pt>
          <cx:pt idx="662">0.005859375</cx:pt>
          <cx:pt idx="663">0.001953125</cx:pt>
          <cx:pt idx="664">0.00390625</cx:pt>
          <cx:pt idx="665">-1.1e-16</cx:pt>
          <cx:pt idx="666">0.001953125</cx:pt>
          <cx:pt idx="667">0.001953125</cx:pt>
          <cx:pt idx="668">0.001953125</cx:pt>
          <cx:pt idx="669">0.001953125</cx:pt>
          <cx:pt idx="670">1.8100000000000001e-16</cx:pt>
          <cx:pt idx="671">0.068359375</cx:pt>
          <cx:pt idx="672">0.00390625</cx:pt>
          <cx:pt idx="673">0.001953125</cx:pt>
          <cx:pt idx="674">0.001953125</cx:pt>
          <cx:pt idx="675">0.001953125</cx:pt>
          <cx:pt idx="676">0.001953125</cx:pt>
          <cx:pt idx="677">0.00390625</cx:pt>
          <cx:pt idx="678">0.00390625</cx:pt>
          <cx:pt idx="679">0.072265625</cx:pt>
          <cx:pt idx="680">0.001953125</cx:pt>
          <cx:pt idx="681">0.005859375</cx:pt>
          <cx:pt idx="682">-4.7e-17</cx:pt>
          <cx:pt idx="683">0.001953125</cx:pt>
          <cx:pt idx="684">0.00390625</cx:pt>
          <cx:pt idx="685">0.00390625</cx:pt>
          <cx:pt idx="686">0.00390625</cx:pt>
          <cx:pt idx="687">0.00390625</cx:pt>
          <cx:pt idx="688">0.001953125</cx:pt>
          <cx:pt idx="689">0.001953125</cx:pt>
          <cx:pt idx="690">0.001953125</cx:pt>
          <cx:pt idx="691">3.7109375</cx:pt>
          <cx:pt idx="692">0.005859375</cx:pt>
          <cx:pt idx="693">0.021484375</cx:pt>
          <cx:pt idx="694">0.001953125</cx:pt>
          <cx:pt idx="695">0.001953125</cx:pt>
          <cx:pt idx="696">0.00390625</cx:pt>
          <cx:pt idx="697">0.005859375</cx:pt>
          <cx:pt idx="698">0.005859375</cx:pt>
          <cx:pt idx="699">3.861328125</cx:pt>
          <cx:pt idx="700">0.251953125</cx:pt>
          <cx:pt idx="701">0.298828125</cx:pt>
          <cx:pt idx="702">0.5859375</cx:pt>
          <cx:pt idx="703">0.208984375</cx:pt>
          <cx:pt idx="704">1.435546875</cx:pt>
          <cx:pt idx="705">0.19140625</cx:pt>
          <cx:pt idx="706">0.255859375</cx:pt>
          <cx:pt idx="707">0.759765625</cx:pt>
          <cx:pt idx="708">0.21875</cx:pt>
          <cx:pt idx="709">0.2578125</cx:pt>
          <cx:pt idx="710">0.2265625</cx:pt>
          <cx:pt idx="711">0.232421875</cx:pt>
          <cx:pt idx="712">1.08984375</cx:pt>
          <cx:pt idx="713">0.21875</cx:pt>
          <cx:pt idx="714">0.2734375</cx:pt>
          <cx:pt idx="715">0.2109375</cx:pt>
          <cx:pt idx="716">0.271484375</cx:pt>
          <cx:pt idx="717">0.552734375</cx:pt>
          <cx:pt idx="718">0.2421875</cx:pt>
          <cx:pt idx="719">0.2109375</cx:pt>
          <cx:pt idx="720">0.220703125</cx:pt>
          <cx:pt idx="721">0.826171875</cx:pt>
          <cx:pt idx="722">0.650390625</cx:pt>
          <cx:pt idx="723">1.30078125</cx:pt>
          <cx:pt idx="724">1.1484375</cx:pt>
          <cx:pt idx="725">0.251953125</cx:pt>
          <cx:pt idx="726">0.236328125</cx:pt>
          <cx:pt idx="727">0.26171875</cx:pt>
          <cx:pt idx="728">0.306640625</cx:pt>
          <cx:pt idx="729">0.1875</cx:pt>
          <cx:pt idx="730">1.509765625</cx:pt>
          <cx:pt idx="731">0.177734375</cx:pt>
          <cx:pt idx="732">0.2109375</cx:pt>
          <cx:pt idx="733">0.50390625</cx:pt>
          <cx:pt idx="734">0.23828125</cx:pt>
          <cx:pt idx="735">0.169921875</cx:pt>
          <cx:pt idx="736">0.166015625</cx:pt>
          <cx:pt idx="737">0.154296875</cx:pt>
          <cx:pt idx="738">0.171875</cx:pt>
          <cx:pt idx="739">0.306640625</cx:pt>
          <cx:pt idx="740">0.173828125</cx:pt>
          <cx:pt idx="741">0.162109375</cx:pt>
          <cx:pt idx="742">0.16796875</cx:pt>
          <cx:pt idx="743">0.248046875</cx:pt>
          <cx:pt idx="744">0.158203125</cx:pt>
          <cx:pt idx="745">0.234375</cx:pt>
          <cx:pt idx="746">0.158203125</cx:pt>
          <cx:pt idx="747">0.142578125</cx:pt>
          <cx:pt idx="748">0.18359375</cx:pt>
          <cx:pt idx="749">0.12890625</cx:pt>
          <cx:pt idx="750">0.154296875</cx:pt>
          <cx:pt idx="751">0.185546875</cx:pt>
          <cx:pt idx="752">1.171875</cx:pt>
          <cx:pt idx="753">0.181640625</cx:pt>
          <cx:pt idx="754">0.18359375</cx:pt>
          <cx:pt idx="755">0.9765625</cx:pt>
          <cx:pt idx="756">0.232421875</cx:pt>
          <cx:pt idx="757">0.216796875</cx:pt>
          <cx:pt idx="758">0.267578125</cx:pt>
          <cx:pt idx="759">1.880859375</cx:pt>
          <cx:pt idx="760">0.216796875</cx:pt>
          <cx:pt idx="761">0.357421875</cx:pt>
          <cx:pt idx="762">0.19921875</cx:pt>
          <cx:pt idx="763">0.330078125</cx:pt>
          <cx:pt idx="764">1.23828125</cx:pt>
          <cx:pt idx="765">0.224609375</cx:pt>
          <cx:pt idx="766">0.41796875</cx:pt>
          <cx:pt idx="767">0.99609375</cx:pt>
          <cx:pt idx="768">1.66796875</cx:pt>
          <cx:pt idx="769">0.2265625</cx:pt>
          <cx:pt idx="770">0.203125</cx:pt>
          <cx:pt idx="771">1.509765625</cx:pt>
          <cx:pt idx="772">0.1953125</cx:pt>
          <cx:pt idx="773">0.189453125</cx:pt>
          <cx:pt idx="774">0.15234375</cx:pt>
          <cx:pt idx="775">0.140625</cx:pt>
          <cx:pt idx="776">0.16015625</cx:pt>
          <cx:pt idx="777">0.162109375</cx:pt>
          <cx:pt idx="778">0.689453125</cx:pt>
          <cx:pt idx="779">0.1484375</cx:pt>
          <cx:pt idx="780">0.166015625</cx:pt>
          <cx:pt idx="781">0.16015625</cx:pt>
          <cx:pt idx="782">0.177734375</cx:pt>
          <cx:pt idx="783">0.142578125</cx:pt>
          <cx:pt idx="784">0.14453125</cx:pt>
          <cx:pt idx="785">0.154296875</cx:pt>
          <cx:pt idx="786">0.146484375</cx:pt>
          <cx:pt idx="787">0.119140625</cx:pt>
          <cx:pt idx="788">0.15625</cx:pt>
          <cx:pt idx="789">0.2578125</cx:pt>
          <cx:pt idx="790">1.248046875</cx:pt>
          <cx:pt idx="791">0.65625</cx:pt>
          <cx:pt idx="792">0.203125</cx:pt>
          <cx:pt idx="793">1.341796875</cx:pt>
          <cx:pt idx="794">0.64453125</cx:pt>
          <cx:pt idx="795">0.15625</cx:pt>
          <cx:pt idx="796">0.15234375</cx:pt>
          <cx:pt idx="797">2.716796875</cx:pt>
          <cx:pt idx="798">0.1875</cx:pt>
          <cx:pt idx="799">1.07421875</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prstClr val="black">
                    <a:lumMod val="65000"/>
                    <a:lumOff val="35000"/>
                  </a:prstClr>
                </a:solidFill>
                <a:latin typeface="Calibri" panose="020F0502020204030204"/>
              </a:rPr>
              <a:t>Real: all images</a:t>
            </a:r>
          </a:p>
        </cx:rich>
      </cx:tx>
    </cx:title>
    <cx:plotArea>
      <cx:plotAreaRegion>
        <cx:series layoutId="clusteredColumn" uniqueId="{F5EA36B0-1C2E-4EED-A1B6-ABBB2C870A26}">
          <cx:tx>
            <cx:txData>
              <cx:f>extracted_features!$F$1</cx:f>
              <cx:v>mean_fourier_freq_real</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extracted_features!$G$2:$G$801</cx:f>
        <cx:lvl ptCount="800" formatCode="0.00E+00">
          <cx:pt idx="0">-2.1299999999999999e-17</cx:pt>
          <cx:pt idx="1">-3.7100000000000001e-17</cx:pt>
          <cx:pt idx="2">-9.8999999999999994e-17</cx:pt>
          <cx:pt idx="3">3.0500000000000003e-17</cx:pt>
          <cx:pt idx="4">5.4499999999999998e-17</cx:pt>
          <cx:pt idx="5">2.02e-17</cx:pt>
          <cx:pt idx="6">8.7199999999999998e-18</cx:pt>
          <cx:pt idx="7">3.8600000000000001e-17</cx:pt>
          <cx:pt idx="8">-2.9799999999999999e-17</cx:pt>
          <cx:pt idx="9">2.32e-18</cx:pt>
          <cx:pt idx="10">-7.0399999999999995e-18</cx:pt>
          <cx:pt idx="11">-6.5100000000000004e-19</cx:pt>
          <cx:pt idx="12">1.77e-17</cx:pt>
          <cx:pt idx="13">-2.8899999999999999e-17</cx:pt>
          <cx:pt idx="14">1.5199999999999999e-17</cx:pt>
          <cx:pt idx="15">2.8599999999999999e-17</cx:pt>
          <cx:pt idx="16">-1.71e-17</cx:pt>
          <cx:pt idx="17">9.84e-18</cx:pt>
          <cx:pt idx="18">-2.6500000000000002e-18</cx:pt>
          <cx:pt idx="19">-1.96e-17</cx:pt>
          <cx:pt idx="20">1.13e-17</cx:pt>
          <cx:pt idx="21">-1.95e-18</cx:pt>
          <cx:pt idx="22">3.9199999999999999e-18</cx:pt>
          <cx:pt idx="23">-4.4200000000000004e-18</cx:pt>
          <cx:pt idx="24">-2.7200000000000002e-18</cx:pt>
          <cx:pt idx="25">2.0000000000000001e-17</cx:pt>
          <cx:pt idx="26">-3.33e-17</cx:pt>
          <cx:pt idx="27">2.8400000000000003e-17</cx:pt>
          <cx:pt idx="28">-3.36e-17</cx:pt>
          <cx:pt idx="29">3.06e-17</cx:pt>
          <cx:pt idx="30">-1.4500000000000001e-17</cx:pt>
          <cx:pt idx="31">-3.36e-17</cx:pt>
          <cx:pt idx="32">2.0700000000000002e-18</cx:pt>
          <cx:pt idx="33">-1.08e-18</cx:pt>
          <cx:pt idx="34">2.3999999999999999e-17</cx:pt>
          <cx:pt idx="35">3.6299999999999999e-18</cx:pt>
          <cx:pt idx="36">2.7900000000000001e-17</cx:pt>
          <cx:pt idx="37">2.1899999999999999e-17</cx:pt>
          <cx:pt idx="38">-2.23e-17</cx:pt>
          <cx:pt idx="39">-3.09e-17</cx:pt>
          <cx:pt idx="40">1.4999999999999999e-18</cx:pt>
          <cx:pt idx="41">-1.18e-17</cx:pt>
          <cx:pt idx="42">3.1700000000000001e-18</cx:pt>
          <cx:pt idx="43">1.6300000000000001e-17</cx:pt>
          <cx:pt idx="44">9.1899999999999996e-18</cx:pt>
          <cx:pt idx="45">-9.6500000000000003e-18</cx:pt>
          <cx:pt idx="46">-1.4500000000000001e-17</cx:pt>
          <cx:pt idx="47">1.22e-17</cx:pt>
          <cx:pt idx="48">-1.6600000000000001e-17</cx:pt>
          <cx:pt idx="49">2.0900000000000001e-17</cx:pt>
          <cx:pt idx="50">-3.1899999999999998e-17</cx:pt>
          <cx:pt idx="51">-6.1000000000000005e-17</cx:pt>
          <cx:pt idx="52">2.3999999999999999e-17</cx:pt>
          <cx:pt idx="53">2.8299999999999999e-17</cx:pt>
          <cx:pt idx="54">-3.4899999999999998e-17</cx:pt>
          <cx:pt idx="55">1.3500000000000001e-17</cx:pt>
          <cx:pt idx="56">2.6700000000000001e-17</cx:pt>
          <cx:pt idx="57">2.8599999999999999e-17</cx:pt>
          <cx:pt idx="58">-1.86e-17</cx:pt>
          <cx:pt idx="59">-1.4599999999999999e-18</cx:pt>
          <cx:pt idx="60">1.6799999999999999e-18</cx:pt>
          <cx:pt idx="61">-2.08e-17</cx:pt>
          <cx:pt idx="62">-3.48e-17</cx:pt>
          <cx:pt idx="63">3.5800000000000002e-18</cx:pt>
          <cx:pt idx="64">1.31e-17</cx:pt>
          <cx:pt idx="65">-1.13e-18</cx:pt>
          <cx:pt idx="66">-5.6999999999999995e-19</cx:pt>
          <cx:pt idx="67">-2.7399999999999999e-17</cx:pt>
          <cx:pt idx="68">1.56e-17</cx:pt>
          <cx:pt idx="69">6.09e-18</cx:pt>
          <cx:pt idx="70">1.1999999999999999e-17</cx:pt>
          <cx:pt idx="71">-8.7100000000000006e-18</cx:pt>
          <cx:pt idx="72">5.1100000000000001e-17</cx:pt>
          <cx:pt idx="73">9.3900000000000001e-18</cx:pt>
          <cx:pt idx="74">5.65e-18</cx:pt>
          <cx:pt idx="75">-2.7699999999999999e-17</cx:pt>
          <cx:pt idx="76">2.4899999999999998e-18</cx:pt>
          <cx:pt idx="77">-1.1e-17</cx:pt>
          <cx:pt idx="78">-1.0300000000000001e-17</cx:pt>
          <cx:pt idx="79">-2.5800000000000001e-17</cx:pt>
          <cx:pt idx="80">1.3900000000000002e-17</cx:pt>
          <cx:pt idx="81">1.7899999999999999e-17</cx:pt>
          <cx:pt idx="82">-2.5200000000000001e-18</cx:pt>
          <cx:pt idx="83">-8.2399999999999993e-18</cx:pt>
          <cx:pt idx="84">-3.4899999999999998e-17</cx:pt>
          <cx:pt idx="85">2.6799999999999999e-17</cx:pt>
          <cx:pt idx="86">-5.35e-18</cx:pt>
          <cx:pt idx="87">-1.6099999999999999e-17</cx:pt>
          <cx:pt idx="88">-2.2400000000000001e-17</cx:pt>
          <cx:pt idx="89">-1.8799999999999999e-17</cx:pt>
          <cx:pt idx="90">-1.5e-17</cx:pt>
          <cx:pt idx="91">4.06e-18</cx:pt>
          <cx:pt idx="92">2.47e-17</cx:pt>
          <cx:pt idx="93">-3.4400000000000002e-17</cx:pt>
          <cx:pt idx="94">3.54e-17</cx:pt>
          <cx:pt idx="95">-1.6000000000000001e-17</cx:pt>
          <cx:pt idx="96">-2.6400000000000001e-17</cx:pt>
          <cx:pt idx="97">4.1600000000000002e-18</cx:pt>
          <cx:pt idx="98">-2.3399999999999999e-17</cx:pt>
          <cx:pt idx="99">3.0000000000000001e-17</cx:pt>
          <cx:pt idx="100">1.9e-19</cx:pt>
          <cx:pt idx="101">-2.3399999999999999e-17</cx:pt>
          <cx:pt idx="102">-1.6699999999999999e-17</cx:pt>
          <cx:pt idx="103">-7.9800000000000007e-18</cx:pt>
          <cx:pt idx="104">-1.8000000000000001e-18</cx:pt>
          <cx:pt idx="105">-1.62e-17</cx:pt>
          <cx:pt idx="106">-3.9899999999999999e-17</cx:pt>
          <cx:pt idx="107">1.19e-17</cx:pt>
          <cx:pt idx="108">3.6399999999999997e-17</cx:pt>
          <cx:pt idx="109">-8.8100000000000001e-18</cx:pt>
          <cx:pt idx="110">1.6600000000000001e-17</cx:pt>
          <cx:pt idx="111">-4.34e-17</cx:pt>
          <cx:pt idx="112">1.13e-17</cx:pt>
          <cx:pt idx="113">-1.1699999999999999e-17</cx:pt>
          <cx:pt idx="114">-1.83e-17</cx:pt>
          <cx:pt idx="115">3.3e-17</cx:pt>
          <cx:pt idx="116">1.16e-17</cx:pt>
          <cx:pt idx="117">1.3999999999999999e-17</cx:pt>
          <cx:pt idx="118">9.4699999999999997e-18</cx:pt>
          <cx:pt idx="119">4.1399999999999998e-17</cx:pt>
          <cx:pt idx="120">-2.7699999999999999e-17</cx:pt>
          <cx:pt idx="121">1.9399999999999998e-17</cx:pt>
          <cx:pt idx="122">-2.3099999999999999e-17</cx:pt>
          <cx:pt idx="123">-3.5900000000000002e-17</cx:pt>
          <cx:pt idx="124">-3.1299999999999999e-18</cx:pt>
          <cx:pt idx="125">5.6899999999999998e-18</cx:pt>
          <cx:pt idx="126">-2.3399999999999999e-17</cx:pt>
          <cx:pt idx="127">-2.25e-18</cx:pt>
          <cx:pt idx="128">2.4300000000000002e-18</cx:pt>
          <cx:pt idx="129">-5.8399999999999997e-17</cx:pt>
          <cx:pt idx="130">9.5499999999999993e-19</cx:pt>
          <cx:pt idx="131">-4.0100000000000001e-17</cx:pt>
          <cx:pt idx="132">-1.44e-17</cx:pt>
          <cx:pt idx="133">2.26e-17</cx:pt>
          <cx:pt idx="134">-2.7000000000000001e-17</cx:pt>
          <cx:pt idx="135">-4.64e-17</cx:pt>
          <cx:pt idx="136">4.4699999999999998e-17</cx:pt>
          <cx:pt idx="137">1.8199999999999999e-17</cx:pt>
          <cx:pt idx="138">-1.18e-17</cx:pt>
          <cx:pt idx="139">1.3500000000000001e-17</cx:pt>
          <cx:pt idx="140">2.3600000000000001e-17</cx:pt>
          <cx:pt idx="141">-4.5900000000000002e-18</cx:pt>
          <cx:pt idx="142">4.8400000000000001e-17</cx:pt>
          <cx:pt idx="143">-4.8799999999999999e-17</cx:pt>
          <cx:pt idx="144">-2.8100000000000003e-17</cx:pt>
          <cx:pt idx="145">-2.7399999999999999e-17</cx:pt>
          <cx:pt idx="146">-1.9499999999999999e-17</cx:pt>
          <cx:pt idx="147">-4.6499999999999998e-17</cx:pt>
          <cx:pt idx="148">1.6900000000000001e-17</cx:pt>
          <cx:pt idx="149">2.7800000000000003e-17</cx:pt>
          <cx:pt idx="150">-1.62e-17</cx:pt>
          <cx:pt idx="151">3.6899999999999999e-17</cx:pt>
          <cx:pt idx="152">-1.28e-17</cx:pt>
          <cx:pt idx="153">-1.9700000000000001e-17</cx:pt>
          <cx:pt idx="154">-3.9299999999999999e-17</cx:pt>
          <cx:pt idx="155">2.4999999999999999e-17</cx:pt>
          <cx:pt idx="156">2.2499999999999999e-17</cx:pt>
          <cx:pt idx="157">-2.8299999999999999e-17</cx:pt>
          <cx:pt idx="158">-3.5000000000000002e-17</cx:pt>
          <cx:pt idx="159">-1.1999999999999999e-17</cx:pt>
          <cx:pt idx="160">7.9300000000000002e-18</cx:pt>
          <cx:pt idx="161">9.3599999999999995e-18</cx:pt>
          <cx:pt idx="162">1.7500000000000001e-17</cx:pt>
          <cx:pt idx="163">4.8700000000000001e-17</cx:pt>
          <cx:pt idx="164">-3.9799999999999996e-18</cx:pt>
          <cx:pt idx="165">2.1299999999999999e-17</cx:pt>
          <cx:pt idx="166">2.6e-17</cx:pt>
          <cx:pt idx="167">1.8199999999999999e-17</cx:pt>
          <cx:pt idx="168">-8.0800000000000001e-18</cx:pt>
          <cx:pt idx="169">-5.0100000000000003e-18</cx:pt>
          <cx:pt idx="170">1.1999999999999999e-17</cx:pt>
          <cx:pt idx="171">-2.3600000000000001e-17</cx:pt>
          <cx:pt idx="172">-9.2000000000000004e-18</cx:pt>
          <cx:pt idx="173">-1.83e-17</cx:pt>
          <cx:pt idx="174">-1.9700000000000001e-17</cx:pt>
          <cx:pt idx="175">1.04e-17</cx:pt>
          <cx:pt idx="176">7.4299999999999998e-18</cx:pt>
          <cx:pt idx="177">-1.18e-17</cx:pt>
          <cx:pt idx="178">7.0599999999999994e-18</cx:pt>
          <cx:pt idx="179">4.1699999999999998e-17</cx:pt>
          <cx:pt idx="180">4.4700000000000001e-18</cx:pt>
          <cx:pt idx="181">2.6399999999999998e-18</cx:pt>
          <cx:pt idx="182">1.7500000000000001e-17</cx:pt>
          <cx:pt idx="183">-1.5499999999999999e-17</cx:pt>
          <cx:pt idx="184">-9.5400000000000001e-18</cx:pt>
          <cx:pt idx="185">4.6200000000000001e-18</cx:pt>
          <cx:pt idx="186">-9.6399999999999995e-18</cx:pt>
          <cx:pt idx="187">-1.6900000000000001e-17</cx:pt>
          <cx:pt idx="188">1.8799999999999999e-17</cx:pt>
          <cx:pt idx="189">1.5199999999999999e-17</cx:pt>
          <cx:pt idx="190">-5.0800000000000001e-17</cx:pt>
          <cx:pt idx="191">1.44e-18</cx:pt>
          <cx:pt idx="192">1.07e-17</cx:pt>
          <cx:pt idx="193">-1.2299999999999999e-17</cx:pt>
          <cx:pt idx="194">-6.7400000000000003e-18</cx:pt>
          <cx:pt idx="195">-2.0399999999999999e-17</cx:pt>
          <cx:pt idx="196">-1.2900000000000001e-17</cx:pt>
          <cx:pt idx="197">-8.5399999999999992e-18</cx:pt>
          <cx:pt idx="198">1.77e-17</cx:pt>
          <cx:pt idx="199">-8.6299999999999995e-18</cx:pt>
          <cx:pt idx="200">-3.6500000000000001e-17</cx:pt>
          <cx:pt idx="201">5.22e-18</cx:pt>
          <cx:pt idx="202">-2.8800000000000001e-18</cx:pt>
          <cx:pt idx="203">-2.2100000000000001e-17</cx:pt>
          <cx:pt idx="204">4.7300000000000003e-18</cx:pt>
          <cx:pt idx="205">4.1500000000000003e-17</cx:pt>
          <cx:pt idx="206">1.4899999999999999e-17</cx:pt>
          <cx:pt idx="207">1.24e-17</cx:pt>
          <cx:pt idx="208">2.3900000000000001e-17</cx:pt>
          <cx:pt idx="209">1.15e-17</cx:pt>
          <cx:pt idx="210">-2.9499999999999999e-17</cx:pt>
          <cx:pt idx="211">7.24e-18</cx:pt>
          <cx:pt idx="212">-1.22e-17</cx:pt>
          <cx:pt idx="213">2.7999999999999999e-17</cx:pt>
          <cx:pt idx="214">7.6100000000000003e-18</cx:pt>
          <cx:pt idx="215">-5.6899999999999998e-18</cx:pt>
          <cx:pt idx="216">-2.4200000000000001e-17</cx:pt>
          <cx:pt idx="217">2.7699999999999999e-17</cx:pt>
          <cx:pt idx="218">4.2400000000000002e-17</cx:pt>
          <cx:pt idx="219">1.02e-17</cx:pt>
          <cx:pt idx="220">-7.2500000000000007e-18</cx:pt>
          <cx:pt idx="221">1.26e-18</cx:pt>
          <cx:pt idx="222">4.67e-17</cx:pt>
          <cx:pt idx="223">1.4299999999999999e-17</cx:pt>
          <cx:pt idx="224">-2.08e-17</cx:pt>
          <cx:pt idx="225">4.48e-18</cx:pt>
          <cx:pt idx="226">1.5700000000000001e-17</cx:pt>
          <cx:pt idx="227">3.9800000000000001e-17</cx:pt>
          <cx:pt idx="228">5.9999999999999997e-18</cx:pt>
          <cx:pt idx="229">3.1599999999999998e-17</cx:pt>
          <cx:pt idx="230">1.6999999999999999e-17</cx:pt>
          <cx:pt idx="231">2.2300000000000001e-18</cx:pt>
          <cx:pt idx="232">-2.2900000000000001e-18</cx:pt>
          <cx:pt idx="233">-1.7200000000000001e-17</cx:pt>
          <cx:pt idx="234">-2.6799999999999999e-17</cx:pt>
          <cx:pt idx="235">1.77e-17</cx:pt>
          <cx:pt idx="236">5.4300000000000004e-18</cx:pt>
          <cx:pt idx="237">-4.1800000000000003e-17</cx:pt>
          <cx:pt idx="238">-1.3500000000000001e-17</cx:pt>
          <cx:pt idx="239">-1.0300000000000001e-17</cx:pt>
          <cx:pt idx="240">-4.58e-17</cx:pt>
          <cx:pt idx="241">2.47e-17</cx:pt>
          <cx:pt idx="242">3.24e-17</cx:pt>
          <cx:pt idx="243">-5.1600000000000003e-18</cx:pt>
          <cx:pt idx="244">-7.6100000000000003e-18</cx:pt>
          <cx:pt idx="245">4.4400000000000003e-18</cx:pt>
          <cx:pt idx="246">-1.07e-17</cx:pt>
          <cx:pt idx="247">6.1299999999999997e-18</cx:pt>
          <cx:pt idx="248">2.72e-17</cx:pt>
          <cx:pt idx="249">-5.5499999999999997e-18</cx:pt>
          <cx:pt idx="250">2.8800000000000001e-17</cx:pt>
          <cx:pt idx="251">-1.0000000000000001e-17</cx:pt>
          <cx:pt idx="252">-7.7600000000000003e-18</cx:pt>
          <cx:pt idx="253">-4.3199999999999998e-17</cx:pt>
          <cx:pt idx="254">-3.2300000000000002e-17</cx:pt>
          <cx:pt idx="255">-2.9500000000000001e-18</cx:pt>
          <cx:pt idx="256">-1.6699999999999999e-17</cx:pt>
          <cx:pt idx="257">5.5599999999999997e-18</cx:pt>
          <cx:pt idx="258">-1.53e-17</cx:pt>
          <cx:pt idx="259">8.2400000000000005e-17</cx:pt>
          <cx:pt idx="260">1.4299999999999999e-17</cx:pt>
          <cx:pt idx="261">3.6999999999999997e-17</cx:pt>
          <cx:pt idx="262">-9.6500000000000003e-18</cx:pt>
          <cx:pt idx="263">1.3e-17</cx:pt>
          <cx:pt idx="264">1.56e-18</cx:pt>
          <cx:pt idx="265">1.8100000000000001e-17</cx:pt>
          <cx:pt idx="266">-1.47e-17</cx:pt>
          <cx:pt idx="267">2.0399999999999999e-17</cx:pt>
          <cx:pt idx="268">1.18e-17</cx:pt>
          <cx:pt idx="269">1.5100000000000001e-17</cx:pt>
          <cx:pt idx="270">-9.5499999999999993e-18</cx:pt>
          <cx:pt idx="271">-1.3999999999999999e-17</cx:pt>
          <cx:pt idx="272">-3.7499999999999999e-17</cx:pt>
          <cx:pt idx="273">4.2699999999999996e-18</cx:pt>
          <cx:pt idx="274">-2.41e-17</cx:pt>
          <cx:pt idx="275">-1.6999999999999999e-17</cx:pt>
          <cx:pt idx="276">7.1200000000000006e-18</cx:pt>
          <cx:pt idx="277">-2.38e-18</cx:pt>
          <cx:pt idx="278">-6.5499999999999998e-18</cx:pt>
          <cx:pt idx="279">-1.18e-17</cx:pt>
          <cx:pt idx="280">-1.62e-17</cx:pt>
          <cx:pt idx="281">7.5899999999999998e-17</cx:pt>
          <cx:pt idx="282">-7.2799999999999998e-18</cx:pt>
          <cx:pt idx="283">4.1399999999999998e-17</cx:pt>
          <cx:pt idx="284">1.7599999999999999e-18</cx:pt>
          <cx:pt idx="285">-2.41e-17</cx:pt>
          <cx:pt idx="286">-5.5299999999999998e-18</cx:pt>
          <cx:pt idx="287">1.15e-17</cx:pt>
          <cx:pt idx="288">4.6300000000000002e-17</cx:pt>
          <cx:pt idx="289">3.06e-17</cx:pt>
          <cx:pt idx="290">1.5499999999999999e-17</cx:pt>
          <cx:pt idx="291">2.5299999999999999e-17</cx:pt>
          <cx:pt idx="292">-1.01e-17</cx:pt>
          <cx:pt idx="293">-3.12e-17</cx:pt>
          <cx:pt idx="294">9.5900000000000006e-18</cx:pt>
          <cx:pt idx="295">1.33e-17</cx:pt>
          <cx:pt idx="296">-2.7300000000000001e-17</cx:pt>
          <cx:pt idx="297">5.9999999999999997e-18</cx:pt>
          <cx:pt idx="298">-1.65e-17</cx:pt>
          <cx:pt idx="299">9.4899999999999996e-18</cx:pt>
          <cx:pt idx="300">1.8199999999999999e-17</cx:pt>
          <cx:pt idx="301">5.06e-18</cx:pt>
          <cx:pt idx="302">4.9599999999999998e-18</cx:pt>
          <cx:pt idx="303">1.1e-17</cx:pt>
          <cx:pt idx="304">2.0999999999999999e-17</cx:pt>
          <cx:pt idx="305">-7.5499999999999994e-17</cx:pt>
          <cx:pt idx="306">-1.2900000000000001e-17</cx:pt>
          <cx:pt idx="307">3.0800000000000003e-17</cx:pt>
          <cx:pt idx="308">2.0700000000000002e-18</cx:pt>
          <cx:pt idx="309">-5.3299999999999998e-17</cx:pt>
          <cx:pt idx="310">4.0900000000000003e-17</cx:pt>
          <cx:pt idx="311">3.0399999999999998e-17</cx:pt>
          <cx:pt idx="312">-6.2500000000000005e-17</cx:pt>
          <cx:pt idx="313">-2.0699999999999999e-17</cx:pt>
          <cx:pt idx="314">-5.2399999999999999e-18</cx:pt>
          <cx:pt idx="315">-1.96e-17</cx:pt>
          <cx:pt idx="316">-1.13e-17</cx:pt>
          <cx:pt idx="317">1.6999999999999999e-17</cx:pt>
          <cx:pt idx="318">-1.0300000000000001e-17</cx:pt>
          <cx:pt idx="319">-3.1899999999999998e-17</cx:pt>
          <cx:pt idx="320">2.5899999999999999e-17</cx:pt>
          <cx:pt idx="321">2.9999999999999998e-18</cx:pt>
          <cx:pt idx="322">1.05e-17</cx:pt>
          <cx:pt idx="323">-1.5499999999999999e-17</cx:pt>
          <cx:pt idx="324">-1.4599999999999999e-17</cx:pt>
          <cx:pt idx="325">-9.9199999999999996e-18</cx:pt>
          <cx:pt idx="326">4.1800000000000003e-17</cx:pt>
          <cx:pt idx="327">1.68e-17</cx:pt>
          <cx:pt idx="328">-2.3999999999999999e-17</cx:pt>
          <cx:pt idx="329">9.8900000000000009e-19</cx:pt>
          <cx:pt idx="330">8.4100000000000007e-18</cx:pt>
          <cx:pt idx="331">1.8799999999999999e-17</cx:pt>
          <cx:pt idx="332">-5.4500000000000003e-18</cx:pt>
          <cx:pt idx="333">1.4899999999999999e-17</cx:pt>
          <cx:pt idx="334">-7.67e-18</cx:pt>
          <cx:pt idx="335">1.9699999999999999e-18</cx:pt>
          <cx:pt idx="336">6.2100000000000001e-18</cx:pt>
          <cx:pt idx="337">-1.4200000000000001e-17</cx:pt>
          <cx:pt idx="338">-1.0700000000000001e-18</cx:pt>
          <cx:pt idx="339">2.4500000000000001e-17</cx:pt>
          <cx:pt idx="340">2.2400000000000002e-19</cx:pt>
          <cx:pt idx="341">-2.1500000000000001e-19</cx:pt>
          <cx:pt idx="342">1.9399999999999998e-17</cx:pt>
          <cx:pt idx="343">-3.4199999999999999e-18</cx:pt>
          <cx:pt idx="344">-1.3e-17</cx:pt>
          <cx:pt idx="345">-8.7199999999999998e-18</cx:pt>
          <cx:pt idx="346">-1.3e-18</cx:pt>
          <cx:pt idx="347">-5.7099999999999997e-18</cx:pt>
          <cx:pt idx="348">-2.0099999999999999e-17</cx:pt>
          <cx:pt idx="349">-9.5999999999999998e-18</cx:pt>
          <cx:pt idx="350">-5.2699999999999998e-17</cx:pt>
          <cx:pt idx="351">1.6699999999999999e-17</cx:pt>
          <cx:pt idx="352">-7.9100000000000003e-18</cx:pt>
          <cx:pt idx="353">4.7399999999999997e-17</cx:pt>
          <cx:pt idx="354">-3.6299999999999999e-17</cx:pt>
          <cx:pt idx="355">2.26e-17</cx:pt>
          <cx:pt idx="356">1.15e-18</cx:pt>
          <cx:pt idx="357">-1.41e-17</cx:pt>
          <cx:pt idx="358">-1.01e-17</cx:pt>
          <cx:pt idx="359">-5.3899999999999998e-18</cx:pt>
          <cx:pt idx="360">5.6100000000000002e-17</cx:pt>
          <cx:pt idx="361">-7.5599999999999998e-18</cx:pt>
          <cx:pt idx="362">4.2599999999999998e-17</cx:pt>
          <cx:pt idx="363">1.6099999999999999e-17</cx:pt>
          <cx:pt idx="364">-8.4599999999999997e-18</cx:pt>
          <cx:pt idx="365">2.8700000000000003e-17</cx:pt>
          <cx:pt idx="366">-2.51e-17</cx:pt>
          <cx:pt idx="367">-3.9100000000000003e-17</cx:pt>
          <cx:pt idx="368">2.7099999999999999e-17</cx:pt>
          <cx:pt idx="369">2.1599999999999999e-17</cx:pt>
          <cx:pt idx="370">-2.38e-17</cx:pt>
          <cx:pt idx="371">-8.83e-17</cx:pt>
          <cx:pt idx="372">-4.3399999999999996e-19</cx:pt>
          <cx:pt idx="373">-8.2399999999999993e-18</cx:pt>
          <cx:pt idx="374">-2.8499999999999999e-18</cx:pt>
          <cx:pt idx="375">-9.5000000000000003e-18</cx:pt>
          <cx:pt idx="376">-1.5e-17</cx:pt>
          <cx:pt idx="377">3.5799999999999997e-17</cx:pt>
          <cx:pt idx="378">1.6099999999999999e-17</cx:pt>
          <cx:pt idx="379">-2.6100000000000001e-17</cx:pt>
          <cx:pt idx="380">-8.5800000000000006e-18</cx:pt>
          <cx:pt idx="381">-5.9800000000000005e-17</cx:pt>
          <cx:pt idx="382">1.8199999999999999e-17</cx:pt>
          <cx:pt idx="383">-1.4599999999999999e-18</cx:pt>
          <cx:pt idx="384">2.1699999999999998e-19</cx:pt>
          <cx:pt idx="385">1.9799999999999999e-17</cx:pt>
          <cx:pt idx="386">2.1800000000000001e-17</cx:pt>
          <cx:pt idx="387">1.68e-17</cx:pt>
          <cx:pt idx="388">-3.4100000000000002e-17</cx:pt>
          <cx:pt idx="389">8.0099999999999997e-18</cx:pt>
          <cx:pt idx="390">3.6800000000000001e-17</cx:pt>
          <cx:pt idx="391">-2.6199999999999999e-17</cx:pt>
          <cx:pt idx="392">2.6e-17</cx:pt>
          <cx:pt idx="393">-6.8199999999999999e-18</cx:pt>
          <cx:pt idx="394">-4.1300000000000001e-17</cx:pt>
          <cx:pt idx="395">-2.5500000000000001e-17</cx:pt>
          <cx:pt idx="396">-9.1100000000000001e-18</cx:pt>
          <cx:pt idx="397">-7.9399999999999994e-18</cx:pt>
          <cx:pt idx="398">8.25e-18</cx:pt>
          <cx:pt idx="399">-2.7399999999999999e-17</cx:pt>
          <cx:pt idx="400">-1.8400000000000001e-17</cx:pt>
          <cx:pt idx="401">-2.32e-17</cx:pt>
          <cx:pt idx="402">-2.38e-17</cx:pt>
          <cx:pt idx="403">5.6700000000000002e-17</cx:pt>
          <cx:pt idx="404">-5.1700000000000001e-17</cx:pt>
          <cx:pt idx="405">3.5099999999999998e-18</cx:pt>
          <cx:pt idx="406">-2.3300000000000001e-17</cx:pt>
          <cx:pt idx="407">-1.6300000000000001e-17</cx:pt>
          <cx:pt idx="408">-6.7500000000000003e-18</cx:pt>
          <cx:pt idx="409">2.41e-17</cx:pt>
          <cx:pt idx="410">-7.4499999999999996e-18</cx:pt>
          <cx:pt idx="411">3.6999999999999997e-17</cx:pt>
          <cx:pt idx="412">1.05e-17</cx:pt>
          <cx:pt idx="413">-1.3999999999999999e-17</cx:pt>
          <cx:pt idx="414">-1.0999999999999999e-18</cx:pt>
          <cx:pt idx="415">1.36e-17</cx:pt>
          <cx:pt idx="416">2.7800000000000003e-17</cx:pt>
          <cx:pt idx="417">1.68e-17</cx:pt>
          <cx:pt idx="418">1.6099999999999999e-17</cx:pt>
          <cx:pt idx="419">-6.9100000000000002e-19</cx:pt>
          <cx:pt idx="420">2.2300000000000001e-18</cx:pt>
          <cx:pt idx="421">-1.6900000000000001e-18</cx:pt>
          <cx:pt idx="422">2.8800000000000001e-18</cx:pt>
          <cx:pt idx="423">-3.9899999999999999e-17</cx:pt>
          <cx:pt idx="424">-2.2499999999999999e-17</cx:pt>
          <cx:pt idx="425">2.0499999999999999e-18</cx:pt>
          <cx:pt idx="426">3.3999999999999998e-17</cx:pt>
          <cx:pt idx="427">2.2199999999999999e-17</cx:pt>
          <cx:pt idx="428">1.89e-17</cx:pt>
          <cx:pt idx="429">-5.5800000000000004e-18</cx:pt>
          <cx:pt idx="430">4.8700000000000003e-18</cx:pt>
          <cx:pt idx="431">3.3999999999999998e-17</cx:pt>
          <cx:pt idx="432">2.4299999999999999e-17</cx:pt>
          <cx:pt idx="433">-2.7999999999999999e-17</cx:pt>
          <cx:pt idx="434">2.31e-18</cx:pt>
          <cx:pt idx="435">5.5900000000000006e-17</cx:pt>
          <cx:pt idx="436">3.15e-17</cx:pt>
          <cx:pt idx="437">-3.0699999999999998e-17</cx:pt>
          <cx:pt idx="438">-9.7699999999999996e-18</cx:pt>
          <cx:pt idx="439">-3.1299999999999999e-18</cx:pt>
          <cx:pt idx="440">1.5799999999999999e-17</cx:pt>
          <cx:pt idx="441">2.17e-17</cx:pt>
          <cx:pt idx="442">3.51e-17</cx:pt>
          <cx:pt idx="443">6.0300000000000001e-17</cx:pt>
          <cx:pt idx="444">4.6099999999999999e-19</cx:pt>
          <cx:pt idx="445">-4.0600000000000003e-17</cx:pt>
          <cx:pt idx="446">3.18e-17</cx:pt>
          <cx:pt idx="447">-5.7600000000000002e-18</cx:pt>
          <cx:pt idx="448">-1.5700000000000001e-17</cx:pt>
          <cx:pt idx="449">-2.7099999999999999e-17</cx:pt>
          <cx:pt idx="450">-4.7699999999999997e-17</cx:pt>
          <cx:pt idx="451">1.16e-17</cx:pt>
          <cx:pt idx="452">4.6599999999999999e-18</cx:pt>
          <cx:pt idx="453">1.6000000000000001e-17</cx:pt>
          <cx:pt idx="454">8.7399999999999997e-18</cx:pt>
          <cx:pt idx="455">-3.09e-17</cx:pt>
          <cx:pt idx="456">-1.1999999999999999e-17</cx:pt>
          <cx:pt idx="457">-2.9099999999999999e-18</cx:pt>
          <cx:pt idx="458">-8.1900000000000003e-18</cx:pt>
          <cx:pt idx="459">2.1800000000000001e-17</cx:pt>
          <cx:pt idx="460">-3.3399999999999999e-18</cx:pt>
          <cx:pt idx="461">1.16e-17</cx:pt>
          <cx:pt idx="462">-1.1999999999999999e-17</cx:pt>
          <cx:pt idx="463">2.8599999999999999e-17</cx:pt>
          <cx:pt idx="464">3.51e-17</cx:pt>
          <cx:pt idx="465">-2.7900000000000001e-17</cx:pt>
          <cx:pt idx="466">8.9200000000000003e-18</cx:pt>
          <cx:pt idx="467">-1.6399999999999999e-17</cx:pt>
          <cx:pt idx="468">-7.8599999999999998e-18</cx:pt>
          <cx:pt idx="469">-2.5500000000000001e-17</cx:pt>
          <cx:pt idx="470">6.3999999999999996e-19</cx:pt>
          <cx:pt idx="471">-7.9899999999999999e-18</cx:pt>
          <cx:pt idx="472">7.3700000000000001e-18</cx:pt>
          <cx:pt idx="473">-2.5599999999999999e-17</cx:pt>
          <cx:pt idx="474">2.05e-17</cx:pt>
          <cx:pt idx="475">-1.9700000000000001e-17</cx:pt>
          <cx:pt idx="476">-1.07e-17</cx:pt>
          <cx:pt idx="477">5.3799999999999999e-18</cx:pt>
          <cx:pt idx="478">-2.4599999999999999e-17</cx:pt>
          <cx:pt idx="479">-1.74e-17</cx:pt>
          <cx:pt idx="480">-5.1799999999999999e-17</cx:pt>
          <cx:pt idx="481">6.51e-18</cx:pt>
          <cx:pt idx="482">-1.12e-17</cx:pt>
          <cx:pt idx="483">6.0199999999999997e-17</cx:pt>
          <cx:pt idx="484">1.21e-17</cx:pt>
          <cx:pt idx="485">-8.1000000000000002e-19</cx:pt>
          <cx:pt idx="486">3.5600000000000002e-17</cx:pt>
          <cx:pt idx="487">1.3200000000000001e-17</cx:pt>
          <cx:pt idx="488">-2.1200000000000001e-17</cx:pt>
          <cx:pt idx="489">1.12e-17</cx:pt>
          <cx:pt idx="490">3.7899999999999999e-18</cx:pt>
          <cx:pt idx="491">-2.4800000000000001e-17</cx:pt>
          <cx:pt idx="492">5.8599999999999996e-18</cx:pt>
          <cx:pt idx="493">-3.4e-18</cx:pt>
          <cx:pt idx="494">-2.8399999999999999e-18</cx:pt>
          <cx:pt idx="495">1.41e-18</cx:pt>
          <cx:pt idx="496">1.41e-17</cx:pt>
          <cx:pt idx="497">1.8400000000000001e-17</cx:pt>
          <cx:pt idx="498">1.5299999999999999e-18</cx:pt>
          <cx:pt idx="499">3.6299999999999999e-17</cx:pt>
          <cx:pt idx="500">-7.4500000000000003e-17</cx:pt>
          <cx:pt idx="501">2.0600000000000001e-17</cx:pt>
          <cx:pt idx="502">4.2400000000000002e-17</cx:pt>
          <cx:pt idx="503">2.7300000000000001e-17</cx:pt>
          <cx:pt idx="504">7.0799999999999999e-17</cx:pt>
          <cx:pt idx="505">1.8e-17</cx:pt>
          <cx:pt idx="506">4.2299999999999998e-18</cx:pt>
          <cx:pt idx="507">3.3699999999999998e-17</cx:pt>
          <cx:pt idx="508">2.0399999999999999e-17</cx:pt>
          <cx:pt idx="509">-2.9100000000000001e-17</cx:pt>
          <cx:pt idx="510">-1.34e-17</cx:pt>
          <cx:pt idx="511">2.9000000000000003e-17</cx:pt>
          <cx:pt idx="512">6.51e-17</cx:pt>
          <cx:pt idx="513">-1.2299999999999999e-17</cx:pt>
          <cx:pt idx="514">-1.4299999999999999e-17</cx:pt>
          <cx:pt idx="515">-4.1000000000000001e-17</cx:pt>
          <cx:pt idx="516">-1.7800000000000001e-17</cx:pt>
          <cx:pt idx="517">-2.11e-17</cx:pt>
          <cx:pt idx="518">4.3200000000000001e-18</cx:pt>
          <cx:pt idx="519">-1.96e-18</cx:pt>
          <cx:pt idx="520">4.9300000000000001e-17</cx:pt>
          <cx:pt idx="521">6.81e-18</cx:pt>
          <cx:pt idx="522">3.2099999999999999e-18</cx:pt>
          <cx:pt idx="523">-3.0300000000000001e-17</cx:pt>
          <cx:pt idx="524">2.44e-17</cx:pt>
          <cx:pt idx="525">-6.9700000000000007e-18</cx:pt>
          <cx:pt idx="526">6.4900000000000004e-17</cx:pt>
          <cx:pt idx="527">2.4200000000000001e-17</cx:pt>
          <cx:pt idx="528">4.2299999999999998e-17</cx:pt>
          <cx:pt idx="529">4.1500000000000003e-18</cx:pt>
          <cx:pt idx="530">-1.8400000000000001e-17</cx:pt>
          <cx:pt idx="531">4.2099999999999999e-18</cx:pt>
          <cx:pt idx="532">-7.6899999999999999e-18</cx:pt>
          <cx:pt idx="533">1.05e-17</cx:pt>
          <cx:pt idx="534">-1.9700000000000001e-17</cx:pt>
          <cx:pt idx="535">2.9700000000000001e-17</cx:pt>
          <cx:pt idx="536">-6.1699999999999997e-17</cx:pt>
          <cx:pt idx="537">-5.2099999999999999e-17</cx:pt>
          <cx:pt idx="538">6.2700000000000001e-17</cx:pt>
          <cx:pt idx="539">5.3899999999999998e-18</cx:pt>
          <cx:pt idx="540">-1.1099999999999999e-17</cx:pt>
          <cx:pt idx="541">5.7199999999999998e-17</cx:pt>
          <cx:pt idx="542">-2.2700000000000001e-17</cx:pt>
          <cx:pt idx="543">-7.3100000000000004e-18</cx:pt>
          <cx:pt idx="544">-1.4899999999999999e-17</cx:pt>
          <cx:pt idx="545">2.5100000000000001e-18</cx:pt>
          <cx:pt idx="546">-3.45e-17</cx:pt>
          <cx:pt idx="547">1.05e-17</cx:pt>
          <cx:pt idx="548">7.0699999999999995e-17</cx:pt>
          <cx:pt idx="549">-1.65e-17</cx:pt>
          <cx:pt idx="550">6.7900000000000001e-18</cx:pt>
          <cx:pt idx="551">-3.48e-17</cx:pt>
          <cx:pt idx="552">-3.2499999999999998e-17</cx:pt>
          <cx:pt idx="553">-2.9300000000000003e-17</cx:pt>
          <cx:pt idx="554">1.5499999999999999e-17</cx:pt>
          <cx:pt idx="555">-6.2699999999999998e-18</cx:pt>
          <cx:pt idx="556">1.01e-17</cx:pt>
          <cx:pt idx="557">-4.0499999999999999e-17</cx:pt>
          <cx:pt idx="558">1.5799999999999999e-17</cx:pt>
          <cx:pt idx="559">2.14e-17</cx:pt>
          <cx:pt idx="560">-1.8999999999999999e-18</cx:pt>
          <cx:pt idx="561">4.0700000000000001e-17</cx:pt>
          <cx:pt idx="562">-3.7899999999999999e-18</cx:pt>
          <cx:pt idx="563">-1.3999999999999999e-17</cx:pt>
          <cx:pt idx="564">1.08e-17</cx:pt>
          <cx:pt idx="565">-3.54e-17</cx:pt>
          <cx:pt idx="566">3.1299999999999998e-17</cx:pt>
          <cx:pt idx="567">-4.78e-18</cx:pt>
          <cx:pt idx="568">-5.6200000000000006e-17</cx:pt>
          <cx:pt idx="569">4.7200000000000002e-17</cx:pt>
          <cx:pt idx="570">8.1300000000000007e-18</cx:pt>
          <cx:pt idx="571">2.4999999999999999e-17</cx:pt>
          <cx:pt idx="572">1.7800000000000001e-17</cx:pt>
          <cx:pt idx="573">-3.27e-17</cx:pt>
          <cx:pt idx="574">6.4900000000000001e-18</cx:pt>
          <cx:pt idx="575">1.6999999999999999e-17</cx:pt>
          <cx:pt idx="576">-3.1899999999999998e-17</cx:pt>
          <cx:pt idx="577">-2.3600000000000001e-17</cx:pt>
          <cx:pt idx="578">-1.3800000000000001e-17</cx:pt>
          <cx:pt idx="579">2.3699999999999999e-17</cx:pt>
          <cx:pt idx="580">-3.5900000000000002e-17</cx:pt>
          <cx:pt idx="581">-1.1999999999999999e-17</cx:pt>
          <cx:pt idx="582">2.6400000000000001e-17</cx:pt>
          <cx:pt idx="583">6.2599999999999998e-18</cx:pt>
          <cx:pt idx="584">4.25e-17</cx:pt>
          <cx:pt idx="585">-2.3699999999999999e-17</cx:pt>
          <cx:pt idx="586">8.1799999999999996e-18</cx:pt>
          <cx:pt idx="587">-6.2699999999999998e-18</cx:pt>
          <cx:pt idx="588">2.8100000000000003e-17</cx:pt>
          <cx:pt idx="589">4.5100000000000002e-17</cx:pt>
          <cx:pt idx="590">4.0799999999999999e-17</cx:pt>
          <cx:pt idx="591">-2.1800000000000001e-17</cx:pt>
          <cx:pt idx="592">-4.43e-17</cx:pt>
          <cx:pt idx="593">2.2799999999999999e-17</cx:pt>
          <cx:pt idx="594">-7.2000000000000002e-18</cx:pt>
          <cx:pt idx="595">2.4500000000000001e-17</cx:pt>
          <cx:pt idx="596">2.69e-17</cx:pt>
          <cx:pt idx="597">2.5500000000000001e-17</cx:pt>
          <cx:pt idx="598">-3.3500000000000002e-17</cx:pt>
          <cx:pt idx="599">-7.8999999999999996e-18</cx:pt>
          <cx:pt idx="600">-1.8799999999999999e-17</cx:pt>
          <cx:pt idx="601">5.5200000000000003e-19</cx:pt>
          <cx:pt idx="602">-4.3600000000000002e-17</cx:pt>
          <cx:pt idx="603">-7.5799999999999994e-17</cx:pt>
          <cx:pt idx="604">-2.8100000000000003e-17</cx:pt>
          <cx:pt idx="605">5.41e-17</cx:pt>
          <cx:pt idx="606">-2.57e-17</cx:pt>
          <cx:pt idx="607">1.9300000000000001e-17</cx:pt>
          <cx:pt idx="608">-4.93e-18</cx:pt>
          <cx:pt idx="609">2.3399999999999999e-17</cx:pt>
          <cx:pt idx="610">3.6800000000000001e-17</cx:pt>
          <cx:pt idx="611">-3.5000000000000002e-17</cx:pt>
          <cx:pt idx="612">-1.6399999999999999e-17</cx:pt>
          <cx:pt idx="613">1.8100000000000001e-17</cx:pt>
          <cx:pt idx="614">-1.9099999999999999e-17</cx:pt>
          <cx:pt idx="615">-2.1599999999999999e-17</cx:pt>
          <cx:pt idx="616">7.4899999999999994e-17</cx:pt>
          <cx:pt idx="617">-1.1900000000000001e-16</cx:pt>
          <cx:pt idx="618">4.8299999999999997e-17</cx:pt>
          <cx:pt idx="619">-7.1800000000000003e-18</cx:pt>
          <cx:pt idx="620">1.18e-17</cx:pt>
          <cx:pt idx="621">-1.6500000000000001e-18</cx:pt>
          <cx:pt idx="622">2.66e-17</cx:pt>
          <cx:pt idx="623">3.1299999999999999e-18</cx:pt>
          <cx:pt idx="624">2.2e-17</cx:pt>
          <cx:pt idx="625">1.77e-17</cx:pt>
          <cx:pt idx="626">1.16e-17</cx:pt>
          <cx:pt idx="627">-1.47e-17</cx:pt>
          <cx:pt idx="628">1.05e-17</cx:pt>
          <cx:pt idx="629">3.6800000000000001e-17</cx:pt>
          <cx:pt idx="630">-7.9399999999999994e-18</cx:pt>
          <cx:pt idx="631">7.0399999999999995e-18</cx:pt>
          <cx:pt idx="632">3.21e-17</cx:pt>
          <cx:pt idx="633">-2.5500000000000001e-17</cx:pt>
          <cx:pt idx="634">-2.4299999999999999e-17</cx:pt>
          <cx:pt idx="635">-3.8099999999999999e-17</cx:pt>
          <cx:pt idx="636">1.7800000000000001e-17</cx:pt>
          <cx:pt idx="637">-6.7999999999999996e-17</cx:pt>
          <cx:pt idx="638">-1.37e-17</cx:pt>
          <cx:pt idx="639">-4.3000000000000002e-18</cx:pt>
          <cx:pt idx="640">-2.7399999999999999e-17</cx:pt>
          <cx:pt idx="641">3.5900000000000002e-18</cx:pt>
          <cx:pt idx="642">-3.0699999999999998e-17</cx:pt>
          <cx:pt idx="643">-3.8799999999999997e-17</cx:pt>
          <cx:pt idx="644">-3.4400000000000002e-17</cx:pt>
          <cx:pt idx="645">1.5499999999999999e-17</cx:pt>
          <cx:pt idx="646">2.2400000000000001e-17</cx:pt>
          <cx:pt idx="647">3.6699999999999997e-17</cx:pt>
          <cx:pt idx="648">3.77e-18</cx:pt>
          <cx:pt idx="649">-1.65e-17</cx:pt>
          <cx:pt idx="650">-2.14e-17</cx:pt>
          <cx:pt idx="651">-7.8399999999999999e-18</cx:pt>
          <cx:pt idx="652">-2.2499999999999999e-17</cx:pt>
          <cx:pt idx="653">1.6399999999999999e-17</cx:pt>
          <cx:pt idx="654">3.5799999999999997e-17</cx:pt>
          <cx:pt idx="655">3.5999999999999999e-17</cx:pt>
          <cx:pt idx="656">2.5299999999999999e-17</cx:pt>
          <cx:pt idx="657">-2.9799999999999999e-18</cx:pt>
          <cx:pt idx="658">-4.19e-17</cx:pt>
          <cx:pt idx="659">-2.5599999999999999e-17</cx:pt>
          <cx:pt idx="660">-3.48e-17</cx:pt>
          <cx:pt idx="661">-3.9299999999999999e-17</cx:pt>
          <cx:pt idx="662">-9.0700000000000003e-18</cx:pt>
          <cx:pt idx="663">-2.1200000000000001e-17</cx:pt>
          <cx:pt idx="664">-4.2499999999999997e-18</cx:pt>
          <cx:pt idx="665">-1.2299999999999999e-17</cx:pt>
          <cx:pt idx="666">1.8400000000000001e-17</cx:pt>
          <cx:pt idx="667">3.8399999999999999e-17</cx:pt>
          <cx:pt idx="668">-4.5100000000000002e-17</cx:pt>
          <cx:pt idx="669">-2.7399999999999999e-17</cx:pt>
          <cx:pt idx="670">1.8100000000000001e-17</cx:pt>
          <cx:pt idx="671">2.4999999999999999e-17</cx:pt>
          <cx:pt idx="672">-1.56e-17</cx:pt>
          <cx:pt idx="673">1.7599999999999999e-17</cx:pt>
          <cx:pt idx="674">-2.4999999999999999e-17</cx:pt>
          <cx:pt idx="675">-4.1200000000000003e-17</cx:pt>
          <cx:pt idx="676">4.7599999999999999e-17</cx:pt>
          <cx:pt idx="677">3.51e-17</cx:pt>
          <cx:pt idx="678">-3.5000000000000002e-17</cx:pt>
          <cx:pt idx="679">-1.1399999999999999e-17</cx:pt>
          <cx:pt idx="680">2.6799999999999999e-17</cx:pt>
          <cx:pt idx="681">-2.7999999999999999e-17</cx:pt>
          <cx:pt idx="682">2.3399999999999999e-17</cx:pt>
          <cx:pt idx="683">-6.4900000000000001e-18</cx:pt>
          <cx:pt idx="684">-3.6099999999999997e-17</cx:pt>
          <cx:pt idx="685">7.9500000000000001e-18</cx:pt>
          <cx:pt idx="686">8.6600000000000001e-18</cx:pt>
          <cx:pt idx="687">-1.41e-17</cx:pt>
          <cx:pt idx="688">-1.6900000000000001e-17</cx:pt>
          <cx:pt idx="689">1.31e-17</cx:pt>
          <cx:pt idx="690">2.3399999999999999e-17</cx:pt>
          <cx:pt idx="691">6.4600000000000004e-17</cx:pt>
          <cx:pt idx="692">7.0300000000000003e-17</cx:pt>
          <cx:pt idx="693">-5.36e-18</cx:pt>
          <cx:pt idx="694">3.2499999999999998e-17</cx:pt>
          <cx:pt idx="695">-3.8499999999999997e-17</cx:pt>
          <cx:pt idx="696">-2.17e-17</cx:pt>
          <cx:pt idx="697">3.2900000000000002e-17</cx:pt>
          <cx:pt idx="698">3.1899999999999998e-17</cx:pt>
          <cx:pt idx="699">3.19e-18</cx:pt>
          <cx:pt idx="700">-2.03e-18</cx:pt>
          <cx:pt idx="701">-4.8800000000000002e-19</cx:pt>
          <cx:pt idx="702">-2.3699999999999999e-17</cx:pt>
          <cx:pt idx="703">-2.2499999999999999e-17</cx:pt>
          <cx:pt idx="704">-2.0600000000000001e-17</cx:pt>
          <cx:pt idx="705">-1.8499999999999999e-17</cx:pt>
          <cx:pt idx="706">4.1999999999999998e-17</cx:pt>
          <cx:pt idx="707">-2.1800000000000001e-17</cx:pt>
          <cx:pt idx="708">-2.9499999999999999e-17</cx:pt>
          <cx:pt idx="709">9.0799999999999991e-19</cx:pt>
          <cx:pt idx="710">-1.3800000000000001e-17</cx:pt>
          <cx:pt idx="711">-2.47e-17</cx:pt>
          <cx:pt idx="712">-3.57e-17</cx:pt>
          <cx:pt idx="713">-1.02e-17</cx:pt>
          <cx:pt idx="714">-2.51e-17</cx:pt>
          <cx:pt idx="715">5.07e-18</cx:pt>
          <cx:pt idx="716">-2.6400000000000001e-17</cx:pt>
          <cx:pt idx="717">-1.8e-17</cx:pt>
          <cx:pt idx="718">-5.4499999999999998e-17</cx:pt>
          <cx:pt idx="719">-1.8499999999999999e-17</cx:pt>
          <cx:pt idx="720">7.86e-19</cx:pt>
          <cx:pt idx="721">-2.41e-17</cx:pt>
          <cx:pt idx="722">1.62e-17</cx:pt>
          <cx:pt idx="723">-4.6000000000000002e-17</cx:pt>
          <cx:pt idx="724">-1.13e-17</cx:pt>
          <cx:pt idx="725">-3.42e-17</cx:pt>
          <cx:pt idx="726">1.36e-17</cx:pt>
          <cx:pt idx="727">4.0000000000000003e-17</cx:pt>
          <cx:pt idx="728">-7.97e-18</cx:pt>
          <cx:pt idx="729">-1.7800000000000001e-17</cx:pt>
          <cx:pt idx="730">5.8299999999999998e-18</cx:pt>
          <cx:pt idx="731">2.47e-17</cx:pt>
          <cx:pt idx="732">-1.1099999999999999e-17</cx:pt>
          <cx:pt idx="733">2.39e-18</cx:pt>
          <cx:pt idx="734">-1.7200000000000001e-18</cx:pt>
          <cx:pt idx="735">2.2799999999999999e-17</cx:pt>
          <cx:pt idx="736">-1.19e-17</cx:pt>
          <cx:pt idx="737">-2.32e-17</cx:pt>
          <cx:pt idx="738">2.29e-17</cx:pt>
          <cx:pt idx="739">-5.22e-18</cx:pt>
          <cx:pt idx="740">3.2000000000000002e-17</cx:pt>
          <cx:pt idx="741">-5.35e-17</cx:pt>
          <cx:pt idx="742">7.8500000000000006e-18</cx:pt>
          <cx:pt idx="743">1.7899999999999999e-17</cx:pt>
          <cx:pt idx="744">-6.5499999999999998e-18</cx:pt>
          <cx:pt idx="745">2.35e-17</cx:pt>
          <cx:pt idx="746">5.35e-18</cx:pt>
          <cx:pt idx="747">-5.64e-18</cx:pt>
          <cx:pt idx="748">7.0700000000000001e-18</cx:pt>
          <cx:pt idx="749">-1.4599999999999999e-17</cx:pt>
          <cx:pt idx="750">-2.47e-17</cx:pt>
          <cx:pt idx="751">-2.7900000000000001e-17</cx:pt>
          <cx:pt idx="752">2.7999999999999999e-17</cx:pt>
          <cx:pt idx="753">1.8400000000000001e-17</cx:pt>
          <cx:pt idx="754">3.7100000000000003e-18</cx:pt>
          <cx:pt idx="755">-8.7300000000000005e-18</cx:pt>
          <cx:pt idx="756">5.7600000000000002e-18</cx:pt>
          <cx:pt idx="757">-2.09e-18</cx:pt>
          <cx:pt idx="758">4.34e-18</cx:pt>
          <cx:pt idx="759">-2.5000000000000002e-18</cx:pt>
          <cx:pt idx="760">1.68e-17</cx:pt>
          <cx:pt idx="761">-1.4800000000000001e-17</cx:pt>
          <cx:pt idx="762">-2.7600000000000001e-17</cx:pt>
          <cx:pt idx="763">-1.2600000000000001e-17</cx:pt>
          <cx:pt idx="764">-9.2900000000000006e-18</cx:pt>
          <cx:pt idx="765">-1.3599999999999999e-19</cx:pt>
          <cx:pt idx="766">1.83e-17</cx:pt>
          <cx:pt idx="767">7.3199999999999996e-18</cx:pt>
          <cx:pt idx="768">-1.8799999999999999e-17</cx:pt>
          <cx:pt idx="769">-9.2400000000000001e-18</cx:pt>
          <cx:pt idx="770">3.4600000000000001e-18</cx:pt>
          <cx:pt idx="771">-2.69e-17</cx:pt>
          <cx:pt idx="772">-2.9000000000000003e-17</cx:pt>
          <cx:pt idx="773">-1.12e-17</cx:pt>
          <cx:pt idx="774">2.2e-17</cx:pt>
          <cx:pt idx="775">2.11e-17</cx:pt>
          <cx:pt idx="776">-1.7500000000000001e-17</cx:pt>
          <cx:pt idx="777">-2.11e-17</cx:pt>
          <cx:pt idx="778">-1.7299999999999999e-17</cx:pt>
          <cx:pt idx="779">-7.8599999999999998e-18</cx:pt>
          <cx:pt idx="780">1.05e-17</cx:pt>
          <cx:pt idx="781">-3.3999999999999998e-17</cx:pt>
          <cx:pt idx="782">1.34e-17</cx:pt>
          <cx:pt idx="783">-3.2900000000000002e-17</cx:pt>
          <cx:pt idx="784">1.4200000000000001e-17</cx:pt>
          <cx:pt idx="785">4.9699999999999997e-18</cx:pt>
          <cx:pt idx="786">-3.6999999999999997e-17</cx:pt>
          <cx:pt idx="787">-9.26e-18</cx:pt>
          <cx:pt idx="788">3.3499999999999999e-18</cx:pt>
          <cx:pt idx="789">9.5099999999999995e-18</cx:pt>
          <cx:pt idx="790">-2.26e-17</cx:pt>
          <cx:pt idx="791">-5.9599999999999999e-18</cx:pt>
          <cx:pt idx="792">-7.8900000000000004e-18</cx:pt>
          <cx:pt idx="793">1.5199999999999999e-17</cx:pt>
          <cx:pt idx="794">1.5100000000000001e-17</cx:pt>
          <cx:pt idx="795">4.4300000000000003e-18</cx:pt>
          <cx:pt idx="796">1.18e-17</cx:pt>
          <cx:pt idx="797">-6.4000000000000005e-17</cx:pt>
          <cx:pt idx="798">6.3600000000000001e-17</cx:pt>
          <cx:pt idx="799">2.5200000000000001e-17</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err="1">
                <a:solidFill>
                  <a:prstClr val="black">
                    <a:lumMod val="65000"/>
                    <a:lumOff val="35000"/>
                  </a:prstClr>
                </a:solidFill>
                <a:latin typeface="Calibri" panose="020F0502020204030204"/>
              </a:rPr>
              <a:t>Imag</a:t>
            </a:r>
            <a:r>
              <a:rPr lang="en-US" sz="1400" b="0" i="0" u="none" strike="noStrike" baseline="0" dirty="0">
                <a:solidFill>
                  <a:prstClr val="black">
                    <a:lumMod val="65000"/>
                    <a:lumOff val="35000"/>
                  </a:prstClr>
                </a:solidFill>
                <a:latin typeface="Calibri" panose="020F0502020204030204"/>
              </a:rPr>
              <a:t>: all images</a:t>
            </a:r>
          </a:p>
        </cx:rich>
      </cx:tx>
    </cx:title>
    <cx:plotArea>
      <cx:plotAreaRegion>
        <cx:series layoutId="clusteredColumn" uniqueId="{76FEDAEB-3702-47D1-A6F2-6DC4F63EEABB}">
          <cx:tx>
            <cx:txData>
              <cx:f>extracted_features!$G$1</cx:f>
              <cx:v>mean_fourier_freq_imag</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E7DE1-637E-4C16-BDAC-A63ABFC9CBFF}"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07F0B-DB57-4930-AA47-B2FCA5AF27F8}" type="slidenum">
              <a:rPr lang="en-US" smtClean="0"/>
              <a:t>‹#›</a:t>
            </a:fld>
            <a:endParaRPr lang="en-US"/>
          </a:p>
        </p:txBody>
      </p:sp>
    </p:spTree>
    <p:extLst>
      <p:ext uri="{BB962C8B-B14F-4D97-AF65-F5344CB8AC3E}">
        <p14:creationId xmlns:p14="http://schemas.microsoft.com/office/powerpoint/2010/main" val="296269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cikit-learn.org/stable/auto_examples/linear_model/plot_logistic_l1_l2_sparsity.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tackoverflow.com/questions/38640109/logistic-regression-python-solvers-defintion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www.naftaliharris.com/blog/visualizing-k-means-clustering/" TargetMode="External"/><Relationship Id="rId4" Type="http://schemas.openxmlformats.org/officeDocument/2006/relationships/hyperlink" Target="https://towardsdatascience.com/dont-sweat-the-solver-stuff-aea7cddc345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 along columns (x-axis) because that’s where we would expect the most differences</a:t>
            </a:r>
          </a:p>
        </p:txBody>
      </p:sp>
      <p:sp>
        <p:nvSpPr>
          <p:cNvPr id="4" name="Slide Number Placeholder 3"/>
          <p:cNvSpPr>
            <a:spLocks noGrp="1"/>
          </p:cNvSpPr>
          <p:nvPr>
            <p:ph type="sldNum" sz="quarter" idx="5"/>
          </p:nvPr>
        </p:nvSpPr>
        <p:spPr/>
        <p:txBody>
          <a:bodyPr/>
          <a:lstStyle/>
          <a:p>
            <a:fld id="{29A07F0B-DB57-4930-AA47-B2FCA5AF27F8}" type="slidenum">
              <a:rPr lang="en-US" smtClean="0"/>
              <a:t>4</a:t>
            </a:fld>
            <a:endParaRPr lang="en-US"/>
          </a:p>
        </p:txBody>
      </p:sp>
    </p:spTree>
    <p:extLst>
      <p:ext uri="{BB962C8B-B14F-4D97-AF65-F5344CB8AC3E}">
        <p14:creationId xmlns:p14="http://schemas.microsoft.com/office/powerpoint/2010/main" val="4116033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different thresholds used and a different number of thresholds used for each – why?</a:t>
            </a:r>
          </a:p>
          <a:p>
            <a:endParaRPr lang="en-US" dirty="0"/>
          </a:p>
        </p:txBody>
      </p:sp>
      <p:sp>
        <p:nvSpPr>
          <p:cNvPr id="4" name="Slide Number Placeholder 3"/>
          <p:cNvSpPr>
            <a:spLocks noGrp="1"/>
          </p:cNvSpPr>
          <p:nvPr>
            <p:ph type="sldNum" sz="quarter" idx="5"/>
          </p:nvPr>
        </p:nvSpPr>
        <p:spPr/>
        <p:txBody>
          <a:bodyPr/>
          <a:lstStyle/>
          <a:p>
            <a:fld id="{29A07F0B-DB57-4930-AA47-B2FCA5AF27F8}" type="slidenum">
              <a:rPr lang="en-US" smtClean="0"/>
              <a:t>19</a:t>
            </a:fld>
            <a:endParaRPr lang="en-US"/>
          </a:p>
        </p:txBody>
      </p:sp>
    </p:spTree>
    <p:extLst>
      <p:ext uri="{BB962C8B-B14F-4D97-AF65-F5344CB8AC3E}">
        <p14:creationId xmlns:p14="http://schemas.microsoft.com/office/powerpoint/2010/main" val="239298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A07F0B-DB57-4930-AA47-B2FCA5AF27F8}" type="slidenum">
              <a:rPr lang="en-US" smtClean="0"/>
              <a:t>7</a:t>
            </a:fld>
            <a:endParaRPr lang="en-US"/>
          </a:p>
        </p:txBody>
      </p:sp>
    </p:spTree>
    <p:extLst>
      <p:ext uri="{BB962C8B-B14F-4D97-AF65-F5344CB8AC3E}">
        <p14:creationId xmlns:p14="http://schemas.microsoft.com/office/powerpoint/2010/main" val="222393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Whole_animal</a:t>
            </a:r>
            <a:r>
              <a:rPr lang="en-US" dirty="0"/>
              <a:t>: pc2/1</a:t>
            </a:r>
          </a:p>
          <a:p>
            <a:r>
              <a:rPr lang="en-US" dirty="0"/>
              <a:t>Clear: pc2/4</a:t>
            </a:r>
          </a:p>
          <a:p>
            <a:r>
              <a:rPr lang="en-US" dirty="0" err="1"/>
              <a:t>Single_Loaded</a:t>
            </a:r>
            <a:r>
              <a:rPr lang="en-US" dirty="0"/>
              <a:t>: pc3/1</a:t>
            </a:r>
          </a:p>
          <a:p>
            <a:r>
              <a:rPr lang="en-US" dirty="0" err="1"/>
              <a:t>Head_First</a:t>
            </a:r>
            <a:r>
              <a:rPr lang="en-US" dirty="0"/>
              <a:t>: pc2/3</a:t>
            </a:r>
          </a:p>
          <a:p>
            <a:r>
              <a:rPr lang="en-US" dirty="0"/>
              <a:t>Straight: pc3/7</a:t>
            </a:r>
          </a:p>
          <a:p>
            <a:endParaRPr lang="en-US" dirty="0"/>
          </a:p>
          <a:p>
            <a:r>
              <a:rPr lang="en-US" dirty="0"/>
              <a:t>Features: </a:t>
            </a:r>
            <a:r>
              <a:rPr lang="en-US" sz="1800" b="0" i="0" u="none" strike="noStrike" dirty="0">
                <a:solidFill>
                  <a:srgbClr val="000000"/>
                </a:solidFill>
                <a:effectLst/>
                <a:latin typeface="Calibri" panose="020F0502020204030204" pitchFamily="34" charset="0"/>
              </a:rPr>
              <a:t>Num</a:t>
            </a:r>
            <a:r>
              <a:rPr lang="en-US" b="0" dirty="0"/>
              <a:t> </a:t>
            </a:r>
            <a:r>
              <a:rPr lang="en-US" sz="1800" b="0" i="0" u="none" strike="noStrike" dirty="0">
                <a:solidFill>
                  <a:srgbClr val="000000"/>
                </a:solidFill>
                <a:effectLst/>
                <a:latin typeface="Calibri" panose="020F0502020204030204" pitchFamily="34" charset="0"/>
              </a:rPr>
              <a:t>threshold</a:t>
            </a:r>
            <a:r>
              <a:rPr lang="en-US" b="0" dirty="0"/>
              <a:t> </a:t>
            </a:r>
            <a:r>
              <a:rPr lang="en-US" sz="1800" b="0" i="0" u="none" strike="noStrike" dirty="0" err="1">
                <a:solidFill>
                  <a:srgbClr val="000000"/>
                </a:solidFill>
                <a:effectLst/>
                <a:latin typeface="Calibri" panose="020F0502020204030204" pitchFamily="34" charset="0"/>
              </a:rPr>
              <a:t>num_regions</a:t>
            </a:r>
            <a:r>
              <a:rPr lang="en-US" b="0" dirty="0"/>
              <a:t> </a:t>
            </a:r>
            <a:r>
              <a:rPr lang="en-US" sz="1800" b="0" i="0" u="none" strike="noStrike" dirty="0" err="1">
                <a:solidFill>
                  <a:srgbClr val="000000"/>
                </a:solidFill>
                <a:effectLst/>
                <a:latin typeface="Calibri" panose="020F0502020204030204" pitchFamily="34" charset="0"/>
              </a:rPr>
              <a:t>est_len</a:t>
            </a:r>
            <a:r>
              <a:rPr lang="en-US" b="0" dirty="0"/>
              <a:t> </a:t>
            </a:r>
            <a:r>
              <a:rPr lang="en-US" sz="1800" b="0" i="0" u="none" strike="noStrike" dirty="0">
                <a:solidFill>
                  <a:srgbClr val="000000"/>
                </a:solidFill>
                <a:effectLst/>
                <a:latin typeface="Calibri" panose="020F0502020204030204" pitchFamily="34" charset="0"/>
              </a:rPr>
              <a:t>MeanInt-1</a:t>
            </a:r>
            <a:r>
              <a:rPr lang="en-US" b="0" dirty="0"/>
              <a:t> </a:t>
            </a:r>
            <a:r>
              <a:rPr lang="en-US" sz="1800" b="0" i="0" u="none" strike="noStrike" dirty="0">
                <a:solidFill>
                  <a:srgbClr val="000000"/>
                </a:solidFill>
                <a:effectLst/>
                <a:latin typeface="Calibri" panose="020F0502020204030204" pitchFamily="34" charset="0"/>
              </a:rPr>
              <a:t>avgWidth-1</a:t>
            </a:r>
            <a:r>
              <a:rPr lang="en-US" b="0" dirty="0"/>
              <a:t> </a:t>
            </a:r>
            <a:r>
              <a:rPr lang="en-US" sz="1800" b="0" i="0" u="none" strike="noStrike" dirty="0">
                <a:solidFill>
                  <a:srgbClr val="000000"/>
                </a:solidFill>
                <a:effectLst/>
                <a:latin typeface="Calibri" panose="020F0502020204030204" pitchFamily="34" charset="0"/>
              </a:rPr>
              <a:t>stdInt-1</a:t>
            </a:r>
            <a:r>
              <a:rPr lang="en-US" b="0" dirty="0"/>
              <a:t> </a:t>
            </a:r>
            <a:r>
              <a:rPr lang="en-US" sz="1800" b="0" i="0" u="none" strike="noStrike" dirty="0">
                <a:solidFill>
                  <a:srgbClr val="000000"/>
                </a:solidFill>
                <a:effectLst/>
                <a:latin typeface="Calibri" panose="020F0502020204030204" pitchFamily="34" charset="0"/>
              </a:rPr>
              <a:t>perct95-1</a:t>
            </a:r>
            <a:r>
              <a:rPr lang="en-US" b="0" dirty="0"/>
              <a:t> </a:t>
            </a:r>
            <a:r>
              <a:rPr lang="en-US" sz="1800" b="0" i="0" u="none" strike="noStrike" dirty="0">
                <a:solidFill>
                  <a:srgbClr val="000000"/>
                </a:solidFill>
                <a:effectLst/>
                <a:latin typeface="Calibri" panose="020F0502020204030204" pitchFamily="34" charset="0"/>
              </a:rPr>
              <a:t>medianInt-1</a:t>
            </a:r>
            <a:r>
              <a:rPr lang="en-US" b="0" dirty="0"/>
              <a:t> </a:t>
            </a:r>
            <a:r>
              <a:rPr lang="en-US" sz="1800" b="0" i="0" u="none" strike="noStrike" dirty="0">
                <a:solidFill>
                  <a:srgbClr val="000000"/>
                </a:solidFill>
                <a:effectLst/>
                <a:latin typeface="Calibri" panose="020F0502020204030204" pitchFamily="34" charset="0"/>
              </a:rPr>
              <a:t>sumInt-1</a:t>
            </a:r>
            <a:r>
              <a:rPr lang="en-US" b="0" dirty="0"/>
              <a:t> </a:t>
            </a:r>
            <a:r>
              <a:rPr lang="en-US" sz="1800" b="0" i="0" u="none" strike="noStrike" dirty="0">
                <a:solidFill>
                  <a:srgbClr val="000000"/>
                </a:solidFill>
                <a:effectLst/>
                <a:latin typeface="Calibri" panose="020F0502020204030204" pitchFamily="34" charset="0"/>
              </a:rPr>
              <a:t>MeanInt-2</a:t>
            </a:r>
            <a:r>
              <a:rPr lang="en-US" b="0" dirty="0"/>
              <a:t> </a:t>
            </a:r>
            <a:r>
              <a:rPr lang="en-US" sz="1800" b="0" i="0" u="none" strike="noStrike" dirty="0">
                <a:solidFill>
                  <a:srgbClr val="000000"/>
                </a:solidFill>
                <a:effectLst/>
                <a:latin typeface="Calibri" panose="020F0502020204030204" pitchFamily="34" charset="0"/>
              </a:rPr>
              <a:t>avgWidth-2</a:t>
            </a:r>
            <a:r>
              <a:rPr lang="en-US" b="0" dirty="0"/>
              <a:t> </a:t>
            </a:r>
            <a:r>
              <a:rPr lang="en-US" sz="1800" b="0" i="0" u="none" strike="noStrike" dirty="0">
                <a:solidFill>
                  <a:srgbClr val="000000"/>
                </a:solidFill>
                <a:effectLst/>
                <a:latin typeface="Calibri" panose="020F0502020204030204" pitchFamily="34" charset="0"/>
              </a:rPr>
              <a:t>stdInt-2</a:t>
            </a:r>
            <a:r>
              <a:rPr lang="en-US" b="0" dirty="0"/>
              <a:t> </a:t>
            </a:r>
            <a:r>
              <a:rPr lang="en-US" sz="1800" b="0" i="0" u="none" strike="noStrike" dirty="0">
                <a:solidFill>
                  <a:srgbClr val="000000"/>
                </a:solidFill>
                <a:effectLst/>
                <a:latin typeface="Calibri" panose="020F0502020204030204" pitchFamily="34" charset="0"/>
              </a:rPr>
              <a:t>perct95-2</a:t>
            </a:r>
            <a:r>
              <a:rPr lang="en-US" b="0" dirty="0"/>
              <a:t> </a:t>
            </a:r>
            <a:r>
              <a:rPr lang="en-US" sz="1800" b="0" i="0" u="none" strike="noStrike" dirty="0">
                <a:solidFill>
                  <a:srgbClr val="000000"/>
                </a:solidFill>
                <a:effectLst/>
                <a:latin typeface="Calibri" panose="020F0502020204030204" pitchFamily="34" charset="0"/>
              </a:rPr>
              <a:t>medianInt-2</a:t>
            </a:r>
            <a:r>
              <a:rPr lang="en-US" b="0" dirty="0"/>
              <a:t> </a:t>
            </a:r>
            <a:r>
              <a:rPr lang="en-US" sz="1800" b="0" i="0" u="none" strike="noStrike" dirty="0">
                <a:solidFill>
                  <a:srgbClr val="000000"/>
                </a:solidFill>
                <a:effectLst/>
                <a:latin typeface="Calibri" panose="020F0502020204030204" pitchFamily="34" charset="0"/>
              </a:rPr>
              <a:t>sumInt-2</a:t>
            </a:r>
            <a:r>
              <a:rPr lang="en-US" b="0" dirty="0"/>
              <a:t> </a:t>
            </a:r>
            <a:r>
              <a:rPr lang="en-US" sz="1800" b="0" i="0" u="none" strike="noStrike" dirty="0">
                <a:solidFill>
                  <a:srgbClr val="000000"/>
                </a:solidFill>
                <a:effectLst/>
                <a:latin typeface="Calibri" panose="020F0502020204030204" pitchFamily="34" charset="0"/>
              </a:rPr>
              <a:t>MeanInt-3</a:t>
            </a:r>
            <a:r>
              <a:rPr lang="en-US" b="0" dirty="0"/>
              <a:t> </a:t>
            </a:r>
            <a:r>
              <a:rPr lang="en-US" sz="1800" b="0" i="0" u="none" strike="noStrike" dirty="0">
                <a:solidFill>
                  <a:srgbClr val="000000"/>
                </a:solidFill>
                <a:effectLst/>
                <a:latin typeface="Calibri" panose="020F0502020204030204" pitchFamily="34" charset="0"/>
              </a:rPr>
              <a:t>avgWidth-3</a:t>
            </a:r>
            <a:r>
              <a:rPr lang="en-US" b="0" dirty="0"/>
              <a:t> </a:t>
            </a:r>
            <a:r>
              <a:rPr lang="en-US" sz="1800" b="0" i="0" u="none" strike="noStrike" dirty="0">
                <a:solidFill>
                  <a:srgbClr val="000000"/>
                </a:solidFill>
                <a:effectLst/>
                <a:latin typeface="Calibri" panose="020F0502020204030204" pitchFamily="34" charset="0"/>
              </a:rPr>
              <a:t>stdInt-3</a:t>
            </a:r>
            <a:r>
              <a:rPr lang="en-US" b="0" dirty="0"/>
              <a:t> </a:t>
            </a:r>
            <a:r>
              <a:rPr lang="en-US" sz="1800" b="0" i="0" u="none" strike="noStrike" dirty="0">
                <a:solidFill>
                  <a:srgbClr val="000000"/>
                </a:solidFill>
                <a:effectLst/>
                <a:latin typeface="Calibri" panose="020F0502020204030204" pitchFamily="34" charset="0"/>
              </a:rPr>
              <a:t>perct95-3</a:t>
            </a:r>
            <a:r>
              <a:rPr lang="en-US" b="0" dirty="0"/>
              <a:t> </a:t>
            </a:r>
            <a:r>
              <a:rPr lang="en-US" sz="1800" b="0" i="0" u="none" strike="noStrike" dirty="0">
                <a:solidFill>
                  <a:srgbClr val="000000"/>
                </a:solidFill>
                <a:effectLst/>
                <a:latin typeface="Calibri" panose="020F0502020204030204" pitchFamily="34" charset="0"/>
              </a:rPr>
              <a:t>medianInt-3</a:t>
            </a:r>
            <a:r>
              <a:rPr lang="en-US" b="0" dirty="0"/>
              <a:t> </a:t>
            </a:r>
            <a:r>
              <a:rPr lang="en-US" sz="1800" b="0" i="0" u="none" strike="noStrike" dirty="0">
                <a:solidFill>
                  <a:srgbClr val="000000"/>
                </a:solidFill>
                <a:effectLst/>
                <a:latin typeface="Calibri" panose="020F0502020204030204" pitchFamily="34" charset="0"/>
              </a:rPr>
              <a:t>sumInt-3</a:t>
            </a:r>
            <a:r>
              <a:rPr lang="en-US" b="0" dirty="0"/>
              <a:t> </a:t>
            </a:r>
            <a:r>
              <a:rPr lang="en-US" sz="1800" b="0" i="0" u="none" strike="noStrike" dirty="0">
                <a:solidFill>
                  <a:srgbClr val="000000"/>
                </a:solidFill>
                <a:effectLst/>
                <a:latin typeface="Calibri" panose="020F0502020204030204" pitchFamily="34" charset="0"/>
              </a:rPr>
              <a:t>MeanInt-4</a:t>
            </a:r>
            <a:r>
              <a:rPr lang="en-US" b="0" dirty="0"/>
              <a:t> </a:t>
            </a:r>
            <a:r>
              <a:rPr lang="en-US" sz="1800" b="0" i="0" u="none" strike="noStrike" dirty="0">
                <a:solidFill>
                  <a:srgbClr val="000000"/>
                </a:solidFill>
                <a:effectLst/>
                <a:latin typeface="Calibri" panose="020F0502020204030204" pitchFamily="34" charset="0"/>
              </a:rPr>
              <a:t>avgWidth-4</a:t>
            </a:r>
            <a:r>
              <a:rPr lang="en-US" b="0" dirty="0"/>
              <a:t> </a:t>
            </a:r>
            <a:r>
              <a:rPr lang="en-US" sz="1800" b="0" i="0" u="none" strike="noStrike" dirty="0">
                <a:solidFill>
                  <a:srgbClr val="000000"/>
                </a:solidFill>
                <a:effectLst/>
                <a:latin typeface="Calibri" panose="020F0502020204030204" pitchFamily="34" charset="0"/>
              </a:rPr>
              <a:t>stdInt-4</a:t>
            </a:r>
            <a:r>
              <a:rPr lang="en-US" b="0" dirty="0"/>
              <a:t> </a:t>
            </a:r>
            <a:r>
              <a:rPr lang="en-US" sz="1800" b="0" i="0" u="none" strike="noStrike" dirty="0">
                <a:solidFill>
                  <a:srgbClr val="000000"/>
                </a:solidFill>
                <a:effectLst/>
                <a:latin typeface="Calibri" panose="020F0502020204030204" pitchFamily="34" charset="0"/>
              </a:rPr>
              <a:t>perct95-4</a:t>
            </a:r>
            <a:r>
              <a:rPr lang="en-US" b="0" dirty="0"/>
              <a:t> </a:t>
            </a:r>
            <a:r>
              <a:rPr lang="en-US" sz="1800" b="0" i="0" u="none" strike="noStrike" dirty="0">
                <a:solidFill>
                  <a:srgbClr val="000000"/>
                </a:solidFill>
                <a:effectLst/>
                <a:latin typeface="Calibri" panose="020F0502020204030204" pitchFamily="34" charset="0"/>
              </a:rPr>
              <a:t>medianInt-4</a:t>
            </a:r>
            <a:r>
              <a:rPr lang="en-US" b="0" dirty="0"/>
              <a:t> </a:t>
            </a:r>
            <a:r>
              <a:rPr lang="en-US" sz="1800" b="0" i="0" u="none" strike="noStrike" dirty="0">
                <a:solidFill>
                  <a:srgbClr val="000000"/>
                </a:solidFill>
                <a:effectLst/>
                <a:latin typeface="Calibri" panose="020F0502020204030204" pitchFamily="34" charset="0"/>
              </a:rPr>
              <a:t>sumInt-4</a:t>
            </a:r>
            <a:r>
              <a:rPr lang="en-US" b="0" dirty="0"/>
              <a:t> </a:t>
            </a:r>
            <a:r>
              <a:rPr lang="en-US" sz="1800" b="0" i="0" u="none" strike="noStrike" dirty="0">
                <a:solidFill>
                  <a:srgbClr val="000000"/>
                </a:solidFill>
                <a:effectLst/>
                <a:latin typeface="Calibri" panose="020F0502020204030204" pitchFamily="34" charset="0"/>
              </a:rPr>
              <a:t>MeanInt-5</a:t>
            </a:r>
            <a:r>
              <a:rPr lang="en-US" b="0" dirty="0"/>
              <a:t> </a:t>
            </a:r>
            <a:r>
              <a:rPr lang="en-US" sz="1800" b="0" i="0" u="none" strike="noStrike" dirty="0">
                <a:solidFill>
                  <a:srgbClr val="000000"/>
                </a:solidFill>
                <a:effectLst/>
                <a:latin typeface="Calibri" panose="020F0502020204030204" pitchFamily="34" charset="0"/>
              </a:rPr>
              <a:t>avgWidth-5</a:t>
            </a:r>
            <a:r>
              <a:rPr lang="en-US" b="0" dirty="0"/>
              <a:t> </a:t>
            </a:r>
            <a:r>
              <a:rPr lang="en-US" sz="1800" b="0" i="0" u="none" strike="noStrike" dirty="0">
                <a:solidFill>
                  <a:srgbClr val="000000"/>
                </a:solidFill>
                <a:effectLst/>
                <a:latin typeface="Calibri" panose="020F0502020204030204" pitchFamily="34" charset="0"/>
              </a:rPr>
              <a:t>stdInt-5</a:t>
            </a:r>
            <a:r>
              <a:rPr lang="en-US" b="0" dirty="0"/>
              <a:t> </a:t>
            </a:r>
            <a:r>
              <a:rPr lang="en-US" sz="1800" b="0" i="0" u="none" strike="noStrike" dirty="0">
                <a:solidFill>
                  <a:srgbClr val="000000"/>
                </a:solidFill>
                <a:effectLst/>
                <a:latin typeface="Calibri" panose="020F0502020204030204" pitchFamily="34" charset="0"/>
              </a:rPr>
              <a:t>perct95-5</a:t>
            </a:r>
            <a:r>
              <a:rPr lang="en-US" b="0" dirty="0"/>
              <a:t> </a:t>
            </a:r>
            <a:r>
              <a:rPr lang="en-US" sz="1800" b="0" i="0" u="none" strike="noStrike" dirty="0">
                <a:solidFill>
                  <a:srgbClr val="000000"/>
                </a:solidFill>
                <a:effectLst/>
                <a:latin typeface="Calibri" panose="020F0502020204030204" pitchFamily="34" charset="0"/>
              </a:rPr>
              <a:t>medianInt-5</a:t>
            </a:r>
            <a:r>
              <a:rPr lang="en-US" b="0" dirty="0"/>
              <a:t> </a:t>
            </a:r>
            <a:r>
              <a:rPr lang="en-US" sz="1800" b="0" i="0" u="none" strike="noStrike" dirty="0">
                <a:solidFill>
                  <a:srgbClr val="000000"/>
                </a:solidFill>
                <a:effectLst/>
                <a:latin typeface="Calibri" panose="020F0502020204030204" pitchFamily="34" charset="0"/>
              </a:rPr>
              <a:t>sumInt-5</a:t>
            </a:r>
            <a:r>
              <a:rPr lang="en-US" b="0" dirty="0"/>
              <a:t> </a:t>
            </a:r>
            <a:r>
              <a:rPr lang="en-US" sz="1800" b="0" i="0" u="none" strike="noStrike" dirty="0">
                <a:solidFill>
                  <a:srgbClr val="000000"/>
                </a:solidFill>
                <a:effectLst/>
                <a:latin typeface="Calibri" panose="020F0502020204030204" pitchFamily="34" charset="0"/>
              </a:rPr>
              <a:t>MeanInt-6</a:t>
            </a:r>
            <a:r>
              <a:rPr lang="en-US" b="0" dirty="0"/>
              <a:t> </a:t>
            </a:r>
            <a:r>
              <a:rPr lang="en-US" sz="1800" b="0" i="0" u="none" strike="noStrike" dirty="0">
                <a:solidFill>
                  <a:srgbClr val="000000"/>
                </a:solidFill>
                <a:effectLst/>
                <a:latin typeface="Calibri" panose="020F0502020204030204" pitchFamily="34" charset="0"/>
              </a:rPr>
              <a:t>avgWidth-6</a:t>
            </a:r>
            <a:r>
              <a:rPr lang="en-US" b="0" dirty="0"/>
              <a:t> </a:t>
            </a:r>
            <a:r>
              <a:rPr lang="en-US" sz="1800" b="0" i="0" u="none" strike="noStrike" dirty="0">
                <a:solidFill>
                  <a:srgbClr val="000000"/>
                </a:solidFill>
                <a:effectLst/>
                <a:latin typeface="Calibri" panose="020F0502020204030204" pitchFamily="34" charset="0"/>
              </a:rPr>
              <a:t>stdInt-6</a:t>
            </a:r>
            <a:r>
              <a:rPr lang="en-US" b="0" dirty="0"/>
              <a:t> </a:t>
            </a:r>
            <a:r>
              <a:rPr lang="en-US" sz="1800" b="0" i="0" u="none" strike="noStrike" dirty="0">
                <a:solidFill>
                  <a:srgbClr val="000000"/>
                </a:solidFill>
                <a:effectLst/>
                <a:latin typeface="Calibri" panose="020F0502020204030204" pitchFamily="34" charset="0"/>
              </a:rPr>
              <a:t>perct95-6</a:t>
            </a:r>
            <a:r>
              <a:rPr lang="en-US" b="0" dirty="0"/>
              <a:t> </a:t>
            </a:r>
            <a:r>
              <a:rPr lang="en-US" sz="1800" b="0" i="0" u="none" strike="noStrike" dirty="0">
                <a:solidFill>
                  <a:srgbClr val="000000"/>
                </a:solidFill>
                <a:effectLst/>
                <a:latin typeface="Calibri" panose="020F0502020204030204" pitchFamily="34" charset="0"/>
              </a:rPr>
              <a:t>medianInt-6</a:t>
            </a:r>
            <a:r>
              <a:rPr lang="en-US" b="0" dirty="0"/>
              <a:t> </a:t>
            </a:r>
            <a:r>
              <a:rPr lang="en-US" sz="1800" b="0" i="0" u="none" strike="noStrike" dirty="0">
                <a:solidFill>
                  <a:srgbClr val="000000"/>
                </a:solidFill>
                <a:effectLst/>
                <a:latin typeface="Calibri" panose="020F0502020204030204" pitchFamily="34" charset="0"/>
              </a:rPr>
              <a:t>sumInt-6</a:t>
            </a:r>
            <a:r>
              <a:rPr lang="en-US" b="0" dirty="0"/>
              <a:t> </a:t>
            </a:r>
            <a:r>
              <a:rPr lang="en-US" sz="1800" b="0" i="0" u="none" strike="noStrike" dirty="0">
                <a:solidFill>
                  <a:srgbClr val="000000"/>
                </a:solidFill>
                <a:effectLst/>
                <a:latin typeface="Calibri" panose="020F0502020204030204" pitchFamily="34" charset="0"/>
              </a:rPr>
              <a:t>MeanInt-7</a:t>
            </a:r>
            <a:r>
              <a:rPr lang="en-US" b="0" dirty="0"/>
              <a:t> </a:t>
            </a:r>
            <a:r>
              <a:rPr lang="en-US" sz="1800" b="0" i="0" u="none" strike="noStrike" dirty="0">
                <a:solidFill>
                  <a:srgbClr val="000000"/>
                </a:solidFill>
                <a:effectLst/>
                <a:latin typeface="Calibri" panose="020F0502020204030204" pitchFamily="34" charset="0"/>
              </a:rPr>
              <a:t>avgWidth-7</a:t>
            </a:r>
            <a:r>
              <a:rPr lang="en-US" b="0" dirty="0"/>
              <a:t> </a:t>
            </a:r>
            <a:r>
              <a:rPr lang="en-US" sz="1800" b="0" i="0" u="none" strike="noStrike" dirty="0">
                <a:solidFill>
                  <a:srgbClr val="000000"/>
                </a:solidFill>
                <a:effectLst/>
                <a:latin typeface="Calibri" panose="020F0502020204030204" pitchFamily="34" charset="0"/>
              </a:rPr>
              <a:t>stdInt-7</a:t>
            </a:r>
            <a:r>
              <a:rPr lang="en-US" b="0" dirty="0"/>
              <a:t> </a:t>
            </a:r>
            <a:r>
              <a:rPr lang="en-US" sz="1800" b="0" i="0" u="none" strike="noStrike" dirty="0">
                <a:solidFill>
                  <a:srgbClr val="000000"/>
                </a:solidFill>
                <a:effectLst/>
                <a:latin typeface="Calibri" panose="020F0502020204030204" pitchFamily="34" charset="0"/>
              </a:rPr>
              <a:t>perct95-7</a:t>
            </a:r>
            <a:r>
              <a:rPr lang="en-US" b="0" dirty="0"/>
              <a:t> </a:t>
            </a:r>
            <a:r>
              <a:rPr lang="en-US" sz="1800" b="0" i="0" u="none" strike="noStrike" dirty="0">
                <a:solidFill>
                  <a:srgbClr val="000000"/>
                </a:solidFill>
                <a:effectLst/>
                <a:latin typeface="Calibri" panose="020F0502020204030204" pitchFamily="34" charset="0"/>
              </a:rPr>
              <a:t>medianInt-7</a:t>
            </a:r>
            <a:r>
              <a:rPr lang="en-US" b="0" dirty="0"/>
              <a:t> </a:t>
            </a:r>
            <a:r>
              <a:rPr lang="en-US" sz="1800" b="0" i="0" u="none" strike="noStrike" dirty="0">
                <a:solidFill>
                  <a:srgbClr val="000000"/>
                </a:solidFill>
                <a:effectLst/>
                <a:latin typeface="Calibri" panose="020F0502020204030204" pitchFamily="34" charset="0"/>
              </a:rPr>
              <a:t>sumInt-7</a:t>
            </a:r>
            <a:r>
              <a:rPr lang="en-US" b="0" dirty="0"/>
              <a:t> </a:t>
            </a:r>
            <a:r>
              <a:rPr lang="en-US" sz="1800" b="0" i="0" u="none" strike="noStrike" dirty="0">
                <a:solidFill>
                  <a:srgbClr val="000000"/>
                </a:solidFill>
                <a:effectLst/>
                <a:latin typeface="Calibri" panose="020F0502020204030204" pitchFamily="34" charset="0"/>
              </a:rPr>
              <a:t>MeanInt-8</a:t>
            </a:r>
            <a:r>
              <a:rPr lang="en-US" b="0" dirty="0"/>
              <a:t> </a:t>
            </a:r>
            <a:r>
              <a:rPr lang="en-US" sz="1800" b="0" i="0" u="none" strike="noStrike" dirty="0">
                <a:solidFill>
                  <a:srgbClr val="000000"/>
                </a:solidFill>
                <a:effectLst/>
                <a:latin typeface="Calibri" panose="020F0502020204030204" pitchFamily="34" charset="0"/>
              </a:rPr>
              <a:t>avgWidth-8</a:t>
            </a:r>
            <a:r>
              <a:rPr lang="en-US" b="0" dirty="0"/>
              <a:t> </a:t>
            </a:r>
            <a:r>
              <a:rPr lang="en-US" sz="1800" b="0" i="0" u="none" strike="noStrike" dirty="0">
                <a:solidFill>
                  <a:srgbClr val="000000"/>
                </a:solidFill>
                <a:effectLst/>
                <a:latin typeface="Calibri" panose="020F0502020204030204" pitchFamily="34" charset="0"/>
              </a:rPr>
              <a:t>stdInt-8</a:t>
            </a:r>
            <a:r>
              <a:rPr lang="en-US" b="0" dirty="0"/>
              <a:t> </a:t>
            </a:r>
            <a:r>
              <a:rPr lang="en-US" sz="1800" b="0" i="0" u="none" strike="noStrike" dirty="0">
                <a:solidFill>
                  <a:srgbClr val="000000"/>
                </a:solidFill>
                <a:effectLst/>
                <a:latin typeface="Calibri" panose="020F0502020204030204" pitchFamily="34" charset="0"/>
              </a:rPr>
              <a:t>perct95-8</a:t>
            </a:r>
            <a:r>
              <a:rPr lang="en-US" b="0" dirty="0"/>
              <a:t> </a:t>
            </a:r>
            <a:r>
              <a:rPr lang="en-US" sz="1800" b="0" i="0" u="none" strike="noStrike" dirty="0">
                <a:solidFill>
                  <a:srgbClr val="000000"/>
                </a:solidFill>
                <a:effectLst/>
                <a:latin typeface="Calibri" panose="020F0502020204030204" pitchFamily="34" charset="0"/>
              </a:rPr>
              <a:t>medianInt-8</a:t>
            </a:r>
            <a:r>
              <a:rPr lang="en-US" b="0" dirty="0"/>
              <a:t> </a:t>
            </a:r>
            <a:r>
              <a:rPr lang="en-US" sz="1800" b="0" i="0" u="none" strike="noStrike" dirty="0">
                <a:solidFill>
                  <a:srgbClr val="000000"/>
                </a:solidFill>
                <a:effectLst/>
                <a:latin typeface="Calibri" panose="020F0502020204030204" pitchFamily="34" charset="0"/>
              </a:rPr>
              <a:t>sumInt-8</a:t>
            </a:r>
            <a:r>
              <a:rPr lang="en-US" b="0" dirty="0"/>
              <a:t> </a:t>
            </a:r>
            <a:r>
              <a:rPr lang="en-US" sz="1800" b="0" i="0" u="none" strike="noStrike" dirty="0">
                <a:solidFill>
                  <a:srgbClr val="000000"/>
                </a:solidFill>
                <a:effectLst/>
                <a:latin typeface="Calibri" panose="020F0502020204030204" pitchFamily="34" charset="0"/>
              </a:rPr>
              <a:t>MeanInt-9</a:t>
            </a:r>
            <a:r>
              <a:rPr lang="en-US" b="0" dirty="0"/>
              <a:t> </a:t>
            </a:r>
            <a:r>
              <a:rPr lang="en-US" sz="1800" b="0" i="0" u="none" strike="noStrike" dirty="0">
                <a:solidFill>
                  <a:srgbClr val="000000"/>
                </a:solidFill>
                <a:effectLst/>
                <a:latin typeface="Calibri" panose="020F0502020204030204" pitchFamily="34" charset="0"/>
              </a:rPr>
              <a:t>avgWidth-9</a:t>
            </a:r>
            <a:r>
              <a:rPr lang="en-US" b="0" dirty="0"/>
              <a:t> </a:t>
            </a:r>
            <a:r>
              <a:rPr lang="en-US" sz="1800" b="0" i="0" u="none" strike="noStrike" dirty="0">
                <a:solidFill>
                  <a:srgbClr val="000000"/>
                </a:solidFill>
                <a:effectLst/>
                <a:latin typeface="Calibri" panose="020F0502020204030204" pitchFamily="34" charset="0"/>
              </a:rPr>
              <a:t>stdInt-9</a:t>
            </a:r>
            <a:r>
              <a:rPr lang="en-US" b="0" dirty="0"/>
              <a:t> </a:t>
            </a:r>
            <a:r>
              <a:rPr lang="en-US" sz="1800" b="0" i="0" u="none" strike="noStrike" dirty="0">
                <a:solidFill>
                  <a:srgbClr val="000000"/>
                </a:solidFill>
                <a:effectLst/>
                <a:latin typeface="Calibri" panose="020F0502020204030204" pitchFamily="34" charset="0"/>
              </a:rPr>
              <a:t>perct95-9</a:t>
            </a:r>
            <a:r>
              <a:rPr lang="en-US" b="0" dirty="0"/>
              <a:t> </a:t>
            </a:r>
            <a:r>
              <a:rPr lang="en-US" sz="1800" b="0" i="0" u="none" strike="noStrike" dirty="0">
                <a:solidFill>
                  <a:srgbClr val="000000"/>
                </a:solidFill>
                <a:effectLst/>
                <a:latin typeface="Calibri" panose="020F0502020204030204" pitchFamily="34" charset="0"/>
              </a:rPr>
              <a:t>medianInt-9</a:t>
            </a:r>
            <a:r>
              <a:rPr lang="en-US" b="0" dirty="0"/>
              <a:t> </a:t>
            </a:r>
            <a:r>
              <a:rPr lang="en-US" sz="1800" b="0" i="0" u="none" strike="noStrike" dirty="0">
                <a:solidFill>
                  <a:srgbClr val="000000"/>
                </a:solidFill>
                <a:effectLst/>
                <a:latin typeface="Calibri" panose="020F0502020204030204" pitchFamily="34" charset="0"/>
              </a:rPr>
              <a:t>sumInt-9</a:t>
            </a:r>
            <a:r>
              <a:rPr lang="en-US" b="0" dirty="0"/>
              <a:t> </a:t>
            </a:r>
            <a:r>
              <a:rPr lang="en-US" sz="1800" b="0" i="0" u="none" strike="noStrike" dirty="0">
                <a:solidFill>
                  <a:srgbClr val="000000"/>
                </a:solidFill>
                <a:effectLst/>
                <a:latin typeface="Calibri" panose="020F0502020204030204" pitchFamily="34" charset="0"/>
              </a:rPr>
              <a:t>MeanInt-10</a:t>
            </a:r>
            <a:r>
              <a:rPr lang="en-US" b="0" dirty="0"/>
              <a:t> </a:t>
            </a:r>
            <a:r>
              <a:rPr lang="en-US" sz="1800" b="0" i="0" u="none" strike="noStrike" dirty="0">
                <a:solidFill>
                  <a:srgbClr val="000000"/>
                </a:solidFill>
                <a:effectLst/>
                <a:latin typeface="Calibri" panose="020F0502020204030204" pitchFamily="34" charset="0"/>
              </a:rPr>
              <a:t>avgWidth-10</a:t>
            </a:r>
            <a:r>
              <a:rPr lang="en-US" b="0" dirty="0"/>
              <a:t> </a:t>
            </a:r>
            <a:r>
              <a:rPr lang="en-US" sz="1800" b="0" i="0" u="none" strike="noStrike" dirty="0">
                <a:solidFill>
                  <a:srgbClr val="000000"/>
                </a:solidFill>
                <a:effectLst/>
                <a:latin typeface="Calibri" panose="020F0502020204030204" pitchFamily="34" charset="0"/>
              </a:rPr>
              <a:t>stdInt-10</a:t>
            </a:r>
            <a:r>
              <a:rPr lang="en-US" b="0" dirty="0"/>
              <a:t> </a:t>
            </a:r>
            <a:r>
              <a:rPr lang="en-US" sz="1800" b="0" i="0" u="none" strike="noStrike" dirty="0">
                <a:solidFill>
                  <a:srgbClr val="000000"/>
                </a:solidFill>
                <a:effectLst/>
                <a:latin typeface="Calibri" panose="020F0502020204030204" pitchFamily="34" charset="0"/>
              </a:rPr>
              <a:t>perct95-10</a:t>
            </a:r>
            <a:r>
              <a:rPr lang="en-US" b="0" dirty="0"/>
              <a:t> </a:t>
            </a:r>
            <a:r>
              <a:rPr lang="en-US" sz="1800" b="0" i="0" u="none" strike="noStrike" dirty="0">
                <a:solidFill>
                  <a:srgbClr val="000000"/>
                </a:solidFill>
                <a:effectLst/>
                <a:latin typeface="Calibri" panose="020F0502020204030204" pitchFamily="34" charset="0"/>
              </a:rPr>
              <a:t>medianInt-10</a:t>
            </a:r>
            <a:r>
              <a:rPr lang="en-US" b="0" dirty="0"/>
              <a:t> </a:t>
            </a:r>
            <a:r>
              <a:rPr lang="en-US" sz="1800" b="0" i="0" u="none" strike="noStrike" dirty="0">
                <a:solidFill>
                  <a:srgbClr val="000000"/>
                </a:solidFill>
                <a:effectLst/>
                <a:latin typeface="Calibri" panose="020F0502020204030204" pitchFamily="34" charset="0"/>
              </a:rPr>
              <a:t>sumInt-10</a:t>
            </a:r>
            <a:r>
              <a:rPr lang="en-US" b="0" dirty="0"/>
              <a:t> </a:t>
            </a:r>
            <a:r>
              <a:rPr lang="en-US" sz="1800" b="0" i="0" u="none" strike="noStrike" dirty="0" err="1">
                <a:solidFill>
                  <a:srgbClr val="000000"/>
                </a:solidFill>
                <a:effectLst/>
                <a:latin typeface="Calibri" panose="020F0502020204030204" pitchFamily="34" charset="0"/>
              </a:rPr>
              <a:t>aspect_ratio</a:t>
            </a:r>
            <a:r>
              <a:rPr lang="en-US" b="0" dirty="0"/>
              <a:t> </a:t>
            </a:r>
            <a:r>
              <a:rPr lang="en-US" sz="1800" b="0" i="0" u="none" strike="noStrike" dirty="0">
                <a:solidFill>
                  <a:srgbClr val="000000"/>
                </a:solidFill>
                <a:effectLst/>
                <a:latin typeface="Calibri" panose="020F0502020204030204" pitchFamily="34" charset="0"/>
              </a:rPr>
              <a:t>intRatio2-9</a:t>
            </a:r>
            <a:r>
              <a:rPr lang="en-US" b="0" dirty="0"/>
              <a:t> </a:t>
            </a:r>
            <a:r>
              <a:rPr lang="en-US" sz="1800" b="0" i="0" u="none" strike="noStrike" dirty="0" err="1">
                <a:solidFill>
                  <a:srgbClr val="000000"/>
                </a:solidFill>
                <a:effectLst/>
                <a:latin typeface="Calibri" panose="020F0502020204030204" pitchFamily="34" charset="0"/>
              </a:rPr>
              <a:t>tipWidthRatio</a:t>
            </a:r>
            <a:r>
              <a:rPr lang="en-US" b="0" dirty="0"/>
              <a:t> </a:t>
            </a:r>
            <a:r>
              <a:rPr lang="en-US" sz="1800" b="0" i="0" u="none" strike="noStrike" dirty="0" err="1">
                <a:solidFill>
                  <a:srgbClr val="000000"/>
                </a:solidFill>
                <a:effectLst/>
                <a:latin typeface="Calibri" panose="020F0502020204030204" pitchFamily="34" charset="0"/>
              </a:rPr>
              <a:t>BodMeanInt</a:t>
            </a:r>
            <a:r>
              <a:rPr lang="en-US" b="0" dirty="0"/>
              <a:t> </a:t>
            </a:r>
            <a:r>
              <a:rPr lang="en-US" sz="1800" b="0" i="0" u="none" strike="noStrike" dirty="0" err="1">
                <a:solidFill>
                  <a:srgbClr val="000000"/>
                </a:solidFill>
                <a:effectLst/>
                <a:latin typeface="Calibri" panose="020F0502020204030204" pitchFamily="34" charset="0"/>
              </a:rPr>
              <a:t>BodAvgWidth</a:t>
            </a:r>
            <a:r>
              <a:rPr lang="en-US" b="0" dirty="0"/>
              <a:t> </a:t>
            </a:r>
            <a:r>
              <a:rPr lang="en-US" sz="1800" b="0" i="0" u="none" strike="noStrike" dirty="0" err="1">
                <a:solidFill>
                  <a:srgbClr val="000000"/>
                </a:solidFill>
                <a:effectLst/>
                <a:latin typeface="Calibri" panose="020F0502020204030204" pitchFamily="34" charset="0"/>
              </a:rPr>
              <a:t>BodStdInt</a:t>
            </a:r>
            <a:r>
              <a:rPr lang="en-US" b="0" dirty="0"/>
              <a:t> </a:t>
            </a:r>
            <a:r>
              <a:rPr lang="en-US" sz="1800" b="0" i="0" u="none" strike="noStrike" dirty="0">
                <a:solidFill>
                  <a:srgbClr val="000000"/>
                </a:solidFill>
                <a:effectLst/>
                <a:latin typeface="Calibri" panose="020F0502020204030204" pitchFamily="34" charset="0"/>
              </a:rPr>
              <a:t>BodPerct95</a:t>
            </a:r>
            <a:r>
              <a:rPr lang="en-US" b="0" dirty="0"/>
              <a:t> </a:t>
            </a:r>
            <a:r>
              <a:rPr lang="en-US" sz="1800" b="0" i="0" u="none" strike="noStrike" dirty="0" err="1">
                <a:solidFill>
                  <a:srgbClr val="000000"/>
                </a:solidFill>
                <a:effectLst/>
                <a:latin typeface="Calibri" panose="020F0502020204030204" pitchFamily="34" charset="0"/>
              </a:rPr>
              <a:t>BodMedianInt</a:t>
            </a:r>
            <a:r>
              <a:rPr lang="en-US" b="0" dirty="0"/>
              <a:t> </a:t>
            </a:r>
            <a:r>
              <a:rPr lang="en-US" sz="1800" b="0" i="0" u="none" strike="noStrike" dirty="0" err="1">
                <a:solidFill>
                  <a:srgbClr val="000000"/>
                </a:solidFill>
                <a:effectLst/>
                <a:latin typeface="Calibri" panose="020F0502020204030204" pitchFamily="34" charset="0"/>
              </a:rPr>
              <a:t>BodSumInt</a:t>
            </a:r>
            <a:r>
              <a:rPr lang="en-US" b="0" dirty="0"/>
              <a:t> </a:t>
            </a:r>
            <a:r>
              <a:rPr lang="en-US" sz="1800" b="0" i="0" u="none" strike="noStrike" dirty="0" err="1">
                <a:solidFill>
                  <a:srgbClr val="000000"/>
                </a:solidFill>
                <a:effectLst/>
                <a:latin typeface="Calibri" panose="020F0502020204030204" pitchFamily="34" charset="0"/>
              </a:rPr>
              <a:t>BKMeanInt</a:t>
            </a:r>
            <a:r>
              <a:rPr lang="en-US" b="0" dirty="0"/>
              <a:t> </a:t>
            </a:r>
          </a:p>
        </p:txBody>
      </p:sp>
      <p:sp>
        <p:nvSpPr>
          <p:cNvPr id="4" name="Slide Number Placeholder 3"/>
          <p:cNvSpPr>
            <a:spLocks noGrp="1"/>
          </p:cNvSpPr>
          <p:nvPr>
            <p:ph type="sldNum" sz="quarter" idx="5"/>
          </p:nvPr>
        </p:nvSpPr>
        <p:spPr/>
        <p:txBody>
          <a:bodyPr/>
          <a:lstStyle/>
          <a:p>
            <a:fld id="{29A07F0B-DB57-4930-AA47-B2FCA5AF27F8}" type="slidenum">
              <a:rPr lang="en-US" smtClean="0"/>
              <a:t>8</a:t>
            </a:fld>
            <a:endParaRPr lang="en-US"/>
          </a:p>
        </p:txBody>
      </p:sp>
    </p:spTree>
    <p:extLst>
      <p:ext uri="{BB962C8B-B14F-4D97-AF65-F5344CB8AC3E}">
        <p14:creationId xmlns:p14="http://schemas.microsoft.com/office/powerpoint/2010/main" val="420611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GridSearchCV</a:t>
            </a:r>
            <a:r>
              <a:rPr lang="en-US" dirty="0"/>
              <a:t> to test different alpha values (or different anything, really – quite a handy tool!)</a:t>
            </a:r>
          </a:p>
        </p:txBody>
      </p:sp>
      <p:sp>
        <p:nvSpPr>
          <p:cNvPr id="4" name="Slide Number Placeholder 3"/>
          <p:cNvSpPr>
            <a:spLocks noGrp="1"/>
          </p:cNvSpPr>
          <p:nvPr>
            <p:ph type="sldNum" sz="quarter" idx="5"/>
          </p:nvPr>
        </p:nvSpPr>
        <p:spPr/>
        <p:txBody>
          <a:bodyPr/>
          <a:lstStyle/>
          <a:p>
            <a:fld id="{29A07F0B-DB57-4930-AA47-B2FCA5AF27F8}" type="slidenum">
              <a:rPr lang="en-US" smtClean="0"/>
              <a:t>9</a:t>
            </a:fld>
            <a:endParaRPr lang="en-US"/>
          </a:p>
        </p:txBody>
      </p:sp>
    </p:spTree>
    <p:extLst>
      <p:ext uri="{BB962C8B-B14F-4D97-AF65-F5344CB8AC3E}">
        <p14:creationId xmlns:p14="http://schemas.microsoft.com/office/powerpoint/2010/main" val="1728037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B&amp;W Image from </a:t>
            </a:r>
            <a:r>
              <a:rPr lang="en-US" dirty="0">
                <a:hlinkClick r:id="rId3"/>
              </a:rPr>
              <a:t>https://scikit-learn.org/stable/auto_examples/linear_model/plot_logistic_l1_l2_sparsity.html</a:t>
            </a:r>
            <a:endParaRPr lang="en-US" dirty="0"/>
          </a:p>
          <a:p>
            <a:endParaRPr lang="en-US" dirty="0"/>
          </a:p>
          <a:p>
            <a:r>
              <a:rPr lang="en-US" dirty="0"/>
              <a:t>Looks like when you get the C value very low, the same variables come through for each feature: Num, threshold, </a:t>
            </a:r>
            <a:r>
              <a:rPr lang="en-US" dirty="0" err="1"/>
              <a:t>num_regions</a:t>
            </a:r>
            <a:r>
              <a:rPr lang="en-US" dirty="0"/>
              <a:t>, </a:t>
            </a:r>
            <a:r>
              <a:rPr lang="en-US" dirty="0" err="1"/>
              <a:t>est_len</a:t>
            </a:r>
            <a:r>
              <a:rPr lang="en-US" dirty="0"/>
              <a:t>, avgWidth-1, which are the first couple variables of the excel file (?). </a:t>
            </a:r>
            <a:r>
              <a:rPr lang="en-US" b="1" dirty="0"/>
              <a:t>C decreases sparsity of the resulting coefficient matrix.</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9A07F0B-DB57-4930-AA47-B2FCA5AF27F8}" type="slidenum">
              <a:rPr lang="en-US" smtClean="0"/>
              <a:t>10</a:t>
            </a:fld>
            <a:endParaRPr lang="en-US"/>
          </a:p>
        </p:txBody>
      </p:sp>
    </p:spTree>
    <p:extLst>
      <p:ext uri="{BB962C8B-B14F-4D97-AF65-F5344CB8AC3E}">
        <p14:creationId xmlns:p14="http://schemas.microsoft.com/office/powerpoint/2010/main" val="328711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Illustrates the distributions of each feature according to the projection done by LDA on the training and testing data.</a:t>
            </a:r>
          </a:p>
        </p:txBody>
      </p:sp>
      <p:sp>
        <p:nvSpPr>
          <p:cNvPr id="4" name="Slide Number Placeholder 3"/>
          <p:cNvSpPr>
            <a:spLocks noGrp="1"/>
          </p:cNvSpPr>
          <p:nvPr>
            <p:ph type="sldNum" sz="quarter" idx="5"/>
          </p:nvPr>
        </p:nvSpPr>
        <p:spPr/>
        <p:txBody>
          <a:bodyPr/>
          <a:lstStyle/>
          <a:p>
            <a:fld id="{29A07F0B-DB57-4930-AA47-B2FCA5AF27F8}" type="slidenum">
              <a:rPr lang="en-US" smtClean="0"/>
              <a:t>13</a:t>
            </a:fld>
            <a:endParaRPr lang="en-US"/>
          </a:p>
        </p:txBody>
      </p:sp>
    </p:spTree>
    <p:extLst>
      <p:ext uri="{BB962C8B-B14F-4D97-AF65-F5344CB8AC3E}">
        <p14:creationId xmlns:p14="http://schemas.microsoft.com/office/powerpoint/2010/main" val="235721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SFS was very interesting because after you perform the SFS, you get a list of features which best model the classification. Then you can do logistic regression on your classification using JUST the recommended features and see how accurate that is. The above screenshot details this. For example, SFS identified avgWidth-1, sumInt-4, sumInt-6, sumInt-7, ad medianInt-1 as the most salient features for the classification of the </a:t>
            </a:r>
            <a:r>
              <a:rPr lang="en-US" dirty="0" err="1"/>
              <a:t>Single_Loaded</a:t>
            </a:r>
            <a:r>
              <a:rPr lang="en-US" dirty="0"/>
              <a:t> feature. When you generate a logistic regression object using solely these features and use it to fit and model your data, then you get very high accuracy for the classification of single loaded vs. multiple loads.</a:t>
            </a:r>
          </a:p>
          <a:p>
            <a:endParaRPr lang="en-US" dirty="0"/>
          </a:p>
          <a:p>
            <a:r>
              <a:rPr lang="en-US" dirty="0"/>
              <a:t>Logistic regression notes:</a:t>
            </a:r>
          </a:p>
          <a:p>
            <a:pPr marL="171450" indent="-171450">
              <a:buFont typeface="Arial" panose="020B0604020202020204" pitchFamily="34" charset="0"/>
              <a:buChar char="•"/>
            </a:pPr>
            <a:r>
              <a:rPr lang="en-US" dirty="0"/>
              <a:t>Solvers: don’t seem to be a big deal as long as you standardize</a:t>
            </a:r>
          </a:p>
          <a:p>
            <a:pPr marL="628650" lvl="1" indent="-171450">
              <a:buFont typeface="Arial" panose="020B0604020202020204" pitchFamily="34" charset="0"/>
              <a:buChar char="•"/>
            </a:pPr>
            <a:r>
              <a:rPr lang="en-US" dirty="0">
                <a:hlinkClick r:id="rId3"/>
              </a:rPr>
              <a:t>https://stackoverflow.com/questions/38640109/logistic-regression-python-solvers-definitions</a:t>
            </a:r>
            <a:endParaRPr lang="en-US" dirty="0"/>
          </a:p>
          <a:p>
            <a:pPr marL="628650" lvl="1" indent="-171450">
              <a:buFont typeface="Arial" panose="020B0604020202020204" pitchFamily="34" charset="0"/>
              <a:buChar char="•"/>
            </a:pPr>
            <a:r>
              <a:rPr lang="en-US" dirty="0">
                <a:hlinkClick r:id="rId4"/>
              </a:rPr>
              <a:t>https://towardsdatascience.com/dont-sweat-the-solver-stuff-aea7cddc3451</a:t>
            </a:r>
            <a:endParaRPr lang="en-US" dirty="0"/>
          </a:p>
          <a:p>
            <a:pPr marL="171450" lvl="0" indent="-171450">
              <a:buFont typeface="Arial" panose="020B0604020202020204" pitchFamily="34" charset="0"/>
              <a:buChar char="•"/>
            </a:pPr>
            <a:r>
              <a:rPr lang="en-US" dirty="0" err="1"/>
              <a:t>Max_iter</a:t>
            </a:r>
            <a:r>
              <a:rPr lang="en-US" dirty="0"/>
              <a:t>: </a:t>
            </a:r>
            <a:r>
              <a:rPr lang="en-US" dirty="0">
                <a:hlinkClick r:id="rId5"/>
              </a:rPr>
              <a:t>https://www.naftaliharris.com/blog/visualizing-k-means-clustering/</a:t>
            </a:r>
            <a:endParaRPr lang="en-US" dirty="0"/>
          </a:p>
          <a:p>
            <a:pPr marL="171450" lvl="0" indent="-171450">
              <a:buFont typeface="Arial" panose="020B0604020202020204" pitchFamily="34" charset="0"/>
              <a:buChar char="•"/>
            </a:pPr>
            <a:r>
              <a:rPr lang="en-US" dirty="0" err="1"/>
              <a:t>N_jobs</a:t>
            </a:r>
            <a:r>
              <a:rPr lang="en-US" dirty="0"/>
              <a:t>: -1 to use all processors, 1 for a single processor/core, 2 for two processors/cores, etc. – should just affect run time, not the results/outcome</a:t>
            </a:r>
          </a:p>
          <a:p>
            <a:pPr marL="171450" lvl="0" indent="-171450">
              <a:buFont typeface="Arial" panose="020B0604020202020204" pitchFamily="34" charset="0"/>
              <a:buChar char="•"/>
            </a:pPr>
            <a:r>
              <a:rPr lang="en-US" dirty="0" err="1"/>
              <a:t>Random_state</a:t>
            </a:r>
            <a:r>
              <a:rPr lang="en-US" dirty="0"/>
              <a:t>: make sure this is the same everything you run logistic regression, otherwise your results will be shuffled/outcome will be different – does not matter what you set </a:t>
            </a:r>
            <a:r>
              <a:rPr lang="en-US" dirty="0" err="1"/>
              <a:t>random_state</a:t>
            </a:r>
            <a:r>
              <a:rPr lang="en-US" dirty="0"/>
              <a:t> equal to as long as it’s the same number</a:t>
            </a:r>
          </a:p>
        </p:txBody>
      </p:sp>
      <p:sp>
        <p:nvSpPr>
          <p:cNvPr id="4" name="Slide Number Placeholder 3"/>
          <p:cNvSpPr>
            <a:spLocks noGrp="1"/>
          </p:cNvSpPr>
          <p:nvPr>
            <p:ph type="sldNum" sz="quarter" idx="5"/>
          </p:nvPr>
        </p:nvSpPr>
        <p:spPr/>
        <p:txBody>
          <a:bodyPr/>
          <a:lstStyle/>
          <a:p>
            <a:fld id="{29A07F0B-DB57-4930-AA47-B2FCA5AF27F8}" type="slidenum">
              <a:rPr lang="en-US" smtClean="0"/>
              <a:t>14</a:t>
            </a:fld>
            <a:endParaRPr lang="en-US"/>
          </a:p>
        </p:txBody>
      </p:sp>
    </p:spTree>
    <p:extLst>
      <p:ext uri="{BB962C8B-B14F-4D97-AF65-F5344CB8AC3E}">
        <p14:creationId xmlns:p14="http://schemas.microsoft.com/office/powerpoint/2010/main" val="503332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the average cross-validated score and the std dev shading represents standard deviation of those cv scores.</a:t>
            </a:r>
          </a:p>
        </p:txBody>
      </p:sp>
      <p:sp>
        <p:nvSpPr>
          <p:cNvPr id="4" name="Slide Number Placeholder 3"/>
          <p:cNvSpPr>
            <a:spLocks noGrp="1"/>
          </p:cNvSpPr>
          <p:nvPr>
            <p:ph type="sldNum" sz="quarter" idx="5"/>
          </p:nvPr>
        </p:nvSpPr>
        <p:spPr/>
        <p:txBody>
          <a:bodyPr/>
          <a:lstStyle/>
          <a:p>
            <a:fld id="{29A07F0B-DB57-4930-AA47-B2FCA5AF27F8}" type="slidenum">
              <a:rPr lang="en-US" smtClean="0"/>
              <a:t>16</a:t>
            </a:fld>
            <a:endParaRPr lang="en-US"/>
          </a:p>
        </p:txBody>
      </p:sp>
    </p:spTree>
    <p:extLst>
      <p:ext uri="{BB962C8B-B14F-4D97-AF65-F5344CB8AC3E}">
        <p14:creationId xmlns:p14="http://schemas.microsoft.com/office/powerpoint/2010/main" val="76420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accuracy only works well if there is an equal number of samples belonging to each class (same issue with ROC-AUC) and logarithmic loss work well for multiclass classifications, neither of which sound like they would be the best accuracy metric.</a:t>
            </a:r>
          </a:p>
          <a:p>
            <a:endParaRPr lang="en-US" dirty="0"/>
          </a:p>
          <a:p>
            <a:r>
              <a:rPr lang="en-US" dirty="0"/>
              <a:t>F1 score and PR-AUC both focus on TPs and not TNs, but we definitely want to get the TNs counted, so I don’t think that would be right for our data.</a:t>
            </a:r>
          </a:p>
          <a:p>
            <a:endParaRPr lang="en-US" dirty="0"/>
          </a:p>
          <a:p>
            <a:r>
              <a:rPr lang="en-US" dirty="0"/>
              <a:t>Mean squared error won’t give us any more info than mean absolute error because it squares the difference between actual and predicted classifications. This is advantageous for data sets with errors of different sizes because it magnifies the larger errors so that those can be focused on. Having binary classifications means that error for any given point will have the same amount of error, if any at all (we have binary data and binary error, either zero or one). This means there is no point to using MSE because its proclaimed advantage does not apply to us.</a:t>
            </a:r>
          </a:p>
        </p:txBody>
      </p:sp>
      <p:sp>
        <p:nvSpPr>
          <p:cNvPr id="4" name="Slide Number Placeholder 3"/>
          <p:cNvSpPr>
            <a:spLocks noGrp="1"/>
          </p:cNvSpPr>
          <p:nvPr>
            <p:ph type="sldNum" sz="quarter" idx="5"/>
          </p:nvPr>
        </p:nvSpPr>
        <p:spPr/>
        <p:txBody>
          <a:bodyPr/>
          <a:lstStyle/>
          <a:p>
            <a:fld id="{29A07F0B-DB57-4930-AA47-B2FCA5AF27F8}" type="slidenum">
              <a:rPr lang="en-US" smtClean="0"/>
              <a:t>17</a:t>
            </a:fld>
            <a:endParaRPr lang="en-US"/>
          </a:p>
        </p:txBody>
      </p:sp>
    </p:spTree>
    <p:extLst>
      <p:ext uri="{BB962C8B-B14F-4D97-AF65-F5344CB8AC3E}">
        <p14:creationId xmlns:p14="http://schemas.microsoft.com/office/powerpoint/2010/main" val="3794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6323-DC7D-44DC-835F-626D866D6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BC9350-6F82-430A-91A9-B7E9992DA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F5D80-67AD-4721-AE2F-10B1F58D2372}"/>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5" name="Footer Placeholder 4">
            <a:extLst>
              <a:ext uri="{FF2B5EF4-FFF2-40B4-BE49-F238E27FC236}">
                <a16:creationId xmlns:a16="http://schemas.microsoft.com/office/drawing/2014/main" id="{E0CD9155-56B1-443B-A1CB-23FB21026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95FEF-4D45-47D7-89BB-32B7A446A70F}"/>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57586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F256-4A65-40DF-BBFD-9F2349F9D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B87BCB-9D08-4830-8303-7384F37D5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54AF8-4C6C-4F22-BBE6-CFA9B0AC4C15}"/>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5" name="Footer Placeholder 4">
            <a:extLst>
              <a:ext uri="{FF2B5EF4-FFF2-40B4-BE49-F238E27FC236}">
                <a16:creationId xmlns:a16="http://schemas.microsoft.com/office/drawing/2014/main" id="{BEFFB0C0-3E99-4F9C-89E2-FF22CE2A5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950A8-7DCD-4551-ADCD-9D59E5232430}"/>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96533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42EE2-EF33-4997-9DB2-8E98538B5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27080-14D9-4C23-AB02-698DC26123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2936B-10CB-4798-A8B3-0223C93CEE14}"/>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5" name="Footer Placeholder 4">
            <a:extLst>
              <a:ext uri="{FF2B5EF4-FFF2-40B4-BE49-F238E27FC236}">
                <a16:creationId xmlns:a16="http://schemas.microsoft.com/office/drawing/2014/main" id="{1F3BD814-785F-44A5-B6D9-B5E3FE11D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4806B-EB11-40FF-9FEA-CAC669E47C0C}"/>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0654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DCE1-8E68-4664-9C9B-0F159E255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321DC-09A5-435F-95B9-98A5E656E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CE793-6AEB-44AB-8D84-81879087C9B5}"/>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5" name="Footer Placeholder 4">
            <a:extLst>
              <a:ext uri="{FF2B5EF4-FFF2-40B4-BE49-F238E27FC236}">
                <a16:creationId xmlns:a16="http://schemas.microsoft.com/office/drawing/2014/main" id="{566E1C87-3484-412C-A61A-F36634C43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A7531-A4F2-4640-9840-10DC038835E6}"/>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35323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2DE7-38DD-4F63-8C93-EF12C59A9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D25DA-B04D-45EB-840F-7D79D66CF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036FA-7E43-4402-BF56-A2A15957F45D}"/>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5" name="Footer Placeholder 4">
            <a:extLst>
              <a:ext uri="{FF2B5EF4-FFF2-40B4-BE49-F238E27FC236}">
                <a16:creationId xmlns:a16="http://schemas.microsoft.com/office/drawing/2014/main" id="{02677590-6624-4444-8E4C-0A6BA5718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82C55-7E7C-4A50-82B3-B41FB36993C2}"/>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334121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F6DC-5699-4EA7-B782-89F0AAFD4A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EDBE7-CAFA-4892-AC4A-4EDCD2220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52563-B60B-4C36-AE4D-CA3F1397B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2ACD2-281F-4CD8-96F7-7A0C70324604}"/>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6" name="Footer Placeholder 5">
            <a:extLst>
              <a:ext uri="{FF2B5EF4-FFF2-40B4-BE49-F238E27FC236}">
                <a16:creationId xmlns:a16="http://schemas.microsoft.com/office/drawing/2014/main" id="{7EAE85F2-0781-4EDB-B957-48DA461E7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7A853-7BE1-4601-9EBC-6A98F93DC258}"/>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15576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AA7D-02A6-4133-9728-1DBB596A4F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D478CD-05C3-441C-8430-0FCFB6E72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A7911-A768-484D-B938-EEF2FC47D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7A56B-2DBE-4A2D-B33F-EAFAD6C84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9D780-3711-4678-B754-62C5F869D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E5936-929F-4E96-90D7-84E5754B9CD7}"/>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8" name="Footer Placeholder 7">
            <a:extLst>
              <a:ext uri="{FF2B5EF4-FFF2-40B4-BE49-F238E27FC236}">
                <a16:creationId xmlns:a16="http://schemas.microsoft.com/office/drawing/2014/main" id="{819FC282-90BA-48CE-B96A-2C258DA63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A03C9-928A-4331-9CA7-C08BC6B1132E}"/>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160306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620C-0ECA-453A-AE92-882EA7882C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9CE6F5-A415-482F-A7F7-457CF08B5C15}"/>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4" name="Footer Placeholder 3">
            <a:extLst>
              <a:ext uri="{FF2B5EF4-FFF2-40B4-BE49-F238E27FC236}">
                <a16:creationId xmlns:a16="http://schemas.microsoft.com/office/drawing/2014/main" id="{B2010445-3B9F-423E-AD6F-307BD54DF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F856A-C753-4AD5-9C27-A41FD69C42DB}"/>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413285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03190-D785-4A0E-94C1-6B1AF8F91A2B}"/>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3" name="Footer Placeholder 2">
            <a:extLst>
              <a:ext uri="{FF2B5EF4-FFF2-40B4-BE49-F238E27FC236}">
                <a16:creationId xmlns:a16="http://schemas.microsoft.com/office/drawing/2014/main" id="{A9C05E3F-97A0-4D81-AA7A-AF1B7701D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42B45-5B90-4B92-B7E0-DC368ED6E407}"/>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228171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C14A-3337-49B9-AB79-F3A180863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35958C-0265-48BF-B2E8-661273D7D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69283D-3916-4451-9A2A-854F7E872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2D94B-121D-4ABC-9E06-FCB1887DE586}"/>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6" name="Footer Placeholder 5">
            <a:extLst>
              <a:ext uri="{FF2B5EF4-FFF2-40B4-BE49-F238E27FC236}">
                <a16:creationId xmlns:a16="http://schemas.microsoft.com/office/drawing/2014/main" id="{42C29679-EFFA-43F6-9462-ABA28A984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A378E-7F96-4766-B711-CBBC871A3D59}"/>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86726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AC5-CB3D-4B91-967A-11508335A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EE7E8-7674-444F-BFEC-0FF0A823E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D08A0C-D935-4650-BA38-9CDD1E344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A651F-CF0D-49DB-939C-F1C668566B7A}"/>
              </a:ext>
            </a:extLst>
          </p:cNvPr>
          <p:cNvSpPr>
            <a:spLocks noGrp="1"/>
          </p:cNvSpPr>
          <p:nvPr>
            <p:ph type="dt" sz="half" idx="10"/>
          </p:nvPr>
        </p:nvSpPr>
        <p:spPr/>
        <p:txBody>
          <a:bodyPr/>
          <a:lstStyle/>
          <a:p>
            <a:fld id="{D7DDD580-B00F-47BE-833C-6484723950AD}" type="datetimeFigureOut">
              <a:rPr lang="en-US" smtClean="0"/>
              <a:t>7/13/2020</a:t>
            </a:fld>
            <a:endParaRPr lang="en-US"/>
          </a:p>
        </p:txBody>
      </p:sp>
      <p:sp>
        <p:nvSpPr>
          <p:cNvPr id="6" name="Footer Placeholder 5">
            <a:extLst>
              <a:ext uri="{FF2B5EF4-FFF2-40B4-BE49-F238E27FC236}">
                <a16:creationId xmlns:a16="http://schemas.microsoft.com/office/drawing/2014/main" id="{6CDAD90F-65C3-4D0D-AB73-BD1BE3E5E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4D8FF-766A-4D40-B56B-1ADF259D13D4}"/>
              </a:ext>
            </a:extLst>
          </p:cNvPr>
          <p:cNvSpPr>
            <a:spLocks noGrp="1"/>
          </p:cNvSpPr>
          <p:nvPr>
            <p:ph type="sldNum" sz="quarter" idx="12"/>
          </p:nvPr>
        </p:nvSpPr>
        <p:spPr/>
        <p:txBody>
          <a:bodyPr/>
          <a:lstStyle/>
          <a:p>
            <a:fld id="{FDA4CD9D-904A-40DB-AA08-F8A3FED14CE7}" type="slidenum">
              <a:rPr lang="en-US" smtClean="0"/>
              <a:t>‹#›</a:t>
            </a:fld>
            <a:endParaRPr lang="en-US"/>
          </a:p>
        </p:txBody>
      </p:sp>
    </p:spTree>
    <p:extLst>
      <p:ext uri="{BB962C8B-B14F-4D97-AF65-F5344CB8AC3E}">
        <p14:creationId xmlns:p14="http://schemas.microsoft.com/office/powerpoint/2010/main" val="24408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402B1-D999-44D6-83A4-D82ED9F21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F1DFA4-0E66-419B-8744-5CD71746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91ED1-1EB7-45FF-9F69-996294E06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DD580-B00F-47BE-833C-6484723950AD}" type="datetimeFigureOut">
              <a:rPr lang="en-US" smtClean="0"/>
              <a:t>7/13/2020</a:t>
            </a:fld>
            <a:endParaRPr lang="en-US"/>
          </a:p>
        </p:txBody>
      </p:sp>
      <p:sp>
        <p:nvSpPr>
          <p:cNvPr id="5" name="Footer Placeholder 4">
            <a:extLst>
              <a:ext uri="{FF2B5EF4-FFF2-40B4-BE49-F238E27FC236}">
                <a16:creationId xmlns:a16="http://schemas.microsoft.com/office/drawing/2014/main" id="{16B5D63E-CD01-459F-BCAA-D47B568C8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7CF2F-9793-437A-98DF-8FE8082CC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4CD9D-904A-40DB-AA08-F8A3FED14CE7}" type="slidenum">
              <a:rPr lang="en-US" smtClean="0"/>
              <a:t>‹#›</a:t>
            </a:fld>
            <a:endParaRPr lang="en-US"/>
          </a:p>
        </p:txBody>
      </p:sp>
    </p:spTree>
    <p:extLst>
      <p:ext uri="{BB962C8B-B14F-4D97-AF65-F5344CB8AC3E}">
        <p14:creationId xmlns:p14="http://schemas.microsoft.com/office/powerpoint/2010/main" val="63707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14/relationships/chartEx" Target="../charts/chartEx2.xml"/><Relationship Id="rId5" Type="http://schemas.openxmlformats.org/officeDocument/2006/relationships/image" Target="../media/image8.png"/><Relationship Id="rId4" Type="http://schemas.microsoft.com/office/2014/relationships/chartEx" Target="../charts/chartEx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9C21-0EB1-4A52-BE94-8672B5D69A5A}"/>
              </a:ext>
            </a:extLst>
          </p:cNvPr>
          <p:cNvSpPr>
            <a:spLocks noGrp="1"/>
          </p:cNvSpPr>
          <p:nvPr>
            <p:ph type="ctrTitle"/>
          </p:nvPr>
        </p:nvSpPr>
        <p:spPr/>
        <p:txBody>
          <a:bodyPr/>
          <a:lstStyle/>
          <a:p>
            <a:r>
              <a:rPr lang="en-US" dirty="0"/>
              <a:t>Image Processing</a:t>
            </a:r>
          </a:p>
        </p:txBody>
      </p:sp>
      <p:sp>
        <p:nvSpPr>
          <p:cNvPr id="3" name="Subtitle 2">
            <a:extLst>
              <a:ext uri="{FF2B5EF4-FFF2-40B4-BE49-F238E27FC236}">
                <a16:creationId xmlns:a16="http://schemas.microsoft.com/office/drawing/2014/main" id="{4DF8FA39-EBBA-47F4-BD4F-92ECB3BA57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825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2537-A5CF-4DA3-9E7B-13ED2817CFA4}"/>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0F5DEB2C-95CE-4CC5-9991-A2CF6161605A}"/>
              </a:ext>
            </a:extLst>
          </p:cNvPr>
          <p:cNvSpPr>
            <a:spLocks noGrp="1"/>
          </p:cNvSpPr>
          <p:nvPr>
            <p:ph idx="1"/>
          </p:nvPr>
        </p:nvSpPr>
        <p:spPr>
          <a:xfrm>
            <a:off x="838200" y="1825625"/>
            <a:ext cx="2980174" cy="4351338"/>
          </a:xfrm>
        </p:spPr>
        <p:txBody>
          <a:bodyPr/>
          <a:lstStyle/>
          <a:p>
            <a:r>
              <a:rPr lang="en-US" dirty="0"/>
              <a:t>L1 logistic regression</a:t>
            </a:r>
          </a:p>
        </p:txBody>
      </p:sp>
      <p:pic>
        <p:nvPicPr>
          <p:cNvPr id="4" name="Picture 3">
            <a:extLst>
              <a:ext uri="{FF2B5EF4-FFF2-40B4-BE49-F238E27FC236}">
                <a16:creationId xmlns:a16="http://schemas.microsoft.com/office/drawing/2014/main" id="{1873E50E-AE3D-4140-A924-58F393D6ADBB}"/>
              </a:ext>
            </a:extLst>
          </p:cNvPr>
          <p:cNvPicPr>
            <a:picLocks noChangeAspect="1"/>
          </p:cNvPicPr>
          <p:nvPr/>
        </p:nvPicPr>
        <p:blipFill rotWithShape="1">
          <a:blip r:embed="rId3"/>
          <a:srcRect l="4918" t="5759" r="69363" b="4156"/>
          <a:stretch/>
        </p:blipFill>
        <p:spPr>
          <a:xfrm>
            <a:off x="3818374" y="1517072"/>
            <a:ext cx="1324899" cy="3823855"/>
          </a:xfrm>
          <a:prstGeom prst="rect">
            <a:avLst/>
          </a:prstGeom>
        </p:spPr>
      </p:pic>
      <p:sp>
        <p:nvSpPr>
          <p:cNvPr id="16" name="TextBox 15">
            <a:extLst>
              <a:ext uri="{FF2B5EF4-FFF2-40B4-BE49-F238E27FC236}">
                <a16:creationId xmlns:a16="http://schemas.microsoft.com/office/drawing/2014/main" id="{A2FDFFA6-711E-4BCB-A071-EE6348D3C731}"/>
              </a:ext>
            </a:extLst>
          </p:cNvPr>
          <p:cNvSpPr txBox="1"/>
          <p:nvPr/>
        </p:nvSpPr>
        <p:spPr>
          <a:xfrm>
            <a:off x="6526288" y="4846266"/>
            <a:ext cx="6686446" cy="369332"/>
          </a:xfrm>
          <a:prstGeom prst="rect">
            <a:avLst/>
          </a:prstGeom>
          <a:noFill/>
        </p:spPr>
        <p:txBody>
          <a:bodyPr wrap="none" rtlCol="0">
            <a:spAutoFit/>
          </a:bodyPr>
          <a:lstStyle/>
          <a:p>
            <a:r>
              <a:rPr lang="en-US" dirty="0"/>
              <a:t>C = [10, 5, 2, 1.75, 1.5, 1.4, 1.3, 1.2, 1.1, 1, .9, .8, .7, .6, .5, .4, .3, .2, .1]</a:t>
            </a:r>
          </a:p>
        </p:txBody>
      </p:sp>
      <p:pic>
        <p:nvPicPr>
          <p:cNvPr id="8" name="Picture 7">
            <a:extLst>
              <a:ext uri="{FF2B5EF4-FFF2-40B4-BE49-F238E27FC236}">
                <a16:creationId xmlns:a16="http://schemas.microsoft.com/office/drawing/2014/main" id="{F4A0C705-8227-4D76-B9BC-FA6DF014B58F}"/>
              </a:ext>
            </a:extLst>
          </p:cNvPr>
          <p:cNvPicPr>
            <a:picLocks noChangeAspect="1"/>
          </p:cNvPicPr>
          <p:nvPr/>
        </p:nvPicPr>
        <p:blipFill>
          <a:blip r:embed="rId4"/>
          <a:stretch>
            <a:fillRect/>
          </a:stretch>
        </p:blipFill>
        <p:spPr>
          <a:xfrm>
            <a:off x="5056131" y="180459"/>
            <a:ext cx="4591779" cy="4626003"/>
          </a:xfrm>
          <a:prstGeom prst="rect">
            <a:avLst/>
          </a:prstGeom>
        </p:spPr>
      </p:pic>
      <p:pic>
        <p:nvPicPr>
          <p:cNvPr id="11" name="Picture 10">
            <a:extLst>
              <a:ext uri="{FF2B5EF4-FFF2-40B4-BE49-F238E27FC236}">
                <a16:creationId xmlns:a16="http://schemas.microsoft.com/office/drawing/2014/main" id="{047B72A2-C3BD-443A-B7ED-DDD423F53092}"/>
              </a:ext>
            </a:extLst>
          </p:cNvPr>
          <p:cNvPicPr>
            <a:picLocks noChangeAspect="1"/>
          </p:cNvPicPr>
          <p:nvPr/>
        </p:nvPicPr>
        <p:blipFill>
          <a:blip r:embed="rId5"/>
          <a:stretch>
            <a:fillRect/>
          </a:stretch>
        </p:blipFill>
        <p:spPr>
          <a:xfrm>
            <a:off x="9537807" y="92366"/>
            <a:ext cx="4869744" cy="4802187"/>
          </a:xfrm>
          <a:prstGeom prst="rect">
            <a:avLst/>
          </a:prstGeom>
        </p:spPr>
      </p:pic>
      <p:pic>
        <p:nvPicPr>
          <p:cNvPr id="17" name="Picture 16">
            <a:extLst>
              <a:ext uri="{FF2B5EF4-FFF2-40B4-BE49-F238E27FC236}">
                <a16:creationId xmlns:a16="http://schemas.microsoft.com/office/drawing/2014/main" id="{DF7CEF04-FD1D-4CC1-8E50-425FC7608F83}"/>
              </a:ext>
            </a:extLst>
          </p:cNvPr>
          <p:cNvPicPr>
            <a:picLocks noChangeAspect="1"/>
          </p:cNvPicPr>
          <p:nvPr/>
        </p:nvPicPr>
        <p:blipFill>
          <a:blip r:embed="rId6"/>
          <a:stretch>
            <a:fillRect/>
          </a:stretch>
        </p:blipFill>
        <p:spPr>
          <a:xfrm>
            <a:off x="14455098" y="92366"/>
            <a:ext cx="4434129" cy="4689092"/>
          </a:xfrm>
          <a:prstGeom prst="rect">
            <a:avLst/>
          </a:prstGeom>
        </p:spPr>
      </p:pic>
      <p:pic>
        <p:nvPicPr>
          <p:cNvPr id="19" name="Picture 18">
            <a:extLst>
              <a:ext uri="{FF2B5EF4-FFF2-40B4-BE49-F238E27FC236}">
                <a16:creationId xmlns:a16="http://schemas.microsoft.com/office/drawing/2014/main" id="{693E2010-F016-4C2D-857A-728531F48302}"/>
              </a:ext>
            </a:extLst>
          </p:cNvPr>
          <p:cNvPicPr>
            <a:picLocks noChangeAspect="1"/>
          </p:cNvPicPr>
          <p:nvPr/>
        </p:nvPicPr>
        <p:blipFill>
          <a:blip r:embed="rId7"/>
          <a:stretch>
            <a:fillRect/>
          </a:stretch>
        </p:blipFill>
        <p:spPr>
          <a:xfrm>
            <a:off x="8123447" y="5271924"/>
            <a:ext cx="4344709" cy="4536226"/>
          </a:xfrm>
          <a:prstGeom prst="rect">
            <a:avLst/>
          </a:prstGeom>
        </p:spPr>
      </p:pic>
      <p:pic>
        <p:nvPicPr>
          <p:cNvPr id="21" name="Picture 20">
            <a:extLst>
              <a:ext uri="{FF2B5EF4-FFF2-40B4-BE49-F238E27FC236}">
                <a16:creationId xmlns:a16="http://schemas.microsoft.com/office/drawing/2014/main" id="{6EADE707-6FE1-4806-A738-78357594CF5D}"/>
              </a:ext>
            </a:extLst>
          </p:cNvPr>
          <p:cNvPicPr>
            <a:picLocks noChangeAspect="1"/>
          </p:cNvPicPr>
          <p:nvPr/>
        </p:nvPicPr>
        <p:blipFill>
          <a:blip r:embed="rId8"/>
          <a:stretch>
            <a:fillRect/>
          </a:stretch>
        </p:blipFill>
        <p:spPr>
          <a:xfrm>
            <a:off x="12579366" y="5255402"/>
            <a:ext cx="4434129" cy="4488402"/>
          </a:xfrm>
          <a:prstGeom prst="rect">
            <a:avLst/>
          </a:prstGeom>
        </p:spPr>
      </p:pic>
      <p:pic>
        <p:nvPicPr>
          <p:cNvPr id="22" name="Picture 21">
            <a:extLst>
              <a:ext uri="{FF2B5EF4-FFF2-40B4-BE49-F238E27FC236}">
                <a16:creationId xmlns:a16="http://schemas.microsoft.com/office/drawing/2014/main" id="{88D17F3C-7AB0-4E89-A013-CEA69302815E}"/>
              </a:ext>
            </a:extLst>
          </p:cNvPr>
          <p:cNvPicPr>
            <a:picLocks noChangeAspect="1"/>
          </p:cNvPicPr>
          <p:nvPr/>
        </p:nvPicPr>
        <p:blipFill rotWithShape="1">
          <a:blip r:embed="rId9"/>
          <a:srcRect t="849"/>
          <a:stretch/>
        </p:blipFill>
        <p:spPr>
          <a:xfrm>
            <a:off x="-1646918" y="1553535"/>
            <a:ext cx="5197290" cy="6294087"/>
          </a:xfrm>
          <a:prstGeom prst="rect">
            <a:avLst/>
          </a:prstGeom>
        </p:spPr>
      </p:pic>
    </p:spTree>
    <p:extLst>
      <p:ext uri="{BB962C8B-B14F-4D97-AF65-F5344CB8AC3E}">
        <p14:creationId xmlns:p14="http://schemas.microsoft.com/office/powerpoint/2010/main" val="404134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1B7BC-B59F-4F10-ADA6-B5C36E36029A}"/>
              </a:ext>
            </a:extLst>
          </p:cNvPr>
          <p:cNvSpPr>
            <a:spLocks noGrp="1"/>
          </p:cNvSpPr>
          <p:nvPr>
            <p:ph idx="1"/>
          </p:nvPr>
        </p:nvSpPr>
        <p:spPr>
          <a:xfrm>
            <a:off x="-791308" y="1954578"/>
            <a:ext cx="6142524" cy="2669611"/>
          </a:xfrm>
        </p:spPr>
        <p:txBody>
          <a:bodyPr/>
          <a:lstStyle/>
          <a:p>
            <a:r>
              <a:rPr lang="en-US" dirty="0"/>
              <a:t>L1 feature selection: sorry these axes are messed up but from left to right, they are values of C</a:t>
            </a:r>
          </a:p>
          <a:p>
            <a:r>
              <a:rPr lang="en-US" dirty="0"/>
              <a:t>C = [10, 5, 2, 1.75, 1.5, 1.4, 1.3, 1.2, 1.1, 1, .9, .8, .7, .6, .5, .4, .3, .2, .1]</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FAA1CF14-E50F-4F71-820B-F2E7D21AE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0679" y="2766647"/>
            <a:ext cx="3590395" cy="2692796"/>
          </a:xfrm>
          <a:prstGeom prst="rect">
            <a:avLst/>
          </a:prstGeom>
        </p:spPr>
      </p:pic>
      <p:pic>
        <p:nvPicPr>
          <p:cNvPr id="7" name="Picture 6" descr="A close up of a map&#10;&#10;Description automatically generated">
            <a:extLst>
              <a:ext uri="{FF2B5EF4-FFF2-40B4-BE49-F238E27FC236}">
                <a16:creationId xmlns:a16="http://schemas.microsoft.com/office/drawing/2014/main" id="{6663121B-D582-4B41-B055-81EB1E9B3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746" y="2821749"/>
            <a:ext cx="3590395" cy="2692796"/>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016B20C-139C-4DE2-AEEA-B375ABB1A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2120" y="2717998"/>
            <a:ext cx="3590395" cy="2692796"/>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729A75F-8A8D-4DC9-AA71-EB8D3EC1D2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2515" y="128953"/>
            <a:ext cx="3590395" cy="269279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0320FDC-8BA7-4D31-8769-41A7BE467D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2120" y="128953"/>
            <a:ext cx="3590395" cy="2692796"/>
          </a:xfrm>
          <a:prstGeom prst="rect">
            <a:avLst/>
          </a:prstGeom>
        </p:spPr>
      </p:pic>
    </p:spTree>
    <p:extLst>
      <p:ext uri="{BB962C8B-B14F-4D97-AF65-F5344CB8AC3E}">
        <p14:creationId xmlns:p14="http://schemas.microsoft.com/office/powerpoint/2010/main" val="232193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CF7B-CEB9-44AE-A664-34EDEDC74EE0}"/>
              </a:ext>
            </a:extLst>
          </p:cNvPr>
          <p:cNvSpPr>
            <a:spLocks noGrp="1"/>
          </p:cNvSpPr>
          <p:nvPr>
            <p:ph type="title"/>
          </p:nvPr>
        </p:nvSpPr>
        <p:spPr>
          <a:xfrm>
            <a:off x="344268" y="168772"/>
            <a:ext cx="10515600" cy="1325563"/>
          </a:xfrm>
        </p:spPr>
        <p:txBody>
          <a:bodyPr/>
          <a:lstStyle/>
          <a:p>
            <a:r>
              <a:rPr lang="en-US" dirty="0"/>
              <a:t>Feature Selection</a:t>
            </a:r>
          </a:p>
        </p:txBody>
      </p:sp>
      <p:sp>
        <p:nvSpPr>
          <p:cNvPr id="3" name="Content Placeholder 2">
            <a:extLst>
              <a:ext uri="{FF2B5EF4-FFF2-40B4-BE49-F238E27FC236}">
                <a16:creationId xmlns:a16="http://schemas.microsoft.com/office/drawing/2014/main" id="{56F346C2-C004-4E5C-9F44-48E03A463785}"/>
              </a:ext>
            </a:extLst>
          </p:cNvPr>
          <p:cNvSpPr>
            <a:spLocks noGrp="1"/>
          </p:cNvSpPr>
          <p:nvPr>
            <p:ph idx="1"/>
          </p:nvPr>
        </p:nvSpPr>
        <p:spPr>
          <a:xfrm>
            <a:off x="0" y="1357493"/>
            <a:ext cx="3216190" cy="4351338"/>
          </a:xfrm>
        </p:spPr>
        <p:txBody>
          <a:bodyPr/>
          <a:lstStyle/>
          <a:p>
            <a:r>
              <a:rPr lang="en-US" dirty="0"/>
              <a:t>Standard scaler </a:t>
            </a:r>
            <a:r>
              <a:rPr lang="en-US" dirty="0">
                <a:sym typeface="Wingdings" panose="05000000000000000000" pitchFamily="2" charset="2"/>
              </a:rPr>
              <a:t> LDA</a:t>
            </a:r>
            <a:endParaRPr lang="en-US" dirty="0"/>
          </a:p>
          <a:p>
            <a:r>
              <a:rPr lang="en-US" dirty="0"/>
              <a:t>LDA on a binary classification (like ours) will only every project to one dimension</a:t>
            </a:r>
          </a:p>
          <a:p>
            <a:r>
              <a:rPr lang="en-US" dirty="0"/>
              <a:t>Good training/testing accuracy for all</a:t>
            </a:r>
          </a:p>
        </p:txBody>
      </p:sp>
      <p:pic>
        <p:nvPicPr>
          <p:cNvPr id="6" name="Picture 5">
            <a:extLst>
              <a:ext uri="{FF2B5EF4-FFF2-40B4-BE49-F238E27FC236}">
                <a16:creationId xmlns:a16="http://schemas.microsoft.com/office/drawing/2014/main" id="{521B5782-05D3-41E3-989C-0E42359324BF}"/>
              </a:ext>
            </a:extLst>
          </p:cNvPr>
          <p:cNvPicPr>
            <a:picLocks noChangeAspect="1"/>
          </p:cNvPicPr>
          <p:nvPr/>
        </p:nvPicPr>
        <p:blipFill rotWithShape="1">
          <a:blip r:embed="rId2"/>
          <a:srcRect t="7527" r="4327" b="13943"/>
          <a:stretch/>
        </p:blipFill>
        <p:spPr>
          <a:xfrm>
            <a:off x="4558166" y="118088"/>
            <a:ext cx="11664462" cy="3415074"/>
          </a:xfrm>
          <a:prstGeom prst="rect">
            <a:avLst/>
          </a:prstGeom>
        </p:spPr>
      </p:pic>
      <p:pic>
        <p:nvPicPr>
          <p:cNvPr id="12" name="Picture 11">
            <a:extLst>
              <a:ext uri="{FF2B5EF4-FFF2-40B4-BE49-F238E27FC236}">
                <a16:creationId xmlns:a16="http://schemas.microsoft.com/office/drawing/2014/main" id="{E67960DD-E551-4AE5-B4A2-4380C1A8DE45}"/>
              </a:ext>
            </a:extLst>
          </p:cNvPr>
          <p:cNvPicPr>
            <a:picLocks noChangeAspect="1"/>
          </p:cNvPicPr>
          <p:nvPr/>
        </p:nvPicPr>
        <p:blipFill>
          <a:blip r:embed="rId3"/>
          <a:stretch>
            <a:fillRect/>
          </a:stretch>
        </p:blipFill>
        <p:spPr>
          <a:xfrm>
            <a:off x="4558166" y="3706857"/>
            <a:ext cx="4968671" cy="6302286"/>
          </a:xfrm>
          <a:prstGeom prst="rect">
            <a:avLst/>
          </a:prstGeom>
        </p:spPr>
      </p:pic>
      <p:pic>
        <p:nvPicPr>
          <p:cNvPr id="14" name="Picture 13">
            <a:extLst>
              <a:ext uri="{FF2B5EF4-FFF2-40B4-BE49-F238E27FC236}">
                <a16:creationId xmlns:a16="http://schemas.microsoft.com/office/drawing/2014/main" id="{CC155FBC-77AA-4C84-8C5C-F1FF3A7519DF}"/>
              </a:ext>
            </a:extLst>
          </p:cNvPr>
          <p:cNvPicPr>
            <a:picLocks noChangeAspect="1"/>
          </p:cNvPicPr>
          <p:nvPr/>
        </p:nvPicPr>
        <p:blipFill>
          <a:blip r:embed="rId4"/>
          <a:stretch>
            <a:fillRect/>
          </a:stretch>
        </p:blipFill>
        <p:spPr>
          <a:xfrm>
            <a:off x="9791492" y="3712361"/>
            <a:ext cx="2400508" cy="6104149"/>
          </a:xfrm>
          <a:prstGeom prst="rect">
            <a:avLst/>
          </a:prstGeom>
        </p:spPr>
      </p:pic>
    </p:spTree>
    <p:extLst>
      <p:ext uri="{BB962C8B-B14F-4D97-AF65-F5344CB8AC3E}">
        <p14:creationId xmlns:p14="http://schemas.microsoft.com/office/powerpoint/2010/main" val="33457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36BE36A0-86D4-4E69-A181-2A31574EA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1006" y="3132411"/>
            <a:ext cx="4262517" cy="319688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D65510B-5566-46D9-939F-1E4AE231C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437" y="3309421"/>
            <a:ext cx="4262517" cy="319688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94241ADF-C89E-4A88-BDE3-B2C63A1106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1086" y="-64477"/>
            <a:ext cx="4262517" cy="3196888"/>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9DB247E0-9C3C-4951-87B3-B830DDEEAB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2517" y="-64477"/>
            <a:ext cx="4262517" cy="3196888"/>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11C0564B-2B02-4F8F-BA7A-A15D91D5C6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4477"/>
            <a:ext cx="4262517" cy="3196888"/>
          </a:xfrm>
          <a:prstGeom prst="rect">
            <a:avLst/>
          </a:prstGeom>
        </p:spPr>
      </p:pic>
    </p:spTree>
    <p:extLst>
      <p:ext uri="{BB962C8B-B14F-4D97-AF65-F5344CB8AC3E}">
        <p14:creationId xmlns:p14="http://schemas.microsoft.com/office/powerpoint/2010/main" val="271766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963F-04C2-4DDD-90B8-131C96CE0F03}"/>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75548424-8782-4CE7-81B5-23E697E3CCA7}"/>
              </a:ext>
            </a:extLst>
          </p:cNvPr>
          <p:cNvSpPr>
            <a:spLocks noGrp="1"/>
          </p:cNvSpPr>
          <p:nvPr>
            <p:ph idx="1"/>
          </p:nvPr>
        </p:nvSpPr>
        <p:spPr>
          <a:xfrm>
            <a:off x="838200" y="1330036"/>
            <a:ext cx="3475383" cy="4846927"/>
          </a:xfrm>
        </p:spPr>
        <p:txBody>
          <a:bodyPr>
            <a:normAutofit fontScale="92500"/>
          </a:bodyPr>
          <a:lstStyle/>
          <a:p>
            <a:r>
              <a:rPr lang="en-US" dirty="0"/>
              <a:t>Step forward logistic regression</a:t>
            </a:r>
          </a:p>
          <a:p>
            <a:r>
              <a:rPr lang="en-US" dirty="0"/>
              <a:t>Good training/testing accuracy for all</a:t>
            </a:r>
          </a:p>
          <a:p>
            <a:r>
              <a:rPr lang="en-US" dirty="0"/>
              <a:t>Value of C for the logistic regression classifier – may want to change this, currently C = 0.1 but according to the L1 stuff we are doing, we can alter as desired</a:t>
            </a:r>
          </a:p>
        </p:txBody>
      </p:sp>
      <p:pic>
        <p:nvPicPr>
          <p:cNvPr id="9" name="Picture 8">
            <a:extLst>
              <a:ext uri="{FF2B5EF4-FFF2-40B4-BE49-F238E27FC236}">
                <a16:creationId xmlns:a16="http://schemas.microsoft.com/office/drawing/2014/main" id="{1D352435-1EF2-4F92-8F44-7E6A2A054064}"/>
              </a:ext>
            </a:extLst>
          </p:cNvPr>
          <p:cNvPicPr>
            <a:picLocks noChangeAspect="1"/>
          </p:cNvPicPr>
          <p:nvPr/>
        </p:nvPicPr>
        <p:blipFill rotWithShape="1">
          <a:blip r:embed="rId3"/>
          <a:srcRect t="59506" b="19390"/>
          <a:stretch/>
        </p:blipFill>
        <p:spPr>
          <a:xfrm>
            <a:off x="4895548" y="2805915"/>
            <a:ext cx="6972904" cy="1418493"/>
          </a:xfrm>
          <a:prstGeom prst="rect">
            <a:avLst/>
          </a:prstGeom>
        </p:spPr>
      </p:pic>
      <p:pic>
        <p:nvPicPr>
          <p:cNvPr id="10" name="Picture 9">
            <a:extLst>
              <a:ext uri="{FF2B5EF4-FFF2-40B4-BE49-F238E27FC236}">
                <a16:creationId xmlns:a16="http://schemas.microsoft.com/office/drawing/2014/main" id="{2001CE3A-8513-41B1-994D-4B40EF153268}"/>
              </a:ext>
            </a:extLst>
          </p:cNvPr>
          <p:cNvPicPr>
            <a:picLocks noChangeAspect="1"/>
          </p:cNvPicPr>
          <p:nvPr/>
        </p:nvPicPr>
        <p:blipFill rotWithShape="1">
          <a:blip r:embed="rId3"/>
          <a:srcRect t="33692" b="45204"/>
          <a:stretch/>
        </p:blipFill>
        <p:spPr>
          <a:xfrm>
            <a:off x="4895548" y="1397096"/>
            <a:ext cx="6972904" cy="1418493"/>
          </a:xfrm>
          <a:prstGeom prst="rect">
            <a:avLst/>
          </a:prstGeom>
        </p:spPr>
      </p:pic>
      <p:pic>
        <p:nvPicPr>
          <p:cNvPr id="11" name="Picture 10">
            <a:extLst>
              <a:ext uri="{FF2B5EF4-FFF2-40B4-BE49-F238E27FC236}">
                <a16:creationId xmlns:a16="http://schemas.microsoft.com/office/drawing/2014/main" id="{566EACDB-C9B6-46CA-9B80-D7269C943A25}"/>
              </a:ext>
            </a:extLst>
          </p:cNvPr>
          <p:cNvPicPr>
            <a:picLocks noChangeAspect="1"/>
          </p:cNvPicPr>
          <p:nvPr/>
        </p:nvPicPr>
        <p:blipFill rotWithShape="1">
          <a:blip r:embed="rId3"/>
          <a:srcRect t="91188"/>
          <a:stretch/>
        </p:blipFill>
        <p:spPr>
          <a:xfrm>
            <a:off x="4895548" y="4126523"/>
            <a:ext cx="6972904" cy="592303"/>
          </a:xfrm>
          <a:prstGeom prst="rect">
            <a:avLst/>
          </a:prstGeom>
        </p:spPr>
      </p:pic>
      <p:pic>
        <p:nvPicPr>
          <p:cNvPr id="13" name="Picture 12">
            <a:extLst>
              <a:ext uri="{FF2B5EF4-FFF2-40B4-BE49-F238E27FC236}">
                <a16:creationId xmlns:a16="http://schemas.microsoft.com/office/drawing/2014/main" id="{798BD9C5-4071-4AA1-822E-9162CDED49EA}"/>
              </a:ext>
            </a:extLst>
          </p:cNvPr>
          <p:cNvPicPr>
            <a:picLocks noChangeAspect="1"/>
          </p:cNvPicPr>
          <p:nvPr/>
        </p:nvPicPr>
        <p:blipFill>
          <a:blip r:embed="rId4"/>
          <a:stretch>
            <a:fillRect/>
          </a:stretch>
        </p:blipFill>
        <p:spPr>
          <a:xfrm>
            <a:off x="4895548" y="4718826"/>
            <a:ext cx="6591871" cy="2118544"/>
          </a:xfrm>
          <a:prstGeom prst="rect">
            <a:avLst/>
          </a:prstGeom>
        </p:spPr>
      </p:pic>
      <p:pic>
        <p:nvPicPr>
          <p:cNvPr id="8" name="Picture 7">
            <a:extLst>
              <a:ext uri="{FF2B5EF4-FFF2-40B4-BE49-F238E27FC236}">
                <a16:creationId xmlns:a16="http://schemas.microsoft.com/office/drawing/2014/main" id="{92E4C830-CCF9-41F9-AEC0-F5522F6C3AD1}"/>
              </a:ext>
            </a:extLst>
          </p:cNvPr>
          <p:cNvPicPr>
            <a:picLocks noChangeAspect="1"/>
          </p:cNvPicPr>
          <p:nvPr/>
        </p:nvPicPr>
        <p:blipFill rotWithShape="1">
          <a:blip r:embed="rId3"/>
          <a:srcRect b="79040"/>
          <a:stretch/>
        </p:blipFill>
        <p:spPr>
          <a:xfrm>
            <a:off x="4895548" y="11723"/>
            <a:ext cx="6972904" cy="1408819"/>
          </a:xfrm>
          <a:prstGeom prst="rect">
            <a:avLst/>
          </a:prstGeom>
        </p:spPr>
      </p:pic>
    </p:spTree>
    <p:extLst>
      <p:ext uri="{BB962C8B-B14F-4D97-AF65-F5344CB8AC3E}">
        <p14:creationId xmlns:p14="http://schemas.microsoft.com/office/powerpoint/2010/main" val="2805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6602D-52B5-42DD-BA0E-2A774D80D385}"/>
              </a:ext>
            </a:extLst>
          </p:cNvPr>
          <p:cNvSpPr>
            <a:spLocks noGrp="1"/>
          </p:cNvSpPr>
          <p:nvPr>
            <p:ph idx="1"/>
          </p:nvPr>
        </p:nvSpPr>
        <p:spPr>
          <a:xfrm>
            <a:off x="838200" y="1825625"/>
            <a:ext cx="2108185" cy="3674630"/>
          </a:xfrm>
        </p:spPr>
        <p:txBody>
          <a:bodyPr/>
          <a:lstStyle/>
          <a:p>
            <a:r>
              <a:rPr lang="en-US" dirty="0"/>
              <a:t>Notes on logistic regressor solver type</a:t>
            </a:r>
          </a:p>
        </p:txBody>
      </p:sp>
      <p:pic>
        <p:nvPicPr>
          <p:cNvPr id="4" name="Picture 3">
            <a:extLst>
              <a:ext uri="{FF2B5EF4-FFF2-40B4-BE49-F238E27FC236}">
                <a16:creationId xmlns:a16="http://schemas.microsoft.com/office/drawing/2014/main" id="{CAE734E1-1F75-4DD5-81FC-4F930090C2D6}"/>
              </a:ext>
            </a:extLst>
          </p:cNvPr>
          <p:cNvPicPr>
            <a:picLocks noChangeAspect="1"/>
          </p:cNvPicPr>
          <p:nvPr/>
        </p:nvPicPr>
        <p:blipFill>
          <a:blip r:embed="rId2"/>
          <a:stretch>
            <a:fillRect/>
          </a:stretch>
        </p:blipFill>
        <p:spPr>
          <a:xfrm>
            <a:off x="3511468" y="1139063"/>
            <a:ext cx="7593050" cy="2717764"/>
          </a:xfrm>
          <a:prstGeom prst="rect">
            <a:avLst/>
          </a:prstGeom>
        </p:spPr>
      </p:pic>
      <p:sp>
        <p:nvSpPr>
          <p:cNvPr id="5" name="TextBox 4">
            <a:extLst>
              <a:ext uri="{FF2B5EF4-FFF2-40B4-BE49-F238E27FC236}">
                <a16:creationId xmlns:a16="http://schemas.microsoft.com/office/drawing/2014/main" id="{9E9ADB5A-DA3E-4B86-830B-B79E56BFFCF8}"/>
              </a:ext>
            </a:extLst>
          </p:cNvPr>
          <p:cNvSpPr txBox="1"/>
          <p:nvPr/>
        </p:nvSpPr>
        <p:spPr>
          <a:xfrm>
            <a:off x="3809430" y="372052"/>
            <a:ext cx="5348425" cy="369332"/>
          </a:xfrm>
          <a:prstGeom prst="rect">
            <a:avLst/>
          </a:prstGeom>
          <a:noFill/>
        </p:spPr>
        <p:txBody>
          <a:bodyPr wrap="square" rtlCol="0">
            <a:spAutoFit/>
          </a:bodyPr>
          <a:lstStyle/>
          <a:p>
            <a:r>
              <a:rPr lang="en-US" dirty="0"/>
              <a:t>Logistic regression solver types</a:t>
            </a:r>
          </a:p>
        </p:txBody>
      </p:sp>
      <p:pic>
        <p:nvPicPr>
          <p:cNvPr id="6" name="Picture 5">
            <a:extLst>
              <a:ext uri="{FF2B5EF4-FFF2-40B4-BE49-F238E27FC236}">
                <a16:creationId xmlns:a16="http://schemas.microsoft.com/office/drawing/2014/main" id="{0D2E7BEA-D713-4587-A956-58A0CD5B097E}"/>
              </a:ext>
            </a:extLst>
          </p:cNvPr>
          <p:cNvPicPr>
            <a:picLocks noChangeAspect="1"/>
          </p:cNvPicPr>
          <p:nvPr/>
        </p:nvPicPr>
        <p:blipFill>
          <a:blip r:embed="rId3"/>
          <a:stretch>
            <a:fillRect/>
          </a:stretch>
        </p:blipFill>
        <p:spPr>
          <a:xfrm>
            <a:off x="6490648" y="4543602"/>
            <a:ext cx="2151662" cy="1503216"/>
          </a:xfrm>
          <a:prstGeom prst="rect">
            <a:avLst/>
          </a:prstGeom>
        </p:spPr>
      </p:pic>
      <p:sp>
        <p:nvSpPr>
          <p:cNvPr id="7" name="TextBox 6">
            <a:extLst>
              <a:ext uri="{FF2B5EF4-FFF2-40B4-BE49-F238E27FC236}">
                <a16:creationId xmlns:a16="http://schemas.microsoft.com/office/drawing/2014/main" id="{D08445B9-7506-4561-B3A4-7C5EBE05BAC1}"/>
              </a:ext>
            </a:extLst>
          </p:cNvPr>
          <p:cNvSpPr txBox="1"/>
          <p:nvPr/>
        </p:nvSpPr>
        <p:spPr>
          <a:xfrm>
            <a:off x="3625359" y="4087318"/>
            <a:ext cx="6059067" cy="369332"/>
          </a:xfrm>
          <a:prstGeom prst="rect">
            <a:avLst/>
          </a:prstGeom>
          <a:noFill/>
        </p:spPr>
        <p:txBody>
          <a:bodyPr wrap="square" rtlCol="0">
            <a:spAutoFit/>
          </a:bodyPr>
          <a:lstStyle/>
          <a:p>
            <a:r>
              <a:rPr lang="en-US" dirty="0"/>
              <a:t>Accuracy by solver before and after data was standardized</a:t>
            </a:r>
          </a:p>
        </p:txBody>
      </p:sp>
      <p:pic>
        <p:nvPicPr>
          <p:cNvPr id="8" name="Picture 7">
            <a:extLst>
              <a:ext uri="{FF2B5EF4-FFF2-40B4-BE49-F238E27FC236}">
                <a16:creationId xmlns:a16="http://schemas.microsoft.com/office/drawing/2014/main" id="{4006A82B-B2EF-49F3-9BB7-9DE79D83C370}"/>
              </a:ext>
            </a:extLst>
          </p:cNvPr>
          <p:cNvPicPr>
            <a:picLocks noChangeAspect="1"/>
          </p:cNvPicPr>
          <p:nvPr/>
        </p:nvPicPr>
        <p:blipFill>
          <a:blip r:embed="rId4"/>
          <a:stretch>
            <a:fillRect/>
          </a:stretch>
        </p:blipFill>
        <p:spPr>
          <a:xfrm>
            <a:off x="9576148" y="4254506"/>
            <a:ext cx="1701552" cy="1050121"/>
          </a:xfrm>
          <a:prstGeom prst="rect">
            <a:avLst/>
          </a:prstGeom>
        </p:spPr>
      </p:pic>
      <p:pic>
        <p:nvPicPr>
          <p:cNvPr id="9" name="Picture 8">
            <a:extLst>
              <a:ext uri="{FF2B5EF4-FFF2-40B4-BE49-F238E27FC236}">
                <a16:creationId xmlns:a16="http://schemas.microsoft.com/office/drawing/2014/main" id="{C54BADD5-334A-487E-8047-F0DA3ABD74E4}"/>
              </a:ext>
            </a:extLst>
          </p:cNvPr>
          <p:cNvPicPr>
            <a:picLocks noChangeAspect="1"/>
          </p:cNvPicPr>
          <p:nvPr/>
        </p:nvPicPr>
        <p:blipFill>
          <a:blip r:embed="rId5"/>
          <a:stretch>
            <a:fillRect/>
          </a:stretch>
        </p:blipFill>
        <p:spPr>
          <a:xfrm>
            <a:off x="3727976" y="4543602"/>
            <a:ext cx="2133135" cy="1503216"/>
          </a:xfrm>
          <a:prstGeom prst="rect">
            <a:avLst/>
          </a:prstGeom>
        </p:spPr>
      </p:pic>
      <p:pic>
        <p:nvPicPr>
          <p:cNvPr id="10" name="Picture 9">
            <a:extLst>
              <a:ext uri="{FF2B5EF4-FFF2-40B4-BE49-F238E27FC236}">
                <a16:creationId xmlns:a16="http://schemas.microsoft.com/office/drawing/2014/main" id="{264A5D2B-6578-4E30-BA62-A491CC946891}"/>
              </a:ext>
            </a:extLst>
          </p:cNvPr>
          <p:cNvPicPr>
            <a:picLocks noChangeAspect="1"/>
          </p:cNvPicPr>
          <p:nvPr/>
        </p:nvPicPr>
        <p:blipFill>
          <a:blip r:embed="rId6"/>
          <a:stretch>
            <a:fillRect/>
          </a:stretch>
        </p:blipFill>
        <p:spPr>
          <a:xfrm>
            <a:off x="11277700" y="1139765"/>
            <a:ext cx="6081287" cy="1371719"/>
          </a:xfrm>
          <a:prstGeom prst="rect">
            <a:avLst/>
          </a:prstGeom>
        </p:spPr>
      </p:pic>
    </p:spTree>
    <p:extLst>
      <p:ext uri="{BB962C8B-B14F-4D97-AF65-F5344CB8AC3E}">
        <p14:creationId xmlns:p14="http://schemas.microsoft.com/office/powerpoint/2010/main" val="708186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78311-E5BD-41F0-9B12-B1495BD2A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391" y="3352800"/>
            <a:ext cx="3254332" cy="244074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C982755-5885-4A01-A65C-58BB89FED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411" y="298939"/>
            <a:ext cx="3254332" cy="2440749"/>
          </a:xfrm>
          <a:prstGeom prst="rect">
            <a:avLst/>
          </a:prstGeom>
        </p:spPr>
      </p:pic>
      <p:pic>
        <p:nvPicPr>
          <p:cNvPr id="9" name="Picture 8">
            <a:extLst>
              <a:ext uri="{FF2B5EF4-FFF2-40B4-BE49-F238E27FC236}">
                <a16:creationId xmlns:a16="http://schemas.microsoft.com/office/drawing/2014/main" id="{2496742D-4E01-4BE5-B796-53DFE38C5A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4653" y="109019"/>
            <a:ext cx="3254332" cy="2440749"/>
          </a:xfrm>
          <a:prstGeom prst="rect">
            <a:avLst/>
          </a:prstGeom>
        </p:spPr>
      </p:pic>
      <p:pic>
        <p:nvPicPr>
          <p:cNvPr id="11" name="Picture 10">
            <a:extLst>
              <a:ext uri="{FF2B5EF4-FFF2-40B4-BE49-F238E27FC236}">
                <a16:creationId xmlns:a16="http://schemas.microsoft.com/office/drawing/2014/main" id="{2291B677-0568-4647-8E15-237B7BEE71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621" y="109020"/>
            <a:ext cx="3254332" cy="244074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E5D540F2-CD08-4ABC-B1B0-74CA306739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3352800"/>
            <a:ext cx="3254332" cy="2440749"/>
          </a:xfrm>
          <a:prstGeom prst="rect">
            <a:avLst/>
          </a:prstGeom>
        </p:spPr>
      </p:pic>
    </p:spTree>
    <p:extLst>
      <p:ext uri="{BB962C8B-B14F-4D97-AF65-F5344CB8AC3E}">
        <p14:creationId xmlns:p14="http://schemas.microsoft.com/office/powerpoint/2010/main" val="85680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04BF-8690-4AA1-BCB1-BA300D8B5306}"/>
              </a:ext>
            </a:extLst>
          </p:cNvPr>
          <p:cNvSpPr>
            <a:spLocks noGrp="1"/>
          </p:cNvSpPr>
          <p:nvPr>
            <p:ph type="title"/>
          </p:nvPr>
        </p:nvSpPr>
        <p:spPr/>
        <p:txBody>
          <a:bodyPr/>
          <a:lstStyle/>
          <a:p>
            <a:r>
              <a:rPr lang="en-US" dirty="0"/>
              <a:t>Accuracy Metrics for Binary Classifications</a:t>
            </a:r>
          </a:p>
        </p:txBody>
      </p:sp>
      <p:sp>
        <p:nvSpPr>
          <p:cNvPr id="3" name="Content Placeholder 2">
            <a:extLst>
              <a:ext uri="{FF2B5EF4-FFF2-40B4-BE49-F238E27FC236}">
                <a16:creationId xmlns:a16="http://schemas.microsoft.com/office/drawing/2014/main" id="{DCC78F51-BE82-4B25-A91F-98F389CB8EDA}"/>
              </a:ext>
            </a:extLst>
          </p:cNvPr>
          <p:cNvSpPr>
            <a:spLocks noGrp="1"/>
          </p:cNvSpPr>
          <p:nvPr>
            <p:ph idx="1"/>
          </p:nvPr>
        </p:nvSpPr>
        <p:spPr/>
        <p:txBody>
          <a:bodyPr>
            <a:normAutofit fontScale="92500" lnSpcReduction="10000"/>
          </a:bodyPr>
          <a:lstStyle/>
          <a:p>
            <a:r>
              <a:rPr lang="en-US" dirty="0"/>
              <a:t>Classification accuracy</a:t>
            </a:r>
          </a:p>
          <a:p>
            <a:r>
              <a:rPr lang="en-US" dirty="0"/>
              <a:t>Logarithmic loss</a:t>
            </a:r>
          </a:p>
          <a:p>
            <a:r>
              <a:rPr lang="en-US" b="1" dirty="0"/>
              <a:t>Confusion matrix accuracy – avoids classification accuracy drawbacks and is very straightforward and intuitive</a:t>
            </a:r>
          </a:p>
          <a:p>
            <a:r>
              <a:rPr lang="en-US" dirty="0"/>
              <a:t>AUC</a:t>
            </a:r>
          </a:p>
          <a:p>
            <a:pPr lvl="1"/>
            <a:r>
              <a:rPr lang="en-US" b="1" dirty="0"/>
              <a:t>ROC-AUC – intuitive, good for when you care equally about both of your classes, but is not so great for heavily imbalanced datasets</a:t>
            </a:r>
          </a:p>
          <a:p>
            <a:pPr lvl="1"/>
            <a:r>
              <a:rPr lang="en-US" dirty="0"/>
              <a:t>PR-AUC</a:t>
            </a:r>
          </a:p>
          <a:p>
            <a:r>
              <a:rPr lang="en-US" dirty="0"/>
              <a:t>F1 score</a:t>
            </a:r>
          </a:p>
          <a:p>
            <a:r>
              <a:rPr lang="en-US" b="1" dirty="0"/>
              <a:t>Mean Absolute Error – simple calculation</a:t>
            </a:r>
          </a:p>
          <a:p>
            <a:r>
              <a:rPr lang="en-US" dirty="0"/>
              <a:t>Mean Squared Error</a:t>
            </a:r>
          </a:p>
        </p:txBody>
      </p:sp>
    </p:spTree>
    <p:extLst>
      <p:ext uri="{BB962C8B-B14F-4D97-AF65-F5344CB8AC3E}">
        <p14:creationId xmlns:p14="http://schemas.microsoft.com/office/powerpoint/2010/main" val="5932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A320-5976-4246-A770-48CC5B978C55}"/>
              </a:ext>
            </a:extLst>
          </p:cNvPr>
          <p:cNvSpPr>
            <a:spLocks noGrp="1"/>
          </p:cNvSpPr>
          <p:nvPr>
            <p:ph type="title"/>
          </p:nvPr>
        </p:nvSpPr>
        <p:spPr>
          <a:xfrm>
            <a:off x="838200" y="365125"/>
            <a:ext cx="6828692" cy="1156980"/>
          </a:xfrm>
        </p:spPr>
        <p:txBody>
          <a:bodyPr/>
          <a:lstStyle/>
          <a:p>
            <a:r>
              <a:rPr lang="en-US" dirty="0"/>
              <a:t>Accuracy metrics</a:t>
            </a:r>
          </a:p>
        </p:txBody>
      </p:sp>
      <p:sp>
        <p:nvSpPr>
          <p:cNvPr id="3" name="Content Placeholder 2">
            <a:extLst>
              <a:ext uri="{FF2B5EF4-FFF2-40B4-BE49-F238E27FC236}">
                <a16:creationId xmlns:a16="http://schemas.microsoft.com/office/drawing/2014/main" id="{0C4CB997-B4DC-428A-9976-9D66147F0735}"/>
              </a:ext>
            </a:extLst>
          </p:cNvPr>
          <p:cNvSpPr>
            <a:spLocks noGrp="1"/>
          </p:cNvSpPr>
          <p:nvPr>
            <p:ph idx="1"/>
          </p:nvPr>
        </p:nvSpPr>
        <p:spPr>
          <a:xfrm>
            <a:off x="838200" y="1825625"/>
            <a:ext cx="6828692" cy="3797940"/>
          </a:xfrm>
        </p:spPr>
        <p:txBody>
          <a:bodyPr/>
          <a:lstStyle/>
          <a:p>
            <a:r>
              <a:rPr lang="en-US" dirty="0"/>
              <a:t>Confusion matrix accuracy</a:t>
            </a:r>
          </a:p>
        </p:txBody>
      </p:sp>
      <p:pic>
        <p:nvPicPr>
          <p:cNvPr id="35" name="Picture 34" descr="A screenshot of a cell phone&#10;&#10;Description automatically generated">
            <a:extLst>
              <a:ext uri="{FF2B5EF4-FFF2-40B4-BE49-F238E27FC236}">
                <a16:creationId xmlns:a16="http://schemas.microsoft.com/office/drawing/2014/main" id="{DBEF6A1F-1E34-4600-97C6-BFC25D6FD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4062"/>
            <a:ext cx="3465348" cy="2599011"/>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9F64FFBE-5A00-4466-A1C6-0774CC73C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80" y="2248875"/>
            <a:ext cx="3465348" cy="2599011"/>
          </a:xfrm>
          <a:prstGeom prst="rect">
            <a:avLst/>
          </a:prstGeom>
        </p:spPr>
      </p:pic>
      <p:pic>
        <p:nvPicPr>
          <p:cNvPr id="39" name="Picture 38" descr="A screenshot of a cell phone&#10;&#10;Description automatically generated">
            <a:extLst>
              <a:ext uri="{FF2B5EF4-FFF2-40B4-BE49-F238E27FC236}">
                <a16:creationId xmlns:a16="http://schemas.microsoft.com/office/drawing/2014/main" id="{88810659-C28E-46A3-9699-0E2CB23895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6018" y="2217219"/>
            <a:ext cx="3465348" cy="2599011"/>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5C911B4A-A45B-4020-B2CD-7B235D12B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8004" y="4288467"/>
            <a:ext cx="3465348" cy="2599011"/>
          </a:xfrm>
          <a:prstGeom prst="rect">
            <a:avLst/>
          </a:prstGeom>
        </p:spPr>
      </p:pic>
      <p:pic>
        <p:nvPicPr>
          <p:cNvPr id="43" name="Picture 42" descr="A screenshot of a cell phone&#10;&#10;Description automatically generated">
            <a:extLst>
              <a:ext uri="{FF2B5EF4-FFF2-40B4-BE49-F238E27FC236}">
                <a16:creationId xmlns:a16="http://schemas.microsoft.com/office/drawing/2014/main" id="{FE820D1C-9189-410D-B4F0-1E6896D404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2728" y="2316111"/>
            <a:ext cx="3465348" cy="2599011"/>
          </a:xfrm>
          <a:prstGeom prst="rect">
            <a:avLst/>
          </a:prstGeom>
        </p:spPr>
      </p:pic>
      <p:pic>
        <p:nvPicPr>
          <p:cNvPr id="45" name="Picture 44">
            <a:extLst>
              <a:ext uri="{FF2B5EF4-FFF2-40B4-BE49-F238E27FC236}">
                <a16:creationId xmlns:a16="http://schemas.microsoft.com/office/drawing/2014/main" id="{543BEBD3-637C-438F-9C6C-5F8F321458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4599" y="4371138"/>
            <a:ext cx="3465348" cy="2599011"/>
          </a:xfrm>
          <a:prstGeom prst="rect">
            <a:avLst/>
          </a:prstGeom>
        </p:spPr>
      </p:pic>
      <p:pic>
        <p:nvPicPr>
          <p:cNvPr id="47" name="Picture 46" descr="A screenshot of a cell phone&#10;&#10;Description automatically generated">
            <a:extLst>
              <a:ext uri="{FF2B5EF4-FFF2-40B4-BE49-F238E27FC236}">
                <a16:creationId xmlns:a16="http://schemas.microsoft.com/office/drawing/2014/main" id="{3F18B22A-4D15-4FAB-897D-8BB906F2C6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245310"/>
            <a:ext cx="3465348" cy="2599011"/>
          </a:xfrm>
          <a:prstGeom prst="rect">
            <a:avLst/>
          </a:prstGeom>
        </p:spPr>
      </p:pic>
      <p:pic>
        <p:nvPicPr>
          <p:cNvPr id="49" name="Picture 48" descr="A screenshot of a cell phone&#10;&#10;Description automatically generated">
            <a:extLst>
              <a:ext uri="{FF2B5EF4-FFF2-40B4-BE49-F238E27FC236}">
                <a16:creationId xmlns:a16="http://schemas.microsoft.com/office/drawing/2014/main" id="{C98AF14A-D41C-4601-B590-F1D1D74622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22728" y="4395560"/>
            <a:ext cx="3465348" cy="2599011"/>
          </a:xfrm>
          <a:prstGeom prst="rect">
            <a:avLst/>
          </a:prstGeom>
        </p:spPr>
      </p:pic>
      <p:pic>
        <p:nvPicPr>
          <p:cNvPr id="51" name="Picture 50" descr="A screenshot of a cell phone&#10;&#10;Description automatically generated">
            <a:extLst>
              <a:ext uri="{FF2B5EF4-FFF2-40B4-BE49-F238E27FC236}">
                <a16:creationId xmlns:a16="http://schemas.microsoft.com/office/drawing/2014/main" id="{7726DA62-217B-45EF-9B1C-111726F42E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93808" y="-256128"/>
            <a:ext cx="3465348" cy="2599011"/>
          </a:xfrm>
          <a:prstGeom prst="rect">
            <a:avLst/>
          </a:prstGeom>
        </p:spPr>
      </p:pic>
      <p:pic>
        <p:nvPicPr>
          <p:cNvPr id="53" name="Picture 52" descr="A screenshot of a cell phone&#10;&#10;Description automatically generated">
            <a:extLst>
              <a:ext uri="{FF2B5EF4-FFF2-40B4-BE49-F238E27FC236}">
                <a16:creationId xmlns:a16="http://schemas.microsoft.com/office/drawing/2014/main" id="{564DBC0D-637E-496D-96F9-83DC9BBB7C5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30464" y="-220005"/>
            <a:ext cx="3465348" cy="2599011"/>
          </a:xfrm>
          <a:prstGeom prst="rect">
            <a:avLst/>
          </a:prstGeom>
        </p:spPr>
      </p:pic>
    </p:spTree>
    <p:extLst>
      <p:ext uri="{BB962C8B-B14F-4D97-AF65-F5344CB8AC3E}">
        <p14:creationId xmlns:p14="http://schemas.microsoft.com/office/powerpoint/2010/main" val="128108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6EE6-7AF7-489E-9427-9C8112033042}"/>
              </a:ext>
            </a:extLst>
          </p:cNvPr>
          <p:cNvSpPr>
            <a:spLocks noGrp="1"/>
          </p:cNvSpPr>
          <p:nvPr>
            <p:ph type="title"/>
          </p:nvPr>
        </p:nvSpPr>
        <p:spPr>
          <a:xfrm>
            <a:off x="838200" y="365126"/>
            <a:ext cx="6837665" cy="954872"/>
          </a:xfrm>
        </p:spPr>
        <p:txBody>
          <a:bodyPr/>
          <a:lstStyle/>
          <a:p>
            <a:r>
              <a:rPr lang="en-US" dirty="0"/>
              <a:t>Accuracy Metrics</a:t>
            </a:r>
          </a:p>
        </p:txBody>
      </p:sp>
      <p:sp>
        <p:nvSpPr>
          <p:cNvPr id="14" name="TextBox 13">
            <a:extLst>
              <a:ext uri="{FF2B5EF4-FFF2-40B4-BE49-F238E27FC236}">
                <a16:creationId xmlns:a16="http://schemas.microsoft.com/office/drawing/2014/main" id="{093C001E-C882-47ED-80F8-9B01917E9DE2}"/>
              </a:ext>
            </a:extLst>
          </p:cNvPr>
          <p:cNvSpPr txBox="1"/>
          <p:nvPr/>
        </p:nvSpPr>
        <p:spPr>
          <a:xfrm>
            <a:off x="838200" y="1690688"/>
            <a:ext cx="2888207" cy="2246769"/>
          </a:xfrm>
          <a:prstGeom prst="rect">
            <a:avLst/>
          </a:prstGeom>
          <a:noFill/>
        </p:spPr>
        <p:txBody>
          <a:bodyPr wrap="square" rtlCol="0">
            <a:spAutoFit/>
          </a:bodyPr>
          <a:lstStyle/>
          <a:p>
            <a:r>
              <a:rPr lang="en-US" sz="2000" dirty="0"/>
              <a:t>ROC-AUC: graph </a:t>
            </a:r>
            <a:r>
              <a:rPr lang="en-US" sz="2000" dirty="0" err="1"/>
              <a:t>tpr</a:t>
            </a:r>
            <a:r>
              <a:rPr lang="en-US" sz="2000" dirty="0"/>
              <a:t> vs </a:t>
            </a:r>
            <a:r>
              <a:rPr lang="en-US" sz="2000" dirty="0" err="1"/>
              <a:t>fpr</a:t>
            </a:r>
            <a:r>
              <a:rPr lang="en-US" sz="2000" dirty="0"/>
              <a:t> and find AUC. Larger AUC is better because it means higher true positive rate and lower false positive rate for various threshold values.</a:t>
            </a:r>
          </a:p>
        </p:txBody>
      </p:sp>
      <p:pic>
        <p:nvPicPr>
          <p:cNvPr id="16" name="Picture 15" descr="A screenshot of a cell phone&#10;&#10;Description automatically generated">
            <a:extLst>
              <a:ext uri="{FF2B5EF4-FFF2-40B4-BE49-F238E27FC236}">
                <a16:creationId xmlns:a16="http://schemas.microsoft.com/office/drawing/2014/main" id="{D5D20588-1131-4AD6-B46E-C9CAE0B2B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284" y="10286642"/>
            <a:ext cx="2952813" cy="2214610"/>
          </a:xfrm>
          <a:prstGeom prst="rect">
            <a:avLst/>
          </a:prstGeom>
        </p:spPr>
      </p:pic>
      <p:pic>
        <p:nvPicPr>
          <p:cNvPr id="18" name="Picture 17" descr="A close up of a map&#10;&#10;Description automatically generated">
            <a:extLst>
              <a:ext uri="{FF2B5EF4-FFF2-40B4-BE49-F238E27FC236}">
                <a16:creationId xmlns:a16="http://schemas.microsoft.com/office/drawing/2014/main" id="{6C5B9C87-4D2C-441D-A17F-DD81CBB88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5160" y="10286642"/>
            <a:ext cx="2952813" cy="2214610"/>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B9496926-D043-4D90-B7AA-58A7D87591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6750" y="7126129"/>
            <a:ext cx="2952813" cy="2214610"/>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E8806626-BC46-42CD-83BA-F20E0A5C73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8267" y="7106766"/>
            <a:ext cx="2952813" cy="2214610"/>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39DCBEC5-BAA0-4342-BC1A-D744D132EA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9784" y="7106765"/>
            <a:ext cx="2952813" cy="2214610"/>
          </a:xfrm>
          <a:prstGeom prst="rect">
            <a:avLst/>
          </a:prstGeom>
        </p:spPr>
      </p:pic>
      <p:pic>
        <p:nvPicPr>
          <p:cNvPr id="8" name="Picture 7" descr="A close up of a map&#10;&#10;Description automatically generated">
            <a:extLst>
              <a:ext uri="{FF2B5EF4-FFF2-40B4-BE49-F238E27FC236}">
                <a16:creationId xmlns:a16="http://schemas.microsoft.com/office/drawing/2014/main" id="{A99D3A5A-5F4A-4B15-BB32-E6A69F50D4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9430" y="3945046"/>
            <a:ext cx="4215625" cy="3161719"/>
          </a:xfrm>
          <a:prstGeom prst="rect">
            <a:avLst/>
          </a:prstGeom>
        </p:spPr>
      </p:pic>
      <p:pic>
        <p:nvPicPr>
          <p:cNvPr id="12" name="Picture 11" descr="A close up of a map&#10;&#10;Description automatically generated">
            <a:extLst>
              <a:ext uri="{FF2B5EF4-FFF2-40B4-BE49-F238E27FC236}">
                <a16:creationId xmlns:a16="http://schemas.microsoft.com/office/drawing/2014/main" id="{4F35319F-517E-4508-8155-3CC2E34189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68052" y="3929811"/>
            <a:ext cx="4215625" cy="3161719"/>
          </a:xfrm>
          <a:prstGeom prst="rect">
            <a:avLst/>
          </a:prstGeom>
        </p:spPr>
      </p:pic>
      <p:pic>
        <p:nvPicPr>
          <p:cNvPr id="17" name="Picture 16" descr="A close up of a map&#10;&#10;Description automatically generated">
            <a:extLst>
              <a:ext uri="{FF2B5EF4-FFF2-40B4-BE49-F238E27FC236}">
                <a16:creationId xmlns:a16="http://schemas.microsoft.com/office/drawing/2014/main" id="{C293B45C-5F14-4FDA-BEC6-F921925714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3514" y="3929811"/>
            <a:ext cx="4215625" cy="3161719"/>
          </a:xfrm>
          <a:prstGeom prst="rect">
            <a:avLst/>
          </a:prstGeom>
        </p:spPr>
      </p:pic>
      <p:pic>
        <p:nvPicPr>
          <p:cNvPr id="21" name="Picture 20" descr="A close up of a map&#10;&#10;Description automatically generated">
            <a:extLst>
              <a:ext uri="{FF2B5EF4-FFF2-40B4-BE49-F238E27FC236}">
                <a16:creationId xmlns:a16="http://schemas.microsoft.com/office/drawing/2014/main" id="{BE3B37DB-6B43-4DD1-B11C-B8855D6B42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78462" y="365126"/>
            <a:ext cx="4215625" cy="3161719"/>
          </a:xfrm>
          <a:prstGeom prst="rect">
            <a:avLst/>
          </a:prstGeom>
        </p:spPr>
      </p:pic>
      <p:pic>
        <p:nvPicPr>
          <p:cNvPr id="25" name="Picture 24" descr="A close up of a map&#10;&#10;Description automatically generated">
            <a:extLst>
              <a:ext uri="{FF2B5EF4-FFF2-40B4-BE49-F238E27FC236}">
                <a16:creationId xmlns:a16="http://schemas.microsoft.com/office/drawing/2014/main" id="{74EC1726-13B8-4D85-8C4B-BF44F241D5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62837" y="267281"/>
            <a:ext cx="4215625" cy="3161719"/>
          </a:xfrm>
          <a:prstGeom prst="rect">
            <a:avLst/>
          </a:prstGeom>
        </p:spPr>
      </p:pic>
    </p:spTree>
    <p:extLst>
      <p:ext uri="{BB962C8B-B14F-4D97-AF65-F5344CB8AC3E}">
        <p14:creationId xmlns:p14="http://schemas.microsoft.com/office/powerpoint/2010/main" val="202829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9BD-FE62-41BD-8302-5274A051EDFD}"/>
              </a:ext>
            </a:extLst>
          </p:cNvPr>
          <p:cNvSpPr>
            <a:spLocks noGrp="1"/>
          </p:cNvSpPr>
          <p:nvPr>
            <p:ph type="title"/>
          </p:nvPr>
        </p:nvSpPr>
        <p:spPr/>
        <p:txBody>
          <a:bodyPr/>
          <a:lstStyle/>
          <a:p>
            <a:r>
              <a:rPr lang="en-US" dirty="0"/>
              <a:t>Overview</a:t>
            </a:r>
          </a:p>
        </p:txBody>
      </p:sp>
      <p:pic>
        <p:nvPicPr>
          <p:cNvPr id="7" name="Picture 6" descr="A close up of a device&#10;&#10;Description automatically generated">
            <a:extLst>
              <a:ext uri="{FF2B5EF4-FFF2-40B4-BE49-F238E27FC236}">
                <a16:creationId xmlns:a16="http://schemas.microsoft.com/office/drawing/2014/main" id="{19DF049C-80BD-4908-9DF6-DAE093A8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1" y="2459389"/>
            <a:ext cx="3138070" cy="711625"/>
          </a:xfrm>
          <a:prstGeom prst="rect">
            <a:avLst/>
          </a:prstGeom>
        </p:spPr>
      </p:pic>
      <p:sp>
        <p:nvSpPr>
          <p:cNvPr id="8" name="TextBox 7">
            <a:extLst>
              <a:ext uri="{FF2B5EF4-FFF2-40B4-BE49-F238E27FC236}">
                <a16:creationId xmlns:a16="http://schemas.microsoft.com/office/drawing/2014/main" id="{A17AD4BD-6603-42CE-ABD4-E3E90ADF6F58}"/>
              </a:ext>
            </a:extLst>
          </p:cNvPr>
          <p:cNvSpPr txBox="1"/>
          <p:nvPr/>
        </p:nvSpPr>
        <p:spPr>
          <a:xfrm>
            <a:off x="920511" y="2090057"/>
            <a:ext cx="1394549" cy="369332"/>
          </a:xfrm>
          <a:prstGeom prst="rect">
            <a:avLst/>
          </a:prstGeom>
          <a:noFill/>
        </p:spPr>
        <p:txBody>
          <a:bodyPr wrap="none" rtlCol="0">
            <a:spAutoFit/>
          </a:bodyPr>
          <a:lstStyle/>
          <a:p>
            <a:r>
              <a:rPr lang="en-US" dirty="0"/>
              <a:t>Worm Image</a:t>
            </a:r>
          </a:p>
        </p:txBody>
      </p:sp>
      <p:sp>
        <p:nvSpPr>
          <p:cNvPr id="9" name="Arrow: Right 8">
            <a:extLst>
              <a:ext uri="{FF2B5EF4-FFF2-40B4-BE49-F238E27FC236}">
                <a16:creationId xmlns:a16="http://schemas.microsoft.com/office/drawing/2014/main" id="{9AF7AF5C-B9AD-438F-8DA2-D1535BC43287}"/>
              </a:ext>
            </a:extLst>
          </p:cNvPr>
          <p:cNvSpPr/>
          <p:nvPr/>
        </p:nvSpPr>
        <p:spPr>
          <a:xfrm>
            <a:off x="3321417" y="2572885"/>
            <a:ext cx="203577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pic>
        <p:nvPicPr>
          <p:cNvPr id="10" name="Picture 9">
            <a:extLst>
              <a:ext uri="{FF2B5EF4-FFF2-40B4-BE49-F238E27FC236}">
                <a16:creationId xmlns:a16="http://schemas.microsoft.com/office/drawing/2014/main" id="{2A7E915C-C46C-4C57-A4E6-37FD78E5607C}"/>
              </a:ext>
            </a:extLst>
          </p:cNvPr>
          <p:cNvPicPr>
            <a:picLocks noChangeAspect="1"/>
          </p:cNvPicPr>
          <p:nvPr/>
        </p:nvPicPr>
        <p:blipFill rotWithShape="1">
          <a:blip r:embed="rId3"/>
          <a:srcRect l="1896" t="30343" r="50811" b="49062"/>
          <a:stretch/>
        </p:blipFill>
        <p:spPr>
          <a:xfrm>
            <a:off x="5491786" y="2459389"/>
            <a:ext cx="6087864" cy="1325563"/>
          </a:xfrm>
          <a:prstGeom prst="rect">
            <a:avLst/>
          </a:prstGeom>
        </p:spPr>
      </p:pic>
      <p:sp>
        <p:nvSpPr>
          <p:cNvPr id="11" name="Arrow: Down 10">
            <a:extLst>
              <a:ext uri="{FF2B5EF4-FFF2-40B4-BE49-F238E27FC236}">
                <a16:creationId xmlns:a16="http://schemas.microsoft.com/office/drawing/2014/main" id="{C9867F5C-A768-41F3-9A15-8CC49C5AB434}"/>
              </a:ext>
            </a:extLst>
          </p:cNvPr>
          <p:cNvSpPr/>
          <p:nvPr/>
        </p:nvSpPr>
        <p:spPr>
          <a:xfrm>
            <a:off x="7587132" y="949160"/>
            <a:ext cx="1897172"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Ground Truth</a:t>
            </a:r>
          </a:p>
        </p:txBody>
      </p:sp>
      <p:sp>
        <p:nvSpPr>
          <p:cNvPr id="12" name="Arrow: Down 11">
            <a:extLst>
              <a:ext uri="{FF2B5EF4-FFF2-40B4-BE49-F238E27FC236}">
                <a16:creationId xmlns:a16="http://schemas.microsoft.com/office/drawing/2014/main" id="{72F22777-0C2F-4BDA-B995-F8AB5A87A3D8}"/>
              </a:ext>
            </a:extLst>
          </p:cNvPr>
          <p:cNvSpPr/>
          <p:nvPr/>
        </p:nvSpPr>
        <p:spPr>
          <a:xfrm>
            <a:off x="5678025" y="3813432"/>
            <a:ext cx="2521757"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Exploration</a:t>
            </a:r>
          </a:p>
        </p:txBody>
      </p:sp>
      <p:sp>
        <p:nvSpPr>
          <p:cNvPr id="13" name="Arrow: Down 12">
            <a:extLst>
              <a:ext uri="{FF2B5EF4-FFF2-40B4-BE49-F238E27FC236}">
                <a16:creationId xmlns:a16="http://schemas.microsoft.com/office/drawing/2014/main" id="{B55820A6-15B4-41C1-B0DC-33ABD9673EA9}"/>
              </a:ext>
            </a:extLst>
          </p:cNvPr>
          <p:cNvSpPr/>
          <p:nvPr/>
        </p:nvSpPr>
        <p:spPr>
          <a:xfrm>
            <a:off x="9144261" y="3813432"/>
            <a:ext cx="2096895"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4" name="TextBox 13">
            <a:extLst>
              <a:ext uri="{FF2B5EF4-FFF2-40B4-BE49-F238E27FC236}">
                <a16:creationId xmlns:a16="http://schemas.microsoft.com/office/drawing/2014/main" id="{0E3BCD4E-B12E-4E03-AA68-BE2EA74C581F}"/>
              </a:ext>
            </a:extLst>
          </p:cNvPr>
          <p:cNvSpPr txBox="1"/>
          <p:nvPr/>
        </p:nvSpPr>
        <p:spPr>
          <a:xfrm>
            <a:off x="5897367" y="5167475"/>
            <a:ext cx="2083071" cy="369332"/>
          </a:xfrm>
          <a:prstGeom prst="rect">
            <a:avLst/>
          </a:prstGeom>
          <a:noFill/>
        </p:spPr>
        <p:txBody>
          <a:bodyPr wrap="none" rtlCol="0">
            <a:spAutoFit/>
          </a:bodyPr>
          <a:lstStyle/>
          <a:p>
            <a:r>
              <a:rPr lang="en-US" dirty="0"/>
              <a:t>PCA and Heat Maps</a:t>
            </a:r>
          </a:p>
        </p:txBody>
      </p:sp>
      <p:sp>
        <p:nvSpPr>
          <p:cNvPr id="15" name="TextBox 14">
            <a:extLst>
              <a:ext uri="{FF2B5EF4-FFF2-40B4-BE49-F238E27FC236}">
                <a16:creationId xmlns:a16="http://schemas.microsoft.com/office/drawing/2014/main" id="{ADAB01F8-ECC7-4A00-AA00-01FF1378B613}"/>
              </a:ext>
            </a:extLst>
          </p:cNvPr>
          <p:cNvSpPr txBox="1"/>
          <p:nvPr/>
        </p:nvSpPr>
        <p:spPr>
          <a:xfrm>
            <a:off x="8388756" y="5167475"/>
            <a:ext cx="3607904" cy="646331"/>
          </a:xfrm>
          <a:prstGeom prst="rect">
            <a:avLst/>
          </a:prstGeom>
          <a:noFill/>
        </p:spPr>
        <p:txBody>
          <a:bodyPr wrap="square" rtlCol="0">
            <a:spAutoFit/>
          </a:bodyPr>
          <a:lstStyle/>
          <a:p>
            <a:pPr algn="ctr"/>
            <a:r>
              <a:rPr lang="en-US" dirty="0"/>
              <a:t>LDA, Lasso, Stepwise Logistic Regression</a:t>
            </a:r>
          </a:p>
        </p:txBody>
      </p:sp>
    </p:spTree>
    <p:extLst>
      <p:ext uri="{BB962C8B-B14F-4D97-AF65-F5344CB8AC3E}">
        <p14:creationId xmlns:p14="http://schemas.microsoft.com/office/powerpoint/2010/main" val="169426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A320-5976-4246-A770-48CC5B978C55}"/>
              </a:ext>
            </a:extLst>
          </p:cNvPr>
          <p:cNvSpPr>
            <a:spLocks noGrp="1"/>
          </p:cNvSpPr>
          <p:nvPr>
            <p:ph type="title"/>
          </p:nvPr>
        </p:nvSpPr>
        <p:spPr/>
        <p:txBody>
          <a:bodyPr/>
          <a:lstStyle/>
          <a:p>
            <a:r>
              <a:rPr lang="en-US" dirty="0"/>
              <a:t>Accuracy metrics</a:t>
            </a:r>
          </a:p>
        </p:txBody>
      </p:sp>
      <p:sp>
        <p:nvSpPr>
          <p:cNvPr id="3" name="Content Placeholder 2">
            <a:extLst>
              <a:ext uri="{FF2B5EF4-FFF2-40B4-BE49-F238E27FC236}">
                <a16:creationId xmlns:a16="http://schemas.microsoft.com/office/drawing/2014/main" id="{0C4CB997-B4DC-428A-9976-9D66147F0735}"/>
              </a:ext>
            </a:extLst>
          </p:cNvPr>
          <p:cNvSpPr>
            <a:spLocks noGrp="1"/>
          </p:cNvSpPr>
          <p:nvPr>
            <p:ph idx="1"/>
          </p:nvPr>
        </p:nvSpPr>
        <p:spPr/>
        <p:txBody>
          <a:bodyPr/>
          <a:lstStyle/>
          <a:p>
            <a:r>
              <a:rPr lang="en-US" dirty="0"/>
              <a:t>Mean absolute error</a:t>
            </a:r>
          </a:p>
        </p:txBody>
      </p:sp>
    </p:spTree>
    <p:extLst>
      <p:ext uri="{BB962C8B-B14F-4D97-AF65-F5344CB8AC3E}">
        <p14:creationId xmlns:p14="http://schemas.microsoft.com/office/powerpoint/2010/main" val="177569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369-C67A-4EA9-B863-6420BCFBC86C}"/>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E332E013-F6FF-4B02-83BF-A408BF1A7A44}"/>
              </a:ext>
            </a:extLst>
          </p:cNvPr>
          <p:cNvSpPr>
            <a:spLocks noGrp="1"/>
          </p:cNvSpPr>
          <p:nvPr>
            <p:ph idx="1"/>
          </p:nvPr>
        </p:nvSpPr>
        <p:spPr/>
        <p:txBody>
          <a:bodyPr/>
          <a:lstStyle/>
          <a:p>
            <a:r>
              <a:rPr lang="en-US" dirty="0"/>
              <a:t>List of features we wanted to look at, how we determined those features</a:t>
            </a:r>
          </a:p>
        </p:txBody>
      </p:sp>
      <p:pic>
        <p:nvPicPr>
          <p:cNvPr id="4" name="Picture 3" descr="A close up of a device&#10;&#10;Description automatically generated">
            <a:extLst>
              <a:ext uri="{FF2B5EF4-FFF2-40B4-BE49-F238E27FC236}">
                <a16:creationId xmlns:a16="http://schemas.microsoft.com/office/drawing/2014/main" id="{AC3C81BC-283D-4B7C-89D6-34D6E78D9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76" y="3429000"/>
            <a:ext cx="3138070" cy="711625"/>
          </a:xfrm>
          <a:prstGeom prst="rect">
            <a:avLst/>
          </a:prstGeom>
        </p:spPr>
      </p:pic>
      <p:sp>
        <p:nvSpPr>
          <p:cNvPr id="5" name="TextBox 4">
            <a:extLst>
              <a:ext uri="{FF2B5EF4-FFF2-40B4-BE49-F238E27FC236}">
                <a16:creationId xmlns:a16="http://schemas.microsoft.com/office/drawing/2014/main" id="{C88EEF02-B586-4BAA-AE7D-EF527E7B7A65}"/>
              </a:ext>
            </a:extLst>
          </p:cNvPr>
          <p:cNvSpPr txBox="1"/>
          <p:nvPr/>
        </p:nvSpPr>
        <p:spPr>
          <a:xfrm>
            <a:off x="1071236" y="3059668"/>
            <a:ext cx="1394549" cy="369332"/>
          </a:xfrm>
          <a:prstGeom prst="rect">
            <a:avLst/>
          </a:prstGeom>
          <a:noFill/>
        </p:spPr>
        <p:txBody>
          <a:bodyPr wrap="none" rtlCol="0">
            <a:spAutoFit/>
          </a:bodyPr>
          <a:lstStyle/>
          <a:p>
            <a:r>
              <a:rPr lang="en-US" dirty="0"/>
              <a:t>Worm Image</a:t>
            </a:r>
          </a:p>
        </p:txBody>
      </p:sp>
      <p:pic>
        <p:nvPicPr>
          <p:cNvPr id="6" name="Picture 5">
            <a:extLst>
              <a:ext uri="{FF2B5EF4-FFF2-40B4-BE49-F238E27FC236}">
                <a16:creationId xmlns:a16="http://schemas.microsoft.com/office/drawing/2014/main" id="{E3E17518-27A3-4A1F-A98C-AEEC9E4491DC}"/>
              </a:ext>
            </a:extLst>
          </p:cNvPr>
          <p:cNvPicPr>
            <a:picLocks noChangeAspect="1"/>
          </p:cNvPicPr>
          <p:nvPr/>
        </p:nvPicPr>
        <p:blipFill>
          <a:blip r:embed="rId3"/>
          <a:stretch>
            <a:fillRect/>
          </a:stretch>
        </p:blipFill>
        <p:spPr>
          <a:xfrm>
            <a:off x="3173807" y="2458031"/>
            <a:ext cx="3176751" cy="2438492"/>
          </a:xfrm>
          <a:prstGeom prst="rect">
            <a:avLst/>
          </a:prstGeom>
        </p:spPr>
      </p:pic>
      <p:pic>
        <p:nvPicPr>
          <p:cNvPr id="7" name="Picture 6">
            <a:extLst>
              <a:ext uri="{FF2B5EF4-FFF2-40B4-BE49-F238E27FC236}">
                <a16:creationId xmlns:a16="http://schemas.microsoft.com/office/drawing/2014/main" id="{ADB6224A-B6CA-4585-9E8F-BD09ABFA829A}"/>
              </a:ext>
            </a:extLst>
          </p:cNvPr>
          <p:cNvPicPr>
            <a:picLocks noChangeAspect="1"/>
          </p:cNvPicPr>
          <p:nvPr/>
        </p:nvPicPr>
        <p:blipFill>
          <a:blip r:embed="rId4"/>
          <a:stretch>
            <a:fillRect/>
          </a:stretch>
        </p:blipFill>
        <p:spPr>
          <a:xfrm>
            <a:off x="6274554" y="2415593"/>
            <a:ext cx="2631193" cy="3450063"/>
          </a:xfrm>
          <a:prstGeom prst="rect">
            <a:avLst/>
          </a:prstGeom>
        </p:spPr>
      </p:pic>
      <p:pic>
        <p:nvPicPr>
          <p:cNvPr id="8" name="Picture 7">
            <a:extLst>
              <a:ext uri="{FF2B5EF4-FFF2-40B4-BE49-F238E27FC236}">
                <a16:creationId xmlns:a16="http://schemas.microsoft.com/office/drawing/2014/main" id="{AA74ADEA-CC35-4989-9FF3-8C49B93978E8}"/>
              </a:ext>
            </a:extLst>
          </p:cNvPr>
          <p:cNvPicPr>
            <a:picLocks noChangeAspect="1"/>
          </p:cNvPicPr>
          <p:nvPr/>
        </p:nvPicPr>
        <p:blipFill>
          <a:blip r:embed="rId5"/>
          <a:stretch>
            <a:fillRect/>
          </a:stretch>
        </p:blipFill>
        <p:spPr>
          <a:xfrm>
            <a:off x="8905747" y="2370191"/>
            <a:ext cx="2681089" cy="2117618"/>
          </a:xfrm>
          <a:prstGeom prst="rect">
            <a:avLst/>
          </a:prstGeom>
        </p:spPr>
      </p:pic>
      <p:pic>
        <p:nvPicPr>
          <p:cNvPr id="9" name="Picture 8">
            <a:extLst>
              <a:ext uri="{FF2B5EF4-FFF2-40B4-BE49-F238E27FC236}">
                <a16:creationId xmlns:a16="http://schemas.microsoft.com/office/drawing/2014/main" id="{23806AFA-E0CD-4D63-8424-AF4248A6A5B8}"/>
              </a:ext>
            </a:extLst>
          </p:cNvPr>
          <p:cNvPicPr>
            <a:picLocks noChangeAspect="1"/>
          </p:cNvPicPr>
          <p:nvPr/>
        </p:nvPicPr>
        <p:blipFill>
          <a:blip r:embed="rId6"/>
          <a:stretch>
            <a:fillRect/>
          </a:stretch>
        </p:blipFill>
        <p:spPr>
          <a:xfrm>
            <a:off x="8905746" y="4487809"/>
            <a:ext cx="2681089" cy="953849"/>
          </a:xfrm>
          <a:prstGeom prst="rect">
            <a:avLst/>
          </a:prstGeom>
        </p:spPr>
      </p:pic>
    </p:spTree>
    <p:extLst>
      <p:ext uri="{BB962C8B-B14F-4D97-AF65-F5344CB8AC3E}">
        <p14:creationId xmlns:p14="http://schemas.microsoft.com/office/powerpoint/2010/main" val="291356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301-764B-4EDB-9939-2928B7F1863A}"/>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D8403419-49D3-45C7-99E7-EF7220685AC0}"/>
              </a:ext>
            </a:extLst>
          </p:cNvPr>
          <p:cNvSpPr>
            <a:spLocks noGrp="1"/>
          </p:cNvSpPr>
          <p:nvPr>
            <p:ph idx="1"/>
          </p:nvPr>
        </p:nvSpPr>
        <p:spPr>
          <a:xfrm>
            <a:off x="838200" y="1825625"/>
            <a:ext cx="4178643" cy="4351338"/>
          </a:xfrm>
        </p:spPr>
        <p:txBody>
          <a:bodyPr/>
          <a:lstStyle/>
          <a:p>
            <a:r>
              <a:rPr lang="en-US" dirty="0"/>
              <a:t>Fourier transformation preliminary</a:t>
            </a:r>
          </a:p>
        </p:txBody>
      </p:sp>
      <p:pic>
        <p:nvPicPr>
          <p:cNvPr id="4" name="Picture 3">
            <a:extLst>
              <a:ext uri="{FF2B5EF4-FFF2-40B4-BE49-F238E27FC236}">
                <a16:creationId xmlns:a16="http://schemas.microsoft.com/office/drawing/2014/main" id="{3826D302-03DD-40A2-BBB6-FE4A0AA37980}"/>
              </a:ext>
            </a:extLst>
          </p:cNvPr>
          <p:cNvPicPr>
            <a:picLocks noChangeAspect="1"/>
          </p:cNvPicPr>
          <p:nvPr/>
        </p:nvPicPr>
        <p:blipFill>
          <a:blip r:embed="rId3"/>
          <a:stretch>
            <a:fillRect/>
          </a:stretch>
        </p:blipFill>
        <p:spPr>
          <a:xfrm>
            <a:off x="5715489" y="-352459"/>
            <a:ext cx="19216960" cy="2100735"/>
          </a:xfrm>
          <a:prstGeom prst="rect">
            <a:avLst/>
          </a:prstGeom>
        </p:spPr>
      </p:pic>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A2BAC077-B84A-4DF9-B016-EA6FFBD554DF}"/>
                  </a:ext>
                </a:extLst>
              </p:cNvPr>
              <p:cNvGraphicFramePr/>
              <p:nvPr>
                <p:extLst>
                  <p:ext uri="{D42A27DB-BD31-4B8C-83A1-F6EECF244321}">
                    <p14:modId xmlns:p14="http://schemas.microsoft.com/office/powerpoint/2010/main" val="600844583"/>
                  </p:ext>
                </p:extLst>
              </p:nvPr>
            </p:nvGraphicFramePr>
            <p:xfrm>
              <a:off x="457689" y="2972495"/>
              <a:ext cx="5257800" cy="3284220"/>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A2BAC077-B84A-4DF9-B016-EA6FFBD554DF}"/>
                  </a:ext>
                </a:extLst>
              </p:cNvPr>
              <p:cNvPicPr>
                <a:picLocks noGrp="1" noRot="1" noChangeAspect="1" noMove="1" noResize="1" noEditPoints="1" noAdjustHandles="1" noChangeArrowheads="1" noChangeShapeType="1"/>
              </p:cNvPicPr>
              <p:nvPr/>
            </p:nvPicPr>
            <p:blipFill>
              <a:blip r:embed="rId5"/>
              <a:stretch>
                <a:fillRect/>
              </a:stretch>
            </p:blipFill>
            <p:spPr>
              <a:xfrm>
                <a:off x="457689" y="2972495"/>
                <a:ext cx="5257800" cy="328422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0CCE63A5-1B86-4EBA-81AD-E0927A293E17}"/>
                  </a:ext>
                </a:extLst>
              </p:cNvPr>
              <p:cNvGraphicFramePr/>
              <p:nvPr>
                <p:extLst>
                  <p:ext uri="{D42A27DB-BD31-4B8C-83A1-F6EECF244321}">
                    <p14:modId xmlns:p14="http://schemas.microsoft.com/office/powerpoint/2010/main" val="1141634761"/>
                  </p:ext>
                </p:extLst>
              </p:nvPr>
            </p:nvGraphicFramePr>
            <p:xfrm>
              <a:off x="6096000" y="2914899"/>
              <a:ext cx="5257800" cy="3577976"/>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6" name="Chart 5">
                <a:extLst>
                  <a:ext uri="{FF2B5EF4-FFF2-40B4-BE49-F238E27FC236}">
                    <a16:creationId xmlns:a16="http://schemas.microsoft.com/office/drawing/2014/main" id="{0CCE63A5-1B86-4EBA-81AD-E0927A293E17}"/>
                  </a:ext>
                </a:extLst>
              </p:cNvPr>
              <p:cNvPicPr>
                <a:picLocks noGrp="1" noRot="1" noChangeAspect="1" noMove="1" noResize="1" noEditPoints="1" noAdjustHandles="1" noChangeArrowheads="1" noChangeShapeType="1"/>
              </p:cNvPicPr>
              <p:nvPr/>
            </p:nvPicPr>
            <p:blipFill>
              <a:blip r:embed="rId7"/>
              <a:stretch>
                <a:fillRect/>
              </a:stretch>
            </p:blipFill>
            <p:spPr>
              <a:xfrm>
                <a:off x="6096000" y="2914899"/>
                <a:ext cx="5257800" cy="3577976"/>
              </a:xfrm>
              <a:prstGeom prst="rect">
                <a:avLst/>
              </a:prstGeom>
            </p:spPr>
          </p:pic>
        </mc:Fallback>
      </mc:AlternateContent>
      <p:pic>
        <p:nvPicPr>
          <p:cNvPr id="19" name="Picture 18">
            <a:extLst>
              <a:ext uri="{FF2B5EF4-FFF2-40B4-BE49-F238E27FC236}">
                <a16:creationId xmlns:a16="http://schemas.microsoft.com/office/drawing/2014/main" id="{0BBF158A-BD45-4EB3-BB5D-4C1EA366A2E0}"/>
              </a:ext>
            </a:extLst>
          </p:cNvPr>
          <p:cNvPicPr>
            <a:picLocks noChangeAspect="1"/>
          </p:cNvPicPr>
          <p:nvPr/>
        </p:nvPicPr>
        <p:blipFill>
          <a:blip r:embed="rId8"/>
          <a:stretch>
            <a:fillRect/>
          </a:stretch>
        </p:blipFill>
        <p:spPr>
          <a:xfrm>
            <a:off x="12192000" y="2679677"/>
            <a:ext cx="5555461" cy="4145639"/>
          </a:xfrm>
          <a:prstGeom prst="rect">
            <a:avLst/>
          </a:prstGeom>
        </p:spPr>
      </p:pic>
      <p:sp>
        <p:nvSpPr>
          <p:cNvPr id="17" name="TextBox 16">
            <a:extLst>
              <a:ext uri="{FF2B5EF4-FFF2-40B4-BE49-F238E27FC236}">
                <a16:creationId xmlns:a16="http://schemas.microsoft.com/office/drawing/2014/main" id="{7686C730-52D0-4547-B9B2-71697FD29DAC}"/>
              </a:ext>
            </a:extLst>
          </p:cNvPr>
          <p:cNvSpPr txBox="1"/>
          <p:nvPr/>
        </p:nvSpPr>
        <p:spPr>
          <a:xfrm>
            <a:off x="15323970" y="3059668"/>
            <a:ext cx="2197912" cy="646331"/>
          </a:xfrm>
          <a:prstGeom prst="rect">
            <a:avLst/>
          </a:prstGeom>
          <a:noFill/>
        </p:spPr>
        <p:txBody>
          <a:bodyPr wrap="square" rtlCol="0">
            <a:spAutoFit/>
          </a:bodyPr>
          <a:lstStyle/>
          <a:p>
            <a:r>
              <a:rPr lang="en-US" dirty="0"/>
              <a:t>FFT for single worm image</a:t>
            </a:r>
          </a:p>
        </p:txBody>
      </p:sp>
    </p:spTree>
    <p:extLst>
      <p:ext uri="{BB962C8B-B14F-4D97-AF65-F5344CB8AC3E}">
        <p14:creationId xmlns:p14="http://schemas.microsoft.com/office/powerpoint/2010/main" val="324243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EBE6-930A-48D8-9239-820599168EDF}"/>
              </a:ext>
            </a:extLst>
          </p:cNvPr>
          <p:cNvSpPr>
            <a:spLocks noGrp="1"/>
          </p:cNvSpPr>
          <p:nvPr>
            <p:ph type="title"/>
          </p:nvPr>
        </p:nvSpPr>
        <p:spPr>
          <a:xfrm>
            <a:off x="-87923" y="175549"/>
            <a:ext cx="10515600" cy="1325563"/>
          </a:xfrm>
        </p:spPr>
        <p:txBody>
          <a:bodyPr/>
          <a:lstStyle/>
          <a:p>
            <a:r>
              <a:rPr lang="en-US" dirty="0"/>
              <a:t>Feature Extraction</a:t>
            </a:r>
          </a:p>
        </p:txBody>
      </p:sp>
      <p:sp>
        <p:nvSpPr>
          <p:cNvPr id="3" name="Content Placeholder 2">
            <a:extLst>
              <a:ext uri="{FF2B5EF4-FFF2-40B4-BE49-F238E27FC236}">
                <a16:creationId xmlns:a16="http://schemas.microsoft.com/office/drawing/2014/main" id="{6A8C03A2-5444-4BBB-AEDF-037773CE2FB6}"/>
              </a:ext>
            </a:extLst>
          </p:cNvPr>
          <p:cNvSpPr>
            <a:spLocks noGrp="1"/>
          </p:cNvSpPr>
          <p:nvPr>
            <p:ph idx="1"/>
          </p:nvPr>
        </p:nvSpPr>
        <p:spPr/>
        <p:txBody>
          <a:bodyPr/>
          <a:lstStyle/>
          <a:p>
            <a:r>
              <a:rPr lang="en-US" dirty="0"/>
              <a:t>Fourier Frequency</a:t>
            </a:r>
          </a:p>
        </p:txBody>
      </p:sp>
      <p:pic>
        <p:nvPicPr>
          <p:cNvPr id="4" name="Picture 3" descr="A screenshot of a cell phone&#10;&#10;Description automatically generated">
            <a:extLst>
              <a:ext uri="{FF2B5EF4-FFF2-40B4-BE49-F238E27FC236}">
                <a16:creationId xmlns:a16="http://schemas.microsoft.com/office/drawing/2014/main" id="{4A36AB29-04FD-479A-BEF3-1F45831CB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018" y="140389"/>
            <a:ext cx="4493962" cy="337047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EE7570E-9157-4A29-9C6D-214CE32F1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309" y="3429000"/>
            <a:ext cx="4493962" cy="337047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23073DB2-ADE9-4E6B-B991-E0DB2FFE2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309" y="175549"/>
            <a:ext cx="4493962" cy="3370472"/>
          </a:xfrm>
          <a:prstGeom prst="rect">
            <a:avLst/>
          </a:prstGeom>
        </p:spPr>
      </p:pic>
      <p:pic>
        <p:nvPicPr>
          <p:cNvPr id="7" name="Picture 6" descr="A picture containing pencil&#10;&#10;Description automatically generated">
            <a:extLst>
              <a:ext uri="{FF2B5EF4-FFF2-40B4-BE49-F238E27FC236}">
                <a16:creationId xmlns:a16="http://schemas.microsoft.com/office/drawing/2014/main" id="{4327C7F5-E9B2-4B92-9392-825F996D4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2018" y="3429000"/>
            <a:ext cx="4493962" cy="3370472"/>
          </a:xfrm>
          <a:prstGeom prst="rect">
            <a:avLst/>
          </a:prstGeom>
        </p:spPr>
      </p:pic>
    </p:spTree>
    <p:extLst>
      <p:ext uri="{BB962C8B-B14F-4D97-AF65-F5344CB8AC3E}">
        <p14:creationId xmlns:p14="http://schemas.microsoft.com/office/powerpoint/2010/main" val="338555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7D77-BF51-4650-A583-E3EBA980E9A8}"/>
              </a:ext>
            </a:extLst>
          </p:cNvPr>
          <p:cNvSpPr>
            <a:spLocks noGrp="1"/>
          </p:cNvSpPr>
          <p:nvPr>
            <p:ph type="title"/>
          </p:nvPr>
        </p:nvSpPr>
        <p:spPr/>
        <p:txBody>
          <a:bodyPr/>
          <a:lstStyle/>
          <a:p>
            <a:r>
              <a:rPr lang="en-US" dirty="0"/>
              <a:t>Feature Exploration: Correlation</a:t>
            </a:r>
          </a:p>
        </p:txBody>
      </p:sp>
      <p:sp>
        <p:nvSpPr>
          <p:cNvPr id="3" name="Content Placeholder 2">
            <a:extLst>
              <a:ext uri="{FF2B5EF4-FFF2-40B4-BE49-F238E27FC236}">
                <a16:creationId xmlns:a16="http://schemas.microsoft.com/office/drawing/2014/main" id="{535EB2C0-BBDE-4737-B028-D26D8D7C9BB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1779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3D8F-69E4-479F-BF8E-7A1A049D2E7D}"/>
              </a:ext>
            </a:extLst>
          </p:cNvPr>
          <p:cNvSpPr>
            <a:spLocks noGrp="1"/>
          </p:cNvSpPr>
          <p:nvPr>
            <p:ph type="title"/>
          </p:nvPr>
        </p:nvSpPr>
        <p:spPr/>
        <p:txBody>
          <a:bodyPr/>
          <a:lstStyle/>
          <a:p>
            <a:r>
              <a:rPr lang="en-US" dirty="0"/>
              <a:t>Feature Exploration: PCA</a:t>
            </a:r>
          </a:p>
        </p:txBody>
      </p:sp>
      <p:sp>
        <p:nvSpPr>
          <p:cNvPr id="3" name="Content Placeholder 2">
            <a:extLst>
              <a:ext uri="{FF2B5EF4-FFF2-40B4-BE49-F238E27FC236}">
                <a16:creationId xmlns:a16="http://schemas.microsoft.com/office/drawing/2014/main" id="{9D1DE377-D529-4E8E-8A36-3EDBE6E8EC32}"/>
              </a:ext>
            </a:extLst>
          </p:cNvPr>
          <p:cNvSpPr>
            <a:spLocks noGrp="1"/>
          </p:cNvSpPr>
          <p:nvPr>
            <p:ph idx="1"/>
          </p:nvPr>
        </p:nvSpPr>
        <p:spPr>
          <a:xfrm>
            <a:off x="838200" y="1825625"/>
            <a:ext cx="3401291" cy="4351338"/>
          </a:xfrm>
        </p:spPr>
        <p:txBody>
          <a:bodyPr/>
          <a:lstStyle/>
          <a:p>
            <a:r>
              <a:rPr lang="en-US" dirty="0"/>
              <a:t>PCA with pc1 and pc2 for each feature</a:t>
            </a:r>
          </a:p>
        </p:txBody>
      </p:sp>
      <p:pic>
        <p:nvPicPr>
          <p:cNvPr id="5" name="Picture 4" descr="A close up of a map&#10;&#10;Description automatically generated">
            <a:extLst>
              <a:ext uri="{FF2B5EF4-FFF2-40B4-BE49-F238E27FC236}">
                <a16:creationId xmlns:a16="http://schemas.microsoft.com/office/drawing/2014/main" id="{8FF29981-A5A6-4282-A552-ECC19656D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636" y="3365573"/>
            <a:ext cx="2808720" cy="280872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63F8196-9400-4568-A293-4F74806CB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5783" y="3440980"/>
            <a:ext cx="2808720" cy="2808720"/>
          </a:xfrm>
          <a:prstGeom prst="rect">
            <a:avLst/>
          </a:prstGeom>
        </p:spPr>
      </p:pic>
      <p:pic>
        <p:nvPicPr>
          <p:cNvPr id="9" name="Picture 8" descr="A close up of a map&#10;&#10;Description automatically generated">
            <a:extLst>
              <a:ext uri="{FF2B5EF4-FFF2-40B4-BE49-F238E27FC236}">
                <a16:creationId xmlns:a16="http://schemas.microsoft.com/office/drawing/2014/main" id="{F1E42476-C9C6-4494-9533-721971107E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8151" y="495591"/>
            <a:ext cx="2808720" cy="2808720"/>
          </a:xfrm>
          <a:prstGeom prst="rect">
            <a:avLst/>
          </a:prstGeom>
        </p:spPr>
      </p:pic>
      <p:pic>
        <p:nvPicPr>
          <p:cNvPr id="13" name="Picture 12">
            <a:extLst>
              <a:ext uri="{FF2B5EF4-FFF2-40B4-BE49-F238E27FC236}">
                <a16:creationId xmlns:a16="http://schemas.microsoft.com/office/drawing/2014/main" id="{75B19338-1833-417E-A493-0EB8418C78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0918" y="3368243"/>
            <a:ext cx="2808720" cy="2808720"/>
          </a:xfrm>
          <a:prstGeom prst="rect">
            <a:avLst/>
          </a:prstGeom>
        </p:spPr>
      </p:pic>
      <p:pic>
        <p:nvPicPr>
          <p:cNvPr id="15" name="Picture 14" descr="A close up of a map&#10;&#10;Description automatically generated">
            <a:extLst>
              <a:ext uri="{FF2B5EF4-FFF2-40B4-BE49-F238E27FC236}">
                <a16:creationId xmlns:a16="http://schemas.microsoft.com/office/drawing/2014/main" id="{C3E4955B-FD75-4B9D-BCD5-82DE6CC0D8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4923" y="495375"/>
            <a:ext cx="2808720" cy="2808720"/>
          </a:xfrm>
          <a:prstGeom prst="rect">
            <a:avLst/>
          </a:prstGeom>
        </p:spPr>
      </p:pic>
    </p:spTree>
    <p:extLst>
      <p:ext uri="{BB962C8B-B14F-4D97-AF65-F5344CB8AC3E}">
        <p14:creationId xmlns:p14="http://schemas.microsoft.com/office/powerpoint/2010/main" val="24841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81A4-3CAD-43A5-883B-836A9D3C6CA9}"/>
              </a:ext>
            </a:extLst>
          </p:cNvPr>
          <p:cNvSpPr>
            <a:spLocks noGrp="1"/>
          </p:cNvSpPr>
          <p:nvPr>
            <p:ph type="title"/>
          </p:nvPr>
        </p:nvSpPr>
        <p:spPr/>
        <p:txBody>
          <a:bodyPr/>
          <a:lstStyle/>
          <a:p>
            <a:r>
              <a:rPr lang="en-US" dirty="0"/>
              <a:t>Feature Exploration: PCA</a:t>
            </a:r>
          </a:p>
        </p:txBody>
      </p:sp>
      <p:sp>
        <p:nvSpPr>
          <p:cNvPr id="3" name="Content Placeholder 2">
            <a:extLst>
              <a:ext uri="{FF2B5EF4-FFF2-40B4-BE49-F238E27FC236}">
                <a16:creationId xmlns:a16="http://schemas.microsoft.com/office/drawing/2014/main" id="{F11E926C-EF87-4126-8FB0-C8A302DC3455}"/>
              </a:ext>
            </a:extLst>
          </p:cNvPr>
          <p:cNvSpPr>
            <a:spLocks noGrp="1"/>
          </p:cNvSpPr>
          <p:nvPr>
            <p:ph idx="1"/>
          </p:nvPr>
        </p:nvSpPr>
        <p:spPr>
          <a:xfrm>
            <a:off x="838200" y="1825625"/>
            <a:ext cx="5954591" cy="2327215"/>
          </a:xfrm>
        </p:spPr>
        <p:txBody>
          <a:bodyPr/>
          <a:lstStyle/>
          <a:p>
            <a:r>
              <a:rPr lang="en-US" dirty="0"/>
              <a:t>PCA with most highly correlated pcs</a:t>
            </a:r>
          </a:p>
          <a:p>
            <a:r>
              <a:rPr lang="en-US" dirty="0"/>
              <a:t>PCA on all data where </a:t>
            </a:r>
            <a:r>
              <a:rPr lang="en-US" dirty="0" err="1"/>
              <a:t>n_components</a:t>
            </a:r>
            <a:r>
              <a:rPr lang="en-US" dirty="0"/>
              <a:t> = 8-10</a:t>
            </a:r>
          </a:p>
          <a:p>
            <a:r>
              <a:rPr lang="en-US" dirty="0"/>
              <a:t>Not much better than just doing pc1/pc2 for everything</a:t>
            </a:r>
          </a:p>
        </p:txBody>
      </p:sp>
      <p:pic>
        <p:nvPicPr>
          <p:cNvPr id="5" name="Picture 4" descr="A close up of a map&#10;&#10;Description automatically generated">
            <a:extLst>
              <a:ext uri="{FF2B5EF4-FFF2-40B4-BE49-F238E27FC236}">
                <a16:creationId xmlns:a16="http://schemas.microsoft.com/office/drawing/2014/main" id="{D8BF8DB2-4E8C-4842-BB00-8905498C8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6605" y="598610"/>
            <a:ext cx="3058331" cy="3058331"/>
          </a:xfrm>
          <a:prstGeom prst="rect">
            <a:avLst/>
          </a:prstGeom>
        </p:spPr>
      </p:pic>
      <p:pic>
        <p:nvPicPr>
          <p:cNvPr id="7" name="Picture 6">
            <a:extLst>
              <a:ext uri="{FF2B5EF4-FFF2-40B4-BE49-F238E27FC236}">
                <a16:creationId xmlns:a16="http://schemas.microsoft.com/office/drawing/2014/main" id="{E73D54A7-6A86-4103-8A5C-061119608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8655" y="3574283"/>
            <a:ext cx="3058331" cy="305833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5D8861B-FD2F-449D-8EA1-83FC86ED37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0065" y="3574284"/>
            <a:ext cx="3058331" cy="3058331"/>
          </a:xfrm>
          <a:prstGeom prst="rect">
            <a:avLst/>
          </a:prstGeom>
        </p:spPr>
      </p:pic>
      <p:pic>
        <p:nvPicPr>
          <p:cNvPr id="11" name="Picture 10">
            <a:extLst>
              <a:ext uri="{FF2B5EF4-FFF2-40B4-BE49-F238E27FC236}">
                <a16:creationId xmlns:a16="http://schemas.microsoft.com/office/drawing/2014/main" id="{D9C881A1-59BA-497C-9EC0-1F7ACF4437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2834" y="3656941"/>
            <a:ext cx="3058331" cy="3058331"/>
          </a:xfrm>
          <a:prstGeom prst="rect">
            <a:avLst/>
          </a:prstGeom>
        </p:spPr>
      </p:pic>
      <p:pic>
        <p:nvPicPr>
          <p:cNvPr id="13" name="Picture 12">
            <a:extLst>
              <a:ext uri="{FF2B5EF4-FFF2-40B4-BE49-F238E27FC236}">
                <a16:creationId xmlns:a16="http://schemas.microsoft.com/office/drawing/2014/main" id="{1C80A80B-FB29-4E13-A799-2A9E20496A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3627" y="598610"/>
            <a:ext cx="3058331" cy="3058331"/>
          </a:xfrm>
          <a:prstGeom prst="rect">
            <a:avLst/>
          </a:prstGeom>
        </p:spPr>
      </p:pic>
    </p:spTree>
    <p:extLst>
      <p:ext uri="{BB962C8B-B14F-4D97-AF65-F5344CB8AC3E}">
        <p14:creationId xmlns:p14="http://schemas.microsoft.com/office/powerpoint/2010/main" val="336645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C6EA-FBCF-4999-A0B8-4F6293763E6E}"/>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EA8C04D5-69D9-4904-BE6A-A3C028B98547}"/>
              </a:ext>
            </a:extLst>
          </p:cNvPr>
          <p:cNvSpPr>
            <a:spLocks noGrp="1"/>
          </p:cNvSpPr>
          <p:nvPr>
            <p:ph idx="1"/>
          </p:nvPr>
        </p:nvSpPr>
        <p:spPr/>
        <p:txBody>
          <a:bodyPr/>
          <a:lstStyle/>
          <a:p>
            <a:r>
              <a:rPr lang="en-US" dirty="0"/>
              <a:t>Lasso</a:t>
            </a:r>
          </a:p>
        </p:txBody>
      </p:sp>
      <p:pic>
        <p:nvPicPr>
          <p:cNvPr id="9" name="Picture 8">
            <a:extLst>
              <a:ext uri="{FF2B5EF4-FFF2-40B4-BE49-F238E27FC236}">
                <a16:creationId xmlns:a16="http://schemas.microsoft.com/office/drawing/2014/main" id="{A0E5B21C-2CD9-403D-A583-45F4222E2121}"/>
              </a:ext>
            </a:extLst>
          </p:cNvPr>
          <p:cNvPicPr>
            <a:picLocks noChangeAspect="1"/>
          </p:cNvPicPr>
          <p:nvPr/>
        </p:nvPicPr>
        <p:blipFill rotWithShape="1">
          <a:blip r:embed="rId3"/>
          <a:srcRect t="12857"/>
          <a:stretch/>
        </p:blipFill>
        <p:spPr>
          <a:xfrm>
            <a:off x="0" y="2355776"/>
            <a:ext cx="12192000" cy="3532906"/>
          </a:xfrm>
          <a:prstGeom prst="rect">
            <a:avLst/>
          </a:prstGeom>
        </p:spPr>
      </p:pic>
      <p:pic>
        <p:nvPicPr>
          <p:cNvPr id="11" name="Picture 10">
            <a:extLst>
              <a:ext uri="{FF2B5EF4-FFF2-40B4-BE49-F238E27FC236}">
                <a16:creationId xmlns:a16="http://schemas.microsoft.com/office/drawing/2014/main" id="{ABCB251D-5167-4168-A4F1-03E9091AE5A7}"/>
              </a:ext>
            </a:extLst>
          </p:cNvPr>
          <p:cNvPicPr>
            <a:picLocks noChangeAspect="1"/>
          </p:cNvPicPr>
          <p:nvPr/>
        </p:nvPicPr>
        <p:blipFill>
          <a:blip r:embed="rId4"/>
          <a:stretch>
            <a:fillRect/>
          </a:stretch>
        </p:blipFill>
        <p:spPr>
          <a:xfrm>
            <a:off x="12287312" y="188293"/>
            <a:ext cx="5319221" cy="3574090"/>
          </a:xfrm>
          <a:prstGeom prst="rect">
            <a:avLst/>
          </a:prstGeom>
        </p:spPr>
      </p:pic>
      <p:pic>
        <p:nvPicPr>
          <p:cNvPr id="13" name="Picture 12">
            <a:extLst>
              <a:ext uri="{FF2B5EF4-FFF2-40B4-BE49-F238E27FC236}">
                <a16:creationId xmlns:a16="http://schemas.microsoft.com/office/drawing/2014/main" id="{DBE380C8-EF90-4850-BF53-F408277C4596}"/>
              </a:ext>
            </a:extLst>
          </p:cNvPr>
          <p:cNvPicPr>
            <a:picLocks noChangeAspect="1"/>
          </p:cNvPicPr>
          <p:nvPr/>
        </p:nvPicPr>
        <p:blipFill>
          <a:blip r:embed="rId5"/>
          <a:stretch>
            <a:fillRect/>
          </a:stretch>
        </p:blipFill>
        <p:spPr>
          <a:xfrm>
            <a:off x="13234491" y="4122229"/>
            <a:ext cx="2552921" cy="5471634"/>
          </a:xfrm>
          <a:prstGeom prst="rect">
            <a:avLst/>
          </a:prstGeom>
        </p:spPr>
      </p:pic>
    </p:spTree>
    <p:extLst>
      <p:ext uri="{BB962C8B-B14F-4D97-AF65-F5344CB8AC3E}">
        <p14:creationId xmlns:p14="http://schemas.microsoft.com/office/powerpoint/2010/main" val="867338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2827</TotalTime>
  <Words>1169</Words>
  <Application>Microsoft Office PowerPoint</Application>
  <PresentationFormat>Widescreen</PresentationFormat>
  <Paragraphs>99</Paragraphs>
  <Slides>20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Image Processing</vt:lpstr>
      <vt:lpstr>Overview</vt:lpstr>
      <vt:lpstr>Feature Extraction</vt:lpstr>
      <vt:lpstr>Feature Extraction</vt:lpstr>
      <vt:lpstr>Feature Extraction</vt:lpstr>
      <vt:lpstr>Feature Exploration: Correlation</vt:lpstr>
      <vt:lpstr>Feature Exploration: PCA</vt:lpstr>
      <vt:lpstr>Feature Exploration: PCA</vt:lpstr>
      <vt:lpstr>Feature selection</vt:lpstr>
      <vt:lpstr>Feature Selection</vt:lpstr>
      <vt:lpstr>PowerPoint Presentation</vt:lpstr>
      <vt:lpstr>Feature Selection</vt:lpstr>
      <vt:lpstr>PowerPoint Presentation</vt:lpstr>
      <vt:lpstr>Feature selection</vt:lpstr>
      <vt:lpstr>PowerPoint Presentation</vt:lpstr>
      <vt:lpstr>PowerPoint Presentation</vt:lpstr>
      <vt:lpstr>Accuracy Metrics for Binary Classifications</vt:lpstr>
      <vt:lpstr>Accuracy metrics</vt:lpstr>
      <vt:lpstr>Accuracy Metrics</vt:lpstr>
      <vt:lpstr>Accuracy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F C</dc:creator>
  <cp:lastModifiedBy>F C</cp:lastModifiedBy>
  <cp:revision>124</cp:revision>
  <dcterms:created xsi:type="dcterms:W3CDTF">2020-06-29T16:52:54Z</dcterms:created>
  <dcterms:modified xsi:type="dcterms:W3CDTF">2020-07-13T20:57:39Z</dcterms:modified>
</cp:coreProperties>
</file>