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76" r:id="rId4"/>
    <p:sldId id="277" r:id="rId5"/>
    <p:sldId id="278" r:id="rId6"/>
    <p:sldId id="260" r:id="rId7"/>
    <p:sldId id="262" r:id="rId8"/>
    <p:sldId id="263" r:id="rId9"/>
    <p:sldId id="265" r:id="rId10"/>
    <p:sldId id="264" r:id="rId11"/>
    <p:sldId id="267" r:id="rId12"/>
    <p:sldId id="266" r:id="rId13"/>
    <p:sldId id="269" r:id="rId14"/>
    <p:sldId id="268" r:id="rId15"/>
    <p:sldId id="273" r:id="rId16"/>
    <p:sldId id="270" r:id="rId17"/>
    <p:sldId id="271" r:id="rId18"/>
    <p:sldId id="272" r:id="rId19"/>
    <p:sldId id="274"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77809" autoAdjust="0"/>
  </p:normalViewPr>
  <p:slideViewPr>
    <p:cSldViewPr snapToGrid="0">
      <p:cViewPr varScale="1">
        <p:scale>
          <a:sx n="60" d="100"/>
          <a:sy n="60" d="100"/>
        </p:scale>
        <p:origin x="14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E7DE1-637E-4C16-BDAC-A63ABFC9CBFF}"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07F0B-DB57-4930-AA47-B2FCA5AF27F8}" type="slidenum">
              <a:rPr lang="en-US" smtClean="0"/>
              <a:t>‹#›</a:t>
            </a:fld>
            <a:endParaRPr lang="en-US"/>
          </a:p>
        </p:txBody>
      </p:sp>
    </p:spTree>
    <p:extLst>
      <p:ext uri="{BB962C8B-B14F-4D97-AF65-F5344CB8AC3E}">
        <p14:creationId xmlns:p14="http://schemas.microsoft.com/office/powerpoint/2010/main" val="296269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Otsu’s thresholding: identifies the ideal threshold at which the image matrix can be binarized into background (0) and foreground (1)</a:t>
            </a:r>
          </a:p>
          <a:p>
            <a:endParaRPr lang="en-US" dirty="0"/>
          </a:p>
          <a:p>
            <a:r>
              <a:rPr lang="en-US" dirty="0"/>
              <a:t>Take Otsu’s threshold value and make it smaller by a factor of 0.475 (determined by trial and error of which threshold factor value worked the best – don’t want too much lenience but also don’t want too many holes).</a:t>
            </a:r>
          </a:p>
          <a:p>
            <a:endParaRPr lang="en-US" dirty="0"/>
          </a:p>
          <a:p>
            <a:r>
              <a:rPr lang="en-US" dirty="0"/>
              <a:t>Dilate and open the image to remove small figures or holes but maintain the overall body of the worm. Then fill holes (all done with CV2 and </a:t>
            </a:r>
            <a:r>
              <a:rPr lang="en-US" dirty="0" err="1"/>
              <a:t>scipy</a:t>
            </a:r>
            <a:r>
              <a:rPr lang="en-US" dirty="0"/>
              <a:t>).</a:t>
            </a:r>
          </a:p>
          <a:p>
            <a:endParaRPr lang="en-US" dirty="0"/>
          </a:p>
          <a:p>
            <a:r>
              <a:rPr lang="en-US" dirty="0"/>
              <a:t>Then select the largest region of foreground (1s) and can multiple that image by the original image. All background will have a value of 0 and all foreground (or worm body) will have the original image value. Mask  * original = worm only</a:t>
            </a:r>
          </a:p>
          <a:p>
            <a:r>
              <a:rPr lang="en-US" dirty="0"/>
              <a:t>	          [0 0 0] * [0 0 0] = [0 0 0]</a:t>
            </a:r>
          </a:p>
          <a:p>
            <a:r>
              <a:rPr lang="en-US" dirty="0"/>
              <a:t>	          [0 1 1] * [0 2 1] = [0 2 1]</a:t>
            </a:r>
          </a:p>
          <a:p>
            <a:r>
              <a:rPr lang="en-US" dirty="0"/>
              <a:t>                                  [0 1 0] * [2 3 0] = [0 3 0]</a:t>
            </a:r>
          </a:p>
        </p:txBody>
      </p:sp>
      <p:sp>
        <p:nvSpPr>
          <p:cNvPr id="4" name="Slide Number Placeholder 3"/>
          <p:cNvSpPr>
            <a:spLocks noGrp="1"/>
          </p:cNvSpPr>
          <p:nvPr>
            <p:ph type="sldNum" sz="quarter" idx="5"/>
          </p:nvPr>
        </p:nvSpPr>
        <p:spPr/>
        <p:txBody>
          <a:bodyPr/>
          <a:lstStyle/>
          <a:p>
            <a:fld id="{29A07F0B-DB57-4930-AA47-B2FCA5AF27F8}" type="slidenum">
              <a:rPr lang="en-US" smtClean="0"/>
              <a:t>7</a:t>
            </a:fld>
            <a:endParaRPr lang="en-US"/>
          </a:p>
        </p:txBody>
      </p:sp>
    </p:spTree>
    <p:extLst>
      <p:ext uri="{BB962C8B-B14F-4D97-AF65-F5344CB8AC3E}">
        <p14:creationId xmlns:p14="http://schemas.microsoft.com/office/powerpoint/2010/main" val="38183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in figures is the number of true pos/neg divided by the total number of predictions</a:t>
            </a:r>
          </a:p>
        </p:txBody>
      </p:sp>
      <p:sp>
        <p:nvSpPr>
          <p:cNvPr id="4" name="Slide Number Placeholder 3"/>
          <p:cNvSpPr>
            <a:spLocks noGrp="1"/>
          </p:cNvSpPr>
          <p:nvPr>
            <p:ph type="sldNum" sz="quarter" idx="5"/>
          </p:nvPr>
        </p:nvSpPr>
        <p:spPr/>
        <p:txBody>
          <a:bodyPr/>
          <a:lstStyle/>
          <a:p>
            <a:fld id="{29A07F0B-DB57-4930-AA47-B2FCA5AF27F8}" type="slidenum">
              <a:rPr lang="en-US" smtClean="0"/>
              <a:t>18</a:t>
            </a:fld>
            <a:endParaRPr lang="en-US"/>
          </a:p>
        </p:txBody>
      </p:sp>
    </p:spTree>
    <p:extLst>
      <p:ext uri="{BB962C8B-B14F-4D97-AF65-F5344CB8AC3E}">
        <p14:creationId xmlns:p14="http://schemas.microsoft.com/office/powerpoint/2010/main" val="220595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6323-DC7D-44DC-835F-626D866D6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BC9350-6F82-430A-91A9-B7E9992DA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F5D80-67AD-4721-AE2F-10B1F58D2372}"/>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5" name="Footer Placeholder 4">
            <a:extLst>
              <a:ext uri="{FF2B5EF4-FFF2-40B4-BE49-F238E27FC236}">
                <a16:creationId xmlns:a16="http://schemas.microsoft.com/office/drawing/2014/main" id="{E0CD9155-56B1-443B-A1CB-23FB21026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95FEF-4D45-47D7-89BB-32B7A446A70F}"/>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57586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F256-4A65-40DF-BBFD-9F2349F9D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B87BCB-9D08-4830-8303-7384F37D5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54AF8-4C6C-4F22-BBE6-CFA9B0AC4C15}"/>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5" name="Footer Placeholder 4">
            <a:extLst>
              <a:ext uri="{FF2B5EF4-FFF2-40B4-BE49-F238E27FC236}">
                <a16:creationId xmlns:a16="http://schemas.microsoft.com/office/drawing/2014/main" id="{BEFFB0C0-3E99-4F9C-89E2-FF22CE2A5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950A8-7DCD-4551-ADCD-9D59E5232430}"/>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96533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42EE2-EF33-4997-9DB2-8E98538B5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27080-14D9-4C23-AB02-698DC26123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2936B-10CB-4798-A8B3-0223C93CEE14}"/>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5" name="Footer Placeholder 4">
            <a:extLst>
              <a:ext uri="{FF2B5EF4-FFF2-40B4-BE49-F238E27FC236}">
                <a16:creationId xmlns:a16="http://schemas.microsoft.com/office/drawing/2014/main" id="{1F3BD814-785F-44A5-B6D9-B5E3FE11D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4806B-EB11-40FF-9FEA-CAC669E47C0C}"/>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0654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DCE1-8E68-4664-9C9B-0F159E255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321DC-09A5-435F-95B9-98A5E656E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CE793-6AEB-44AB-8D84-81879087C9B5}"/>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5" name="Footer Placeholder 4">
            <a:extLst>
              <a:ext uri="{FF2B5EF4-FFF2-40B4-BE49-F238E27FC236}">
                <a16:creationId xmlns:a16="http://schemas.microsoft.com/office/drawing/2014/main" id="{566E1C87-3484-412C-A61A-F36634C43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A7531-A4F2-4640-9840-10DC038835E6}"/>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35323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2DE7-38DD-4F63-8C93-EF12C59A9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D25DA-B04D-45EB-840F-7D79D66CF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036FA-7E43-4402-BF56-A2A15957F45D}"/>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5" name="Footer Placeholder 4">
            <a:extLst>
              <a:ext uri="{FF2B5EF4-FFF2-40B4-BE49-F238E27FC236}">
                <a16:creationId xmlns:a16="http://schemas.microsoft.com/office/drawing/2014/main" id="{02677590-6624-4444-8E4C-0A6BA5718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82C55-7E7C-4A50-82B3-B41FB36993C2}"/>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34121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F6DC-5699-4EA7-B782-89F0AAFD4A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EDBE7-CAFA-4892-AC4A-4EDCD2220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52563-B60B-4C36-AE4D-CA3F1397B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2ACD2-281F-4CD8-96F7-7A0C70324604}"/>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6" name="Footer Placeholder 5">
            <a:extLst>
              <a:ext uri="{FF2B5EF4-FFF2-40B4-BE49-F238E27FC236}">
                <a16:creationId xmlns:a16="http://schemas.microsoft.com/office/drawing/2014/main" id="{7EAE85F2-0781-4EDB-B957-48DA461E7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7A853-7BE1-4601-9EBC-6A98F93DC258}"/>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15576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AA7D-02A6-4133-9728-1DBB596A4F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D478CD-05C3-441C-8430-0FCFB6E72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A7911-A768-484D-B938-EEF2FC47D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7A56B-2DBE-4A2D-B33F-EAFAD6C84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9D780-3711-4678-B754-62C5F869D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E5936-929F-4E96-90D7-84E5754B9CD7}"/>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8" name="Footer Placeholder 7">
            <a:extLst>
              <a:ext uri="{FF2B5EF4-FFF2-40B4-BE49-F238E27FC236}">
                <a16:creationId xmlns:a16="http://schemas.microsoft.com/office/drawing/2014/main" id="{819FC282-90BA-48CE-B96A-2C258DA63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A03C9-928A-4331-9CA7-C08BC6B1132E}"/>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160306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620C-0ECA-453A-AE92-882EA7882C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9CE6F5-A415-482F-A7F7-457CF08B5C15}"/>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4" name="Footer Placeholder 3">
            <a:extLst>
              <a:ext uri="{FF2B5EF4-FFF2-40B4-BE49-F238E27FC236}">
                <a16:creationId xmlns:a16="http://schemas.microsoft.com/office/drawing/2014/main" id="{B2010445-3B9F-423E-AD6F-307BD54DF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F856A-C753-4AD5-9C27-A41FD69C42DB}"/>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413285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03190-D785-4A0E-94C1-6B1AF8F91A2B}"/>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3" name="Footer Placeholder 2">
            <a:extLst>
              <a:ext uri="{FF2B5EF4-FFF2-40B4-BE49-F238E27FC236}">
                <a16:creationId xmlns:a16="http://schemas.microsoft.com/office/drawing/2014/main" id="{A9C05E3F-97A0-4D81-AA7A-AF1B7701D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42B45-5B90-4B92-B7E0-DC368ED6E407}"/>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228171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C14A-3337-49B9-AB79-F3A180863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35958C-0265-48BF-B2E8-661273D7D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69283D-3916-4451-9A2A-854F7E872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2D94B-121D-4ABC-9E06-FCB1887DE586}"/>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6" name="Footer Placeholder 5">
            <a:extLst>
              <a:ext uri="{FF2B5EF4-FFF2-40B4-BE49-F238E27FC236}">
                <a16:creationId xmlns:a16="http://schemas.microsoft.com/office/drawing/2014/main" id="{42C29679-EFFA-43F6-9462-ABA28A984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A378E-7F96-4766-B711-CBBC871A3D59}"/>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86726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AC5-CB3D-4B91-967A-11508335A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EE7E8-7674-444F-BFEC-0FF0A823E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D08A0C-D935-4650-BA38-9CDD1E344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A651F-CF0D-49DB-939C-F1C668566B7A}"/>
              </a:ext>
            </a:extLst>
          </p:cNvPr>
          <p:cNvSpPr>
            <a:spLocks noGrp="1"/>
          </p:cNvSpPr>
          <p:nvPr>
            <p:ph type="dt" sz="half" idx="10"/>
          </p:nvPr>
        </p:nvSpPr>
        <p:spPr/>
        <p:txBody>
          <a:bodyPr/>
          <a:lstStyle/>
          <a:p>
            <a:fld id="{D7DDD580-B00F-47BE-833C-6484723950AD}" type="datetimeFigureOut">
              <a:rPr lang="en-US" smtClean="0"/>
              <a:t>8/16/2020</a:t>
            </a:fld>
            <a:endParaRPr lang="en-US"/>
          </a:p>
        </p:txBody>
      </p:sp>
      <p:sp>
        <p:nvSpPr>
          <p:cNvPr id="6" name="Footer Placeholder 5">
            <a:extLst>
              <a:ext uri="{FF2B5EF4-FFF2-40B4-BE49-F238E27FC236}">
                <a16:creationId xmlns:a16="http://schemas.microsoft.com/office/drawing/2014/main" id="{6CDAD90F-65C3-4D0D-AB73-BD1BE3E5E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4D8FF-766A-4D40-B56B-1ADF259D13D4}"/>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24408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402B1-D999-44D6-83A4-D82ED9F21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F1DFA4-0E66-419B-8744-5CD71746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91ED1-1EB7-45FF-9F69-996294E06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DD580-B00F-47BE-833C-6484723950AD}" type="datetimeFigureOut">
              <a:rPr lang="en-US" smtClean="0"/>
              <a:t>8/16/2020</a:t>
            </a:fld>
            <a:endParaRPr lang="en-US"/>
          </a:p>
        </p:txBody>
      </p:sp>
      <p:sp>
        <p:nvSpPr>
          <p:cNvPr id="5" name="Footer Placeholder 4">
            <a:extLst>
              <a:ext uri="{FF2B5EF4-FFF2-40B4-BE49-F238E27FC236}">
                <a16:creationId xmlns:a16="http://schemas.microsoft.com/office/drawing/2014/main" id="{16B5D63E-CD01-459F-BCAA-D47B568C8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7CF2F-9793-437A-98DF-8FE8082CC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4CD9D-904A-40DB-AA08-F8A3FED14CE7}" type="slidenum">
              <a:rPr lang="en-US" smtClean="0"/>
              <a:t>‹#›</a:t>
            </a:fld>
            <a:endParaRPr lang="en-US"/>
          </a:p>
        </p:txBody>
      </p:sp>
    </p:spTree>
    <p:extLst>
      <p:ext uri="{BB962C8B-B14F-4D97-AF65-F5344CB8AC3E}">
        <p14:creationId xmlns:p14="http://schemas.microsoft.com/office/powerpoint/2010/main" val="63707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9C21-0EB1-4A52-BE94-8672B5D69A5A}"/>
              </a:ext>
            </a:extLst>
          </p:cNvPr>
          <p:cNvSpPr>
            <a:spLocks noGrp="1"/>
          </p:cNvSpPr>
          <p:nvPr>
            <p:ph type="ctrTitle"/>
          </p:nvPr>
        </p:nvSpPr>
        <p:spPr/>
        <p:txBody>
          <a:bodyPr/>
          <a:lstStyle/>
          <a:p>
            <a:r>
              <a:rPr lang="en-US" dirty="0"/>
              <a:t>Python Image Processing &amp; Machine Learning</a:t>
            </a:r>
          </a:p>
        </p:txBody>
      </p:sp>
      <p:sp>
        <p:nvSpPr>
          <p:cNvPr id="3" name="Subtitle 2">
            <a:extLst>
              <a:ext uri="{FF2B5EF4-FFF2-40B4-BE49-F238E27FC236}">
                <a16:creationId xmlns:a16="http://schemas.microsoft.com/office/drawing/2014/main" id="{4DF8FA39-EBBA-47F4-BD4F-92ECB3BA57D1}"/>
              </a:ext>
            </a:extLst>
          </p:cNvPr>
          <p:cNvSpPr>
            <a:spLocks noGrp="1"/>
          </p:cNvSpPr>
          <p:nvPr>
            <p:ph type="subTitle" idx="1"/>
          </p:nvPr>
        </p:nvSpPr>
        <p:spPr/>
        <p:txBody>
          <a:bodyPr/>
          <a:lstStyle/>
          <a:p>
            <a:r>
              <a:rPr lang="en-US" dirty="0"/>
              <a:t>Summer 2020 Project</a:t>
            </a:r>
          </a:p>
        </p:txBody>
      </p:sp>
    </p:spTree>
    <p:extLst>
      <p:ext uri="{BB962C8B-B14F-4D97-AF65-F5344CB8AC3E}">
        <p14:creationId xmlns:p14="http://schemas.microsoft.com/office/powerpoint/2010/main" val="361825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3327-CD61-4F0C-9389-C39049A421B2}"/>
              </a:ext>
            </a:extLst>
          </p:cNvPr>
          <p:cNvSpPr>
            <a:spLocks noGrp="1"/>
          </p:cNvSpPr>
          <p:nvPr>
            <p:ph type="title"/>
          </p:nvPr>
        </p:nvSpPr>
        <p:spPr/>
        <p:txBody>
          <a:bodyPr/>
          <a:lstStyle/>
          <a:p>
            <a:r>
              <a:rPr lang="en-US" dirty="0"/>
              <a:t>Combine data</a:t>
            </a:r>
          </a:p>
        </p:txBody>
      </p:sp>
      <p:sp>
        <p:nvSpPr>
          <p:cNvPr id="3" name="Content Placeholder 2">
            <a:extLst>
              <a:ext uri="{FF2B5EF4-FFF2-40B4-BE49-F238E27FC236}">
                <a16:creationId xmlns:a16="http://schemas.microsoft.com/office/drawing/2014/main" id="{FBC99CCF-581A-4F8D-8739-741106506375}"/>
              </a:ext>
            </a:extLst>
          </p:cNvPr>
          <p:cNvSpPr>
            <a:spLocks noGrp="1"/>
          </p:cNvSpPr>
          <p:nvPr>
            <p:ph idx="1"/>
          </p:nvPr>
        </p:nvSpPr>
        <p:spPr>
          <a:xfrm>
            <a:off x="838200" y="1825625"/>
            <a:ext cx="3568700" cy="4351338"/>
          </a:xfrm>
        </p:spPr>
        <p:txBody>
          <a:bodyPr/>
          <a:lstStyle/>
          <a:p>
            <a:r>
              <a:rPr lang="en-US" dirty="0"/>
              <a:t>Import data as pandas data frames and merge ground truth with our extracted features based on image name</a:t>
            </a:r>
          </a:p>
        </p:txBody>
      </p:sp>
      <p:pic>
        <p:nvPicPr>
          <p:cNvPr id="5" name="Picture 4">
            <a:extLst>
              <a:ext uri="{FF2B5EF4-FFF2-40B4-BE49-F238E27FC236}">
                <a16:creationId xmlns:a16="http://schemas.microsoft.com/office/drawing/2014/main" id="{A60B062B-686E-4345-BF2B-3170878C5533}"/>
              </a:ext>
            </a:extLst>
          </p:cNvPr>
          <p:cNvPicPr>
            <a:picLocks noChangeAspect="1"/>
          </p:cNvPicPr>
          <p:nvPr/>
        </p:nvPicPr>
        <p:blipFill rotWithShape="1">
          <a:blip r:embed="rId2"/>
          <a:srcRect l="1896" t="30343" r="50811" b="49062"/>
          <a:stretch/>
        </p:blipFill>
        <p:spPr>
          <a:xfrm>
            <a:off x="3324707" y="4335024"/>
            <a:ext cx="8867293" cy="1930752"/>
          </a:xfrm>
          <a:prstGeom prst="rect">
            <a:avLst/>
          </a:prstGeom>
        </p:spPr>
      </p:pic>
      <p:pic>
        <p:nvPicPr>
          <p:cNvPr id="8" name="Picture 7">
            <a:extLst>
              <a:ext uri="{FF2B5EF4-FFF2-40B4-BE49-F238E27FC236}">
                <a16:creationId xmlns:a16="http://schemas.microsoft.com/office/drawing/2014/main" id="{04F217A0-15EC-471B-8820-F36B15C955FF}"/>
              </a:ext>
            </a:extLst>
          </p:cNvPr>
          <p:cNvPicPr>
            <a:picLocks noChangeAspect="1"/>
          </p:cNvPicPr>
          <p:nvPr/>
        </p:nvPicPr>
        <p:blipFill rotWithShape="1">
          <a:blip r:embed="rId3"/>
          <a:srcRect b="46655"/>
          <a:stretch/>
        </p:blipFill>
        <p:spPr>
          <a:xfrm>
            <a:off x="5857856" y="1825625"/>
            <a:ext cx="5373866" cy="1930752"/>
          </a:xfrm>
          <a:prstGeom prst="rect">
            <a:avLst/>
          </a:prstGeom>
        </p:spPr>
      </p:pic>
    </p:spTree>
    <p:extLst>
      <p:ext uri="{BB962C8B-B14F-4D97-AF65-F5344CB8AC3E}">
        <p14:creationId xmlns:p14="http://schemas.microsoft.com/office/powerpoint/2010/main" val="370586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Workflow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369332"/>
          </a:xfrm>
          <a:prstGeom prst="rect">
            <a:avLst/>
          </a:prstGeom>
          <a:noFill/>
        </p:spPr>
        <p:txBody>
          <a:bodyPr wrap="square" rtlCol="0">
            <a:spAutoFit/>
          </a:bodyPr>
          <a:lstStyle/>
          <a:p>
            <a:pPr algn="ctr"/>
            <a:r>
              <a:rPr lang="en-US"/>
              <a:t>LDA, Stepwise </a:t>
            </a:r>
            <a:r>
              <a:rPr lang="en-US" dirty="0"/>
              <a:t>Logistic Regression</a:t>
            </a:r>
          </a:p>
        </p:txBody>
      </p:sp>
      <p:sp>
        <p:nvSpPr>
          <p:cNvPr id="3" name="TextBox 2">
            <a:extLst>
              <a:ext uri="{FF2B5EF4-FFF2-40B4-BE49-F238E27FC236}">
                <a16:creationId xmlns:a16="http://schemas.microsoft.com/office/drawing/2014/main" id="{ABCED66C-9FCA-4022-9596-37D3F94D5B50}"/>
              </a:ext>
            </a:extLst>
          </p:cNvPr>
          <p:cNvSpPr txBox="1"/>
          <p:nvPr/>
        </p:nvSpPr>
        <p:spPr>
          <a:xfrm>
            <a:off x="596901" y="3813432"/>
            <a:ext cx="4318000" cy="1477328"/>
          </a:xfrm>
          <a:prstGeom prst="rect">
            <a:avLst/>
          </a:prstGeom>
          <a:noFill/>
        </p:spPr>
        <p:txBody>
          <a:bodyPr wrap="square" rtlCol="0">
            <a:spAutoFit/>
          </a:bodyPr>
          <a:lstStyle/>
          <a:p>
            <a:r>
              <a:rPr lang="en-US" b="1" dirty="0"/>
              <a:t>Goal:</a:t>
            </a:r>
            <a:r>
              <a:rPr lang="en-US" dirty="0"/>
              <a:t> Train a model/classifier to use features extracted from each image in order to predict five target features – single loaded, whole animal, straight, headfirst, and clear.</a:t>
            </a:r>
            <a:endParaRPr lang="en-US" b="1" dirty="0"/>
          </a:p>
        </p:txBody>
      </p:sp>
      <p:sp>
        <p:nvSpPr>
          <p:cNvPr id="4" name="Oval 3">
            <a:extLst>
              <a:ext uri="{FF2B5EF4-FFF2-40B4-BE49-F238E27FC236}">
                <a16:creationId xmlns:a16="http://schemas.microsoft.com/office/drawing/2014/main" id="{192595D4-87E6-4045-8E7B-6596A12656D5}"/>
              </a:ext>
            </a:extLst>
          </p:cNvPr>
          <p:cNvSpPr/>
          <p:nvPr/>
        </p:nvSpPr>
        <p:spPr>
          <a:xfrm>
            <a:off x="5475749" y="3657600"/>
            <a:ext cx="2913007" cy="26402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38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01DB-A98A-441A-978B-17B83220FF17}"/>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A645BC1E-88F7-44F0-8869-7ECFFFA29E46}"/>
              </a:ext>
            </a:extLst>
          </p:cNvPr>
          <p:cNvSpPr>
            <a:spLocks noGrp="1"/>
          </p:cNvSpPr>
          <p:nvPr>
            <p:ph idx="1"/>
          </p:nvPr>
        </p:nvSpPr>
        <p:spPr>
          <a:xfrm>
            <a:off x="838200" y="1825625"/>
            <a:ext cx="3048000" cy="4351338"/>
          </a:xfrm>
        </p:spPr>
        <p:txBody>
          <a:bodyPr/>
          <a:lstStyle/>
          <a:p>
            <a:r>
              <a:rPr lang="en-US" dirty="0"/>
              <a:t>Pandas module has easy correlation functions.</a:t>
            </a:r>
          </a:p>
          <a:p>
            <a:r>
              <a:rPr lang="en-US" dirty="0"/>
              <a:t>How does each extracted feature correlate with each of the five target features?</a:t>
            </a:r>
          </a:p>
        </p:txBody>
      </p:sp>
      <p:pic>
        <p:nvPicPr>
          <p:cNvPr id="9" name="Picture 8" descr="A circuit board&#10;&#10;Description automatically generated">
            <a:extLst>
              <a:ext uri="{FF2B5EF4-FFF2-40B4-BE49-F238E27FC236}">
                <a16:creationId xmlns:a16="http://schemas.microsoft.com/office/drawing/2014/main" id="{4C790F22-1E3D-4AE6-9701-75318CB3A202}"/>
              </a:ext>
            </a:extLst>
          </p:cNvPr>
          <p:cNvPicPr>
            <a:picLocks noChangeAspect="1"/>
          </p:cNvPicPr>
          <p:nvPr/>
        </p:nvPicPr>
        <p:blipFill rotWithShape="1">
          <a:blip r:embed="rId2">
            <a:extLst>
              <a:ext uri="{28A0092B-C50C-407E-A947-70E740481C1C}">
                <a14:useLocalDpi xmlns:a14="http://schemas.microsoft.com/office/drawing/2010/main" val="0"/>
              </a:ext>
            </a:extLst>
          </a:blip>
          <a:srcRect l="7001" t="11131" r="10592" b="7361"/>
          <a:stretch/>
        </p:blipFill>
        <p:spPr>
          <a:xfrm>
            <a:off x="5130799" y="622300"/>
            <a:ext cx="6304375" cy="6235700"/>
          </a:xfrm>
          <a:prstGeom prst="rect">
            <a:avLst/>
          </a:prstGeom>
        </p:spPr>
      </p:pic>
    </p:spTree>
    <p:extLst>
      <p:ext uri="{BB962C8B-B14F-4D97-AF65-F5344CB8AC3E}">
        <p14:creationId xmlns:p14="http://schemas.microsoft.com/office/powerpoint/2010/main" val="178361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0B2C-C8DE-4327-A9EE-60C4B887E656}"/>
              </a:ext>
            </a:extLst>
          </p:cNvPr>
          <p:cNvSpPr>
            <a:spLocks noGrp="1"/>
          </p:cNvSpPr>
          <p:nvPr>
            <p:ph type="title"/>
          </p:nvPr>
        </p:nvSpPr>
        <p:spPr/>
        <p:txBody>
          <a:bodyPr/>
          <a:lstStyle/>
          <a:p>
            <a:r>
              <a:rPr lang="en-US" dirty="0"/>
              <a:t>PCA</a:t>
            </a:r>
          </a:p>
        </p:txBody>
      </p:sp>
      <p:sp>
        <p:nvSpPr>
          <p:cNvPr id="3" name="Content Placeholder 2">
            <a:extLst>
              <a:ext uri="{FF2B5EF4-FFF2-40B4-BE49-F238E27FC236}">
                <a16:creationId xmlns:a16="http://schemas.microsoft.com/office/drawing/2014/main" id="{19644FAA-B898-428B-B84B-6E9D53CDC130}"/>
              </a:ext>
            </a:extLst>
          </p:cNvPr>
          <p:cNvSpPr>
            <a:spLocks noGrp="1"/>
          </p:cNvSpPr>
          <p:nvPr>
            <p:ph idx="1"/>
          </p:nvPr>
        </p:nvSpPr>
        <p:spPr>
          <a:xfrm>
            <a:off x="838200" y="1825625"/>
            <a:ext cx="5435600" cy="4351338"/>
          </a:xfrm>
        </p:spPr>
        <p:txBody>
          <a:bodyPr>
            <a:normAutofit lnSpcReduction="10000"/>
          </a:bodyPr>
          <a:lstStyle/>
          <a:p>
            <a:r>
              <a:rPr lang="en-US" dirty="0"/>
              <a:t>PCA projects your data onto a given number of orthogonal principal components (PCs), where PC1 describes the most variance in the data, PC2 describes the second most variance in the data, etc.</a:t>
            </a:r>
          </a:p>
          <a:p>
            <a:r>
              <a:rPr lang="en-US" dirty="0"/>
              <a:t>We computed eight PCs from the extracted features and correlated those to each of our five target features to determine which PCs</a:t>
            </a:r>
          </a:p>
        </p:txBody>
      </p:sp>
    </p:spTree>
    <p:extLst>
      <p:ext uri="{BB962C8B-B14F-4D97-AF65-F5344CB8AC3E}">
        <p14:creationId xmlns:p14="http://schemas.microsoft.com/office/powerpoint/2010/main" val="183752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Workflow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369332"/>
          </a:xfrm>
          <a:prstGeom prst="rect">
            <a:avLst/>
          </a:prstGeom>
          <a:noFill/>
        </p:spPr>
        <p:txBody>
          <a:bodyPr wrap="square" rtlCol="0">
            <a:spAutoFit/>
          </a:bodyPr>
          <a:lstStyle/>
          <a:p>
            <a:pPr algn="ctr"/>
            <a:r>
              <a:rPr lang="en-US" dirty="0"/>
              <a:t>LDA, Stepwise Logistic Regression</a:t>
            </a:r>
          </a:p>
        </p:txBody>
      </p:sp>
      <p:sp>
        <p:nvSpPr>
          <p:cNvPr id="3" name="TextBox 2">
            <a:extLst>
              <a:ext uri="{FF2B5EF4-FFF2-40B4-BE49-F238E27FC236}">
                <a16:creationId xmlns:a16="http://schemas.microsoft.com/office/drawing/2014/main" id="{ABCED66C-9FCA-4022-9596-37D3F94D5B50}"/>
              </a:ext>
            </a:extLst>
          </p:cNvPr>
          <p:cNvSpPr txBox="1"/>
          <p:nvPr/>
        </p:nvSpPr>
        <p:spPr>
          <a:xfrm>
            <a:off x="596901" y="3813432"/>
            <a:ext cx="4318000" cy="1477328"/>
          </a:xfrm>
          <a:prstGeom prst="rect">
            <a:avLst/>
          </a:prstGeom>
          <a:noFill/>
        </p:spPr>
        <p:txBody>
          <a:bodyPr wrap="square" rtlCol="0">
            <a:spAutoFit/>
          </a:bodyPr>
          <a:lstStyle/>
          <a:p>
            <a:r>
              <a:rPr lang="en-US" b="1" dirty="0"/>
              <a:t>Goal:</a:t>
            </a:r>
            <a:r>
              <a:rPr lang="en-US" dirty="0"/>
              <a:t> Train a model/classifier to use features extracted from each image in order to predict five target features – single loaded, whole animal, straight, headfirst, and clear.</a:t>
            </a:r>
            <a:endParaRPr lang="en-US" b="1" dirty="0"/>
          </a:p>
        </p:txBody>
      </p:sp>
      <p:sp>
        <p:nvSpPr>
          <p:cNvPr id="4" name="Oval 3">
            <a:extLst>
              <a:ext uri="{FF2B5EF4-FFF2-40B4-BE49-F238E27FC236}">
                <a16:creationId xmlns:a16="http://schemas.microsoft.com/office/drawing/2014/main" id="{192595D4-87E6-4045-8E7B-6596A12656D5}"/>
              </a:ext>
            </a:extLst>
          </p:cNvPr>
          <p:cNvSpPr/>
          <p:nvPr/>
        </p:nvSpPr>
        <p:spPr>
          <a:xfrm>
            <a:off x="8736204" y="3800475"/>
            <a:ext cx="2913007" cy="26402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15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3F3A-E14F-45F6-B7C8-01563374B3C1}"/>
              </a:ext>
            </a:extLst>
          </p:cNvPr>
          <p:cNvSpPr>
            <a:spLocks noGrp="1"/>
          </p:cNvSpPr>
          <p:nvPr>
            <p:ph type="title"/>
          </p:nvPr>
        </p:nvSpPr>
        <p:spPr/>
        <p:txBody>
          <a:bodyPr/>
          <a:lstStyle/>
          <a:p>
            <a:r>
              <a:rPr lang="en-US" dirty="0"/>
              <a:t>Test-train-split</a:t>
            </a:r>
            <a:r>
              <a:rPr lang="en-US"/>
              <a:t>: machine learning basics</a:t>
            </a:r>
            <a:endParaRPr lang="en-US" dirty="0"/>
          </a:p>
        </p:txBody>
      </p:sp>
      <p:sp>
        <p:nvSpPr>
          <p:cNvPr id="3" name="Content Placeholder 2">
            <a:extLst>
              <a:ext uri="{FF2B5EF4-FFF2-40B4-BE49-F238E27FC236}">
                <a16:creationId xmlns:a16="http://schemas.microsoft.com/office/drawing/2014/main" id="{31851155-DADC-4C81-B1A9-D884C21C6952}"/>
              </a:ext>
            </a:extLst>
          </p:cNvPr>
          <p:cNvSpPr>
            <a:spLocks noGrp="1"/>
          </p:cNvSpPr>
          <p:nvPr>
            <p:ph idx="1"/>
          </p:nvPr>
        </p:nvSpPr>
        <p:spPr/>
        <p:txBody>
          <a:bodyPr/>
          <a:lstStyle/>
          <a:p>
            <a:r>
              <a:rPr lang="en-US" dirty="0"/>
              <a:t>Before doing training any classifiers, use </a:t>
            </a:r>
            <a:r>
              <a:rPr lang="en-US" dirty="0" err="1"/>
              <a:t>sklearn’s</a:t>
            </a:r>
            <a:r>
              <a:rPr lang="en-US" dirty="0"/>
              <a:t> test-train-split function, which splits your data into testing and training sets (can set desired size of these data).</a:t>
            </a:r>
          </a:p>
        </p:txBody>
      </p:sp>
      <p:pic>
        <p:nvPicPr>
          <p:cNvPr id="5" name="Picture 4">
            <a:extLst>
              <a:ext uri="{FF2B5EF4-FFF2-40B4-BE49-F238E27FC236}">
                <a16:creationId xmlns:a16="http://schemas.microsoft.com/office/drawing/2014/main" id="{AE6C995F-9CC9-4286-8D3A-F269F8AA7D72}"/>
              </a:ext>
            </a:extLst>
          </p:cNvPr>
          <p:cNvPicPr>
            <a:picLocks noChangeAspect="1"/>
          </p:cNvPicPr>
          <p:nvPr/>
        </p:nvPicPr>
        <p:blipFill rotWithShape="1">
          <a:blip r:embed="rId2"/>
          <a:srcRect l="1896" t="30343" r="50811" b="49062"/>
          <a:stretch/>
        </p:blipFill>
        <p:spPr>
          <a:xfrm>
            <a:off x="1662353" y="3429000"/>
            <a:ext cx="8867293" cy="1930752"/>
          </a:xfrm>
          <a:prstGeom prst="rect">
            <a:avLst/>
          </a:prstGeom>
        </p:spPr>
      </p:pic>
      <p:sp>
        <p:nvSpPr>
          <p:cNvPr id="6" name="Rectangle 5">
            <a:extLst>
              <a:ext uri="{FF2B5EF4-FFF2-40B4-BE49-F238E27FC236}">
                <a16:creationId xmlns:a16="http://schemas.microsoft.com/office/drawing/2014/main" id="{26FBD6D6-C528-4428-81E7-8139A6C1FFF8}"/>
              </a:ext>
            </a:extLst>
          </p:cNvPr>
          <p:cNvSpPr/>
          <p:nvPr/>
        </p:nvSpPr>
        <p:spPr>
          <a:xfrm>
            <a:off x="1662353" y="3619500"/>
            <a:ext cx="8867293" cy="127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9B3E87-601C-4F50-9DF7-F398E2D2F998}"/>
              </a:ext>
            </a:extLst>
          </p:cNvPr>
          <p:cNvSpPr/>
          <p:nvPr/>
        </p:nvSpPr>
        <p:spPr>
          <a:xfrm>
            <a:off x="1662353" y="4914900"/>
            <a:ext cx="8867293" cy="44485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3E175C-52E5-442A-8D5E-5C67A04E9233}"/>
              </a:ext>
            </a:extLst>
          </p:cNvPr>
          <p:cNvSpPr txBox="1"/>
          <p:nvPr/>
        </p:nvSpPr>
        <p:spPr>
          <a:xfrm>
            <a:off x="915918" y="4083223"/>
            <a:ext cx="643318" cy="1200329"/>
          </a:xfrm>
          <a:prstGeom prst="rect">
            <a:avLst/>
          </a:prstGeom>
          <a:noFill/>
        </p:spPr>
        <p:txBody>
          <a:bodyPr wrap="none" rtlCol="0">
            <a:spAutoFit/>
          </a:bodyPr>
          <a:lstStyle/>
          <a:p>
            <a:r>
              <a:rPr lang="en-US" dirty="0"/>
              <a:t>Train</a:t>
            </a:r>
          </a:p>
          <a:p>
            <a:endParaRPr lang="en-US" dirty="0"/>
          </a:p>
          <a:p>
            <a:endParaRPr lang="en-US" dirty="0"/>
          </a:p>
          <a:p>
            <a:r>
              <a:rPr lang="en-US" dirty="0"/>
              <a:t>Test</a:t>
            </a:r>
          </a:p>
        </p:txBody>
      </p:sp>
    </p:spTree>
    <p:extLst>
      <p:ext uri="{BB962C8B-B14F-4D97-AF65-F5344CB8AC3E}">
        <p14:creationId xmlns:p14="http://schemas.microsoft.com/office/powerpoint/2010/main" val="21167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4DF2-487A-4826-80B4-4E2658F39730}"/>
              </a:ext>
            </a:extLst>
          </p:cNvPr>
          <p:cNvSpPr>
            <a:spLocks noGrp="1"/>
          </p:cNvSpPr>
          <p:nvPr>
            <p:ph type="title"/>
          </p:nvPr>
        </p:nvSpPr>
        <p:spPr/>
        <p:txBody>
          <a:bodyPr/>
          <a:lstStyle/>
          <a:p>
            <a:r>
              <a:rPr lang="en-US" dirty="0"/>
              <a:t>LDA</a:t>
            </a:r>
          </a:p>
        </p:txBody>
      </p:sp>
      <p:sp>
        <p:nvSpPr>
          <p:cNvPr id="3" name="Content Placeholder 2">
            <a:extLst>
              <a:ext uri="{FF2B5EF4-FFF2-40B4-BE49-F238E27FC236}">
                <a16:creationId xmlns:a16="http://schemas.microsoft.com/office/drawing/2014/main" id="{DB1FF137-81F3-407C-809D-91F56DE3D5A2}"/>
              </a:ext>
            </a:extLst>
          </p:cNvPr>
          <p:cNvSpPr>
            <a:spLocks noGrp="1"/>
          </p:cNvSpPr>
          <p:nvPr>
            <p:ph idx="1"/>
          </p:nvPr>
        </p:nvSpPr>
        <p:spPr>
          <a:xfrm>
            <a:off x="838200" y="1825625"/>
            <a:ext cx="4800600" cy="4351338"/>
          </a:xfrm>
        </p:spPr>
        <p:txBody>
          <a:bodyPr/>
          <a:lstStyle/>
          <a:p>
            <a:r>
              <a:rPr lang="en-US" dirty="0"/>
              <a:t>Similar to PCA in that it projects data onto orthogonal axes. For binary data (like our five target features, either 0 or 1) can only project to one dimension</a:t>
            </a:r>
          </a:p>
        </p:txBody>
      </p:sp>
      <p:pic>
        <p:nvPicPr>
          <p:cNvPr id="5" name="Picture 4" descr="A screenshot of a cell phone&#10;&#10;Description automatically generated">
            <a:extLst>
              <a:ext uri="{FF2B5EF4-FFF2-40B4-BE49-F238E27FC236}">
                <a16:creationId xmlns:a16="http://schemas.microsoft.com/office/drawing/2014/main" id="{E801092B-EB1B-4993-905E-2C39132967C0}"/>
              </a:ext>
            </a:extLst>
          </p:cNvPr>
          <p:cNvPicPr>
            <a:picLocks noChangeAspect="1"/>
          </p:cNvPicPr>
          <p:nvPr/>
        </p:nvPicPr>
        <p:blipFill rotWithShape="1">
          <a:blip r:embed="rId2">
            <a:extLst>
              <a:ext uri="{28A0092B-C50C-407E-A947-70E740481C1C}">
                <a14:useLocalDpi xmlns:a14="http://schemas.microsoft.com/office/drawing/2010/main" val="0"/>
              </a:ext>
            </a:extLst>
          </a:blip>
          <a:srcRect l="4862" t="5440" r="8551"/>
          <a:stretch/>
        </p:blipFill>
        <p:spPr>
          <a:xfrm>
            <a:off x="5638800" y="795835"/>
            <a:ext cx="6324600" cy="5180154"/>
          </a:xfrm>
          <a:prstGeom prst="rect">
            <a:avLst/>
          </a:prstGeom>
        </p:spPr>
      </p:pic>
    </p:spTree>
    <p:extLst>
      <p:ext uri="{BB962C8B-B14F-4D97-AF65-F5344CB8AC3E}">
        <p14:creationId xmlns:p14="http://schemas.microsoft.com/office/powerpoint/2010/main" val="410685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539F-601C-44D2-8349-FF424A095FAA}"/>
              </a:ext>
            </a:extLst>
          </p:cNvPr>
          <p:cNvSpPr>
            <a:spLocks noGrp="1"/>
          </p:cNvSpPr>
          <p:nvPr>
            <p:ph type="title"/>
          </p:nvPr>
        </p:nvSpPr>
        <p:spPr/>
        <p:txBody>
          <a:bodyPr/>
          <a:lstStyle/>
          <a:p>
            <a:r>
              <a:rPr lang="en-US" dirty="0"/>
              <a:t>SFS</a:t>
            </a:r>
          </a:p>
        </p:txBody>
      </p:sp>
      <p:sp>
        <p:nvSpPr>
          <p:cNvPr id="3" name="Content Placeholder 2">
            <a:extLst>
              <a:ext uri="{FF2B5EF4-FFF2-40B4-BE49-F238E27FC236}">
                <a16:creationId xmlns:a16="http://schemas.microsoft.com/office/drawing/2014/main" id="{DB382E27-AC37-4F75-B84F-BE9DAB690A36}"/>
              </a:ext>
            </a:extLst>
          </p:cNvPr>
          <p:cNvSpPr>
            <a:spLocks noGrp="1"/>
          </p:cNvSpPr>
          <p:nvPr>
            <p:ph idx="1"/>
          </p:nvPr>
        </p:nvSpPr>
        <p:spPr>
          <a:xfrm>
            <a:off x="838200" y="1825625"/>
            <a:ext cx="10325100" cy="4351338"/>
          </a:xfrm>
        </p:spPr>
        <p:txBody>
          <a:bodyPr/>
          <a:lstStyle/>
          <a:p>
            <a:r>
              <a:rPr lang="en-US" dirty="0"/>
              <a:t>At each step, SFS adds the variable that gives the most statistically significant improvement of the fit of the SFS model/classifier</a:t>
            </a:r>
          </a:p>
        </p:txBody>
      </p:sp>
      <p:sp>
        <p:nvSpPr>
          <p:cNvPr id="10" name="TextBox 9">
            <a:extLst>
              <a:ext uri="{FF2B5EF4-FFF2-40B4-BE49-F238E27FC236}">
                <a16:creationId xmlns:a16="http://schemas.microsoft.com/office/drawing/2014/main" id="{CC90AE6D-566E-4F58-8FE3-9195CB3CFD21}"/>
              </a:ext>
            </a:extLst>
          </p:cNvPr>
          <p:cNvSpPr txBox="1"/>
          <p:nvPr/>
        </p:nvSpPr>
        <p:spPr>
          <a:xfrm>
            <a:off x="6819900" y="3631962"/>
            <a:ext cx="3077381" cy="369332"/>
          </a:xfrm>
          <a:prstGeom prst="rect">
            <a:avLst/>
          </a:prstGeom>
          <a:noFill/>
        </p:spPr>
        <p:txBody>
          <a:bodyPr wrap="none" rtlCol="0">
            <a:spAutoFit/>
          </a:bodyPr>
          <a:lstStyle/>
          <a:p>
            <a:r>
              <a:rPr lang="en-US" dirty="0"/>
              <a:t>Headfirst: SFS Chosen Features</a:t>
            </a:r>
          </a:p>
        </p:txBody>
      </p:sp>
      <p:pic>
        <p:nvPicPr>
          <p:cNvPr id="12" name="Picture 11">
            <a:extLst>
              <a:ext uri="{FF2B5EF4-FFF2-40B4-BE49-F238E27FC236}">
                <a16:creationId xmlns:a16="http://schemas.microsoft.com/office/drawing/2014/main" id="{19C8DAF5-1C35-49A6-B115-F2D62E77C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61123"/>
            <a:ext cx="5242336" cy="3931752"/>
          </a:xfrm>
          <a:prstGeom prst="rect">
            <a:avLst/>
          </a:prstGeom>
        </p:spPr>
      </p:pic>
      <p:pic>
        <p:nvPicPr>
          <p:cNvPr id="14" name="Picture 13">
            <a:extLst>
              <a:ext uri="{FF2B5EF4-FFF2-40B4-BE49-F238E27FC236}">
                <a16:creationId xmlns:a16="http://schemas.microsoft.com/office/drawing/2014/main" id="{B8E392E9-0E25-46FC-A27D-F25A9DF7DE6D}"/>
              </a:ext>
            </a:extLst>
          </p:cNvPr>
          <p:cNvPicPr>
            <a:picLocks noChangeAspect="1"/>
          </p:cNvPicPr>
          <p:nvPr/>
        </p:nvPicPr>
        <p:blipFill>
          <a:blip r:embed="rId3"/>
          <a:stretch>
            <a:fillRect/>
          </a:stretch>
        </p:blipFill>
        <p:spPr>
          <a:xfrm>
            <a:off x="5775736" y="4001294"/>
            <a:ext cx="5926690" cy="1325563"/>
          </a:xfrm>
          <a:prstGeom prst="rect">
            <a:avLst/>
          </a:prstGeom>
        </p:spPr>
      </p:pic>
    </p:spTree>
    <p:extLst>
      <p:ext uri="{BB962C8B-B14F-4D97-AF65-F5344CB8AC3E}">
        <p14:creationId xmlns:p14="http://schemas.microsoft.com/office/powerpoint/2010/main" val="59258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22065E73-ECE1-4ED3-A0BE-BA4DE44821FB}"/>
              </a:ext>
            </a:extLst>
          </p:cNvPr>
          <p:cNvPicPr>
            <a:picLocks noChangeAspect="1"/>
          </p:cNvPicPr>
          <p:nvPr/>
        </p:nvPicPr>
        <p:blipFill rotWithShape="1">
          <a:blip r:embed="rId3">
            <a:extLst>
              <a:ext uri="{28A0092B-C50C-407E-A947-70E740481C1C}">
                <a14:useLocalDpi xmlns:a14="http://schemas.microsoft.com/office/drawing/2010/main" val="0"/>
              </a:ext>
            </a:extLst>
          </a:blip>
          <a:srcRect l="5513" t="6308" r="8116" b="20197"/>
          <a:stretch/>
        </p:blipFill>
        <p:spPr>
          <a:xfrm>
            <a:off x="6095999" y="152401"/>
            <a:ext cx="5054601" cy="32258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43224FC4-E703-4018-94B0-FAD70AF62552}"/>
              </a:ext>
            </a:extLst>
          </p:cNvPr>
          <p:cNvPicPr>
            <a:picLocks noChangeAspect="1"/>
          </p:cNvPicPr>
          <p:nvPr/>
        </p:nvPicPr>
        <p:blipFill rotWithShape="1">
          <a:blip r:embed="rId4">
            <a:extLst>
              <a:ext uri="{28A0092B-C50C-407E-A947-70E740481C1C}">
                <a14:useLocalDpi xmlns:a14="http://schemas.microsoft.com/office/drawing/2010/main" val="0"/>
              </a:ext>
            </a:extLst>
          </a:blip>
          <a:srcRect l="4405" t="6084" r="9223" b="17541"/>
          <a:stretch/>
        </p:blipFill>
        <p:spPr>
          <a:xfrm>
            <a:off x="6096000" y="3365808"/>
            <a:ext cx="5054602" cy="3352185"/>
          </a:xfrm>
          <a:prstGeom prst="rect">
            <a:avLst/>
          </a:prstGeom>
        </p:spPr>
      </p:pic>
      <p:sp>
        <p:nvSpPr>
          <p:cNvPr id="2" name="Title 1">
            <a:extLst>
              <a:ext uri="{FF2B5EF4-FFF2-40B4-BE49-F238E27FC236}">
                <a16:creationId xmlns:a16="http://schemas.microsoft.com/office/drawing/2014/main" id="{F3EA272A-285B-4840-B35E-CF01AD329E50}"/>
              </a:ext>
            </a:extLst>
          </p:cNvPr>
          <p:cNvSpPr>
            <a:spLocks noGrp="1"/>
          </p:cNvSpPr>
          <p:nvPr>
            <p:ph type="title"/>
          </p:nvPr>
        </p:nvSpPr>
        <p:spPr/>
        <p:txBody>
          <a:bodyPr/>
          <a:lstStyle/>
          <a:p>
            <a:r>
              <a:rPr lang="en-US" dirty="0"/>
              <a:t>Accuracy/CV metrics</a:t>
            </a:r>
          </a:p>
        </p:txBody>
      </p:sp>
      <p:sp>
        <p:nvSpPr>
          <p:cNvPr id="3" name="Content Placeholder 2">
            <a:extLst>
              <a:ext uri="{FF2B5EF4-FFF2-40B4-BE49-F238E27FC236}">
                <a16:creationId xmlns:a16="http://schemas.microsoft.com/office/drawing/2014/main" id="{945790BD-0F18-41CC-9731-679953006A22}"/>
              </a:ext>
            </a:extLst>
          </p:cNvPr>
          <p:cNvSpPr>
            <a:spLocks noGrp="1"/>
          </p:cNvSpPr>
          <p:nvPr>
            <p:ph idx="1"/>
          </p:nvPr>
        </p:nvSpPr>
        <p:spPr>
          <a:xfrm>
            <a:off x="838200" y="1825625"/>
            <a:ext cx="4381500" cy="4351338"/>
          </a:xfrm>
        </p:spPr>
        <p:txBody>
          <a:bodyPr/>
          <a:lstStyle/>
          <a:p>
            <a:r>
              <a:rPr lang="en-US" dirty="0"/>
              <a:t>This is where the training set comes back into play. Confusion matrices (while they can be limited by unbalanced data) give us a general idea of how many times the classifier correctly identifies our five target features.</a:t>
            </a:r>
          </a:p>
        </p:txBody>
      </p:sp>
      <p:pic>
        <p:nvPicPr>
          <p:cNvPr id="7" name="Picture 6" descr="A screenshot of a cell phone&#10;&#10;Description automatically generated">
            <a:extLst>
              <a:ext uri="{FF2B5EF4-FFF2-40B4-BE49-F238E27FC236}">
                <a16:creationId xmlns:a16="http://schemas.microsoft.com/office/drawing/2014/main" id="{9239BD33-93B5-4BBF-AE64-BDED917BC093}"/>
              </a:ext>
            </a:extLst>
          </p:cNvPr>
          <p:cNvPicPr>
            <a:picLocks noChangeAspect="1"/>
          </p:cNvPicPr>
          <p:nvPr/>
        </p:nvPicPr>
        <p:blipFill rotWithShape="1">
          <a:blip r:embed="rId5">
            <a:extLst>
              <a:ext uri="{28A0092B-C50C-407E-A947-70E740481C1C}">
                <a14:useLocalDpi xmlns:a14="http://schemas.microsoft.com/office/drawing/2010/main" val="0"/>
              </a:ext>
            </a:extLst>
          </a:blip>
          <a:srcRect l="5513" t="5150" r="8116" b="21354"/>
          <a:stretch/>
        </p:blipFill>
        <p:spPr>
          <a:xfrm>
            <a:off x="6096000" y="140008"/>
            <a:ext cx="5054601" cy="32258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80A9B5AF-B8AA-4B1A-8125-605CD5B73624}"/>
              </a:ext>
            </a:extLst>
          </p:cNvPr>
          <p:cNvPicPr>
            <a:picLocks noChangeAspect="1"/>
          </p:cNvPicPr>
          <p:nvPr/>
        </p:nvPicPr>
        <p:blipFill rotWithShape="1">
          <a:blip r:embed="rId6">
            <a:extLst>
              <a:ext uri="{28A0092B-C50C-407E-A947-70E740481C1C}">
                <a14:useLocalDpi xmlns:a14="http://schemas.microsoft.com/office/drawing/2010/main" val="0"/>
              </a:ext>
            </a:extLst>
          </a:blip>
          <a:srcRect l="5776" t="5151" r="7853" b="19039"/>
          <a:stretch/>
        </p:blipFill>
        <p:spPr>
          <a:xfrm>
            <a:off x="6096000" y="3365808"/>
            <a:ext cx="5054601" cy="3327400"/>
          </a:xfrm>
          <a:prstGeom prst="rect">
            <a:avLst/>
          </a:prstGeom>
        </p:spPr>
      </p:pic>
    </p:spTree>
    <p:extLst>
      <p:ext uri="{BB962C8B-B14F-4D97-AF65-F5344CB8AC3E}">
        <p14:creationId xmlns:p14="http://schemas.microsoft.com/office/powerpoint/2010/main" val="322321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5E8-2144-47F2-857C-4267169003EB}"/>
              </a:ext>
            </a:extLst>
          </p:cNvPr>
          <p:cNvSpPr>
            <a:spLocks noGrp="1"/>
          </p:cNvSpPr>
          <p:nvPr>
            <p:ph type="title"/>
          </p:nvPr>
        </p:nvSpPr>
        <p:spPr/>
        <p:txBody>
          <a:bodyPr/>
          <a:lstStyle/>
          <a:p>
            <a:r>
              <a:rPr lang="en-US" dirty="0"/>
              <a:t>Accuracy/CV metrics</a:t>
            </a:r>
          </a:p>
        </p:txBody>
      </p:sp>
      <p:sp>
        <p:nvSpPr>
          <p:cNvPr id="3" name="Content Placeholder 2">
            <a:extLst>
              <a:ext uri="{FF2B5EF4-FFF2-40B4-BE49-F238E27FC236}">
                <a16:creationId xmlns:a16="http://schemas.microsoft.com/office/drawing/2014/main" id="{120A7888-C33E-43D4-BD6B-E1A382E93F19}"/>
              </a:ext>
            </a:extLst>
          </p:cNvPr>
          <p:cNvSpPr>
            <a:spLocks noGrp="1"/>
          </p:cNvSpPr>
          <p:nvPr>
            <p:ph idx="1"/>
          </p:nvPr>
        </p:nvSpPr>
        <p:spPr>
          <a:xfrm>
            <a:off x="838200" y="1825625"/>
            <a:ext cx="4737100" cy="4351338"/>
          </a:xfrm>
        </p:spPr>
        <p:txBody>
          <a:bodyPr/>
          <a:lstStyle/>
          <a:p>
            <a:r>
              <a:rPr lang="en-US" dirty="0"/>
              <a:t>ROC-AUC: Good for binary classification problems and takes into account both the true negatives and true positives (the greater the area under the curve, the more true positives you get for every false positive)</a:t>
            </a:r>
          </a:p>
        </p:txBody>
      </p:sp>
      <p:pic>
        <p:nvPicPr>
          <p:cNvPr id="5" name="Picture 4" descr="A close up of a map&#10;&#10;Description automatically generated">
            <a:extLst>
              <a:ext uri="{FF2B5EF4-FFF2-40B4-BE49-F238E27FC236}">
                <a16:creationId xmlns:a16="http://schemas.microsoft.com/office/drawing/2014/main" id="{9F07E3B7-E302-44D3-8672-9FB49143E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513" y="1027906"/>
            <a:ext cx="6768689" cy="5076517"/>
          </a:xfrm>
          <a:prstGeom prst="rect">
            <a:avLst/>
          </a:prstGeom>
        </p:spPr>
      </p:pic>
    </p:spTree>
    <p:extLst>
      <p:ext uri="{BB962C8B-B14F-4D97-AF65-F5344CB8AC3E}">
        <p14:creationId xmlns:p14="http://schemas.microsoft.com/office/powerpoint/2010/main" val="132001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30D5-AB1B-4807-810C-E394ED65171E}"/>
              </a:ext>
            </a:extLst>
          </p:cNvPr>
          <p:cNvSpPr>
            <a:spLocks noGrp="1"/>
          </p:cNvSpPr>
          <p:nvPr>
            <p:ph type="title"/>
          </p:nvPr>
        </p:nvSpPr>
        <p:spPr>
          <a:xfrm>
            <a:off x="838200" y="18255"/>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EF424208-329E-4590-9FC3-E8884754ED86}"/>
              </a:ext>
            </a:extLst>
          </p:cNvPr>
          <p:cNvSpPr>
            <a:spLocks noGrp="1"/>
          </p:cNvSpPr>
          <p:nvPr>
            <p:ph idx="1"/>
          </p:nvPr>
        </p:nvSpPr>
        <p:spPr>
          <a:xfrm>
            <a:off x="838200" y="1130300"/>
            <a:ext cx="10515600" cy="5575300"/>
          </a:xfrm>
        </p:spPr>
        <p:txBody>
          <a:bodyPr>
            <a:normAutofit fontScale="85000" lnSpcReduction="20000"/>
          </a:bodyPr>
          <a:lstStyle/>
          <a:p>
            <a:r>
              <a:rPr lang="en-US" dirty="0"/>
              <a:t>Intro</a:t>
            </a:r>
          </a:p>
          <a:p>
            <a:pPr lvl="1"/>
            <a:r>
              <a:rPr lang="en-US" dirty="0"/>
              <a:t>Problem? We need accurate live classification</a:t>
            </a:r>
          </a:p>
          <a:p>
            <a:r>
              <a:rPr lang="en-US" dirty="0"/>
              <a:t>Goal</a:t>
            </a:r>
          </a:p>
          <a:p>
            <a:pPr lvl="1"/>
            <a:r>
              <a:rPr lang="en-US" dirty="0"/>
              <a:t>Machine learning</a:t>
            </a:r>
          </a:p>
          <a:p>
            <a:pPr lvl="1"/>
            <a:r>
              <a:rPr lang="en-US" dirty="0"/>
              <a:t>Robust classification</a:t>
            </a:r>
          </a:p>
          <a:p>
            <a:pPr lvl="2"/>
            <a:r>
              <a:rPr lang="en-US" dirty="0"/>
              <a:t>Accuracy metric: for specific mutants</a:t>
            </a:r>
          </a:p>
          <a:p>
            <a:pPr lvl="2"/>
            <a:r>
              <a:rPr lang="en-US" dirty="0"/>
              <a:t>Robustness metric: across mutants</a:t>
            </a:r>
          </a:p>
          <a:p>
            <a:pPr lvl="2"/>
            <a:r>
              <a:rPr lang="en-US" dirty="0"/>
              <a:t>Reliable </a:t>
            </a:r>
            <a:r>
              <a:rPr lang="en-US" dirty="0" err="1"/>
              <a:t>gtruth</a:t>
            </a:r>
            <a:endParaRPr lang="en-US" dirty="0"/>
          </a:p>
          <a:p>
            <a:pPr lvl="2"/>
            <a:r>
              <a:rPr lang="en-US" dirty="0"/>
              <a:t>Compare with different algorithms</a:t>
            </a:r>
          </a:p>
          <a:p>
            <a:r>
              <a:rPr lang="en-US" dirty="0"/>
              <a:t>Starting point</a:t>
            </a:r>
          </a:p>
          <a:p>
            <a:pPr lvl="1"/>
            <a:r>
              <a:rPr lang="en-US" dirty="0"/>
              <a:t>Worm images w/</a:t>
            </a:r>
            <a:r>
              <a:rPr lang="en-US" dirty="0" err="1"/>
              <a:t>gtruth</a:t>
            </a:r>
            <a:endParaRPr lang="en-US" dirty="0"/>
          </a:p>
          <a:p>
            <a:pPr lvl="1"/>
            <a:r>
              <a:rPr lang="en-US" dirty="0"/>
              <a:t>Five target features</a:t>
            </a:r>
          </a:p>
          <a:p>
            <a:pPr lvl="1"/>
            <a:r>
              <a:rPr lang="en-US" dirty="0"/>
              <a:t>Extracted features</a:t>
            </a:r>
          </a:p>
          <a:p>
            <a:r>
              <a:rPr lang="en-US" dirty="0"/>
              <a:t>Machine learning techniques</a:t>
            </a:r>
          </a:p>
          <a:p>
            <a:r>
              <a:rPr lang="en-US" dirty="0"/>
              <a:t>Classification techniques</a:t>
            </a:r>
          </a:p>
          <a:p>
            <a:pPr lvl="1"/>
            <a:r>
              <a:rPr lang="en-US" dirty="0"/>
              <a:t>LDA and SFS</a:t>
            </a:r>
          </a:p>
          <a:p>
            <a:r>
              <a:rPr lang="en-US" dirty="0"/>
              <a:t>Conclusion &amp; future goals based on what I have done</a:t>
            </a:r>
          </a:p>
        </p:txBody>
      </p:sp>
    </p:spTree>
    <p:extLst>
      <p:ext uri="{BB962C8B-B14F-4D97-AF65-F5344CB8AC3E}">
        <p14:creationId xmlns:p14="http://schemas.microsoft.com/office/powerpoint/2010/main" val="2948975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F275-A603-4978-97C9-26DAE9354C8C}"/>
              </a:ext>
            </a:extLst>
          </p:cNvPr>
          <p:cNvSpPr>
            <a:spLocks noGrp="1"/>
          </p:cNvSpPr>
          <p:nvPr>
            <p:ph type="title"/>
          </p:nvPr>
        </p:nvSpPr>
        <p:spPr>
          <a:xfrm>
            <a:off x="838200" y="0"/>
            <a:ext cx="10515600" cy="1325563"/>
          </a:xfrm>
        </p:spPr>
        <p:txBody>
          <a:bodyPr/>
          <a:lstStyle/>
          <a:p>
            <a:r>
              <a:rPr lang="en-US" dirty="0"/>
              <a:t>Tools</a:t>
            </a:r>
          </a:p>
        </p:txBody>
      </p:sp>
      <p:sp>
        <p:nvSpPr>
          <p:cNvPr id="3" name="Content Placeholder 2">
            <a:extLst>
              <a:ext uri="{FF2B5EF4-FFF2-40B4-BE49-F238E27FC236}">
                <a16:creationId xmlns:a16="http://schemas.microsoft.com/office/drawing/2014/main" id="{AF395607-8317-4F39-8C34-4F53C167B3FD}"/>
              </a:ext>
            </a:extLst>
          </p:cNvPr>
          <p:cNvSpPr>
            <a:spLocks noGrp="1"/>
          </p:cNvSpPr>
          <p:nvPr>
            <p:ph idx="1"/>
          </p:nvPr>
        </p:nvSpPr>
        <p:spPr>
          <a:xfrm>
            <a:off x="838200" y="1244600"/>
            <a:ext cx="10515600" cy="5248275"/>
          </a:xfrm>
        </p:spPr>
        <p:txBody>
          <a:bodyPr>
            <a:normAutofit fontScale="85000" lnSpcReduction="20000"/>
          </a:bodyPr>
          <a:lstStyle/>
          <a:p>
            <a:r>
              <a:rPr lang="en-US" dirty="0"/>
              <a:t>Sublime text editor, Ubuntu, README, </a:t>
            </a:r>
            <a:r>
              <a:rPr lang="en-US" dirty="0" err="1"/>
              <a:t>Github</a:t>
            </a:r>
            <a:r>
              <a:rPr lang="en-US" dirty="0"/>
              <a:t>, Excel</a:t>
            </a:r>
          </a:p>
          <a:p>
            <a:r>
              <a:rPr lang="en-US" dirty="0"/>
              <a:t>Python modules</a:t>
            </a:r>
          </a:p>
          <a:p>
            <a:pPr lvl="1"/>
            <a:r>
              <a:rPr lang="en-US" dirty="0" err="1"/>
              <a:t>Argparse</a:t>
            </a:r>
            <a:r>
              <a:rPr lang="en-US" dirty="0"/>
              <a:t> for </a:t>
            </a:r>
            <a:r>
              <a:rPr lang="en-US" dirty="0" err="1"/>
              <a:t>cmd</a:t>
            </a:r>
            <a:r>
              <a:rPr lang="en-US" dirty="0"/>
              <a:t> arguments</a:t>
            </a:r>
          </a:p>
          <a:p>
            <a:pPr lvl="1"/>
            <a:r>
              <a:rPr lang="en-US" dirty="0"/>
              <a:t>CV2 and </a:t>
            </a:r>
            <a:r>
              <a:rPr lang="en-US" dirty="0" err="1"/>
              <a:t>scipy</a:t>
            </a:r>
            <a:r>
              <a:rPr lang="en-US" dirty="0"/>
              <a:t> for image importation and processing</a:t>
            </a:r>
          </a:p>
          <a:p>
            <a:pPr lvl="1"/>
            <a:r>
              <a:rPr lang="en-US" dirty="0" err="1"/>
              <a:t>Numpy</a:t>
            </a:r>
            <a:r>
              <a:rPr lang="en-US" dirty="0"/>
              <a:t>, Excel Writer, and pandas for data organization</a:t>
            </a:r>
          </a:p>
          <a:p>
            <a:pPr lvl="1"/>
            <a:r>
              <a:rPr lang="en-US" dirty="0" err="1"/>
              <a:t>Mlxtend</a:t>
            </a:r>
            <a:r>
              <a:rPr lang="en-US" dirty="0"/>
              <a:t> and scikit-learn for data processing and analysis</a:t>
            </a:r>
          </a:p>
          <a:p>
            <a:pPr lvl="1"/>
            <a:r>
              <a:rPr lang="en-US" dirty="0"/>
              <a:t>Matplotlib for data presentation</a:t>
            </a:r>
          </a:p>
          <a:p>
            <a:r>
              <a:rPr lang="en-US" dirty="0"/>
              <a:t>Feature exploration techniques</a:t>
            </a:r>
          </a:p>
          <a:p>
            <a:pPr lvl="1"/>
            <a:r>
              <a:rPr lang="en-US" dirty="0"/>
              <a:t>Heatmap/confusion matrices</a:t>
            </a:r>
          </a:p>
          <a:p>
            <a:pPr lvl="1"/>
            <a:r>
              <a:rPr lang="en-US" dirty="0"/>
              <a:t>PCA</a:t>
            </a:r>
          </a:p>
          <a:p>
            <a:r>
              <a:rPr lang="en-US" dirty="0"/>
              <a:t>Feature selection techniques</a:t>
            </a:r>
          </a:p>
          <a:p>
            <a:pPr lvl="1"/>
            <a:r>
              <a:rPr lang="en-US" dirty="0"/>
              <a:t>Linear Discriminant Analysis</a:t>
            </a:r>
          </a:p>
          <a:p>
            <a:pPr lvl="1"/>
            <a:r>
              <a:rPr lang="en-US" dirty="0"/>
              <a:t>Step-forward Sequential Feature Selection</a:t>
            </a:r>
          </a:p>
          <a:p>
            <a:r>
              <a:rPr lang="en-US" dirty="0"/>
              <a:t>Validation/accuracy metrics</a:t>
            </a:r>
          </a:p>
          <a:p>
            <a:pPr lvl="1"/>
            <a:r>
              <a:rPr lang="en-US" dirty="0"/>
              <a:t>Test-train-split</a:t>
            </a:r>
          </a:p>
          <a:p>
            <a:pPr lvl="1"/>
            <a:r>
              <a:rPr lang="en-US" dirty="0"/>
              <a:t>Balanced accuracy score, F1 score, ROC-AUC, confusion matrices</a:t>
            </a:r>
          </a:p>
          <a:p>
            <a:endParaRPr lang="en-US" dirty="0"/>
          </a:p>
        </p:txBody>
      </p:sp>
    </p:spTree>
    <p:extLst>
      <p:ext uri="{BB962C8B-B14F-4D97-AF65-F5344CB8AC3E}">
        <p14:creationId xmlns:p14="http://schemas.microsoft.com/office/powerpoint/2010/main" val="343098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A90D-1A37-4849-9E36-7B4531016F4C}"/>
              </a:ext>
            </a:extLst>
          </p:cNvPr>
          <p:cNvSpPr>
            <a:spLocks noGrp="1"/>
          </p:cNvSpPr>
          <p:nvPr>
            <p:ph type="title"/>
          </p:nvPr>
        </p:nvSpPr>
        <p:spPr>
          <a:xfrm>
            <a:off x="838200" y="5556"/>
            <a:ext cx="10515600" cy="1325563"/>
          </a:xfrm>
        </p:spPr>
        <p:txBody>
          <a:bodyPr/>
          <a:lstStyle/>
          <a:p>
            <a:r>
              <a:rPr lang="en-US" dirty="0"/>
              <a:t>Accurate live body classification</a:t>
            </a:r>
          </a:p>
        </p:txBody>
      </p:sp>
      <p:sp>
        <p:nvSpPr>
          <p:cNvPr id="3" name="Content Placeholder 2">
            <a:extLst>
              <a:ext uri="{FF2B5EF4-FFF2-40B4-BE49-F238E27FC236}">
                <a16:creationId xmlns:a16="http://schemas.microsoft.com/office/drawing/2014/main" id="{28EE19B2-AFC8-472F-86FC-9264927C0EE2}"/>
              </a:ext>
            </a:extLst>
          </p:cNvPr>
          <p:cNvSpPr>
            <a:spLocks noGrp="1"/>
          </p:cNvSpPr>
          <p:nvPr>
            <p:ph idx="1"/>
          </p:nvPr>
        </p:nvSpPr>
        <p:spPr>
          <a:xfrm>
            <a:off x="838200" y="1466056"/>
            <a:ext cx="10515600" cy="4351338"/>
          </a:xfrm>
        </p:spPr>
        <p:txBody>
          <a:bodyPr/>
          <a:lstStyle/>
          <a:p>
            <a:r>
              <a:rPr lang="en-US" dirty="0"/>
              <a:t>Image worms of different strains</a:t>
            </a:r>
          </a:p>
          <a:p>
            <a:r>
              <a:rPr lang="en-US" dirty="0"/>
              <a:t>Properties</a:t>
            </a:r>
          </a:p>
          <a:p>
            <a:pPr lvl="1"/>
            <a:r>
              <a:rPr lang="en-US" dirty="0"/>
              <a:t>Single loaded</a:t>
            </a:r>
          </a:p>
          <a:p>
            <a:pPr lvl="1"/>
            <a:r>
              <a:rPr lang="en-US" dirty="0"/>
              <a:t>Whole animal</a:t>
            </a:r>
          </a:p>
          <a:p>
            <a:pPr lvl="1"/>
            <a:r>
              <a:rPr lang="en-US" dirty="0"/>
              <a:t>Straight</a:t>
            </a:r>
          </a:p>
          <a:p>
            <a:pPr lvl="1"/>
            <a:r>
              <a:rPr lang="en-US" dirty="0"/>
              <a:t>Clear</a:t>
            </a:r>
          </a:p>
          <a:p>
            <a:pPr lvl="1"/>
            <a:r>
              <a:rPr lang="en-US" dirty="0"/>
              <a:t>Head first (nerve ring visible on the right)</a:t>
            </a:r>
          </a:p>
        </p:txBody>
      </p:sp>
      <p:pic>
        <p:nvPicPr>
          <p:cNvPr id="6" name="Picture 5" descr="A worm on the ground&#10;&#10;Description automatically generated">
            <a:extLst>
              <a:ext uri="{FF2B5EF4-FFF2-40B4-BE49-F238E27FC236}">
                <a16:creationId xmlns:a16="http://schemas.microsoft.com/office/drawing/2014/main" id="{F183D77C-098A-4E4F-92B7-F2FFEF3D5D3C}"/>
              </a:ext>
            </a:extLst>
          </p:cNvPr>
          <p:cNvPicPr>
            <a:picLocks noChangeAspect="1"/>
          </p:cNvPicPr>
          <p:nvPr/>
        </p:nvPicPr>
        <p:blipFill rotWithShape="1">
          <a:blip r:embed="rId2">
            <a:extLst>
              <a:ext uri="{28A0092B-C50C-407E-A947-70E740481C1C}">
                <a14:useLocalDpi xmlns:a14="http://schemas.microsoft.com/office/drawing/2010/main" val="0"/>
              </a:ext>
            </a:extLst>
          </a:blip>
          <a:srcRect l="28958" t="25417" r="5000" b="15000"/>
          <a:stretch/>
        </p:blipFill>
        <p:spPr>
          <a:xfrm>
            <a:off x="2070100" y="4733131"/>
            <a:ext cx="8051800" cy="1816100"/>
          </a:xfrm>
          <a:prstGeom prst="rect">
            <a:avLst/>
          </a:prstGeom>
        </p:spPr>
      </p:pic>
      <p:sp>
        <p:nvSpPr>
          <p:cNvPr id="7" name="TextBox 6">
            <a:extLst>
              <a:ext uri="{FF2B5EF4-FFF2-40B4-BE49-F238E27FC236}">
                <a16:creationId xmlns:a16="http://schemas.microsoft.com/office/drawing/2014/main" id="{C745FD12-6B1C-4875-8944-D51DC5B9AA18}"/>
              </a:ext>
            </a:extLst>
          </p:cNvPr>
          <p:cNvSpPr txBox="1"/>
          <p:nvPr/>
        </p:nvSpPr>
        <p:spPr>
          <a:xfrm>
            <a:off x="2247900" y="4771231"/>
            <a:ext cx="1690078" cy="369332"/>
          </a:xfrm>
          <a:prstGeom prst="rect">
            <a:avLst/>
          </a:prstGeom>
          <a:noFill/>
        </p:spPr>
        <p:txBody>
          <a:bodyPr wrap="none" rtlCol="0">
            <a:spAutoFit/>
          </a:bodyPr>
          <a:lstStyle/>
          <a:p>
            <a:r>
              <a:rPr lang="en-US" dirty="0">
                <a:solidFill>
                  <a:schemeClr val="bg1"/>
                </a:solidFill>
              </a:rPr>
              <a:t>Correct position</a:t>
            </a:r>
          </a:p>
        </p:txBody>
      </p:sp>
    </p:spTree>
    <p:extLst>
      <p:ext uri="{BB962C8B-B14F-4D97-AF65-F5344CB8AC3E}">
        <p14:creationId xmlns:p14="http://schemas.microsoft.com/office/powerpoint/2010/main" val="332770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orm&#10;&#10;Description automatically generated">
            <a:extLst>
              <a:ext uri="{FF2B5EF4-FFF2-40B4-BE49-F238E27FC236}">
                <a16:creationId xmlns:a16="http://schemas.microsoft.com/office/drawing/2014/main" id="{0E5DB098-6334-4C11-9618-AA7F34D97D9A}"/>
              </a:ext>
            </a:extLst>
          </p:cNvPr>
          <p:cNvPicPr>
            <a:picLocks noChangeAspect="1"/>
          </p:cNvPicPr>
          <p:nvPr/>
        </p:nvPicPr>
        <p:blipFill rotWithShape="1">
          <a:blip r:embed="rId2">
            <a:extLst>
              <a:ext uri="{28A0092B-C50C-407E-A947-70E740481C1C}">
                <a14:useLocalDpi xmlns:a14="http://schemas.microsoft.com/office/drawing/2010/main" val="0"/>
              </a:ext>
            </a:extLst>
          </a:blip>
          <a:srcRect l="27083" t="36862" r="11355" b="21471"/>
          <a:stretch/>
        </p:blipFill>
        <p:spPr>
          <a:xfrm>
            <a:off x="4470400" y="3222028"/>
            <a:ext cx="7581900" cy="1282893"/>
          </a:xfrm>
          <a:prstGeom prst="rect">
            <a:avLst/>
          </a:prstGeom>
        </p:spPr>
      </p:pic>
      <p:pic>
        <p:nvPicPr>
          <p:cNvPr id="7" name="Picture 6">
            <a:extLst>
              <a:ext uri="{FF2B5EF4-FFF2-40B4-BE49-F238E27FC236}">
                <a16:creationId xmlns:a16="http://schemas.microsoft.com/office/drawing/2014/main" id="{13DCA3AE-34BF-4947-B0C2-77CC5521B908}"/>
              </a:ext>
            </a:extLst>
          </p:cNvPr>
          <p:cNvPicPr>
            <a:picLocks noChangeAspect="1"/>
          </p:cNvPicPr>
          <p:nvPr/>
        </p:nvPicPr>
        <p:blipFill rotWithShape="1">
          <a:blip r:embed="rId3">
            <a:extLst>
              <a:ext uri="{28A0092B-C50C-407E-A947-70E740481C1C}">
                <a14:useLocalDpi xmlns:a14="http://schemas.microsoft.com/office/drawing/2010/main" val="0"/>
              </a:ext>
            </a:extLst>
          </a:blip>
          <a:srcRect t="30070" b="22334"/>
          <a:stretch/>
        </p:blipFill>
        <p:spPr>
          <a:xfrm>
            <a:off x="177800" y="4552948"/>
            <a:ext cx="7264400" cy="864396"/>
          </a:xfrm>
          <a:prstGeom prst="rect">
            <a:avLst/>
          </a:prstGeom>
        </p:spPr>
      </p:pic>
      <p:pic>
        <p:nvPicPr>
          <p:cNvPr id="9" name="Picture 8" descr="A worm on the ground&#10;&#10;Description automatically generated">
            <a:extLst>
              <a:ext uri="{FF2B5EF4-FFF2-40B4-BE49-F238E27FC236}">
                <a16:creationId xmlns:a16="http://schemas.microsoft.com/office/drawing/2014/main" id="{EE192646-F8AE-4F60-8E36-8097A2CBFE45}"/>
              </a:ext>
            </a:extLst>
          </p:cNvPr>
          <p:cNvPicPr>
            <a:picLocks noChangeAspect="1"/>
          </p:cNvPicPr>
          <p:nvPr/>
        </p:nvPicPr>
        <p:blipFill rotWithShape="1">
          <a:blip r:embed="rId4">
            <a:extLst>
              <a:ext uri="{28A0092B-C50C-407E-A947-70E740481C1C}">
                <a14:useLocalDpi xmlns:a14="http://schemas.microsoft.com/office/drawing/2010/main" val="0"/>
              </a:ext>
            </a:extLst>
          </a:blip>
          <a:srcRect l="29792" t="37083" r="1771" b="21250"/>
          <a:stretch/>
        </p:blipFill>
        <p:spPr>
          <a:xfrm>
            <a:off x="3257550" y="5478264"/>
            <a:ext cx="8343900" cy="1270000"/>
          </a:xfrm>
          <a:prstGeom prst="rect">
            <a:avLst/>
          </a:prstGeom>
        </p:spPr>
      </p:pic>
      <p:sp>
        <p:nvSpPr>
          <p:cNvPr id="10" name="Title 1">
            <a:extLst>
              <a:ext uri="{FF2B5EF4-FFF2-40B4-BE49-F238E27FC236}">
                <a16:creationId xmlns:a16="http://schemas.microsoft.com/office/drawing/2014/main" id="{389CC0D3-5B90-4F41-A09F-B387738EB0B8}"/>
              </a:ext>
            </a:extLst>
          </p:cNvPr>
          <p:cNvSpPr txBox="1">
            <a:spLocks/>
          </p:cNvSpPr>
          <p:nvPr/>
        </p:nvSpPr>
        <p:spPr>
          <a:xfrm>
            <a:off x="952500" y="1579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Accurate live body classification</a:t>
            </a:r>
            <a:endParaRPr lang="en-US" dirty="0"/>
          </a:p>
        </p:txBody>
      </p:sp>
      <p:sp>
        <p:nvSpPr>
          <p:cNvPr id="11" name="Content Placeholder 2">
            <a:extLst>
              <a:ext uri="{FF2B5EF4-FFF2-40B4-BE49-F238E27FC236}">
                <a16:creationId xmlns:a16="http://schemas.microsoft.com/office/drawing/2014/main" id="{D14E093C-D874-4069-8BA5-81D71587319F}"/>
              </a:ext>
            </a:extLst>
          </p:cNvPr>
          <p:cNvSpPr txBox="1">
            <a:spLocks/>
          </p:cNvSpPr>
          <p:nvPr/>
        </p:nvSpPr>
        <p:spPr>
          <a:xfrm>
            <a:off x="952500" y="161845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Problem: We have images of worms that are not uniform, but we want to be able to use this images to identify differences between strains. How do we create a model to filter out all of the undesirable images and only keep the best images?</a:t>
            </a:r>
          </a:p>
        </p:txBody>
      </p:sp>
      <p:sp>
        <p:nvSpPr>
          <p:cNvPr id="12" name="TextBox 11">
            <a:extLst>
              <a:ext uri="{FF2B5EF4-FFF2-40B4-BE49-F238E27FC236}">
                <a16:creationId xmlns:a16="http://schemas.microsoft.com/office/drawing/2014/main" id="{48909907-0FB3-4C34-8A06-B733E3979127}"/>
              </a:ext>
            </a:extLst>
          </p:cNvPr>
          <p:cNvSpPr txBox="1"/>
          <p:nvPr/>
        </p:nvSpPr>
        <p:spPr>
          <a:xfrm>
            <a:off x="3257550" y="6413500"/>
            <a:ext cx="911916" cy="369332"/>
          </a:xfrm>
          <a:prstGeom prst="rect">
            <a:avLst/>
          </a:prstGeom>
          <a:noFill/>
        </p:spPr>
        <p:txBody>
          <a:bodyPr wrap="none" rtlCol="0">
            <a:spAutoFit/>
          </a:bodyPr>
          <a:lstStyle/>
          <a:p>
            <a:r>
              <a:rPr lang="en-US" dirty="0">
                <a:solidFill>
                  <a:schemeClr val="bg1"/>
                </a:solidFill>
              </a:rPr>
              <a:t>Tail first</a:t>
            </a:r>
          </a:p>
        </p:txBody>
      </p:sp>
      <p:sp>
        <p:nvSpPr>
          <p:cNvPr id="14" name="TextBox 13">
            <a:extLst>
              <a:ext uri="{FF2B5EF4-FFF2-40B4-BE49-F238E27FC236}">
                <a16:creationId xmlns:a16="http://schemas.microsoft.com/office/drawing/2014/main" id="{FEF0FCA1-95E9-4306-A50F-74EAD37B1575}"/>
              </a:ext>
            </a:extLst>
          </p:cNvPr>
          <p:cNvSpPr txBox="1"/>
          <p:nvPr/>
        </p:nvSpPr>
        <p:spPr>
          <a:xfrm>
            <a:off x="4470400" y="4048679"/>
            <a:ext cx="772969" cy="369332"/>
          </a:xfrm>
          <a:prstGeom prst="rect">
            <a:avLst/>
          </a:prstGeom>
          <a:noFill/>
        </p:spPr>
        <p:txBody>
          <a:bodyPr wrap="none" rtlCol="0">
            <a:spAutoFit/>
          </a:bodyPr>
          <a:lstStyle/>
          <a:p>
            <a:r>
              <a:rPr lang="en-US" dirty="0">
                <a:solidFill>
                  <a:schemeClr val="bg1"/>
                </a:solidFill>
              </a:rPr>
              <a:t>Coiled</a:t>
            </a:r>
          </a:p>
        </p:txBody>
      </p:sp>
      <p:sp>
        <p:nvSpPr>
          <p:cNvPr id="16" name="TextBox 15">
            <a:extLst>
              <a:ext uri="{FF2B5EF4-FFF2-40B4-BE49-F238E27FC236}">
                <a16:creationId xmlns:a16="http://schemas.microsoft.com/office/drawing/2014/main" id="{00F72AAC-D93A-4018-A5E8-DE20FEAD9345}"/>
              </a:ext>
            </a:extLst>
          </p:cNvPr>
          <p:cNvSpPr txBox="1"/>
          <p:nvPr/>
        </p:nvSpPr>
        <p:spPr>
          <a:xfrm>
            <a:off x="177800" y="5094450"/>
            <a:ext cx="1526380" cy="369332"/>
          </a:xfrm>
          <a:prstGeom prst="rect">
            <a:avLst/>
          </a:prstGeom>
          <a:noFill/>
        </p:spPr>
        <p:txBody>
          <a:bodyPr wrap="none" rtlCol="0">
            <a:spAutoFit/>
          </a:bodyPr>
          <a:lstStyle/>
          <a:p>
            <a:r>
              <a:rPr lang="en-US" dirty="0">
                <a:solidFill>
                  <a:schemeClr val="bg1"/>
                </a:solidFill>
              </a:rPr>
              <a:t>Multiple loads</a:t>
            </a:r>
          </a:p>
        </p:txBody>
      </p:sp>
    </p:spTree>
    <p:extLst>
      <p:ext uri="{BB962C8B-B14F-4D97-AF65-F5344CB8AC3E}">
        <p14:creationId xmlns:p14="http://schemas.microsoft.com/office/powerpoint/2010/main" val="123441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15EC-38EA-4630-A7F7-1198A04BC3E2}"/>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3C815BF-64EF-4C41-92C4-049155A72A86}"/>
              </a:ext>
            </a:extLst>
          </p:cNvPr>
          <p:cNvSpPr>
            <a:spLocks noGrp="1"/>
          </p:cNvSpPr>
          <p:nvPr>
            <p:ph idx="1"/>
          </p:nvPr>
        </p:nvSpPr>
        <p:spPr/>
        <p:txBody>
          <a:bodyPr/>
          <a:lstStyle/>
          <a:p>
            <a:r>
              <a:rPr lang="en-US" dirty="0"/>
              <a:t>Gain an understanding of machine learning</a:t>
            </a:r>
          </a:p>
          <a:p>
            <a:r>
              <a:rPr lang="en-US" dirty="0"/>
              <a:t>Robust classification</a:t>
            </a:r>
          </a:p>
          <a:p>
            <a:pPr lvl="1"/>
            <a:r>
              <a:rPr lang="en-US" dirty="0"/>
              <a:t>Obtain reliable ground truth</a:t>
            </a:r>
          </a:p>
          <a:p>
            <a:pPr lvl="1"/>
            <a:r>
              <a:rPr lang="en-US" dirty="0"/>
              <a:t>Generate feature extraction algorithm to analyze images</a:t>
            </a:r>
          </a:p>
          <a:p>
            <a:pPr lvl="1"/>
            <a:r>
              <a:rPr lang="en-US" dirty="0"/>
              <a:t>Use extracted features to create classifiers for new images</a:t>
            </a:r>
          </a:p>
          <a:p>
            <a:pPr lvl="2"/>
            <a:r>
              <a:rPr lang="en-US" dirty="0"/>
              <a:t>Accuracy metric: for specific mutants</a:t>
            </a:r>
          </a:p>
          <a:p>
            <a:pPr lvl="2"/>
            <a:r>
              <a:rPr lang="en-US" dirty="0"/>
              <a:t>Robustness metric: across mutants</a:t>
            </a:r>
          </a:p>
          <a:p>
            <a:pPr lvl="1"/>
            <a:r>
              <a:rPr lang="en-US" dirty="0"/>
              <a:t>Compare different classifiers</a:t>
            </a:r>
          </a:p>
          <a:p>
            <a:endParaRPr lang="en-US" dirty="0"/>
          </a:p>
        </p:txBody>
      </p:sp>
    </p:spTree>
    <p:extLst>
      <p:ext uri="{BB962C8B-B14F-4D97-AF65-F5344CB8AC3E}">
        <p14:creationId xmlns:p14="http://schemas.microsoft.com/office/powerpoint/2010/main" val="180658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Coding workflow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369332"/>
          </a:xfrm>
          <a:prstGeom prst="rect">
            <a:avLst/>
          </a:prstGeom>
          <a:noFill/>
        </p:spPr>
        <p:txBody>
          <a:bodyPr wrap="square" rtlCol="0">
            <a:spAutoFit/>
          </a:bodyPr>
          <a:lstStyle/>
          <a:p>
            <a:pPr algn="ctr"/>
            <a:r>
              <a:rPr lang="en-US"/>
              <a:t>LDA, Stepwise </a:t>
            </a:r>
            <a:r>
              <a:rPr lang="en-US" dirty="0"/>
              <a:t>Logistic Regression</a:t>
            </a:r>
          </a:p>
        </p:txBody>
      </p:sp>
      <p:sp>
        <p:nvSpPr>
          <p:cNvPr id="3" name="TextBox 2">
            <a:extLst>
              <a:ext uri="{FF2B5EF4-FFF2-40B4-BE49-F238E27FC236}">
                <a16:creationId xmlns:a16="http://schemas.microsoft.com/office/drawing/2014/main" id="{ABCED66C-9FCA-4022-9596-37D3F94D5B50}"/>
              </a:ext>
            </a:extLst>
          </p:cNvPr>
          <p:cNvSpPr txBox="1"/>
          <p:nvPr/>
        </p:nvSpPr>
        <p:spPr>
          <a:xfrm>
            <a:off x="596901" y="3813432"/>
            <a:ext cx="4318000" cy="1477328"/>
          </a:xfrm>
          <a:prstGeom prst="rect">
            <a:avLst/>
          </a:prstGeom>
          <a:noFill/>
        </p:spPr>
        <p:txBody>
          <a:bodyPr wrap="square" rtlCol="0">
            <a:spAutoFit/>
          </a:bodyPr>
          <a:lstStyle/>
          <a:p>
            <a:r>
              <a:rPr lang="en-US" b="1" dirty="0"/>
              <a:t>Goal:</a:t>
            </a:r>
            <a:r>
              <a:rPr lang="en-US" dirty="0"/>
              <a:t> Train a model/classifier to use features extracted from each image in order to predict five target features – single loaded, whole animal, straight, headfirst, and clear.</a:t>
            </a:r>
            <a:endParaRPr lang="en-US" b="1" dirty="0"/>
          </a:p>
        </p:txBody>
      </p:sp>
      <p:sp>
        <p:nvSpPr>
          <p:cNvPr id="4" name="Oval 3">
            <a:extLst>
              <a:ext uri="{FF2B5EF4-FFF2-40B4-BE49-F238E27FC236}">
                <a16:creationId xmlns:a16="http://schemas.microsoft.com/office/drawing/2014/main" id="{192595D4-87E6-4045-8E7B-6596A12656D5}"/>
              </a:ext>
            </a:extLst>
          </p:cNvPr>
          <p:cNvSpPr/>
          <p:nvPr/>
        </p:nvSpPr>
        <p:spPr>
          <a:xfrm>
            <a:off x="177800" y="1690688"/>
            <a:ext cx="5179390" cy="22844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26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CD2B2E9-7D6E-49B9-B1BA-562758CE8C2D}"/>
              </a:ext>
            </a:extLst>
          </p:cNvPr>
          <p:cNvSpPr txBox="1"/>
          <p:nvPr/>
        </p:nvSpPr>
        <p:spPr>
          <a:xfrm>
            <a:off x="1142166" y="1758043"/>
            <a:ext cx="2063898" cy="369332"/>
          </a:xfrm>
          <a:prstGeom prst="rect">
            <a:avLst/>
          </a:prstGeom>
          <a:noFill/>
        </p:spPr>
        <p:txBody>
          <a:bodyPr wrap="none" rtlCol="0">
            <a:spAutoFit/>
          </a:bodyPr>
          <a:lstStyle/>
          <a:p>
            <a:r>
              <a:rPr lang="en-US" b="1" dirty="0"/>
              <a:t>Otsu’s Thresholding</a:t>
            </a:r>
          </a:p>
        </p:txBody>
      </p:sp>
      <p:sp>
        <p:nvSpPr>
          <p:cNvPr id="17" name="TextBox 16">
            <a:extLst>
              <a:ext uri="{FF2B5EF4-FFF2-40B4-BE49-F238E27FC236}">
                <a16:creationId xmlns:a16="http://schemas.microsoft.com/office/drawing/2014/main" id="{2241EE41-C576-44AB-91ED-264D88E69187}"/>
              </a:ext>
            </a:extLst>
          </p:cNvPr>
          <p:cNvSpPr txBox="1"/>
          <p:nvPr/>
        </p:nvSpPr>
        <p:spPr>
          <a:xfrm>
            <a:off x="4056819" y="38633"/>
            <a:ext cx="4078361" cy="523220"/>
          </a:xfrm>
          <a:prstGeom prst="rect">
            <a:avLst/>
          </a:prstGeom>
          <a:noFill/>
        </p:spPr>
        <p:txBody>
          <a:bodyPr wrap="none" rtlCol="0">
            <a:spAutoFit/>
          </a:bodyPr>
          <a:lstStyle/>
          <a:p>
            <a:r>
              <a:rPr lang="en-US" sz="2800" b="1" dirty="0"/>
              <a:t>I m a g e   P r o c e s </a:t>
            </a:r>
            <a:r>
              <a:rPr lang="en-US" sz="2800" b="1" dirty="0" err="1"/>
              <a:t>s</a:t>
            </a:r>
            <a:r>
              <a:rPr lang="en-US" sz="2800" b="1" dirty="0"/>
              <a:t> </a:t>
            </a:r>
            <a:r>
              <a:rPr lang="en-US" sz="2800" b="1" dirty="0" err="1"/>
              <a:t>i</a:t>
            </a:r>
            <a:r>
              <a:rPr lang="en-US" sz="2800" b="1" dirty="0"/>
              <a:t> n g</a:t>
            </a:r>
          </a:p>
        </p:txBody>
      </p:sp>
      <p:cxnSp>
        <p:nvCxnSpPr>
          <p:cNvPr id="22" name="Straight Connector 21">
            <a:extLst>
              <a:ext uri="{FF2B5EF4-FFF2-40B4-BE49-F238E27FC236}">
                <a16:creationId xmlns:a16="http://schemas.microsoft.com/office/drawing/2014/main" id="{ED69A7F7-1A94-4C8B-A2E1-FF3E7353F049}"/>
              </a:ext>
            </a:extLst>
          </p:cNvPr>
          <p:cNvCxnSpPr>
            <a:cxnSpLocks/>
          </p:cNvCxnSpPr>
          <p:nvPr/>
        </p:nvCxnSpPr>
        <p:spPr>
          <a:xfrm>
            <a:off x="203200" y="561854"/>
            <a:ext cx="1143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4CC6726-F41D-4427-B339-7F2EDE6C6211}"/>
              </a:ext>
            </a:extLst>
          </p:cNvPr>
          <p:cNvPicPr>
            <a:picLocks noChangeAspect="1"/>
          </p:cNvPicPr>
          <p:nvPr/>
        </p:nvPicPr>
        <p:blipFill>
          <a:blip r:embed="rId3"/>
          <a:stretch>
            <a:fillRect/>
          </a:stretch>
        </p:blipFill>
        <p:spPr>
          <a:xfrm>
            <a:off x="4179539" y="1154679"/>
            <a:ext cx="4088563" cy="5560724"/>
          </a:xfrm>
          <a:prstGeom prst="rect">
            <a:avLst/>
          </a:prstGeom>
        </p:spPr>
      </p:pic>
      <p:pic>
        <p:nvPicPr>
          <p:cNvPr id="27" name="Picture 26">
            <a:extLst>
              <a:ext uri="{FF2B5EF4-FFF2-40B4-BE49-F238E27FC236}">
                <a16:creationId xmlns:a16="http://schemas.microsoft.com/office/drawing/2014/main" id="{7AE5D431-9C69-488B-93E9-0C71FEB1890F}"/>
              </a:ext>
            </a:extLst>
          </p:cNvPr>
          <p:cNvPicPr>
            <a:picLocks noChangeAspect="1"/>
          </p:cNvPicPr>
          <p:nvPr/>
        </p:nvPicPr>
        <p:blipFill>
          <a:blip r:embed="rId4"/>
          <a:stretch>
            <a:fillRect/>
          </a:stretch>
        </p:blipFill>
        <p:spPr>
          <a:xfrm>
            <a:off x="8268102" y="1942709"/>
            <a:ext cx="3725855" cy="3984663"/>
          </a:xfrm>
          <a:prstGeom prst="rect">
            <a:avLst/>
          </a:prstGeom>
        </p:spPr>
      </p:pic>
      <p:pic>
        <p:nvPicPr>
          <p:cNvPr id="29" name="Picture 28">
            <a:extLst>
              <a:ext uri="{FF2B5EF4-FFF2-40B4-BE49-F238E27FC236}">
                <a16:creationId xmlns:a16="http://schemas.microsoft.com/office/drawing/2014/main" id="{E6E70841-D96C-4842-B6F0-FF6CBAE4E26B}"/>
              </a:ext>
            </a:extLst>
          </p:cNvPr>
          <p:cNvPicPr>
            <a:picLocks noChangeAspect="1"/>
          </p:cNvPicPr>
          <p:nvPr/>
        </p:nvPicPr>
        <p:blipFill>
          <a:blip r:embed="rId5"/>
          <a:stretch>
            <a:fillRect/>
          </a:stretch>
        </p:blipFill>
        <p:spPr>
          <a:xfrm>
            <a:off x="203200" y="2227042"/>
            <a:ext cx="3941831" cy="2835167"/>
          </a:xfrm>
          <a:prstGeom prst="rect">
            <a:avLst/>
          </a:prstGeom>
        </p:spPr>
      </p:pic>
      <p:sp>
        <p:nvSpPr>
          <p:cNvPr id="30" name="TextBox 29">
            <a:extLst>
              <a:ext uri="{FF2B5EF4-FFF2-40B4-BE49-F238E27FC236}">
                <a16:creationId xmlns:a16="http://schemas.microsoft.com/office/drawing/2014/main" id="{0D40E8E5-697E-475E-8CDC-385516B0079D}"/>
              </a:ext>
            </a:extLst>
          </p:cNvPr>
          <p:cNvSpPr txBox="1"/>
          <p:nvPr/>
        </p:nvSpPr>
        <p:spPr>
          <a:xfrm>
            <a:off x="4781918" y="673600"/>
            <a:ext cx="2883803" cy="369332"/>
          </a:xfrm>
          <a:prstGeom prst="rect">
            <a:avLst/>
          </a:prstGeom>
          <a:noFill/>
        </p:spPr>
        <p:txBody>
          <a:bodyPr wrap="none" rtlCol="0">
            <a:spAutoFit/>
          </a:bodyPr>
          <a:lstStyle/>
          <a:p>
            <a:r>
              <a:rPr lang="en-US" b="1" dirty="0"/>
              <a:t>Dilation, opening, and filling</a:t>
            </a:r>
          </a:p>
        </p:txBody>
      </p:sp>
      <p:sp>
        <p:nvSpPr>
          <p:cNvPr id="34" name="TextBox 33">
            <a:extLst>
              <a:ext uri="{FF2B5EF4-FFF2-40B4-BE49-F238E27FC236}">
                <a16:creationId xmlns:a16="http://schemas.microsoft.com/office/drawing/2014/main" id="{AA7380F2-05B4-43A7-80C7-F2202ED62433}"/>
              </a:ext>
            </a:extLst>
          </p:cNvPr>
          <p:cNvSpPr txBox="1"/>
          <p:nvPr/>
        </p:nvSpPr>
        <p:spPr>
          <a:xfrm>
            <a:off x="8412898" y="1520086"/>
            <a:ext cx="3436262" cy="369332"/>
          </a:xfrm>
          <a:prstGeom prst="rect">
            <a:avLst/>
          </a:prstGeom>
          <a:noFill/>
        </p:spPr>
        <p:txBody>
          <a:bodyPr wrap="none" rtlCol="0">
            <a:spAutoFit/>
          </a:bodyPr>
          <a:lstStyle/>
          <a:p>
            <a:r>
              <a:rPr lang="en-US" b="1" dirty="0"/>
              <a:t>Multiply mask with original image</a:t>
            </a:r>
          </a:p>
        </p:txBody>
      </p:sp>
    </p:spTree>
    <p:extLst>
      <p:ext uri="{BB962C8B-B14F-4D97-AF65-F5344CB8AC3E}">
        <p14:creationId xmlns:p14="http://schemas.microsoft.com/office/powerpoint/2010/main" val="399083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EAA8-49F1-4949-A4C1-627C69D9AAB7}"/>
              </a:ext>
            </a:extLst>
          </p:cNvPr>
          <p:cNvSpPr>
            <a:spLocks noGrp="1"/>
          </p:cNvSpPr>
          <p:nvPr>
            <p:ph type="title"/>
          </p:nvPr>
        </p:nvSpPr>
        <p:spPr/>
        <p:txBody>
          <a:bodyPr/>
          <a:lstStyle/>
          <a:p>
            <a:r>
              <a:rPr lang="en-US" dirty="0"/>
              <a:t>Final image</a:t>
            </a:r>
          </a:p>
        </p:txBody>
      </p:sp>
      <p:sp>
        <p:nvSpPr>
          <p:cNvPr id="3" name="Content Placeholder 2">
            <a:extLst>
              <a:ext uri="{FF2B5EF4-FFF2-40B4-BE49-F238E27FC236}">
                <a16:creationId xmlns:a16="http://schemas.microsoft.com/office/drawing/2014/main" id="{F35750C3-511A-43DE-83D8-067AC59C5F06}"/>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E68EE298-72C1-4746-A979-5094BD4D3652}"/>
              </a:ext>
            </a:extLst>
          </p:cNvPr>
          <p:cNvPicPr>
            <a:picLocks noChangeAspect="1"/>
          </p:cNvPicPr>
          <p:nvPr/>
        </p:nvPicPr>
        <p:blipFill rotWithShape="1">
          <a:blip r:embed="rId2"/>
          <a:srcRect b="49593"/>
          <a:stretch/>
        </p:blipFill>
        <p:spPr>
          <a:xfrm>
            <a:off x="-316418" y="1477217"/>
            <a:ext cx="13070623" cy="4738816"/>
          </a:xfrm>
          <a:prstGeom prst="rect">
            <a:avLst/>
          </a:prstGeom>
        </p:spPr>
      </p:pic>
      <p:pic>
        <p:nvPicPr>
          <p:cNvPr id="11" name="Picture 10">
            <a:extLst>
              <a:ext uri="{FF2B5EF4-FFF2-40B4-BE49-F238E27FC236}">
                <a16:creationId xmlns:a16="http://schemas.microsoft.com/office/drawing/2014/main" id="{3F3F2C6B-A79A-418B-A1BE-43C928E71D85}"/>
              </a:ext>
            </a:extLst>
          </p:cNvPr>
          <p:cNvPicPr>
            <a:picLocks noChangeAspect="1"/>
          </p:cNvPicPr>
          <p:nvPr/>
        </p:nvPicPr>
        <p:blipFill rotWithShape="1">
          <a:blip r:embed="rId3"/>
          <a:srcRect t="66766"/>
          <a:stretch/>
        </p:blipFill>
        <p:spPr>
          <a:xfrm>
            <a:off x="-213161" y="1744849"/>
            <a:ext cx="12322888" cy="4379887"/>
          </a:xfrm>
          <a:prstGeom prst="rect">
            <a:avLst/>
          </a:prstGeom>
        </p:spPr>
      </p:pic>
      <p:sp>
        <p:nvSpPr>
          <p:cNvPr id="13" name="TextBox 12">
            <a:extLst>
              <a:ext uri="{FF2B5EF4-FFF2-40B4-BE49-F238E27FC236}">
                <a16:creationId xmlns:a16="http://schemas.microsoft.com/office/drawing/2014/main" id="{205321CA-252E-45F9-8355-A9AEB49B2369}"/>
              </a:ext>
            </a:extLst>
          </p:cNvPr>
          <p:cNvSpPr txBox="1"/>
          <p:nvPr/>
        </p:nvSpPr>
        <p:spPr>
          <a:xfrm>
            <a:off x="4781918" y="673600"/>
            <a:ext cx="2883803" cy="369332"/>
          </a:xfrm>
          <a:prstGeom prst="rect">
            <a:avLst/>
          </a:prstGeom>
          <a:noFill/>
        </p:spPr>
        <p:txBody>
          <a:bodyPr wrap="none" rtlCol="0">
            <a:spAutoFit/>
          </a:bodyPr>
          <a:lstStyle/>
          <a:p>
            <a:r>
              <a:rPr lang="en-US" b="1" dirty="0"/>
              <a:t>Dilation, opening, and filling</a:t>
            </a:r>
          </a:p>
        </p:txBody>
      </p:sp>
    </p:spTree>
    <p:extLst>
      <p:ext uri="{BB962C8B-B14F-4D97-AF65-F5344CB8AC3E}">
        <p14:creationId xmlns:p14="http://schemas.microsoft.com/office/powerpoint/2010/main" val="113336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Workflow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369332"/>
          </a:xfrm>
          <a:prstGeom prst="rect">
            <a:avLst/>
          </a:prstGeom>
          <a:noFill/>
        </p:spPr>
        <p:txBody>
          <a:bodyPr wrap="square" rtlCol="0">
            <a:spAutoFit/>
          </a:bodyPr>
          <a:lstStyle/>
          <a:p>
            <a:pPr algn="ctr"/>
            <a:r>
              <a:rPr lang="en-US"/>
              <a:t>LDA, Stepwise </a:t>
            </a:r>
            <a:r>
              <a:rPr lang="en-US" dirty="0"/>
              <a:t>Logistic Regression</a:t>
            </a:r>
          </a:p>
        </p:txBody>
      </p:sp>
      <p:sp>
        <p:nvSpPr>
          <p:cNvPr id="3" name="TextBox 2">
            <a:extLst>
              <a:ext uri="{FF2B5EF4-FFF2-40B4-BE49-F238E27FC236}">
                <a16:creationId xmlns:a16="http://schemas.microsoft.com/office/drawing/2014/main" id="{ABCED66C-9FCA-4022-9596-37D3F94D5B50}"/>
              </a:ext>
            </a:extLst>
          </p:cNvPr>
          <p:cNvSpPr txBox="1"/>
          <p:nvPr/>
        </p:nvSpPr>
        <p:spPr>
          <a:xfrm>
            <a:off x="596901" y="3813432"/>
            <a:ext cx="4318000" cy="1477328"/>
          </a:xfrm>
          <a:prstGeom prst="rect">
            <a:avLst/>
          </a:prstGeom>
          <a:noFill/>
        </p:spPr>
        <p:txBody>
          <a:bodyPr wrap="square" rtlCol="0">
            <a:spAutoFit/>
          </a:bodyPr>
          <a:lstStyle/>
          <a:p>
            <a:r>
              <a:rPr lang="en-US" b="1" dirty="0"/>
              <a:t>Goal:</a:t>
            </a:r>
            <a:r>
              <a:rPr lang="en-US" dirty="0"/>
              <a:t> Train a model/classifier to use features extracted from each image in order to predict five target features – single loaded, whole animal, straight, headfirst, and clear.</a:t>
            </a:r>
            <a:endParaRPr lang="en-US" b="1" dirty="0"/>
          </a:p>
        </p:txBody>
      </p:sp>
      <p:sp>
        <p:nvSpPr>
          <p:cNvPr id="4" name="Oval 3">
            <a:extLst>
              <a:ext uri="{FF2B5EF4-FFF2-40B4-BE49-F238E27FC236}">
                <a16:creationId xmlns:a16="http://schemas.microsoft.com/office/drawing/2014/main" id="{192595D4-87E6-4045-8E7B-6596A12656D5}"/>
              </a:ext>
            </a:extLst>
          </p:cNvPr>
          <p:cNvSpPr/>
          <p:nvPr/>
        </p:nvSpPr>
        <p:spPr>
          <a:xfrm>
            <a:off x="5232400" y="812800"/>
            <a:ext cx="6667500" cy="32007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471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3899</TotalTime>
  <Words>1049</Words>
  <Application>Microsoft Office PowerPoint</Application>
  <PresentationFormat>Widescreen</PresentationFormat>
  <Paragraphs>138</Paragraphs>
  <Slides>20</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Python Image Processing &amp; Machine Learning</vt:lpstr>
      <vt:lpstr>Outline</vt:lpstr>
      <vt:lpstr>Accurate live body classification</vt:lpstr>
      <vt:lpstr>PowerPoint Presentation</vt:lpstr>
      <vt:lpstr>Goals</vt:lpstr>
      <vt:lpstr>Coding workflow</vt:lpstr>
      <vt:lpstr>PowerPoint Presentation</vt:lpstr>
      <vt:lpstr>Final image</vt:lpstr>
      <vt:lpstr>Workflow</vt:lpstr>
      <vt:lpstr>Combine data</vt:lpstr>
      <vt:lpstr>Workflow</vt:lpstr>
      <vt:lpstr>Correlation</vt:lpstr>
      <vt:lpstr>PCA</vt:lpstr>
      <vt:lpstr>Workflow</vt:lpstr>
      <vt:lpstr>Test-train-split: machine learning basics</vt:lpstr>
      <vt:lpstr>LDA</vt:lpstr>
      <vt:lpstr>SFS</vt:lpstr>
      <vt:lpstr>Accuracy/CV metrics</vt:lpstr>
      <vt:lpstr>Accuracy/CV metrics</vt:lpstr>
      <vt:lpstr>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F C</dc:creator>
  <cp:lastModifiedBy>F C</cp:lastModifiedBy>
  <cp:revision>208</cp:revision>
  <dcterms:created xsi:type="dcterms:W3CDTF">2020-06-29T16:52:54Z</dcterms:created>
  <dcterms:modified xsi:type="dcterms:W3CDTF">2020-08-16T15:31:10Z</dcterms:modified>
</cp:coreProperties>
</file>