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1" r:id="rId2"/>
    <p:sldMasterId id="2147483685" r:id="rId3"/>
    <p:sldMasterId id="2147483694" r:id="rId4"/>
  </p:sldMasterIdLst>
  <p:notesMasterIdLst>
    <p:notesMasterId r:id="rId35"/>
  </p:notesMasterIdLst>
  <p:sldIdLst>
    <p:sldId id="256" r:id="rId5"/>
    <p:sldId id="272" r:id="rId6"/>
    <p:sldId id="278" r:id="rId7"/>
    <p:sldId id="279" r:id="rId8"/>
    <p:sldId id="281" r:id="rId9"/>
    <p:sldId id="274" r:id="rId10"/>
    <p:sldId id="282" r:id="rId11"/>
    <p:sldId id="273" r:id="rId12"/>
    <p:sldId id="283" r:id="rId13"/>
    <p:sldId id="290" r:id="rId14"/>
    <p:sldId id="285" r:id="rId15"/>
    <p:sldId id="286" r:id="rId16"/>
    <p:sldId id="275" r:id="rId17"/>
    <p:sldId id="276" r:id="rId18"/>
    <p:sldId id="277" r:id="rId19"/>
    <p:sldId id="287" r:id="rId20"/>
    <p:sldId id="288" r:id="rId21"/>
    <p:sldId id="289" r:id="rId22"/>
    <p:sldId id="257" r:id="rId23"/>
    <p:sldId id="261" r:id="rId24"/>
    <p:sldId id="269" r:id="rId25"/>
    <p:sldId id="262" r:id="rId26"/>
    <p:sldId id="291" r:id="rId27"/>
    <p:sldId id="292" r:id="rId28"/>
    <p:sldId id="293" r:id="rId29"/>
    <p:sldId id="258" r:id="rId30"/>
    <p:sldId id="263" r:id="rId31"/>
    <p:sldId id="270" r:id="rId32"/>
    <p:sldId id="271" r:id="rId33"/>
    <p:sldId id="294" r:id="rId34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19" autoAdjust="0"/>
  </p:normalViewPr>
  <p:slideViewPr>
    <p:cSldViewPr>
      <p:cViewPr varScale="1">
        <p:scale>
          <a:sx n="85" d="100"/>
          <a:sy n="85" d="100"/>
        </p:scale>
        <p:origin x="-23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70843-F8D0-46F4-A955-9004FE437BDB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62F9EEB4-965F-40E9-8FB9-8C158B078EE0}">
      <dgm:prSet phldrT="[Text]"/>
      <dgm:spPr/>
      <dgm:t>
        <a:bodyPr/>
        <a:lstStyle/>
        <a:p>
          <a:r>
            <a:rPr lang="en-ZA" dirty="0" smtClean="0"/>
            <a:t>Resources: Data, files, methods</a:t>
          </a:r>
          <a:endParaRPr lang="en-ZA" dirty="0"/>
        </a:p>
      </dgm:t>
    </dgm:pt>
    <dgm:pt modelId="{3A684446-D378-49B4-80B3-2EDD58353B70}" type="parTrans" cxnId="{6F8506DB-4677-4903-B4FE-B2EC27A4B48C}">
      <dgm:prSet/>
      <dgm:spPr/>
      <dgm:t>
        <a:bodyPr/>
        <a:lstStyle/>
        <a:p>
          <a:endParaRPr lang="en-ZA"/>
        </a:p>
      </dgm:t>
    </dgm:pt>
    <dgm:pt modelId="{7150C7E9-BDBD-4653-9DE4-7D01FBA0E755}" type="sibTrans" cxnId="{6F8506DB-4677-4903-B4FE-B2EC27A4B48C}">
      <dgm:prSet/>
      <dgm:spPr/>
      <dgm:t>
        <a:bodyPr/>
        <a:lstStyle/>
        <a:p>
          <a:endParaRPr lang="en-ZA"/>
        </a:p>
      </dgm:t>
    </dgm:pt>
    <dgm:pt modelId="{AABDDF86-1FA9-42C2-A46E-BE2CD8ABC3F2}">
      <dgm:prSet phldrT="[Text]"/>
      <dgm:spPr/>
      <dgm:t>
        <a:bodyPr/>
        <a:lstStyle/>
        <a:p>
          <a:r>
            <a:rPr lang="en-ZA" dirty="0" smtClean="0"/>
            <a:t>Where: URL based</a:t>
          </a:r>
          <a:endParaRPr lang="en-ZA" dirty="0"/>
        </a:p>
      </dgm:t>
    </dgm:pt>
    <dgm:pt modelId="{30275EE5-558E-40C7-93E0-E0D85166D7EF}" type="parTrans" cxnId="{2E66E466-6422-480B-9C99-4B57D2629226}">
      <dgm:prSet/>
      <dgm:spPr/>
      <dgm:t>
        <a:bodyPr/>
        <a:lstStyle/>
        <a:p>
          <a:endParaRPr lang="en-ZA"/>
        </a:p>
      </dgm:t>
    </dgm:pt>
    <dgm:pt modelId="{A1B0A669-99CC-4243-BB63-B959F4FE8CCA}" type="sibTrans" cxnId="{2E66E466-6422-480B-9C99-4B57D2629226}">
      <dgm:prSet/>
      <dgm:spPr/>
      <dgm:t>
        <a:bodyPr/>
        <a:lstStyle/>
        <a:p>
          <a:endParaRPr lang="en-ZA"/>
        </a:p>
      </dgm:t>
    </dgm:pt>
    <dgm:pt modelId="{02D89BDA-C7E6-424B-83A5-8257C88E33A2}">
      <dgm:prSet phldrT="[Text]"/>
      <dgm:spPr/>
      <dgm:t>
        <a:bodyPr/>
        <a:lstStyle/>
        <a:p>
          <a:r>
            <a:rPr lang="en-ZA" dirty="0" smtClean="0"/>
            <a:t>How: HTTP</a:t>
          </a:r>
          <a:endParaRPr lang="en-ZA" dirty="0"/>
        </a:p>
      </dgm:t>
    </dgm:pt>
    <dgm:pt modelId="{E4F4E66B-2001-4949-8FC3-9033C5604491}" type="parTrans" cxnId="{DCCC117C-89B6-48EF-8487-6464EC656376}">
      <dgm:prSet/>
      <dgm:spPr/>
      <dgm:t>
        <a:bodyPr/>
        <a:lstStyle/>
        <a:p>
          <a:endParaRPr lang="en-ZA"/>
        </a:p>
      </dgm:t>
    </dgm:pt>
    <dgm:pt modelId="{CE5BA09F-8DD8-44B1-8B4E-39D6523F0339}" type="sibTrans" cxnId="{DCCC117C-89B6-48EF-8487-6464EC656376}">
      <dgm:prSet/>
      <dgm:spPr/>
      <dgm:t>
        <a:bodyPr/>
        <a:lstStyle/>
        <a:p>
          <a:endParaRPr lang="en-ZA"/>
        </a:p>
      </dgm:t>
    </dgm:pt>
    <dgm:pt modelId="{D0F5FB1E-BFA8-413D-B905-50DF46801836}">
      <dgm:prSet phldrT="[Text]"/>
      <dgm:spPr/>
      <dgm:t>
        <a:bodyPr/>
        <a:lstStyle/>
        <a:p>
          <a:r>
            <a:rPr lang="en-ZA" dirty="0" smtClean="0"/>
            <a:t>What: Up to you</a:t>
          </a:r>
          <a:endParaRPr lang="en-ZA" dirty="0"/>
        </a:p>
      </dgm:t>
    </dgm:pt>
    <dgm:pt modelId="{E31A6788-6357-4B90-B54F-F3651A2156BE}" type="parTrans" cxnId="{3E1ADC39-5E2A-480A-8214-D50BFFF63183}">
      <dgm:prSet/>
      <dgm:spPr/>
      <dgm:t>
        <a:bodyPr/>
        <a:lstStyle/>
        <a:p>
          <a:endParaRPr lang="en-ZA"/>
        </a:p>
      </dgm:t>
    </dgm:pt>
    <dgm:pt modelId="{48CB6252-78E4-4965-8D4A-35F3E2545019}" type="sibTrans" cxnId="{3E1ADC39-5E2A-480A-8214-D50BFFF63183}">
      <dgm:prSet/>
      <dgm:spPr/>
      <dgm:t>
        <a:bodyPr/>
        <a:lstStyle/>
        <a:p>
          <a:endParaRPr lang="en-ZA"/>
        </a:p>
      </dgm:t>
    </dgm:pt>
    <dgm:pt modelId="{06A855AF-5946-4EDF-936B-FC60CC86349B}" type="pres">
      <dgm:prSet presAssocID="{57970843-F8D0-46F4-A955-9004FE437BD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50283DE7-C7F3-468B-8115-B3464DD36297}" type="pres">
      <dgm:prSet presAssocID="{62F9EEB4-965F-40E9-8FB9-8C158B078EE0}" presName="centerShape" presStyleLbl="node0" presStyleIdx="0" presStyleCnt="1"/>
      <dgm:spPr/>
      <dgm:t>
        <a:bodyPr/>
        <a:lstStyle/>
        <a:p>
          <a:endParaRPr lang="en-ZA"/>
        </a:p>
      </dgm:t>
    </dgm:pt>
    <dgm:pt modelId="{61325CA8-F8C9-4BCA-A8B7-5BB941DFD711}" type="pres">
      <dgm:prSet presAssocID="{30275EE5-558E-40C7-93E0-E0D85166D7EF}" presName="Name9" presStyleLbl="parChTrans1D2" presStyleIdx="0" presStyleCnt="3"/>
      <dgm:spPr/>
      <dgm:t>
        <a:bodyPr/>
        <a:lstStyle/>
        <a:p>
          <a:endParaRPr lang="en-ZA"/>
        </a:p>
      </dgm:t>
    </dgm:pt>
    <dgm:pt modelId="{A522E174-0F5E-4A4F-B3F8-B58FB3091EA9}" type="pres">
      <dgm:prSet presAssocID="{30275EE5-558E-40C7-93E0-E0D85166D7EF}" presName="connTx" presStyleLbl="parChTrans1D2" presStyleIdx="0" presStyleCnt="3"/>
      <dgm:spPr/>
      <dgm:t>
        <a:bodyPr/>
        <a:lstStyle/>
        <a:p>
          <a:endParaRPr lang="en-ZA"/>
        </a:p>
      </dgm:t>
    </dgm:pt>
    <dgm:pt modelId="{6E6DD4C6-E25A-4547-B09E-48F3CEB47ABD}" type="pres">
      <dgm:prSet presAssocID="{AABDDF86-1FA9-42C2-A46E-BE2CD8ABC3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86B4D2CE-CBD9-4FFE-AC69-D31D402383E5}" type="pres">
      <dgm:prSet presAssocID="{E4F4E66B-2001-4949-8FC3-9033C5604491}" presName="Name9" presStyleLbl="parChTrans1D2" presStyleIdx="1" presStyleCnt="3"/>
      <dgm:spPr/>
      <dgm:t>
        <a:bodyPr/>
        <a:lstStyle/>
        <a:p>
          <a:endParaRPr lang="en-ZA"/>
        </a:p>
      </dgm:t>
    </dgm:pt>
    <dgm:pt modelId="{A5CE6827-4C40-4457-BD83-D633CB7E1B58}" type="pres">
      <dgm:prSet presAssocID="{E4F4E66B-2001-4949-8FC3-9033C5604491}" presName="connTx" presStyleLbl="parChTrans1D2" presStyleIdx="1" presStyleCnt="3"/>
      <dgm:spPr/>
      <dgm:t>
        <a:bodyPr/>
        <a:lstStyle/>
        <a:p>
          <a:endParaRPr lang="en-ZA"/>
        </a:p>
      </dgm:t>
    </dgm:pt>
    <dgm:pt modelId="{4055FD2A-84FA-4FD2-B35B-9D773EC4DD43}" type="pres">
      <dgm:prSet presAssocID="{02D89BDA-C7E6-424B-83A5-8257C88E33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2A99367-F916-4C1F-8980-9DD8A08EF31F}" type="pres">
      <dgm:prSet presAssocID="{E31A6788-6357-4B90-B54F-F3651A2156BE}" presName="Name9" presStyleLbl="parChTrans1D2" presStyleIdx="2" presStyleCnt="3"/>
      <dgm:spPr/>
      <dgm:t>
        <a:bodyPr/>
        <a:lstStyle/>
        <a:p>
          <a:endParaRPr lang="en-ZA"/>
        </a:p>
      </dgm:t>
    </dgm:pt>
    <dgm:pt modelId="{CD657018-570E-45AF-9911-0697C98729D7}" type="pres">
      <dgm:prSet presAssocID="{E31A6788-6357-4B90-B54F-F3651A2156BE}" presName="connTx" presStyleLbl="parChTrans1D2" presStyleIdx="2" presStyleCnt="3"/>
      <dgm:spPr/>
      <dgm:t>
        <a:bodyPr/>
        <a:lstStyle/>
        <a:p>
          <a:endParaRPr lang="en-ZA"/>
        </a:p>
      </dgm:t>
    </dgm:pt>
    <dgm:pt modelId="{9F2305E8-2C93-41CD-B675-72CE6978E0F2}" type="pres">
      <dgm:prSet presAssocID="{D0F5FB1E-BFA8-413D-B905-50DF468018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245E87ED-B6AB-45A0-91D0-C04994BF5105}" type="presOf" srcId="{E4F4E66B-2001-4949-8FC3-9033C5604491}" destId="{A5CE6827-4C40-4457-BD83-D633CB7E1B58}" srcOrd="1" destOrd="0" presId="urn:microsoft.com/office/officeart/2005/8/layout/radial1"/>
    <dgm:cxn modelId="{AF144343-D5B8-4930-9511-6FD87A93442B}" type="presOf" srcId="{E31A6788-6357-4B90-B54F-F3651A2156BE}" destId="{CD657018-570E-45AF-9911-0697C98729D7}" srcOrd="1" destOrd="0" presId="urn:microsoft.com/office/officeart/2005/8/layout/radial1"/>
    <dgm:cxn modelId="{FFB51DF7-3818-4604-8CCA-05F19D89B496}" type="presOf" srcId="{62F9EEB4-965F-40E9-8FB9-8C158B078EE0}" destId="{50283DE7-C7F3-468B-8115-B3464DD36297}" srcOrd="0" destOrd="0" presId="urn:microsoft.com/office/officeart/2005/8/layout/radial1"/>
    <dgm:cxn modelId="{6F7E0935-F0C7-46C7-8104-5FD12391A807}" type="presOf" srcId="{30275EE5-558E-40C7-93E0-E0D85166D7EF}" destId="{A522E174-0F5E-4A4F-B3F8-B58FB3091EA9}" srcOrd="1" destOrd="0" presId="urn:microsoft.com/office/officeart/2005/8/layout/radial1"/>
    <dgm:cxn modelId="{52B675E9-DD1E-4935-BD9C-5ABB879AFA03}" type="presOf" srcId="{AABDDF86-1FA9-42C2-A46E-BE2CD8ABC3F2}" destId="{6E6DD4C6-E25A-4547-B09E-48F3CEB47ABD}" srcOrd="0" destOrd="0" presId="urn:microsoft.com/office/officeart/2005/8/layout/radial1"/>
    <dgm:cxn modelId="{3726527F-9BAA-44F5-B1B6-EC3F687EC7D5}" type="presOf" srcId="{D0F5FB1E-BFA8-413D-B905-50DF46801836}" destId="{9F2305E8-2C93-41CD-B675-72CE6978E0F2}" srcOrd="0" destOrd="0" presId="urn:microsoft.com/office/officeart/2005/8/layout/radial1"/>
    <dgm:cxn modelId="{867B9240-E2BD-49D2-8D0C-B95A12D5AD56}" type="presOf" srcId="{E31A6788-6357-4B90-B54F-F3651A2156BE}" destId="{02A99367-F916-4C1F-8980-9DD8A08EF31F}" srcOrd="0" destOrd="0" presId="urn:microsoft.com/office/officeart/2005/8/layout/radial1"/>
    <dgm:cxn modelId="{6F8506DB-4677-4903-B4FE-B2EC27A4B48C}" srcId="{57970843-F8D0-46F4-A955-9004FE437BDB}" destId="{62F9EEB4-965F-40E9-8FB9-8C158B078EE0}" srcOrd="0" destOrd="0" parTransId="{3A684446-D378-49B4-80B3-2EDD58353B70}" sibTransId="{7150C7E9-BDBD-4653-9DE4-7D01FBA0E755}"/>
    <dgm:cxn modelId="{DCCC117C-89B6-48EF-8487-6464EC656376}" srcId="{62F9EEB4-965F-40E9-8FB9-8C158B078EE0}" destId="{02D89BDA-C7E6-424B-83A5-8257C88E33A2}" srcOrd="1" destOrd="0" parTransId="{E4F4E66B-2001-4949-8FC3-9033C5604491}" sibTransId="{CE5BA09F-8DD8-44B1-8B4E-39D6523F0339}"/>
    <dgm:cxn modelId="{20942DD6-7546-4EE5-97A5-2B09AE3D9691}" type="presOf" srcId="{02D89BDA-C7E6-424B-83A5-8257C88E33A2}" destId="{4055FD2A-84FA-4FD2-B35B-9D773EC4DD43}" srcOrd="0" destOrd="0" presId="urn:microsoft.com/office/officeart/2005/8/layout/radial1"/>
    <dgm:cxn modelId="{3E1ADC39-5E2A-480A-8214-D50BFFF63183}" srcId="{62F9EEB4-965F-40E9-8FB9-8C158B078EE0}" destId="{D0F5FB1E-BFA8-413D-B905-50DF46801836}" srcOrd="2" destOrd="0" parTransId="{E31A6788-6357-4B90-B54F-F3651A2156BE}" sibTransId="{48CB6252-78E4-4965-8D4A-35F3E2545019}"/>
    <dgm:cxn modelId="{15F92013-B17C-4D48-B977-C761797D00D7}" type="presOf" srcId="{E4F4E66B-2001-4949-8FC3-9033C5604491}" destId="{86B4D2CE-CBD9-4FFE-AC69-D31D402383E5}" srcOrd="0" destOrd="0" presId="urn:microsoft.com/office/officeart/2005/8/layout/radial1"/>
    <dgm:cxn modelId="{2E66E466-6422-480B-9C99-4B57D2629226}" srcId="{62F9EEB4-965F-40E9-8FB9-8C158B078EE0}" destId="{AABDDF86-1FA9-42C2-A46E-BE2CD8ABC3F2}" srcOrd="0" destOrd="0" parTransId="{30275EE5-558E-40C7-93E0-E0D85166D7EF}" sibTransId="{A1B0A669-99CC-4243-BB63-B959F4FE8CCA}"/>
    <dgm:cxn modelId="{B89CEBD7-6345-4DD1-AF1C-9945BBDC9F64}" type="presOf" srcId="{30275EE5-558E-40C7-93E0-E0D85166D7EF}" destId="{61325CA8-F8C9-4BCA-A8B7-5BB941DFD711}" srcOrd="0" destOrd="0" presId="urn:microsoft.com/office/officeart/2005/8/layout/radial1"/>
    <dgm:cxn modelId="{00008917-2C7C-4EB8-9132-394019AE4148}" type="presOf" srcId="{57970843-F8D0-46F4-A955-9004FE437BDB}" destId="{06A855AF-5946-4EDF-936B-FC60CC86349B}" srcOrd="0" destOrd="0" presId="urn:microsoft.com/office/officeart/2005/8/layout/radial1"/>
    <dgm:cxn modelId="{A21C1954-63E2-44A0-9E32-D80DB6BC90B0}" type="presParOf" srcId="{06A855AF-5946-4EDF-936B-FC60CC86349B}" destId="{50283DE7-C7F3-468B-8115-B3464DD36297}" srcOrd="0" destOrd="0" presId="urn:microsoft.com/office/officeart/2005/8/layout/radial1"/>
    <dgm:cxn modelId="{2E236CBC-AB68-4C15-B186-DDA8368EC0C5}" type="presParOf" srcId="{06A855AF-5946-4EDF-936B-FC60CC86349B}" destId="{61325CA8-F8C9-4BCA-A8B7-5BB941DFD711}" srcOrd="1" destOrd="0" presId="urn:microsoft.com/office/officeart/2005/8/layout/radial1"/>
    <dgm:cxn modelId="{B326E57D-33AC-4CC7-A2CC-10F18C13FECC}" type="presParOf" srcId="{61325CA8-F8C9-4BCA-A8B7-5BB941DFD711}" destId="{A522E174-0F5E-4A4F-B3F8-B58FB3091EA9}" srcOrd="0" destOrd="0" presId="urn:microsoft.com/office/officeart/2005/8/layout/radial1"/>
    <dgm:cxn modelId="{397346F1-1228-4F05-87DA-D4D1D78CE769}" type="presParOf" srcId="{06A855AF-5946-4EDF-936B-FC60CC86349B}" destId="{6E6DD4C6-E25A-4547-B09E-48F3CEB47ABD}" srcOrd="2" destOrd="0" presId="urn:microsoft.com/office/officeart/2005/8/layout/radial1"/>
    <dgm:cxn modelId="{41517EEC-8E06-475E-A7BE-18ABFDEF3DAC}" type="presParOf" srcId="{06A855AF-5946-4EDF-936B-FC60CC86349B}" destId="{86B4D2CE-CBD9-4FFE-AC69-D31D402383E5}" srcOrd="3" destOrd="0" presId="urn:microsoft.com/office/officeart/2005/8/layout/radial1"/>
    <dgm:cxn modelId="{A23C9ECF-67A7-4FEB-9CA5-91642D09A6BE}" type="presParOf" srcId="{86B4D2CE-CBD9-4FFE-AC69-D31D402383E5}" destId="{A5CE6827-4C40-4457-BD83-D633CB7E1B58}" srcOrd="0" destOrd="0" presId="urn:microsoft.com/office/officeart/2005/8/layout/radial1"/>
    <dgm:cxn modelId="{5157A84E-2396-404C-8B69-A430A9005CDA}" type="presParOf" srcId="{06A855AF-5946-4EDF-936B-FC60CC86349B}" destId="{4055FD2A-84FA-4FD2-B35B-9D773EC4DD43}" srcOrd="4" destOrd="0" presId="urn:microsoft.com/office/officeart/2005/8/layout/radial1"/>
    <dgm:cxn modelId="{F2BA1DD2-5713-4317-992B-0FAC46B1F4EB}" type="presParOf" srcId="{06A855AF-5946-4EDF-936B-FC60CC86349B}" destId="{02A99367-F916-4C1F-8980-9DD8A08EF31F}" srcOrd="5" destOrd="0" presId="urn:microsoft.com/office/officeart/2005/8/layout/radial1"/>
    <dgm:cxn modelId="{2846859A-7D1B-46BC-B2FF-2F4653396BC6}" type="presParOf" srcId="{02A99367-F916-4C1F-8980-9DD8A08EF31F}" destId="{CD657018-570E-45AF-9911-0697C98729D7}" srcOrd="0" destOrd="0" presId="urn:microsoft.com/office/officeart/2005/8/layout/radial1"/>
    <dgm:cxn modelId="{93E8C29C-BDA0-43BC-9663-DAEDA5D68D2D}" type="presParOf" srcId="{06A855AF-5946-4EDF-936B-FC60CC86349B}" destId="{9F2305E8-2C93-41CD-B675-72CE6978E0F2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283DE7-C7F3-468B-8115-B3464DD36297}">
      <dsp:nvSpPr>
        <dsp:cNvPr id="0" name=""/>
        <dsp:cNvSpPr/>
      </dsp:nvSpPr>
      <dsp:spPr>
        <a:xfrm>
          <a:off x="2837205" y="2455214"/>
          <a:ext cx="1869388" cy="18693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300" kern="1200" dirty="0" smtClean="0"/>
            <a:t>Resources: Data, files, methods</a:t>
          </a:r>
          <a:endParaRPr lang="en-ZA" sz="2300" kern="1200" dirty="0"/>
        </a:p>
      </dsp:txBody>
      <dsp:txXfrm>
        <a:off x="2837205" y="2455214"/>
        <a:ext cx="1869388" cy="1869388"/>
      </dsp:txXfrm>
    </dsp:sp>
    <dsp:sp modelId="{61325CA8-F8C9-4BCA-A8B7-5BB941DFD711}">
      <dsp:nvSpPr>
        <dsp:cNvPr id="0" name=""/>
        <dsp:cNvSpPr/>
      </dsp:nvSpPr>
      <dsp:spPr>
        <a:xfrm rot="16200000">
          <a:off x="3489377" y="2150388"/>
          <a:ext cx="565045" cy="44604"/>
        </a:xfrm>
        <a:custGeom>
          <a:avLst/>
          <a:gdLst/>
          <a:ahLst/>
          <a:cxnLst/>
          <a:rect l="0" t="0" r="0" b="0"/>
          <a:pathLst>
            <a:path>
              <a:moveTo>
                <a:pt x="0" y="22302"/>
              </a:moveTo>
              <a:lnTo>
                <a:pt x="565045" y="223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 rot="16200000">
        <a:off x="3757773" y="2158565"/>
        <a:ext cx="28252" cy="28252"/>
      </dsp:txXfrm>
    </dsp:sp>
    <dsp:sp modelId="{6E6DD4C6-E25A-4547-B09E-48F3CEB47ABD}">
      <dsp:nvSpPr>
        <dsp:cNvPr id="0" name=""/>
        <dsp:cNvSpPr/>
      </dsp:nvSpPr>
      <dsp:spPr>
        <a:xfrm>
          <a:off x="2837205" y="20779"/>
          <a:ext cx="1869388" cy="18693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000" kern="1200" dirty="0" smtClean="0"/>
            <a:t>Where: URL based</a:t>
          </a:r>
          <a:endParaRPr lang="en-ZA" sz="3000" kern="1200" dirty="0"/>
        </a:p>
      </dsp:txBody>
      <dsp:txXfrm>
        <a:off x="2837205" y="20779"/>
        <a:ext cx="1869388" cy="1869388"/>
      </dsp:txXfrm>
    </dsp:sp>
    <dsp:sp modelId="{86B4D2CE-CBD9-4FFE-AC69-D31D402383E5}">
      <dsp:nvSpPr>
        <dsp:cNvPr id="0" name=""/>
        <dsp:cNvSpPr/>
      </dsp:nvSpPr>
      <dsp:spPr>
        <a:xfrm rot="1800000">
          <a:off x="4543518" y="3976214"/>
          <a:ext cx="565045" cy="44604"/>
        </a:xfrm>
        <a:custGeom>
          <a:avLst/>
          <a:gdLst/>
          <a:ahLst/>
          <a:cxnLst/>
          <a:rect l="0" t="0" r="0" b="0"/>
          <a:pathLst>
            <a:path>
              <a:moveTo>
                <a:pt x="0" y="22302"/>
              </a:moveTo>
              <a:lnTo>
                <a:pt x="565045" y="223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 rot="1800000">
        <a:off x="4811914" y="3984391"/>
        <a:ext cx="28252" cy="28252"/>
      </dsp:txXfrm>
    </dsp:sp>
    <dsp:sp modelId="{4055FD2A-84FA-4FD2-B35B-9D773EC4DD43}">
      <dsp:nvSpPr>
        <dsp:cNvPr id="0" name=""/>
        <dsp:cNvSpPr/>
      </dsp:nvSpPr>
      <dsp:spPr>
        <a:xfrm>
          <a:off x="4945487" y="3672431"/>
          <a:ext cx="1869388" cy="18693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000" kern="1200" dirty="0" smtClean="0"/>
            <a:t>How: HTTP</a:t>
          </a:r>
          <a:endParaRPr lang="en-ZA" sz="3000" kern="1200" dirty="0"/>
        </a:p>
      </dsp:txBody>
      <dsp:txXfrm>
        <a:off x="4945487" y="3672431"/>
        <a:ext cx="1869388" cy="1869388"/>
      </dsp:txXfrm>
    </dsp:sp>
    <dsp:sp modelId="{02A99367-F916-4C1F-8980-9DD8A08EF31F}">
      <dsp:nvSpPr>
        <dsp:cNvPr id="0" name=""/>
        <dsp:cNvSpPr/>
      </dsp:nvSpPr>
      <dsp:spPr>
        <a:xfrm rot="9000000">
          <a:off x="2435235" y="3976214"/>
          <a:ext cx="565045" cy="44604"/>
        </a:xfrm>
        <a:custGeom>
          <a:avLst/>
          <a:gdLst/>
          <a:ahLst/>
          <a:cxnLst/>
          <a:rect l="0" t="0" r="0" b="0"/>
          <a:pathLst>
            <a:path>
              <a:moveTo>
                <a:pt x="0" y="22302"/>
              </a:moveTo>
              <a:lnTo>
                <a:pt x="565045" y="223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 rot="9000000">
        <a:off x="2703632" y="3984391"/>
        <a:ext cx="28252" cy="28252"/>
      </dsp:txXfrm>
    </dsp:sp>
    <dsp:sp modelId="{9F2305E8-2C93-41CD-B675-72CE6978E0F2}">
      <dsp:nvSpPr>
        <dsp:cNvPr id="0" name=""/>
        <dsp:cNvSpPr/>
      </dsp:nvSpPr>
      <dsp:spPr>
        <a:xfrm>
          <a:off x="728923" y="3672431"/>
          <a:ext cx="1869388" cy="186938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000" kern="1200" dirty="0" smtClean="0"/>
            <a:t>What: Up to you</a:t>
          </a:r>
          <a:endParaRPr lang="en-ZA" sz="3000" kern="1200" dirty="0"/>
        </a:p>
      </dsp:txBody>
      <dsp:txXfrm>
        <a:off x="728923" y="3672431"/>
        <a:ext cx="1869388" cy="1869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E2480-A4B2-4008-91EF-DB73C10633B4}" type="datetimeFigureOut">
              <a:rPr lang="en-US" smtClean="0"/>
              <a:pPr/>
              <a:t>7/9/2009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D66-5303-463A-84B9-F4284317B339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D66-5303-463A-84B9-F4284317B339}" type="slidenum">
              <a:rPr lang="en-ZA" smtClean="0"/>
              <a:pPr/>
              <a:t>1</a:t>
            </a:fld>
            <a:endParaRPr lang="en-Z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Start up Visual Studio 2008</a:t>
            </a:r>
          </a:p>
          <a:p>
            <a:r>
              <a:rPr lang="en-ZA" dirty="0" smtClean="0"/>
              <a:t>Create web site new project </a:t>
            </a:r>
          </a:p>
          <a:p>
            <a:r>
              <a:rPr lang="en-ZA" dirty="0" smtClean="0"/>
              <a:t>Add</a:t>
            </a:r>
            <a:r>
              <a:rPr lang="en-ZA" baseline="0" dirty="0" smtClean="0"/>
              <a:t> a new ADO.NET entity data model item – generate from database, select space data, select agencies tables</a:t>
            </a:r>
          </a:p>
          <a:p>
            <a:r>
              <a:rPr lang="en-ZA" baseline="0" dirty="0" smtClean="0"/>
              <a:t>Add new ADO.NET Data service – call it </a:t>
            </a:r>
            <a:r>
              <a:rPr lang="en-ZA" baseline="0" dirty="0" err="1" smtClean="0"/>
              <a:t>astro</a:t>
            </a:r>
            <a:endParaRPr lang="en-ZA" baseline="0" dirty="0" smtClean="0"/>
          </a:p>
          <a:p>
            <a:pPr lvl="1"/>
            <a:r>
              <a:rPr lang="en-ZA" baseline="0" dirty="0" smtClean="0"/>
              <a:t>First line should be: </a:t>
            </a:r>
            <a:r>
              <a:rPr lang="en-Z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DataService</a:t>
            </a:r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Z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SpaceDataEntities</a:t>
            </a:r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lvl="1"/>
            <a:r>
              <a:rPr lang="en-Z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access to: </a:t>
            </a:r>
            <a:r>
              <a:rPr lang="en-ZA" sz="1200" dirty="0" err="1" smtClean="0"/>
              <a:t>config.SetEntitySetAccessRule</a:t>
            </a:r>
            <a:r>
              <a:rPr lang="en-ZA" sz="1200" dirty="0" smtClean="0"/>
              <a:t>(</a:t>
            </a:r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"*", </a:t>
            </a:r>
            <a:r>
              <a:rPr lang="en-Z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EntitySetRights.AllRead</a:t>
            </a:r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lvl="0"/>
            <a:r>
              <a:rPr lang="en-ZA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– show them content is provided in XML (ATOM format). Go to: http://localhost:6539/Astro.svc/Agencies (note feed reading view)</a:t>
            </a:r>
          </a:p>
          <a:p>
            <a:pPr lvl="0"/>
            <a:r>
              <a:rPr lang="en-ZA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 off feed reading view and restart and go to agencies</a:t>
            </a:r>
          </a:p>
          <a:p>
            <a:pPr lvl="0"/>
            <a:r>
              <a:rPr lang="en-ZA" baseline="0" dirty="0" smtClean="0"/>
              <a:t>Now show http://localhost:6539/Astro.svc/Agencies(1) to generate an error</a:t>
            </a:r>
          </a:p>
          <a:p>
            <a:pPr lvl="0"/>
            <a:r>
              <a:rPr lang="en-ZA" baseline="0" dirty="0" smtClean="0"/>
              <a:t>Demo links: </a:t>
            </a:r>
          </a:p>
          <a:p>
            <a:pPr lvl="0">
              <a:buFont typeface="Wingdings" pitchFamily="2" charset="2"/>
              <a:buChar char="v"/>
            </a:pPr>
            <a:r>
              <a:rPr lang="en-ZA" baseline="0" dirty="0" smtClean="0"/>
              <a:t>http://localhost:6539/Astro.svc/Agencies?$top=2</a:t>
            </a:r>
          </a:p>
          <a:p>
            <a:pPr lvl="0">
              <a:buFont typeface="Wingdings" pitchFamily="2" charset="2"/>
              <a:buChar char="v"/>
            </a:pPr>
            <a:r>
              <a:rPr lang="en-ZA" baseline="0" dirty="0" smtClean="0"/>
              <a:t>http://localhost:6539/Astro.svc/Agencies?$top=2&amp;$skip=2</a:t>
            </a:r>
          </a:p>
          <a:p>
            <a:pPr lvl="0">
              <a:buFont typeface="Wingdings" pitchFamily="2" charset="2"/>
              <a:buChar char="v"/>
            </a:pPr>
            <a:r>
              <a:rPr lang="en-ZA" baseline="0" dirty="0" smtClean="0"/>
              <a:t>Grab the direct </a:t>
            </a:r>
            <a:r>
              <a:rPr lang="en-ZA" baseline="0" dirty="0" err="1" smtClean="0"/>
              <a:t>url</a:t>
            </a:r>
            <a:r>
              <a:rPr lang="en-ZA" baseline="0" dirty="0" smtClean="0"/>
              <a:t> to one of them, should be like: </a:t>
            </a:r>
            <a:r>
              <a:rPr lang="en-ZA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http://localhost:6539/Astro.svc/Agencies(guid'bfda451e-ecfb-46d0-b889-2da55b35522b')</a:t>
            </a:r>
          </a:p>
          <a:p>
            <a:pPr lvl="0">
              <a:buFont typeface="Wingdings" pitchFamily="2" charset="2"/>
              <a:buChar char="v"/>
            </a:pPr>
            <a:r>
              <a:rPr lang="pt-BR" b="0" baseline="0" dirty="0" smtClean="0"/>
              <a:t>http://localhost:6539/Astro.svc/Agencies?$filter=Name eq 'NASA‘</a:t>
            </a:r>
          </a:p>
          <a:p>
            <a:pPr lvl="0">
              <a:buFont typeface="Wingdings" pitchFamily="2" charset="2"/>
              <a:buChar char="v"/>
            </a:pPr>
            <a:r>
              <a:rPr lang="en-ZA" b="0" baseline="0" dirty="0" smtClean="0"/>
              <a:t>http://localhost:6539/Astro.svc/Agencies?$orderby=Name</a:t>
            </a:r>
          </a:p>
          <a:p>
            <a:pPr lvl="0">
              <a:buFont typeface="Wingdings" pitchFamily="2" charset="2"/>
              <a:buChar char="v"/>
            </a:pPr>
            <a:endParaRPr lang="en-ZA" b="0" baseline="0" dirty="0" smtClean="0"/>
          </a:p>
          <a:p>
            <a:pPr lvl="0">
              <a:buFont typeface="Wingdings" pitchFamily="2" charset="2"/>
              <a:buNone/>
            </a:pPr>
            <a:r>
              <a:rPr lang="en-ZA" b="0" baseline="0" dirty="0" smtClean="0"/>
              <a:t>Start a second instance of visual studio and create a new console application</a:t>
            </a:r>
          </a:p>
          <a:p>
            <a:pPr lvl="0">
              <a:buFont typeface="Wingdings" pitchFamily="2" charset="2"/>
              <a:buNone/>
            </a:pPr>
            <a:r>
              <a:rPr lang="en-ZA" b="0" baseline="0" dirty="0" smtClean="0"/>
              <a:t>Right click, Add service reference and point it to the http://localhost:6539/Astro.svc/</a:t>
            </a:r>
          </a:p>
          <a:p>
            <a:pPr lvl="0">
              <a:buFont typeface="Wingdings" pitchFamily="2" charset="2"/>
              <a:buNone/>
            </a:pPr>
            <a:r>
              <a:rPr lang="en-ZA" b="0" baseline="0" dirty="0" smtClean="0"/>
              <a:t>In the console app add: </a:t>
            </a:r>
            <a:r>
              <a:rPr lang="en-US" sz="1200" dirty="0" smtClean="0"/>
              <a:t>ServiceReference1.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SpaceDataEntities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ConsoleApplication1.ServiceReference1.SpaceDataEntities(new Uri("http://localhost:6539/Astro.svc/"));</a:t>
            </a:r>
          </a:p>
          <a:p>
            <a:pPr lvl="0">
              <a:buFont typeface="Wingdings" pitchFamily="2" charset="2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out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AddToAgencies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</a:t>
            </a:r>
            <a:endParaRPr lang="en-ZA" b="0" baseline="0" dirty="0" smtClean="0"/>
          </a:p>
          <a:p>
            <a:r>
              <a:rPr lang="en-ZA" dirty="0" smtClean="0"/>
              <a:t>Also point out the static method:  </a:t>
            </a:r>
            <a:r>
              <a:rPr lang="en-ZA" sz="1200" dirty="0" smtClean="0"/>
              <a:t>ServiceReference1.</a:t>
            </a:r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Agencies.CreateAgencies()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add the following code and run it: </a:t>
            </a:r>
          </a:p>
          <a:p>
            <a:r>
              <a:rPr lang="en-US" sz="1200" dirty="0" smtClean="0"/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agencies = from a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spaceData.CreateQuery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&lt;ServiceReference1.Agencies&gt;("Agencies")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select a;</a:t>
            </a:r>
          </a:p>
          <a:p>
            <a:endParaRPr lang="en-Z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item in agencies)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Z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Z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item.Name</a:t>
            </a:r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Z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Z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Console.ReadKey</a:t>
            </a:r>
            <a:r>
              <a:rPr lang="en-Z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D66-5303-463A-84B9-F4284317B339}" type="slidenum">
              <a:rPr lang="en-ZA" smtClean="0"/>
              <a:pPr/>
              <a:t>18</a:t>
            </a:fld>
            <a:endParaRPr lang="en-Z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Point out that </a:t>
            </a:r>
            <a:r>
              <a:rPr lang="en-ZA" dirty="0" err="1" smtClean="0"/>
              <a:t>DateTime</a:t>
            </a:r>
            <a:r>
              <a:rPr lang="en-ZA" dirty="0" smtClean="0"/>
              <a:t> are missing! Some implementations are putting in dates in </a:t>
            </a:r>
            <a:r>
              <a:rPr lang="en-ZA" dirty="0" err="1" smtClean="0"/>
              <a:t>DateTime</a:t>
            </a:r>
            <a:r>
              <a:rPr lang="en-ZA" baseline="0" dirty="0" smtClean="0"/>
              <a:t> string while others using number to represent milliseconds since epoch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D66-5303-463A-84B9-F4284317B339}" type="slidenum">
              <a:rPr lang="en-ZA" smtClean="0"/>
              <a:pPr/>
              <a:t>21</a:t>
            </a:fld>
            <a:endParaRPr lang="en-Z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ZA" dirty="0" smtClean="0"/>
              <a:t>Open JSON1</a:t>
            </a:r>
            <a:r>
              <a:rPr lang="en-ZA" baseline="0" dirty="0" smtClean="0"/>
              <a:t> Demo.html</a:t>
            </a:r>
          </a:p>
          <a:p>
            <a:pPr>
              <a:buFontTx/>
              <a:buChar char="-"/>
            </a:pPr>
            <a:r>
              <a:rPr lang="en-ZA" baseline="0" dirty="0" smtClean="0"/>
              <a:t>Show the code/html</a:t>
            </a:r>
          </a:p>
          <a:p>
            <a:pPr>
              <a:buFontTx/>
              <a:buChar char="-"/>
            </a:pPr>
            <a:r>
              <a:rPr lang="en-ZA" baseline="0" dirty="0" smtClean="0"/>
              <a:t>Close it and run it.</a:t>
            </a:r>
            <a:endParaRPr lang="en-ZA" dirty="0" smtClean="0"/>
          </a:p>
          <a:p>
            <a:pPr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D66-5303-463A-84B9-F4284317B339}" type="slidenum">
              <a:rPr lang="en-ZA" smtClean="0"/>
              <a:pPr/>
              <a:t>22</a:t>
            </a:fld>
            <a:endParaRPr lang="en-Z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Start the web app from before</a:t>
            </a:r>
          </a:p>
          <a:p>
            <a:r>
              <a:rPr lang="en-ZA" dirty="0" smtClean="0"/>
              <a:t>Now run Fiddler (turn off capture F12 if needed)</a:t>
            </a:r>
          </a:p>
          <a:p>
            <a:r>
              <a:rPr lang="en-ZA" dirty="0" smtClean="0"/>
              <a:t>Go to the request builder tab and</a:t>
            </a:r>
            <a:r>
              <a:rPr lang="en-ZA" baseline="0" dirty="0" smtClean="0"/>
              <a:t> request – click Execute</a:t>
            </a:r>
          </a:p>
          <a:p>
            <a:r>
              <a:rPr lang="en-ZA" baseline="0" dirty="0" smtClean="0"/>
              <a:t>Double click the result and show the XML view</a:t>
            </a:r>
          </a:p>
          <a:p>
            <a:r>
              <a:rPr lang="en-ZA" baseline="0" dirty="0" smtClean="0"/>
              <a:t>Go back to the request builder and add the following header: Accept: application/</a:t>
            </a:r>
            <a:r>
              <a:rPr lang="en-ZA" baseline="0" dirty="0" err="1" smtClean="0"/>
              <a:t>json</a:t>
            </a:r>
            <a:r>
              <a:rPr lang="en-ZA" baseline="0" dirty="0" smtClean="0"/>
              <a:t> – click Execute</a:t>
            </a:r>
          </a:p>
          <a:p>
            <a:r>
              <a:rPr lang="en-ZA" baseline="0" dirty="0" smtClean="0"/>
              <a:t>Double click the result and show the text view</a:t>
            </a:r>
          </a:p>
          <a:p>
            <a:endParaRPr lang="en-ZA" baseline="0" dirty="0" smtClean="0"/>
          </a:p>
          <a:p>
            <a:r>
              <a:rPr lang="en-ZA" baseline="0" dirty="0" smtClean="0"/>
              <a:t>Next stop add the jQuery.js file and json2.html file to the web solution, update the URL and run it to show </a:t>
            </a:r>
            <a:r>
              <a:rPr lang="en-ZA" baseline="0" dirty="0" err="1" smtClean="0"/>
              <a:t>json</a:t>
            </a:r>
            <a:r>
              <a:rPr lang="en-ZA" baseline="0" dirty="0" smtClean="0"/>
              <a:t> parsing</a:t>
            </a: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D66-5303-463A-84B9-F4284317B339}" type="slidenum">
              <a:rPr lang="en-ZA" smtClean="0"/>
              <a:pPr/>
              <a:t>23</a:t>
            </a:fld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ym typeface="Wingdings 3"/>
              </a:defRPr>
            </a:lvl2pPr>
            <a:lvl3pPr>
              <a:defRPr>
                <a:sym typeface="Wingdings 3"/>
              </a:defRPr>
            </a:lvl3pPr>
            <a:lvl4pPr>
              <a:defRPr>
                <a:sym typeface="Wingdings 3"/>
              </a:defRPr>
            </a:lvl4pPr>
            <a:lvl5pPr>
              <a:defRPr>
                <a:sym typeface="Wingdings 3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105400"/>
            <a:ext cx="6096000" cy="566738"/>
          </a:xfrm>
        </p:spPr>
        <p:txBody>
          <a:bodyPr anchor="ctr"/>
          <a:lstStyle>
            <a:lvl1pPr algn="ctr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7800" y="228600"/>
            <a:ext cx="6934200" cy="4724400"/>
          </a:xfrm>
          <a:prstGeom prst="snip1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5672138"/>
            <a:ext cx="69342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ight Triangle 4"/>
          <p:cNvSpPr/>
          <p:nvPr userDrawn="1"/>
        </p:nvSpPr>
        <p:spPr>
          <a:xfrm>
            <a:off x="7620000" y="228600"/>
            <a:ext cx="762000" cy="762000"/>
          </a:xfrm>
          <a:prstGeom prst="rtTriangle">
            <a:avLst/>
          </a:prstGeom>
          <a:gradFill flip="none" rotWithShape="1">
            <a:gsLst>
              <a:gs pos="47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8100000" scaled="1"/>
            <a:tileRect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391400" y="5105400"/>
            <a:ext cx="1219200" cy="533400"/>
            <a:chOff x="6858000" y="144958"/>
            <a:chExt cx="2057400" cy="1302842"/>
          </a:xfrm>
        </p:grpSpPr>
        <p:sp>
          <p:nvSpPr>
            <p:cNvPr id="7" name="Chevron 6"/>
            <p:cNvSpPr/>
            <p:nvPr userDrawn="1"/>
          </p:nvSpPr>
          <p:spPr>
            <a:xfrm>
              <a:off x="6858000" y="144958"/>
              <a:ext cx="1200150" cy="1302842"/>
            </a:xfrm>
            <a:prstGeom prst="chevr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algn="l" defTabSz="914400" rtl="0" eaLnBrk="1" latinLnBrk="0" hangingPunct="1"/>
              <a:endParaRPr lang="en-ZA" sz="4400" b="1" kern="12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hevron 7"/>
            <p:cNvSpPr/>
            <p:nvPr userDrawn="1"/>
          </p:nvSpPr>
          <p:spPr>
            <a:xfrm>
              <a:off x="7715250" y="144960"/>
              <a:ext cx="1200150" cy="1290243"/>
            </a:xfrm>
            <a:prstGeom prst="chevr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algn="l" defTabSz="914400" rtl="0" eaLnBrk="1" latinLnBrk="0" hangingPunct="1"/>
              <a:endParaRPr lang="en-ZA" sz="4400" b="1" kern="12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ym typeface="Wingdings 3"/>
              </a:defRPr>
            </a:lvl2pPr>
            <a:lvl3pPr>
              <a:defRPr>
                <a:sym typeface="Wingdings 3"/>
              </a:defRPr>
            </a:lvl3pPr>
            <a:lvl4pPr>
              <a:defRPr>
                <a:sym typeface="Wingdings 3"/>
              </a:defRPr>
            </a:lvl4pPr>
            <a:lvl5pPr>
              <a:defRPr>
                <a:sym typeface="Wingdings 3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ym typeface="Wingdings 3"/>
              </a:defRPr>
            </a:lvl2pPr>
            <a:lvl3pPr>
              <a:defRPr>
                <a:sym typeface="Wingdings 3"/>
              </a:defRPr>
            </a:lvl3pPr>
            <a:lvl4pPr>
              <a:defRPr>
                <a:sym typeface="Wingdings 3"/>
              </a:defRPr>
            </a:lvl4pPr>
            <a:lvl5pPr>
              <a:defRPr>
                <a:sym typeface="Wingdings 3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600200"/>
            <a:ext cx="3657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600200"/>
            <a:ext cx="3657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2" y="1535113"/>
            <a:ext cx="3659188" cy="63976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rgbClr val="8E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2" y="2174874"/>
            <a:ext cx="3659188" cy="453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535113"/>
            <a:ext cx="3581400" cy="63976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rgbClr val="8E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174874"/>
            <a:ext cx="3581400" cy="453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6800" y="144959"/>
            <a:ext cx="6172200" cy="1323439"/>
          </a:xfrm>
          <a:prstGeom prst="homePlat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algn="ctr" defTabSz="914400" rtl="0" eaLnBrk="1" latinLnBrk="0" hangingPunct="1"/>
            <a:r>
              <a:rPr lang="en-ZA" sz="4000" b="1" kern="12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 and Answers</a:t>
            </a:r>
          </a:p>
          <a:p>
            <a:pPr marL="0" algn="ctr" defTabSz="914400" rtl="0" eaLnBrk="1" latinLnBrk="0" hangingPunct="1"/>
            <a:endParaRPr lang="en-ZA" sz="40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95400" y="1752600"/>
            <a:ext cx="6781800" cy="4508927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ZA" sz="287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r>
              <a:rPr lang="en-ZA" sz="28700" b="1" cap="none" spc="0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!</a:t>
            </a:r>
            <a:endParaRPr lang="en-ZA" sz="287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fld id="{1D8BD707-D9CF-40AE-B4C6-C98DA3205C09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600200"/>
            <a:ext cx="3657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600200"/>
            <a:ext cx="3657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334000"/>
            <a:ext cx="7848600" cy="1371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533400"/>
            <a:ext cx="6858000" cy="4524315"/>
          </a:xfrm>
          <a:prstGeom prst="homePlat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  <a:sp3d extrusionH="889000">
            <a:bevelT w="165100" prst="coolSlant"/>
          </a:sp3d>
        </p:spPr>
        <p:txBody>
          <a:bodyPr/>
          <a:lstStyle>
            <a:lvl1pPr algn="l">
              <a:defRPr sz="7200" b="0" spc="200" baseline="0">
                <a:gradFill flip="none" rotWithShape="1">
                  <a:gsLst>
                    <a:gs pos="0">
                      <a:srgbClr val="8E0000"/>
                    </a:gs>
                    <a:gs pos="100000">
                      <a:schemeClr val="tx1"/>
                    </a:gs>
                  </a:gsLst>
                  <a:lin ang="10800000" scaled="1"/>
                  <a:tileRect/>
                </a:gradFill>
                <a:latin typeface="Impact" pitchFamily="34" charset="0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</a:t>
            </a:r>
            <a:br>
              <a:rPr lang="en-US" dirty="0" smtClean="0"/>
            </a:b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105400"/>
            <a:ext cx="6096000" cy="566738"/>
          </a:xfrm>
        </p:spPr>
        <p:txBody>
          <a:bodyPr anchor="ctr"/>
          <a:lstStyle>
            <a:lvl1pPr algn="ctr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7800" y="228600"/>
            <a:ext cx="6934200" cy="4724400"/>
          </a:xfrm>
          <a:prstGeom prst="snip1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5672138"/>
            <a:ext cx="69342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ight Triangle 4"/>
          <p:cNvSpPr/>
          <p:nvPr userDrawn="1"/>
        </p:nvSpPr>
        <p:spPr>
          <a:xfrm>
            <a:off x="7620000" y="228600"/>
            <a:ext cx="762000" cy="762000"/>
          </a:xfrm>
          <a:prstGeom prst="rtTriangle">
            <a:avLst/>
          </a:prstGeom>
          <a:gradFill flip="none" rotWithShape="1">
            <a:gsLst>
              <a:gs pos="47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8100000" scaled="1"/>
            <a:tileRect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391400" y="5105400"/>
            <a:ext cx="1219200" cy="533400"/>
            <a:chOff x="6858000" y="144958"/>
            <a:chExt cx="2057400" cy="1302842"/>
          </a:xfrm>
        </p:grpSpPr>
        <p:sp>
          <p:nvSpPr>
            <p:cNvPr id="7" name="Chevron 6"/>
            <p:cNvSpPr/>
            <p:nvPr userDrawn="1"/>
          </p:nvSpPr>
          <p:spPr>
            <a:xfrm>
              <a:off x="6858000" y="144958"/>
              <a:ext cx="1200150" cy="1302842"/>
            </a:xfrm>
            <a:prstGeom prst="chevr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algn="l" defTabSz="914400" rtl="0" eaLnBrk="1" latinLnBrk="0" hangingPunct="1"/>
              <a:endParaRPr lang="en-ZA" sz="4400" b="1" kern="12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hevron 7"/>
            <p:cNvSpPr/>
            <p:nvPr userDrawn="1"/>
          </p:nvSpPr>
          <p:spPr>
            <a:xfrm>
              <a:off x="7715250" y="144960"/>
              <a:ext cx="1200150" cy="1290243"/>
            </a:xfrm>
            <a:prstGeom prst="chevr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algn="l" defTabSz="914400" rtl="0" eaLnBrk="1" latinLnBrk="0" hangingPunct="1"/>
              <a:endParaRPr lang="en-ZA" sz="4400" b="1" kern="12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2" y="1535113"/>
            <a:ext cx="3659188" cy="63976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rgbClr val="8E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2" y="2174874"/>
            <a:ext cx="3659188" cy="453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535113"/>
            <a:ext cx="3581400" cy="63976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rgbClr val="8E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174874"/>
            <a:ext cx="3581400" cy="453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6800" y="144959"/>
            <a:ext cx="6172200" cy="1323439"/>
          </a:xfrm>
          <a:prstGeom prst="homePlat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algn="ctr" defTabSz="914400" rtl="0" eaLnBrk="1" latinLnBrk="0" hangingPunct="1"/>
            <a:r>
              <a:rPr lang="en-ZA" sz="4000" b="1" kern="12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 and Answers</a:t>
            </a:r>
          </a:p>
          <a:p>
            <a:pPr marL="0" algn="ctr" defTabSz="914400" rtl="0" eaLnBrk="1" latinLnBrk="0" hangingPunct="1"/>
            <a:endParaRPr lang="en-ZA" sz="40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95400" y="1752600"/>
            <a:ext cx="6781800" cy="4508927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ZA" sz="287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r>
              <a:rPr lang="en-ZA" sz="28700" b="1" cap="none" spc="0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!</a:t>
            </a:r>
            <a:endParaRPr lang="en-ZA" sz="287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334000"/>
            <a:ext cx="7848600" cy="1371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533400"/>
            <a:ext cx="6858000" cy="457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  <a:sp3d extrusionH="889000">
            <a:bevelT w="165100" prst="coolSlant"/>
          </a:sp3d>
        </p:spPr>
        <p:txBody>
          <a:bodyPr/>
          <a:lstStyle>
            <a:lvl1pPr algn="r">
              <a:defRPr sz="7200" b="0" spc="200" baseline="0">
                <a:gradFill flip="none" rotWithShape="1">
                  <a:gsLst>
                    <a:gs pos="0">
                      <a:srgbClr val="8E0000"/>
                    </a:gs>
                    <a:gs pos="100000">
                      <a:schemeClr val="tx1"/>
                    </a:gs>
                  </a:gsLst>
                  <a:lin ang="10800000" scaled="1"/>
                  <a:tileRect/>
                </a:gradFill>
                <a:latin typeface="Impact" pitchFamily="34" charset="0"/>
              </a:defRPr>
            </a:lvl1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Z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334000"/>
            <a:ext cx="7848600" cy="1371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533400"/>
            <a:ext cx="6858000" cy="4524315"/>
          </a:xfrm>
          <a:prstGeom prst="homePlat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  <a:sp3d extrusionH="889000">
            <a:bevelT w="165100" prst="coolSlant"/>
          </a:sp3d>
        </p:spPr>
        <p:txBody>
          <a:bodyPr/>
          <a:lstStyle>
            <a:lvl1pPr algn="l">
              <a:defRPr sz="7200" b="0" spc="200" baseline="0">
                <a:gradFill flip="none" rotWithShape="1">
                  <a:gsLst>
                    <a:gs pos="0">
                      <a:srgbClr val="8E0000"/>
                    </a:gs>
                    <a:gs pos="100000">
                      <a:schemeClr val="tx1"/>
                    </a:gs>
                  </a:gsLst>
                  <a:lin ang="10800000" scaled="1"/>
                  <a:tileRect/>
                </a:gradFill>
                <a:latin typeface="Impact" pitchFamily="34" charset="0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</a:t>
            </a:r>
            <a:br>
              <a:rPr lang="en-US" dirty="0" smtClean="0"/>
            </a:b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1447800" y="-914400"/>
            <a:ext cx="11658600" cy="89154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-76200" y="-228600"/>
            <a:ext cx="990600" cy="7391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4" descr="bbd logo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-1495721" y="4315122"/>
            <a:ext cx="3819526" cy="82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617220" y="1282700"/>
            <a:ext cx="7993380" cy="1384300"/>
          </a:xfrm>
          <a:custGeom>
            <a:avLst/>
            <a:gdLst>
              <a:gd name="connsiteX0" fmla="*/ 0 w 7604760"/>
              <a:gd name="connsiteY0" fmla="*/ 500380 h 1033780"/>
              <a:gd name="connsiteX1" fmla="*/ 3718560 w 7604760"/>
              <a:gd name="connsiteY1" fmla="*/ 88900 h 1033780"/>
              <a:gd name="connsiteX2" fmla="*/ 7604760 w 7604760"/>
              <a:gd name="connsiteY2" fmla="*/ 1033780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4760" h="1033780">
                <a:moveTo>
                  <a:pt x="0" y="500380"/>
                </a:moveTo>
                <a:cubicBezTo>
                  <a:pt x="1225550" y="250190"/>
                  <a:pt x="2451100" y="0"/>
                  <a:pt x="3718560" y="88900"/>
                </a:cubicBezTo>
                <a:cubicBezTo>
                  <a:pt x="4986020" y="177800"/>
                  <a:pt x="6983730" y="749300"/>
                  <a:pt x="7604760" y="103378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reeform 10"/>
          <p:cNvSpPr/>
          <p:nvPr/>
        </p:nvSpPr>
        <p:spPr>
          <a:xfrm>
            <a:off x="1082040" y="1699260"/>
            <a:ext cx="7223760" cy="4091940"/>
          </a:xfrm>
          <a:custGeom>
            <a:avLst/>
            <a:gdLst>
              <a:gd name="connsiteX0" fmla="*/ 0 w 5364480"/>
              <a:gd name="connsiteY0" fmla="*/ 198120 h 3718560"/>
              <a:gd name="connsiteX1" fmla="*/ 2567940 w 5364480"/>
              <a:gd name="connsiteY1" fmla="*/ 586740 h 3718560"/>
              <a:gd name="connsiteX2" fmla="*/ 5364480 w 5364480"/>
              <a:gd name="connsiteY2" fmla="*/ 3718560 h 371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4480" h="3718560">
                <a:moveTo>
                  <a:pt x="0" y="198120"/>
                </a:moveTo>
                <a:cubicBezTo>
                  <a:pt x="836930" y="99060"/>
                  <a:pt x="1673860" y="0"/>
                  <a:pt x="2567940" y="586740"/>
                </a:cubicBezTo>
                <a:cubicBezTo>
                  <a:pt x="3462020" y="1173480"/>
                  <a:pt x="4820920" y="3059430"/>
                  <a:pt x="5364480" y="371856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Freeform 11"/>
          <p:cNvSpPr/>
          <p:nvPr/>
        </p:nvSpPr>
        <p:spPr>
          <a:xfrm rot="2563594" flipV="1">
            <a:off x="366361" y="3566972"/>
            <a:ext cx="6915399" cy="1089562"/>
          </a:xfrm>
          <a:custGeom>
            <a:avLst/>
            <a:gdLst>
              <a:gd name="connsiteX0" fmla="*/ 0 w 5730240"/>
              <a:gd name="connsiteY0" fmla="*/ 220980 h 486410"/>
              <a:gd name="connsiteX1" fmla="*/ 2499360 w 5730240"/>
              <a:gd name="connsiteY1" fmla="*/ 449580 h 486410"/>
              <a:gd name="connsiteX2" fmla="*/ 5730240 w 5730240"/>
              <a:gd name="connsiteY2" fmla="*/ 0 h 48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0" h="486410">
                <a:moveTo>
                  <a:pt x="0" y="220980"/>
                </a:moveTo>
                <a:cubicBezTo>
                  <a:pt x="772160" y="353695"/>
                  <a:pt x="1544320" y="486410"/>
                  <a:pt x="2499360" y="449580"/>
                </a:cubicBezTo>
                <a:cubicBezTo>
                  <a:pt x="3454400" y="412750"/>
                  <a:pt x="4592320" y="206375"/>
                  <a:pt x="5730240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924800" y="2895600"/>
            <a:ext cx="1981200" cy="457200"/>
          </a:xfrm>
          <a:prstGeom prst="round2SameRect">
            <a:avLst/>
          </a:prstGeom>
          <a:ln/>
          <a:effectLst>
            <a:outerShdw blurRad="50800" dist="76200" dir="8100000" algn="tr" rotWithShape="0">
              <a:prstClr val="black">
                <a:alpha val="43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Powered By ATC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914400"/>
            <a:ext cx="7543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marL="0" algn="ctr" defTabSz="914400" rtl="0" eaLnBrk="1" latinLnBrk="0" hangingPunct="1">
        <a:spcBef>
          <a:spcPct val="0"/>
        </a:spcBef>
        <a:buNone/>
        <a:defRPr lang="en-ZA" sz="4000" b="1" kern="1200" cap="none" spc="50" dirty="0">
          <a:ln w="11430"/>
          <a:gradFill>
            <a:gsLst>
              <a:gs pos="25000">
                <a:schemeClr val="accent2">
                  <a:satMod val="155000"/>
                </a:schemeClr>
              </a:gs>
              <a:gs pos="100000">
                <a:schemeClr val="accent2">
                  <a:shade val="45000"/>
                  <a:satMod val="165000"/>
                </a:schemeClr>
              </a:gs>
            </a:gsLst>
            <a:lin ang="5400000"/>
          </a:gra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1447800" y="-914400"/>
            <a:ext cx="11658600" cy="89154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-76200" y="0"/>
            <a:ext cx="9906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4" descr="bbd 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-1495721" y="4315122"/>
            <a:ext cx="3819526" cy="82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617220" y="1282700"/>
            <a:ext cx="7993380" cy="1384300"/>
          </a:xfrm>
          <a:custGeom>
            <a:avLst/>
            <a:gdLst>
              <a:gd name="connsiteX0" fmla="*/ 0 w 7604760"/>
              <a:gd name="connsiteY0" fmla="*/ 500380 h 1033780"/>
              <a:gd name="connsiteX1" fmla="*/ 3718560 w 7604760"/>
              <a:gd name="connsiteY1" fmla="*/ 88900 h 1033780"/>
              <a:gd name="connsiteX2" fmla="*/ 7604760 w 7604760"/>
              <a:gd name="connsiteY2" fmla="*/ 1033780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4760" h="1033780">
                <a:moveTo>
                  <a:pt x="0" y="500380"/>
                </a:moveTo>
                <a:cubicBezTo>
                  <a:pt x="1225550" y="250190"/>
                  <a:pt x="2451100" y="0"/>
                  <a:pt x="3718560" y="88900"/>
                </a:cubicBezTo>
                <a:cubicBezTo>
                  <a:pt x="4986020" y="177800"/>
                  <a:pt x="6983730" y="749300"/>
                  <a:pt x="7604760" y="103378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reeform 10"/>
          <p:cNvSpPr/>
          <p:nvPr/>
        </p:nvSpPr>
        <p:spPr>
          <a:xfrm>
            <a:off x="1082040" y="1699260"/>
            <a:ext cx="7223760" cy="4091940"/>
          </a:xfrm>
          <a:custGeom>
            <a:avLst/>
            <a:gdLst>
              <a:gd name="connsiteX0" fmla="*/ 0 w 5364480"/>
              <a:gd name="connsiteY0" fmla="*/ 198120 h 3718560"/>
              <a:gd name="connsiteX1" fmla="*/ 2567940 w 5364480"/>
              <a:gd name="connsiteY1" fmla="*/ 586740 h 3718560"/>
              <a:gd name="connsiteX2" fmla="*/ 5364480 w 5364480"/>
              <a:gd name="connsiteY2" fmla="*/ 3718560 h 371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4480" h="3718560">
                <a:moveTo>
                  <a:pt x="0" y="198120"/>
                </a:moveTo>
                <a:cubicBezTo>
                  <a:pt x="836930" y="99060"/>
                  <a:pt x="1673860" y="0"/>
                  <a:pt x="2567940" y="586740"/>
                </a:cubicBezTo>
                <a:cubicBezTo>
                  <a:pt x="3462020" y="1173480"/>
                  <a:pt x="4820920" y="3059430"/>
                  <a:pt x="5364480" y="371856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Freeform 11"/>
          <p:cNvSpPr/>
          <p:nvPr/>
        </p:nvSpPr>
        <p:spPr>
          <a:xfrm rot="2563594" flipV="1">
            <a:off x="366361" y="3566972"/>
            <a:ext cx="6915399" cy="1089562"/>
          </a:xfrm>
          <a:custGeom>
            <a:avLst/>
            <a:gdLst>
              <a:gd name="connsiteX0" fmla="*/ 0 w 5730240"/>
              <a:gd name="connsiteY0" fmla="*/ 220980 h 486410"/>
              <a:gd name="connsiteX1" fmla="*/ 2499360 w 5730240"/>
              <a:gd name="connsiteY1" fmla="*/ 449580 h 486410"/>
              <a:gd name="connsiteX2" fmla="*/ 5730240 w 5730240"/>
              <a:gd name="connsiteY2" fmla="*/ 0 h 48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0" h="486410">
                <a:moveTo>
                  <a:pt x="0" y="220980"/>
                </a:moveTo>
                <a:cubicBezTo>
                  <a:pt x="772160" y="353695"/>
                  <a:pt x="1544320" y="486410"/>
                  <a:pt x="2499360" y="449580"/>
                </a:cubicBezTo>
                <a:cubicBezTo>
                  <a:pt x="3454400" y="412750"/>
                  <a:pt x="4592320" y="206375"/>
                  <a:pt x="5730240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924800" y="2895600"/>
            <a:ext cx="1981200" cy="457200"/>
          </a:xfrm>
          <a:prstGeom prst="round2SameRect">
            <a:avLst/>
          </a:prstGeom>
          <a:ln/>
          <a:effectLst>
            <a:outerShdw blurRad="50800" dist="76200" dir="8100000" algn="tr" rotWithShape="0">
              <a:prstClr val="black">
                <a:alpha val="43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Powered By ATC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240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98" r:id="rId4"/>
  </p:sldLayoutIdLst>
  <p:timing>
    <p:tnLst>
      <p:par>
        <p:cTn id="1" dur="indefinite" restart="never" nodeType="tmRoot"/>
      </p:par>
    </p:tnLst>
  </p:timing>
  <p:txStyles>
    <p:titleStyle>
      <a:lvl1pPr marL="0" algn="l" defTabSz="914400" rtl="0" eaLnBrk="1" latinLnBrk="0" hangingPunct="1">
        <a:spcBef>
          <a:spcPct val="0"/>
        </a:spcBef>
        <a:buNone/>
        <a:defRPr lang="en-ZA" sz="4000" b="1" kern="1200" cap="none" spc="50" dirty="0">
          <a:ln w="11430"/>
          <a:gradFill>
            <a:gsLst>
              <a:gs pos="25000">
                <a:schemeClr val="accent2">
                  <a:satMod val="155000"/>
                </a:schemeClr>
              </a:gs>
              <a:gs pos="100000">
                <a:schemeClr val="accent2">
                  <a:shade val="45000"/>
                  <a:satMod val="165000"/>
                </a:schemeClr>
              </a:gs>
            </a:gsLst>
            <a:lin ang="5400000"/>
          </a:gra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1447800" y="-914400"/>
            <a:ext cx="11658600" cy="89154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-76200" y="-228600"/>
            <a:ext cx="990600" cy="7391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4" descr="bbd logo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6200000">
            <a:off x="-1495721" y="4315122"/>
            <a:ext cx="3819526" cy="82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617220" y="1282700"/>
            <a:ext cx="7993380" cy="1384300"/>
          </a:xfrm>
          <a:custGeom>
            <a:avLst/>
            <a:gdLst>
              <a:gd name="connsiteX0" fmla="*/ 0 w 7604760"/>
              <a:gd name="connsiteY0" fmla="*/ 500380 h 1033780"/>
              <a:gd name="connsiteX1" fmla="*/ 3718560 w 7604760"/>
              <a:gd name="connsiteY1" fmla="*/ 88900 h 1033780"/>
              <a:gd name="connsiteX2" fmla="*/ 7604760 w 7604760"/>
              <a:gd name="connsiteY2" fmla="*/ 1033780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4760" h="1033780">
                <a:moveTo>
                  <a:pt x="0" y="500380"/>
                </a:moveTo>
                <a:cubicBezTo>
                  <a:pt x="1225550" y="250190"/>
                  <a:pt x="2451100" y="0"/>
                  <a:pt x="3718560" y="88900"/>
                </a:cubicBezTo>
                <a:cubicBezTo>
                  <a:pt x="4986020" y="177800"/>
                  <a:pt x="6983730" y="749300"/>
                  <a:pt x="7604760" y="103378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reeform 10"/>
          <p:cNvSpPr/>
          <p:nvPr/>
        </p:nvSpPr>
        <p:spPr>
          <a:xfrm>
            <a:off x="1082040" y="1699260"/>
            <a:ext cx="7223760" cy="4091940"/>
          </a:xfrm>
          <a:custGeom>
            <a:avLst/>
            <a:gdLst>
              <a:gd name="connsiteX0" fmla="*/ 0 w 5364480"/>
              <a:gd name="connsiteY0" fmla="*/ 198120 h 3718560"/>
              <a:gd name="connsiteX1" fmla="*/ 2567940 w 5364480"/>
              <a:gd name="connsiteY1" fmla="*/ 586740 h 3718560"/>
              <a:gd name="connsiteX2" fmla="*/ 5364480 w 5364480"/>
              <a:gd name="connsiteY2" fmla="*/ 3718560 h 371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4480" h="3718560">
                <a:moveTo>
                  <a:pt x="0" y="198120"/>
                </a:moveTo>
                <a:cubicBezTo>
                  <a:pt x="836930" y="99060"/>
                  <a:pt x="1673860" y="0"/>
                  <a:pt x="2567940" y="586740"/>
                </a:cubicBezTo>
                <a:cubicBezTo>
                  <a:pt x="3462020" y="1173480"/>
                  <a:pt x="4820920" y="3059430"/>
                  <a:pt x="5364480" y="371856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Freeform 11"/>
          <p:cNvSpPr/>
          <p:nvPr/>
        </p:nvSpPr>
        <p:spPr>
          <a:xfrm rot="2563594" flipV="1">
            <a:off x="366361" y="3566972"/>
            <a:ext cx="6915399" cy="1089562"/>
          </a:xfrm>
          <a:custGeom>
            <a:avLst/>
            <a:gdLst>
              <a:gd name="connsiteX0" fmla="*/ 0 w 5730240"/>
              <a:gd name="connsiteY0" fmla="*/ 220980 h 486410"/>
              <a:gd name="connsiteX1" fmla="*/ 2499360 w 5730240"/>
              <a:gd name="connsiteY1" fmla="*/ 449580 h 486410"/>
              <a:gd name="connsiteX2" fmla="*/ 5730240 w 5730240"/>
              <a:gd name="connsiteY2" fmla="*/ 0 h 48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0" h="486410">
                <a:moveTo>
                  <a:pt x="0" y="220980"/>
                </a:moveTo>
                <a:cubicBezTo>
                  <a:pt x="772160" y="353695"/>
                  <a:pt x="1544320" y="486410"/>
                  <a:pt x="2499360" y="449580"/>
                </a:cubicBezTo>
                <a:cubicBezTo>
                  <a:pt x="3454400" y="412750"/>
                  <a:pt x="4592320" y="206375"/>
                  <a:pt x="5730240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924800" y="2895600"/>
            <a:ext cx="1981200" cy="457200"/>
          </a:xfrm>
          <a:prstGeom prst="round2SameRect">
            <a:avLst/>
          </a:prstGeom>
          <a:ln/>
          <a:effectLst>
            <a:outerShdw blurRad="50800" dist="76200" dir="8100000" algn="tr" rotWithShape="0">
              <a:prstClr val="black">
                <a:alpha val="43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Powered By ATC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914400"/>
            <a:ext cx="7543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0" algn="ctr" defTabSz="914400" rtl="0" eaLnBrk="1" latinLnBrk="0" hangingPunct="1">
        <a:spcBef>
          <a:spcPct val="0"/>
        </a:spcBef>
        <a:buNone/>
        <a:defRPr lang="en-ZA" sz="4000" b="1" kern="1200" cap="none" spc="50" dirty="0">
          <a:ln w="11430"/>
          <a:gradFill>
            <a:gsLst>
              <a:gs pos="25000">
                <a:schemeClr val="accent2">
                  <a:satMod val="155000"/>
                </a:schemeClr>
              </a:gs>
              <a:gs pos="100000">
                <a:schemeClr val="accent2">
                  <a:shade val="45000"/>
                  <a:satMod val="165000"/>
                </a:schemeClr>
              </a:gs>
            </a:gsLst>
            <a:lin ang="5400000"/>
          </a:gra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1447800" y="-914400"/>
            <a:ext cx="11658600" cy="89154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-76200" y="0"/>
            <a:ext cx="9906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4" descr="bbd logo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-1495721" y="4315122"/>
            <a:ext cx="3819526" cy="82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617220" y="1282700"/>
            <a:ext cx="7993380" cy="1384300"/>
          </a:xfrm>
          <a:custGeom>
            <a:avLst/>
            <a:gdLst>
              <a:gd name="connsiteX0" fmla="*/ 0 w 7604760"/>
              <a:gd name="connsiteY0" fmla="*/ 500380 h 1033780"/>
              <a:gd name="connsiteX1" fmla="*/ 3718560 w 7604760"/>
              <a:gd name="connsiteY1" fmla="*/ 88900 h 1033780"/>
              <a:gd name="connsiteX2" fmla="*/ 7604760 w 7604760"/>
              <a:gd name="connsiteY2" fmla="*/ 1033780 h 10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4760" h="1033780">
                <a:moveTo>
                  <a:pt x="0" y="500380"/>
                </a:moveTo>
                <a:cubicBezTo>
                  <a:pt x="1225550" y="250190"/>
                  <a:pt x="2451100" y="0"/>
                  <a:pt x="3718560" y="88900"/>
                </a:cubicBezTo>
                <a:cubicBezTo>
                  <a:pt x="4986020" y="177800"/>
                  <a:pt x="6983730" y="749300"/>
                  <a:pt x="7604760" y="103378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reeform 10"/>
          <p:cNvSpPr/>
          <p:nvPr/>
        </p:nvSpPr>
        <p:spPr>
          <a:xfrm>
            <a:off x="1082040" y="1699260"/>
            <a:ext cx="7223760" cy="4091940"/>
          </a:xfrm>
          <a:custGeom>
            <a:avLst/>
            <a:gdLst>
              <a:gd name="connsiteX0" fmla="*/ 0 w 5364480"/>
              <a:gd name="connsiteY0" fmla="*/ 198120 h 3718560"/>
              <a:gd name="connsiteX1" fmla="*/ 2567940 w 5364480"/>
              <a:gd name="connsiteY1" fmla="*/ 586740 h 3718560"/>
              <a:gd name="connsiteX2" fmla="*/ 5364480 w 5364480"/>
              <a:gd name="connsiteY2" fmla="*/ 3718560 h 371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4480" h="3718560">
                <a:moveTo>
                  <a:pt x="0" y="198120"/>
                </a:moveTo>
                <a:cubicBezTo>
                  <a:pt x="836930" y="99060"/>
                  <a:pt x="1673860" y="0"/>
                  <a:pt x="2567940" y="586740"/>
                </a:cubicBezTo>
                <a:cubicBezTo>
                  <a:pt x="3462020" y="1173480"/>
                  <a:pt x="4820920" y="3059430"/>
                  <a:pt x="5364480" y="371856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Freeform 11"/>
          <p:cNvSpPr/>
          <p:nvPr/>
        </p:nvSpPr>
        <p:spPr>
          <a:xfrm rot="2563594" flipV="1">
            <a:off x="366361" y="3566972"/>
            <a:ext cx="6915399" cy="1089562"/>
          </a:xfrm>
          <a:custGeom>
            <a:avLst/>
            <a:gdLst>
              <a:gd name="connsiteX0" fmla="*/ 0 w 5730240"/>
              <a:gd name="connsiteY0" fmla="*/ 220980 h 486410"/>
              <a:gd name="connsiteX1" fmla="*/ 2499360 w 5730240"/>
              <a:gd name="connsiteY1" fmla="*/ 449580 h 486410"/>
              <a:gd name="connsiteX2" fmla="*/ 5730240 w 5730240"/>
              <a:gd name="connsiteY2" fmla="*/ 0 h 48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0" h="486410">
                <a:moveTo>
                  <a:pt x="0" y="220980"/>
                </a:moveTo>
                <a:cubicBezTo>
                  <a:pt x="772160" y="353695"/>
                  <a:pt x="1544320" y="486410"/>
                  <a:pt x="2499360" y="449580"/>
                </a:cubicBezTo>
                <a:cubicBezTo>
                  <a:pt x="3454400" y="412750"/>
                  <a:pt x="4592320" y="206375"/>
                  <a:pt x="5730240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22225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924800" y="2895600"/>
            <a:ext cx="1981200" cy="457200"/>
          </a:xfrm>
          <a:prstGeom prst="round2SameRect">
            <a:avLst/>
          </a:prstGeom>
          <a:ln/>
          <a:effectLst>
            <a:outerShdw blurRad="50800" dist="76200" dir="8100000" algn="tr" rotWithShape="0">
              <a:prstClr val="black">
                <a:alpha val="43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Powered By ATC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240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iming>
    <p:tnLst>
      <p:par>
        <p:cTn id="1" dur="indefinite" restart="never" nodeType="tmRoot"/>
      </p:par>
    </p:tnLst>
  </p:timing>
  <p:txStyles>
    <p:titleStyle>
      <a:lvl1pPr marL="0" algn="l" defTabSz="914400" rtl="0" eaLnBrk="1" latinLnBrk="0" hangingPunct="1">
        <a:spcBef>
          <a:spcPct val="0"/>
        </a:spcBef>
        <a:buNone/>
        <a:defRPr lang="en-ZA" sz="4000" b="1" kern="1200" cap="none" spc="50" dirty="0">
          <a:ln w="11430"/>
          <a:gradFill>
            <a:gsLst>
              <a:gs pos="25000">
                <a:schemeClr val="accent2">
                  <a:satMod val="155000"/>
                </a:schemeClr>
              </a:gs>
              <a:gs pos="100000">
                <a:schemeClr val="accent2">
                  <a:shade val="45000"/>
                  <a:satMod val="165000"/>
                </a:schemeClr>
              </a:gs>
            </a:gsLst>
            <a:lin ang="5400000"/>
          </a:gra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livecall:555-4567" TargetMode="External"/><Relationship Id="rId2" Type="http://schemas.openxmlformats.org/officeDocument/2006/relationships/hyperlink" Target="livecall:555-1234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The New Kids on the Data Block</a:t>
            </a:r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		JSON </a:t>
            </a:r>
            <a:br>
              <a:rPr lang="en-ZA" dirty="0" smtClean="0"/>
            </a:br>
            <a:r>
              <a:rPr lang="en-ZA" dirty="0" smtClean="0"/>
              <a:t>		and</a:t>
            </a:r>
            <a:br>
              <a:rPr lang="en-ZA" dirty="0" smtClean="0"/>
            </a:br>
            <a:r>
              <a:rPr lang="en-ZA" dirty="0" smtClean="0"/>
              <a:t>		REST</a:t>
            </a:r>
            <a:br>
              <a:rPr lang="en-ZA" dirty="0" smtClean="0"/>
            </a:br>
            <a:endParaRPr lang="en-ZA" dirty="0"/>
          </a:p>
        </p:txBody>
      </p:sp>
      <p:pic>
        <p:nvPicPr>
          <p:cNvPr id="2050" name="Picture 2" descr="C:\Users\bbdnet0758\Desktop\CLIPART_OF_10895_SM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3352800"/>
            <a:ext cx="4764024" cy="4764024"/>
          </a:xfrm>
          <a:prstGeom prst="rect">
            <a:avLst/>
          </a:prstGeom>
          <a:noFill/>
          <a:scene3d>
            <a:camera prst="orthographicFront">
              <a:rot lat="0" lon="21299999" rev="0"/>
            </a:camera>
            <a:lightRig rig="threePt" dir="t"/>
          </a:scene3d>
        </p:spPr>
      </p:pic>
      <p:sp>
        <p:nvSpPr>
          <p:cNvPr id="7" name="ThermometerBar"/>
          <p:cNvSpPr/>
          <p:nvPr/>
        </p:nvSpPr>
        <p:spPr>
          <a:xfrm>
            <a:off x="0" y="6756400"/>
            <a:ext cx="304800" cy="101600"/>
          </a:xfrm>
          <a:prstGeom prst="rect">
            <a:avLst/>
          </a:prstGeom>
          <a:gradFill flip="none" rotWithShape="1">
            <a:gsLst>
              <a:gs pos="0">
                <a:srgbClr val="D34817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REST – Methods Example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066800" y="1066800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163" lvl="1" indent="-342900">
              <a:spcBef>
                <a:spcPts val="700"/>
              </a:spcBef>
              <a:buClrTx/>
              <a:buSzPct val="95000"/>
            </a:pPr>
            <a:r>
              <a:rPr lang="en-ZA" sz="2400" b="1" dirty="0" smtClean="0"/>
              <a:t>http://bbddb01/northwind/users[firstname=“rob%”]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1588532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POST = Error 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2057400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PUT = Error</a:t>
            </a:r>
            <a:endParaRPr lang="en-ZA" b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590800"/>
            <a:ext cx="7162800" cy="1290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163" lvl="1" indent="-342900">
              <a:spcBef>
                <a:spcPts val="700"/>
              </a:spcBef>
              <a:buClrTx/>
              <a:buSzPct val="95000"/>
            </a:pPr>
            <a:r>
              <a:rPr lang="en-ZA" sz="2400" b="1" dirty="0" smtClean="0">
                <a:solidFill>
                  <a:schemeClr val="accent2"/>
                </a:solidFill>
              </a:rPr>
              <a:t>What would the error be?</a:t>
            </a:r>
          </a:p>
          <a:p>
            <a:pPr marL="411163" lvl="1" indent="-342900">
              <a:spcBef>
                <a:spcPts val="700"/>
              </a:spcBef>
              <a:buClrTx/>
              <a:buSzPct val="95000"/>
            </a:pPr>
            <a:r>
              <a:rPr lang="en-ZA" sz="2400" b="1" dirty="0" smtClean="0"/>
              <a:t>HTTP 400 or 500 errors are normally used to indicate problems – same as websites</a:t>
            </a:r>
          </a:p>
        </p:txBody>
      </p:sp>
      <p:sp>
        <p:nvSpPr>
          <p:cNvPr id="11" name="ThermometerBar"/>
          <p:cNvSpPr/>
          <p:nvPr/>
        </p:nvSpPr>
        <p:spPr>
          <a:xfrm>
            <a:off x="0" y="6756400"/>
            <a:ext cx="30480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REST – Commands</a:t>
            </a:r>
            <a:endParaRPr lang="en-ZA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914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You can associate </a:t>
            </a:r>
            <a:r>
              <a:rPr lang="en-ZA" sz="2800" dirty="0" smtClean="0"/>
              <a:t>commands </a:t>
            </a:r>
            <a:r>
              <a:rPr lang="en-ZA" sz="2800" dirty="0" smtClean="0"/>
              <a:t>with a resource. </a:t>
            </a:r>
          </a:p>
          <a:p>
            <a:endParaRPr lang="en-ZA" sz="2800" dirty="0" smtClean="0"/>
          </a:p>
          <a:p>
            <a:r>
              <a:rPr lang="en-ZA" sz="2800" dirty="0" smtClean="0"/>
              <a:t>Commands can replace the need for using HTTP methods and can provide a more familiar way of dealing with data.</a:t>
            </a:r>
          </a:p>
          <a:p>
            <a:endParaRPr lang="en-ZA" sz="3200" dirty="0" smtClean="0"/>
          </a:p>
          <a:p>
            <a:r>
              <a:rPr lang="en-ZA" sz="3200" b="1" dirty="0" smtClean="0">
                <a:solidFill>
                  <a:schemeClr val="accent2"/>
                </a:solidFill>
              </a:rPr>
              <a:t>Example:</a:t>
            </a:r>
          </a:p>
          <a:p>
            <a:r>
              <a:rPr lang="en-US" dirty="0" err="1" smtClean="0">
                <a:latin typeface="Consolas" pitchFamily="49" charset="0"/>
              </a:rPr>
              <a:t>userResource</a:t>
            </a:r>
            <a:r>
              <a:rPr lang="en-US" dirty="0" smtClean="0">
                <a:latin typeface="Consolas" pitchFamily="49" charset="0"/>
              </a:rPr>
              <a:t> = new Resource('http://example.com/users/001') </a:t>
            </a:r>
            <a:r>
              <a:rPr lang="en-US" dirty="0" err="1" smtClean="0">
                <a:latin typeface="Consolas" pitchFamily="49" charset="0"/>
              </a:rPr>
              <a:t>userResource.delete</a:t>
            </a:r>
            <a:r>
              <a:rPr lang="en-US" dirty="0" smtClean="0">
                <a:latin typeface="Consolas" pitchFamily="49" charset="0"/>
              </a:rPr>
              <a:t>() </a:t>
            </a:r>
            <a:endParaRPr lang="en-ZA" dirty="0">
              <a:latin typeface="Consolas" pitchFamily="49" charset="0"/>
            </a:endParaRPr>
          </a:p>
        </p:txBody>
      </p:sp>
      <p:sp>
        <p:nvSpPr>
          <p:cNvPr id="6" name="ThermometerBar"/>
          <p:cNvSpPr/>
          <p:nvPr/>
        </p:nvSpPr>
        <p:spPr>
          <a:xfrm>
            <a:off x="0" y="6756400"/>
            <a:ext cx="33528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Comparing apples and oranges</a:t>
            </a:r>
            <a:endParaRPr lang="en-ZA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FIGHT: </a:t>
            </a:r>
            <a:br>
              <a:rPr lang="en-ZA" dirty="0" smtClean="0"/>
            </a:br>
            <a:r>
              <a:rPr smtClean="0"/>
              <a:t>REST vs. SOAP</a:t>
            </a:r>
            <a:br>
              <a:rPr smtClean="0"/>
            </a:br>
            <a:endParaRPr lang="en-ZA" dirty="0"/>
          </a:p>
        </p:txBody>
      </p:sp>
      <p:pic>
        <p:nvPicPr>
          <p:cNvPr id="4099" name="Picture 3" descr="C:\Users\bbdnet0758\Desktop\CLIPART_OF_10908_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90938"/>
            <a:ext cx="3167062" cy="3167062"/>
          </a:xfrm>
          <a:prstGeom prst="rect">
            <a:avLst/>
          </a:prstGeom>
          <a:noFill/>
        </p:spPr>
      </p:pic>
      <p:sp>
        <p:nvSpPr>
          <p:cNvPr id="6" name="ThermometerBar"/>
          <p:cNvSpPr/>
          <p:nvPr/>
        </p:nvSpPr>
        <p:spPr>
          <a:xfrm>
            <a:off x="0" y="6756400"/>
            <a:ext cx="3657600" cy="101600"/>
          </a:xfrm>
          <a:prstGeom prst="rect">
            <a:avLst/>
          </a:prstGeom>
          <a:gradFill flip="none" rotWithShape="1">
            <a:gsLst>
              <a:gs pos="0">
                <a:srgbClr val="D34817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1143000"/>
          </a:xfrm>
        </p:spPr>
        <p:txBody>
          <a:bodyPr/>
          <a:lstStyle/>
          <a:p>
            <a:r>
              <a:rPr lang="en-ZA" dirty="0" smtClean="0"/>
              <a:t>REST vs. SOAP – pt I: Technology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3000" y="929639"/>
          <a:ext cx="7620000" cy="564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42314">
                <a:tc>
                  <a:txBody>
                    <a:bodyPr/>
                    <a:lstStyle/>
                    <a:p>
                      <a:r>
                        <a:rPr lang="en-ZA" dirty="0" smtClean="0"/>
                        <a:t>REST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SOAP</a:t>
                      </a:r>
                      <a:endParaRPr lang="en-ZA" dirty="0"/>
                    </a:p>
                  </a:txBody>
                  <a:tcPr/>
                </a:tc>
              </a:tr>
              <a:tr h="427893">
                <a:tc>
                  <a:txBody>
                    <a:bodyPr/>
                    <a:lstStyle/>
                    <a:p>
                      <a:r>
                        <a:rPr lang="en-ZA" sz="2400" b="1" u="sng" dirty="0" smtClean="0">
                          <a:solidFill>
                            <a:schemeClr val="accent2"/>
                          </a:solidFill>
                        </a:rPr>
                        <a:t>A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A Standard</a:t>
                      </a:r>
                    </a:p>
                  </a:txBody>
                  <a:tcPr/>
                </a:tc>
              </a:tr>
              <a:tr h="855784">
                <a:tc>
                  <a:txBody>
                    <a:bodyPr/>
                    <a:lstStyle/>
                    <a:p>
                      <a:r>
                        <a:rPr lang="en-ZA" dirty="0" smtClean="0"/>
                        <a:t>Proper REST: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dirty="0" smtClean="0"/>
                        <a:t>Transport must be HTTP/HTTPS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Normally transport is HTTP/HTTPS but can be</a:t>
                      </a:r>
                      <a:r>
                        <a:rPr lang="en-ZA" baseline="0" dirty="0" smtClean="0"/>
                        <a:t> something else</a:t>
                      </a:r>
                      <a:endParaRPr lang="en-ZA" dirty="0" smtClean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ZA" dirty="0" smtClean="0"/>
                        <a:t>Response data is normally transmitted as XML</a:t>
                      </a:r>
                      <a:r>
                        <a:rPr lang="en-ZA" baseline="0" dirty="0" smtClean="0"/>
                        <a:t>, can be something else.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ZA" baseline="0" dirty="0" smtClean="0"/>
                        <a:t>On average the lighter of the two as does not have SOAP header overhead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Response data is transmitted as XML</a:t>
                      </a:r>
                    </a:p>
                  </a:txBody>
                  <a:tcPr/>
                </a:tc>
              </a:tr>
              <a:tr h="1493521">
                <a:tc>
                  <a:txBody>
                    <a:bodyPr/>
                    <a:lstStyle/>
                    <a:p>
                      <a:r>
                        <a:rPr lang="en-ZA" dirty="0" smtClean="0"/>
                        <a:t>Request is transmitted as URI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ZA" dirty="0" smtClean="0"/>
                        <a:t>Exceptionally light compared to web services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ZA" dirty="0" smtClean="0"/>
                        <a:t>Limit on how long it can be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ZA" dirty="0" smtClean="0"/>
                        <a:t>Can use input fields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Request is transmitted as XML</a:t>
                      </a:r>
                      <a:endParaRPr lang="en-ZA" dirty="0"/>
                    </a:p>
                  </a:txBody>
                  <a:tcPr/>
                </a:tc>
              </a:tr>
              <a:tr h="599050">
                <a:tc>
                  <a:txBody>
                    <a:bodyPr/>
                    <a:lstStyle/>
                    <a:p>
                      <a:r>
                        <a:rPr lang="en-ZA" dirty="0" smtClean="0"/>
                        <a:t>Analysis of method</a:t>
                      </a:r>
                      <a:r>
                        <a:rPr lang="en-ZA" baseline="0" dirty="0" smtClean="0"/>
                        <a:t> and URI indicate intent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Must analyse message payload</a:t>
                      </a:r>
                      <a:r>
                        <a:rPr lang="en-ZA" baseline="0" dirty="0" smtClean="0"/>
                        <a:t> to understand intent</a:t>
                      </a:r>
                      <a:endParaRPr lang="en-ZA" dirty="0"/>
                    </a:p>
                  </a:txBody>
                  <a:tcPr/>
                </a:tc>
              </a:tr>
              <a:tr h="599050">
                <a:tc>
                  <a:txBody>
                    <a:bodyPr/>
                    <a:lstStyle/>
                    <a:p>
                      <a:r>
                        <a:rPr lang="en-ZA" dirty="0" smtClean="0"/>
                        <a:t>…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WS* initiatives to improve problems like</a:t>
                      </a:r>
                      <a:r>
                        <a:rPr lang="en-ZA" baseline="0" dirty="0" smtClean="0"/>
                        <a:t> compression or security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hermometerBar"/>
          <p:cNvSpPr/>
          <p:nvPr/>
        </p:nvSpPr>
        <p:spPr>
          <a:xfrm>
            <a:off x="0" y="6756400"/>
            <a:ext cx="39624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1143000"/>
          </a:xfrm>
        </p:spPr>
        <p:txBody>
          <a:bodyPr/>
          <a:lstStyle/>
          <a:p>
            <a:r>
              <a:rPr lang="en-ZA" dirty="0" smtClean="0"/>
              <a:t>REST vs. SOAP – pt II: Languages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3000" y="838200"/>
          <a:ext cx="7434262" cy="5804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131"/>
                <a:gridCol w="3717131"/>
              </a:tblGrid>
              <a:tr h="495107">
                <a:tc>
                  <a:txBody>
                    <a:bodyPr/>
                    <a:lstStyle/>
                    <a:p>
                      <a:r>
                        <a:rPr lang="en-ZA" dirty="0" smtClean="0"/>
                        <a:t>REST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SOAP</a:t>
                      </a:r>
                      <a:endParaRPr lang="en-ZA" dirty="0"/>
                    </a:p>
                  </a:txBody>
                  <a:tcPr/>
                </a:tc>
              </a:tr>
              <a:tr h="854567">
                <a:tc>
                  <a:txBody>
                    <a:bodyPr/>
                    <a:lstStyle/>
                    <a:p>
                      <a:r>
                        <a:rPr lang="en-ZA" dirty="0" smtClean="0"/>
                        <a:t>Easy to be called from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JavaScript can call SOAP</a:t>
                      </a:r>
                      <a:r>
                        <a:rPr lang="en-ZA" baseline="0" dirty="0" smtClean="0"/>
                        <a:t> but it is hard, and not very elegant.</a:t>
                      </a:r>
                      <a:endParaRPr lang="en-ZA" dirty="0" smtClean="0"/>
                    </a:p>
                  </a:txBody>
                  <a:tcPr/>
                </a:tc>
              </a:tr>
              <a:tr h="1220810">
                <a:tc>
                  <a:txBody>
                    <a:bodyPr/>
                    <a:lstStyle/>
                    <a:p>
                      <a:r>
                        <a:rPr lang="en-ZA" dirty="0" smtClean="0"/>
                        <a:t>If JSON is returned it</a:t>
                      </a:r>
                      <a:r>
                        <a:rPr lang="en-ZA" baseline="0" dirty="0" smtClean="0"/>
                        <a:t> is very powerful (keep this in mind)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JavaScript parsing XML is slow and the methods differ from browser to browser. </a:t>
                      </a:r>
                    </a:p>
                  </a:txBody>
                  <a:tcPr/>
                </a:tc>
              </a:tr>
              <a:tr h="1220810">
                <a:tc>
                  <a:txBody>
                    <a:bodyPr/>
                    <a:lstStyle/>
                    <a:p>
                      <a:r>
                        <a:rPr lang="en-ZA" dirty="0" smtClean="0"/>
                        <a:t>C# (Visual Studio) parsing</a:t>
                      </a:r>
                      <a:r>
                        <a:rPr lang="en-ZA" baseline="0" dirty="0" smtClean="0"/>
                        <a:t> of REST means using </a:t>
                      </a:r>
                      <a:r>
                        <a:rPr lang="en-ZA" baseline="0" dirty="0" err="1" smtClean="0"/>
                        <a:t>HttpWebRequest</a:t>
                      </a:r>
                      <a:r>
                        <a:rPr lang="en-ZA" baseline="0" dirty="0" smtClean="0"/>
                        <a:t> and parsing the results (string/xml) or normal service consumption (.NET 3.5 SP 1 and later).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C# (Visual Studio)</a:t>
                      </a:r>
                      <a:r>
                        <a:rPr lang="en-ZA" baseline="0" dirty="0" smtClean="0"/>
                        <a:t> makes consuming SOAP very easy and provides nice object models to work with.</a:t>
                      </a:r>
                      <a:endParaRPr lang="en-ZA" dirty="0"/>
                    </a:p>
                  </a:txBody>
                  <a:tcPr/>
                </a:tc>
              </a:tr>
              <a:tr h="854567">
                <a:tc>
                  <a:txBody>
                    <a:bodyPr/>
                    <a:lstStyle/>
                    <a:p>
                      <a:r>
                        <a:rPr lang="en-ZA" dirty="0" smtClean="0"/>
                        <a:t>C# version</a:t>
                      </a:r>
                      <a:r>
                        <a:rPr lang="en-ZA" baseline="0" dirty="0" smtClean="0"/>
                        <a:t> 4 should make this easier thanks to new dynamic methods.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...</a:t>
                      </a:r>
                      <a:endParaRPr lang="en-ZA" dirty="0"/>
                    </a:p>
                  </a:txBody>
                  <a:tcPr/>
                </a:tc>
              </a:tr>
              <a:tr h="916738">
                <a:tc>
                  <a:txBody>
                    <a:bodyPr/>
                    <a:lstStyle/>
                    <a:p>
                      <a:r>
                        <a:rPr lang="en-ZA" dirty="0" smtClean="0"/>
                        <a:t>There are 3</a:t>
                      </a:r>
                      <a:r>
                        <a:rPr lang="en-ZA" baseline="30000" dirty="0" smtClean="0"/>
                        <a:t>rd</a:t>
                      </a:r>
                      <a:r>
                        <a:rPr lang="en-ZA" baseline="0" dirty="0" smtClean="0"/>
                        <a:t> party add-on’s for parsing JSON with C# so that may make it easier.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...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hermometerBar"/>
          <p:cNvSpPr/>
          <p:nvPr/>
        </p:nvSpPr>
        <p:spPr>
          <a:xfrm>
            <a:off x="0" y="6756400"/>
            <a:ext cx="42672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REST vs. SOAP – pt III: Tools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3000" y="1295400"/>
          <a:ext cx="7315200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617087">
                <a:tc>
                  <a:txBody>
                    <a:bodyPr/>
                    <a:lstStyle/>
                    <a:p>
                      <a:r>
                        <a:rPr lang="en-ZA" dirty="0" smtClean="0"/>
                        <a:t>REST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SOAP</a:t>
                      </a:r>
                      <a:endParaRPr lang="en-ZA" dirty="0"/>
                    </a:p>
                  </a:txBody>
                  <a:tcPr/>
                </a:tc>
              </a:tr>
              <a:tr h="1065109">
                <a:tc>
                  <a:txBody>
                    <a:bodyPr/>
                    <a:lstStyle/>
                    <a:p>
                      <a:r>
                        <a:rPr lang="en-ZA" dirty="0" smtClean="0"/>
                        <a:t>Basic support for REST in BizTalk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BizTalk and SOAP are made</a:t>
                      </a:r>
                      <a:r>
                        <a:rPr lang="en-ZA" baseline="0" dirty="0" smtClean="0"/>
                        <a:t> to be together.</a:t>
                      </a:r>
                      <a:endParaRPr lang="en-ZA" dirty="0"/>
                    </a:p>
                  </a:txBody>
                  <a:tcPr/>
                </a:tc>
              </a:tr>
              <a:tr h="1065109">
                <a:tc>
                  <a:txBody>
                    <a:bodyPr/>
                    <a:lstStyle/>
                    <a:p>
                      <a:r>
                        <a:rPr lang="en-ZA" dirty="0" smtClean="0"/>
                        <a:t>WCF can consume REST.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WCF can consume</a:t>
                      </a:r>
                      <a:r>
                        <a:rPr lang="en-ZA" baseline="0" dirty="0" smtClean="0"/>
                        <a:t> SOAP.</a:t>
                      </a:r>
                      <a:endParaRPr lang="en-ZA" dirty="0" smtClean="0"/>
                    </a:p>
                  </a:txBody>
                  <a:tcPr/>
                </a:tc>
              </a:tr>
              <a:tr h="1065109">
                <a:tc>
                  <a:txBody>
                    <a:bodyPr/>
                    <a:lstStyle/>
                    <a:p>
                      <a:r>
                        <a:rPr lang="en-ZA" dirty="0" smtClean="0"/>
                        <a:t>WCF can serve</a:t>
                      </a:r>
                      <a:r>
                        <a:rPr lang="en-ZA" baseline="0" dirty="0" smtClean="0"/>
                        <a:t> REST with a bit of tweaking.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WCF can server</a:t>
                      </a:r>
                      <a:r>
                        <a:rPr lang="en-ZA" baseline="0" dirty="0" smtClean="0"/>
                        <a:t> SOAP.</a:t>
                      </a:r>
                      <a:endParaRPr lang="en-ZA" dirty="0"/>
                    </a:p>
                  </a:txBody>
                  <a:tcPr/>
                </a:tc>
              </a:tr>
              <a:tr h="1521585">
                <a:tc>
                  <a:txBody>
                    <a:bodyPr/>
                    <a:lstStyle/>
                    <a:p>
                      <a:r>
                        <a:rPr lang="en-ZA" dirty="0" smtClean="0"/>
                        <a:t>The</a:t>
                      </a:r>
                      <a:r>
                        <a:rPr lang="en-ZA" baseline="0" dirty="0" smtClean="0"/>
                        <a:t> new routing feature in ASP.NET 3.5 SP1 makes building a </a:t>
                      </a:r>
                      <a:r>
                        <a:rPr lang="en-ZA" baseline="0" dirty="0" err="1" smtClean="0"/>
                        <a:t>RESTful</a:t>
                      </a:r>
                      <a:r>
                        <a:rPr lang="en-ZA" baseline="0" dirty="0" smtClean="0"/>
                        <a:t> service easy.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...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hermometerBar"/>
          <p:cNvSpPr/>
          <p:nvPr/>
        </p:nvSpPr>
        <p:spPr>
          <a:xfrm>
            <a:off x="0" y="6756400"/>
            <a:ext cx="45720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FAQ about Security?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2"/>
                </a:solidFill>
              </a:rPr>
              <a:t>Are </a:t>
            </a:r>
            <a:r>
              <a:rPr lang="en-ZA" dirty="0" err="1" smtClean="0">
                <a:solidFill>
                  <a:schemeClr val="accent2"/>
                </a:solidFill>
              </a:rPr>
              <a:t>RESTful</a:t>
            </a:r>
            <a:r>
              <a:rPr lang="en-ZA" dirty="0" smtClean="0">
                <a:solidFill>
                  <a:schemeClr val="accent2"/>
                </a:solidFill>
              </a:rPr>
              <a:t> services secure?</a:t>
            </a:r>
          </a:p>
          <a:p>
            <a:r>
              <a:rPr lang="en-ZA" dirty="0" smtClean="0"/>
              <a:t>	It’s a style, not a technology so that depends on how you implement it.</a:t>
            </a:r>
          </a:p>
          <a:p>
            <a:r>
              <a:rPr lang="en-ZA" dirty="0" smtClean="0">
                <a:solidFill>
                  <a:schemeClr val="accent2"/>
                </a:solidFill>
              </a:rPr>
              <a:t>Are you open to SQL injection attacks?</a:t>
            </a:r>
          </a:p>
          <a:p>
            <a:pPr marL="342900" lvl="1" indent="-342900"/>
            <a:r>
              <a:rPr lang="en-ZA" sz="2400" dirty="0" smtClean="0"/>
              <a:t>When you look at </a:t>
            </a:r>
            <a:r>
              <a:rPr lang="en-ZA" sz="2400" i="1" dirty="0" smtClean="0"/>
              <a:t>http://bbddb01/northwind/users[firstname=“rob%”]</a:t>
            </a:r>
            <a:r>
              <a:rPr lang="en-ZA" sz="2400" dirty="0" smtClean="0"/>
              <a:t>, you may think so but you shouldn’t be. Because:</a:t>
            </a:r>
          </a:p>
          <a:p>
            <a:pPr marL="457200" lvl="1" indent="-457200">
              <a:buAutoNum type="arabicParenR"/>
            </a:pPr>
            <a:r>
              <a:rPr lang="en-ZA" sz="2400" dirty="0" smtClean="0"/>
              <a:t>The parameter shouldn’t be SQL</a:t>
            </a:r>
          </a:p>
          <a:p>
            <a:pPr marL="457200" lvl="1" indent="-457200">
              <a:buAutoNum type="arabicParenR"/>
            </a:pPr>
            <a:r>
              <a:rPr lang="en-ZA" sz="2400" dirty="0" smtClean="0"/>
              <a:t>If it is SQL, why are you not filtering it?</a:t>
            </a:r>
          </a:p>
          <a:p>
            <a:pPr marL="457200" lvl="1" indent="-457200">
              <a:buAutoNum type="arabicParenR"/>
            </a:pPr>
            <a:r>
              <a:rPr lang="en-ZA" sz="2400" dirty="0" smtClean="0"/>
              <a:t>Remember the old rule: Do not trust user input</a:t>
            </a:r>
          </a:p>
          <a:p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6" name="ThermometerBar"/>
          <p:cNvSpPr/>
          <p:nvPr/>
        </p:nvSpPr>
        <p:spPr>
          <a:xfrm>
            <a:off x="0" y="6756400"/>
            <a:ext cx="48768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FAQ about Security?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>
                <a:solidFill>
                  <a:schemeClr val="accent2"/>
                </a:solidFill>
              </a:rPr>
              <a:t>How can I do authentication?</a:t>
            </a:r>
          </a:p>
          <a:p>
            <a:r>
              <a:rPr lang="en-ZA" dirty="0" smtClean="0"/>
              <a:t>It’s built on HTTP, so everything you have for authentication in HTTP is available</a:t>
            </a:r>
          </a:p>
          <a:p>
            <a:r>
              <a:rPr lang="en-ZA" dirty="0" smtClean="0"/>
              <a:t>PLUS</a:t>
            </a:r>
          </a:p>
          <a:p>
            <a:r>
              <a:rPr lang="en-ZA" dirty="0" smtClean="0"/>
              <a:t>You could encode your authentication requirements into the input fields</a:t>
            </a:r>
          </a:p>
          <a:p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6" name="ThermometerBar"/>
          <p:cNvSpPr/>
          <p:nvPr/>
        </p:nvSpPr>
        <p:spPr>
          <a:xfrm>
            <a:off x="0" y="6756400"/>
            <a:ext cx="51816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3000" y="533400"/>
            <a:ext cx="6858000" cy="6186309"/>
          </a:xfrm>
        </p:spPr>
        <p:txBody>
          <a:bodyPr/>
          <a:lstStyle/>
          <a:p>
            <a:r>
              <a:rPr sz="6600" smtClean="0"/>
              <a:t>Building a RESTful database with ADO.NET Data Services</a:t>
            </a:r>
            <a:br>
              <a:rPr sz="6600" smtClean="0"/>
            </a:br>
            <a:endParaRPr lang="en-ZA" sz="6600" dirty="0"/>
          </a:p>
        </p:txBody>
      </p:sp>
      <p:pic>
        <p:nvPicPr>
          <p:cNvPr id="7170" name="Picture 2" descr="C:\Users\bbdnet0758\Desktop\CLIPART_OF_17592_S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49021"/>
            <a:ext cx="1752600" cy="2408979"/>
          </a:xfrm>
          <a:prstGeom prst="rect">
            <a:avLst/>
          </a:prstGeom>
          <a:noFill/>
        </p:spPr>
      </p:pic>
      <p:sp>
        <p:nvSpPr>
          <p:cNvPr id="8" name="ThermometerBar"/>
          <p:cNvSpPr/>
          <p:nvPr/>
        </p:nvSpPr>
        <p:spPr>
          <a:xfrm>
            <a:off x="0" y="6756400"/>
            <a:ext cx="5486400" cy="101600"/>
          </a:xfrm>
          <a:prstGeom prst="rect">
            <a:avLst/>
          </a:prstGeom>
          <a:gradFill flip="none" rotWithShape="1">
            <a:gsLst>
              <a:gs pos="0">
                <a:srgbClr val="D34817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JSON – What is it?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“JSON (JavaScript Object Notation) is a </a:t>
            </a:r>
            <a:r>
              <a:rPr lang="en-US" sz="2400" b="1" i="1" dirty="0" smtClean="0"/>
              <a:t>lightweight data-interchange format</a:t>
            </a:r>
            <a:r>
              <a:rPr lang="en-US" sz="2400" i="1" dirty="0" smtClean="0"/>
              <a:t>. It is easy for humans to read and write. It is easy for machines to parse and generate” </a:t>
            </a:r>
            <a:r>
              <a:rPr lang="en-US" sz="2400" dirty="0" smtClean="0"/>
              <a:t>– JSON.org</a:t>
            </a:r>
          </a:p>
          <a:p>
            <a:endParaRPr lang="en-US" sz="2400" dirty="0" smtClean="0"/>
          </a:p>
          <a:p>
            <a:r>
              <a:rPr lang="en-US" sz="2400" dirty="0" smtClean="0"/>
              <a:t>Importantly: JSON is a subset of JavaScript</a:t>
            </a:r>
          </a:p>
        </p:txBody>
      </p:sp>
      <p:sp>
        <p:nvSpPr>
          <p:cNvPr id="7" name="ThermometerBar"/>
          <p:cNvSpPr/>
          <p:nvPr/>
        </p:nvSpPr>
        <p:spPr>
          <a:xfrm>
            <a:off x="0" y="6756400"/>
            <a:ext cx="57912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REST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b="1" dirty="0" smtClean="0">
                <a:solidFill>
                  <a:schemeClr val="accent2"/>
                </a:solidFill>
              </a:rPr>
              <a:t>What does it stand for?: </a:t>
            </a:r>
          </a:p>
          <a:p>
            <a:r>
              <a:rPr lang="en-ZA" b="1" dirty="0" smtClean="0"/>
              <a:t>	R</a:t>
            </a:r>
            <a:r>
              <a:rPr lang="en-ZA" dirty="0" smtClean="0"/>
              <a:t>epresentational </a:t>
            </a:r>
            <a:r>
              <a:rPr lang="en-ZA" b="1" dirty="0" smtClean="0"/>
              <a:t>S</a:t>
            </a:r>
            <a:r>
              <a:rPr lang="en-ZA" dirty="0" smtClean="0"/>
              <a:t>tat</a:t>
            </a:r>
            <a:r>
              <a:rPr lang="en-ZA" b="1" dirty="0" smtClean="0"/>
              <a:t>e</a:t>
            </a:r>
            <a:r>
              <a:rPr lang="en-ZA" dirty="0" smtClean="0"/>
              <a:t> </a:t>
            </a:r>
            <a:r>
              <a:rPr lang="en-ZA" b="1" dirty="0" smtClean="0"/>
              <a:t>T</a:t>
            </a:r>
            <a:r>
              <a:rPr lang="en-ZA" dirty="0" smtClean="0"/>
              <a:t>ransfer </a:t>
            </a:r>
          </a:p>
          <a:p>
            <a:r>
              <a:rPr lang="en-ZA" b="1" dirty="0" smtClean="0">
                <a:solidFill>
                  <a:schemeClr val="accent2"/>
                </a:solidFill>
              </a:rPr>
              <a:t>What Is it?</a:t>
            </a:r>
          </a:p>
          <a:p>
            <a:r>
              <a:rPr lang="en-ZA" b="1" dirty="0" smtClean="0"/>
              <a:t>	</a:t>
            </a:r>
            <a:r>
              <a:rPr lang="en-ZA" dirty="0" smtClean="0"/>
              <a:t>A </a:t>
            </a:r>
            <a:r>
              <a:rPr lang="en-ZA" b="1" u="sng" dirty="0" smtClean="0"/>
              <a:t>style</a:t>
            </a:r>
            <a:r>
              <a:rPr lang="en-ZA" dirty="0" smtClean="0"/>
              <a:t> of software architecture for distributed systems</a:t>
            </a:r>
          </a:p>
          <a:p>
            <a:r>
              <a:rPr lang="en-ZA" b="1" dirty="0" smtClean="0">
                <a:solidFill>
                  <a:schemeClr val="accent2"/>
                </a:solidFill>
              </a:rPr>
              <a:t>Who/Where/When?</a:t>
            </a:r>
          </a:p>
          <a:p>
            <a:r>
              <a:rPr lang="en-ZA" dirty="0" smtClean="0"/>
              <a:t>	Came about in 2000 </a:t>
            </a:r>
            <a:r>
              <a:rPr lang="en-US" dirty="0" smtClean="0"/>
              <a:t>doctoral dissertation of Roy Fielding – but it’s been used for much longer</a:t>
            </a:r>
            <a:endParaRPr lang="en-ZA" dirty="0" smtClean="0"/>
          </a:p>
        </p:txBody>
      </p:sp>
      <p:sp>
        <p:nvSpPr>
          <p:cNvPr id="7" name="ThermometerBar"/>
          <p:cNvSpPr/>
          <p:nvPr/>
        </p:nvSpPr>
        <p:spPr>
          <a:xfrm>
            <a:off x="0" y="6756400"/>
            <a:ext cx="6096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JSON – What does it look like?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66CC66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err="1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firstName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"John"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,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err="1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lastName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"Smith"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,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"address"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800" b="1" dirty="0" smtClean="0">
                <a:solidFill>
                  <a:srgbClr val="66CC66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err="1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streetAddress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"21 2nd Street"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,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"city"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"New York"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,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"state"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"NY"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,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err="1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postalCode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10021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1800" b="1" dirty="0" smtClean="0">
                <a:solidFill>
                  <a:srgbClr val="66CC66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,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err="1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phoneNumbers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800" b="1" dirty="0" smtClean="0">
                <a:solidFill>
                  <a:srgbClr val="66CC66"/>
                </a:solidFill>
                <a:latin typeface="Courier New"/>
                <a:ea typeface="Times New Roman"/>
                <a:cs typeface="Times New Roman"/>
              </a:rPr>
              <a:t>[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"212 </a:t>
            </a:r>
            <a:r>
              <a:rPr lang="en-US" sz="1800" b="1" u="sng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  <a:hlinkClick r:id="rId2"/>
              </a:rPr>
              <a:t>555-1234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,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"646 </a:t>
            </a:r>
            <a:r>
              <a:rPr lang="en-US" sz="1800" b="1" u="sng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  <a:hlinkClick r:id="rId3"/>
              </a:rPr>
              <a:t>555-4567</a:t>
            </a:r>
            <a:r>
              <a:rPr lang="en-US" sz="1800" b="1" dirty="0" smtClean="0">
                <a:solidFill>
                  <a:srgbClr val="3366CC"/>
                </a:solidFill>
                <a:latin typeface="Courier New"/>
                <a:ea typeface="Times New Roman"/>
                <a:cs typeface="Times New Roman"/>
              </a:rPr>
              <a:t>"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1800" b="1" dirty="0" smtClean="0">
                <a:solidFill>
                  <a:srgbClr val="66CC66"/>
                </a:solidFill>
                <a:latin typeface="Courier New"/>
                <a:ea typeface="Times New Roman"/>
                <a:cs typeface="Times New Roman"/>
              </a:rPr>
              <a:t>]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66CC66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4000" b="1" dirty="0" smtClean="0">
              <a:latin typeface="Calibri"/>
              <a:ea typeface="Calibri"/>
              <a:cs typeface="Times New Roman"/>
            </a:endParaRPr>
          </a:p>
          <a:p>
            <a:endParaRPr lang="en-ZA" dirty="0"/>
          </a:p>
        </p:txBody>
      </p:sp>
      <p:sp>
        <p:nvSpPr>
          <p:cNvPr id="6" name="Right Brace 5"/>
          <p:cNvSpPr/>
          <p:nvPr/>
        </p:nvSpPr>
        <p:spPr>
          <a:xfrm>
            <a:off x="4724400" y="1295400"/>
            <a:ext cx="228600" cy="533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ight Brace 6"/>
          <p:cNvSpPr/>
          <p:nvPr/>
        </p:nvSpPr>
        <p:spPr>
          <a:xfrm>
            <a:off x="6934200" y="1981200"/>
            <a:ext cx="228600" cy="1447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ight Brace 7"/>
          <p:cNvSpPr/>
          <p:nvPr/>
        </p:nvSpPr>
        <p:spPr>
          <a:xfrm>
            <a:off x="4572000" y="3810000"/>
            <a:ext cx="228600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105400" y="3429000"/>
            <a:ext cx="2057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9200" y="1371600"/>
            <a:ext cx="1905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 smtClean="0"/>
              <a:t>Name/Value Pairs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4114800"/>
            <a:ext cx="1752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 smtClean="0"/>
              <a:t>Number data type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4114800"/>
            <a:ext cx="1295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 smtClean="0"/>
              <a:t>String Array</a:t>
            </a:r>
            <a:endParaRPr lang="en-ZA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2514600"/>
            <a:ext cx="1371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 smtClean="0"/>
              <a:t>Child properties</a:t>
            </a:r>
            <a:endParaRPr lang="en-ZA" dirty="0"/>
          </a:p>
        </p:txBody>
      </p:sp>
      <p:sp>
        <p:nvSpPr>
          <p:cNvPr id="17" name="ThermometerBar"/>
          <p:cNvSpPr/>
          <p:nvPr/>
        </p:nvSpPr>
        <p:spPr>
          <a:xfrm>
            <a:off x="0" y="6756400"/>
            <a:ext cx="60960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JSON Data Structures</a:t>
            </a:r>
            <a:endParaRPr lang="en-ZA" dirty="0"/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828674"/>
            <a:ext cx="5695950" cy="1076326"/>
          </a:xfrm>
          <a:prstGeom prst="rect">
            <a:avLst/>
          </a:prstGeom>
          <a:noFill/>
        </p:spPr>
      </p:pic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057400"/>
            <a:ext cx="5238750" cy="1076326"/>
          </a:xfrm>
          <a:prstGeom prst="rect">
            <a:avLst/>
          </a:prstGeom>
          <a:noFill/>
        </p:spPr>
      </p:pic>
      <p:pic>
        <p:nvPicPr>
          <p:cNvPr id="1030" name="Picture 6" descr="http://www.json.org/valu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226075"/>
            <a:ext cx="3714750" cy="1726925"/>
          </a:xfrm>
          <a:prstGeom prst="rect">
            <a:avLst/>
          </a:prstGeom>
          <a:noFill/>
        </p:spPr>
      </p:pic>
      <p:pic>
        <p:nvPicPr>
          <p:cNvPr id="1032" name="Picture 8" descr="http://www.json.org/string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3753040"/>
            <a:ext cx="4495800" cy="3104960"/>
          </a:xfrm>
          <a:prstGeom prst="rect">
            <a:avLst/>
          </a:prstGeom>
          <a:noFill/>
        </p:spPr>
      </p:pic>
      <p:pic>
        <p:nvPicPr>
          <p:cNvPr id="1034" name="Picture 10" descr="http://www.json.org/numbe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5137829"/>
            <a:ext cx="3867150" cy="1720171"/>
          </a:xfrm>
          <a:prstGeom prst="rect">
            <a:avLst/>
          </a:prstGeom>
          <a:noFill/>
        </p:spPr>
      </p:pic>
      <p:sp>
        <p:nvSpPr>
          <p:cNvPr id="13" name="Bent Arrow 12"/>
          <p:cNvSpPr/>
          <p:nvPr/>
        </p:nvSpPr>
        <p:spPr>
          <a:xfrm rot="5204716" flipV="1">
            <a:off x="478183" y="1507746"/>
            <a:ext cx="2386877" cy="1957917"/>
          </a:xfrm>
          <a:prstGeom prst="bentArrow">
            <a:avLst>
              <a:gd name="adj1" fmla="val 12526"/>
              <a:gd name="adj2" fmla="val 11676"/>
              <a:gd name="adj3" fmla="val 25000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204716">
            <a:off x="5055514" y="1400160"/>
            <a:ext cx="2219501" cy="1691649"/>
          </a:xfrm>
          <a:prstGeom prst="bentArrow">
            <a:avLst>
              <a:gd name="adj1" fmla="val 12526"/>
              <a:gd name="adj2" fmla="val 11676"/>
              <a:gd name="adj3" fmla="val 25000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204716" flipV="1">
            <a:off x="4997313" y="3619064"/>
            <a:ext cx="1404174" cy="1568004"/>
          </a:xfrm>
          <a:prstGeom prst="bentArrow">
            <a:avLst>
              <a:gd name="adj1" fmla="val 12526"/>
              <a:gd name="adj2" fmla="val 11676"/>
              <a:gd name="adj3" fmla="val 25000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0376800" flipV="1">
            <a:off x="5071966" y="1986670"/>
            <a:ext cx="1609102" cy="2193631"/>
          </a:xfrm>
          <a:prstGeom prst="bentArrow">
            <a:avLst>
              <a:gd name="adj1" fmla="val 12526"/>
              <a:gd name="adj2" fmla="val 11676"/>
              <a:gd name="adj3" fmla="val 25000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ThermometerBar"/>
          <p:cNvSpPr/>
          <p:nvPr/>
        </p:nvSpPr>
        <p:spPr>
          <a:xfrm>
            <a:off x="0" y="6756400"/>
            <a:ext cx="64008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C615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533400"/>
            <a:ext cx="6858000" cy="3416320"/>
          </a:xfrm>
        </p:spPr>
        <p:txBody>
          <a:bodyPr/>
          <a:lstStyle/>
          <a:p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JSON Basics</a:t>
            </a:r>
            <a:r>
              <a:rPr smtClean="0"/>
              <a:t/>
            </a:r>
            <a:br>
              <a:rPr smtClean="0"/>
            </a:br>
            <a:endParaRPr lang="en-ZA" dirty="0"/>
          </a:p>
        </p:txBody>
      </p:sp>
      <p:pic>
        <p:nvPicPr>
          <p:cNvPr id="8194" name="Picture 2" descr="C:\Users\bbdnet0758\Desktop\CLIPART_OF_13172_S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38600"/>
            <a:ext cx="2673350" cy="2673350"/>
          </a:xfrm>
          <a:prstGeom prst="rect">
            <a:avLst/>
          </a:prstGeom>
          <a:noFill/>
        </p:spPr>
      </p:pic>
      <p:sp>
        <p:nvSpPr>
          <p:cNvPr id="7" name="ThermometerBar"/>
          <p:cNvSpPr/>
          <p:nvPr/>
        </p:nvSpPr>
        <p:spPr>
          <a:xfrm>
            <a:off x="0" y="6756400"/>
            <a:ext cx="6705600" cy="101600"/>
          </a:xfrm>
          <a:prstGeom prst="rect">
            <a:avLst/>
          </a:prstGeom>
          <a:gradFill flip="none" rotWithShape="1">
            <a:gsLst>
              <a:gs pos="0">
                <a:srgbClr val="D34817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33400"/>
            <a:ext cx="6858000" cy="4524315"/>
          </a:xfrm>
        </p:spPr>
        <p:txBody>
          <a:bodyPr/>
          <a:lstStyle/>
          <a:p>
            <a:r>
              <a:rPr lang="en-ZA" dirty="0" smtClean="0"/>
              <a:t/>
            </a:r>
            <a:br>
              <a:rPr lang="en-ZA" dirty="0" smtClean="0"/>
            </a:br>
            <a:r>
              <a:rPr smtClean="0"/>
              <a:t>ADO.NET Data Services &amp; JSON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  <p:pic>
        <p:nvPicPr>
          <p:cNvPr id="9218" name="Picture 2" descr="C:\Users\bbdnet0758\Desktop\CLIPART_OF_10898_S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62400"/>
            <a:ext cx="2895600" cy="2895600"/>
          </a:xfrm>
          <a:prstGeom prst="rect">
            <a:avLst/>
          </a:prstGeom>
          <a:noFill/>
        </p:spPr>
      </p:pic>
      <p:sp>
        <p:nvSpPr>
          <p:cNvPr id="6" name="ThermometerBar"/>
          <p:cNvSpPr/>
          <p:nvPr/>
        </p:nvSpPr>
        <p:spPr>
          <a:xfrm>
            <a:off x="0" y="6756400"/>
            <a:ext cx="7010400" cy="101600"/>
          </a:xfrm>
          <a:prstGeom prst="rect">
            <a:avLst/>
          </a:prstGeom>
          <a:gradFill flip="none" rotWithShape="1">
            <a:gsLst>
              <a:gs pos="0">
                <a:srgbClr val="D34817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More on </a:t>
            </a:r>
            <a:r>
              <a:rPr lang="en-ZA" dirty="0" err="1" smtClean="0"/>
              <a:t>jQuery</a:t>
            </a:r>
            <a:r>
              <a:rPr lang="en-ZA" dirty="0" smtClean="0"/>
              <a:t>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800" dirty="0" smtClean="0"/>
              <a:t>What: </a:t>
            </a:r>
            <a:r>
              <a:rPr lang="en-ZA" sz="4800" dirty="0" err="1" smtClean="0"/>
              <a:t>jQuery</a:t>
            </a:r>
            <a:r>
              <a:rPr lang="en-ZA" sz="4800" dirty="0" smtClean="0"/>
              <a:t> TR</a:t>
            </a:r>
          </a:p>
          <a:p>
            <a:r>
              <a:rPr lang="en-ZA" sz="4800" dirty="0" smtClean="0"/>
              <a:t>Who: Rein</a:t>
            </a:r>
          </a:p>
          <a:p>
            <a:r>
              <a:rPr lang="en-ZA" sz="4800" dirty="0" smtClean="0"/>
              <a:t>Where: BB&amp;D </a:t>
            </a:r>
            <a:r>
              <a:rPr lang="en-ZA" sz="4800" dirty="0" err="1" smtClean="0"/>
              <a:t>Collab</a:t>
            </a:r>
            <a:endParaRPr lang="en-ZA" sz="4800" dirty="0" smtClean="0"/>
          </a:p>
          <a:p>
            <a:r>
              <a:rPr lang="en-ZA" sz="4800" dirty="0" smtClean="0"/>
              <a:t>When: 20</a:t>
            </a:r>
            <a:r>
              <a:rPr lang="en-ZA" sz="4800" baseline="30000" dirty="0" smtClean="0"/>
              <a:t>th</a:t>
            </a:r>
            <a:r>
              <a:rPr lang="en-ZA" sz="4800" dirty="0" smtClean="0"/>
              <a:t> May 2009</a:t>
            </a:r>
            <a:endParaRPr lang="en-ZA" sz="4800" dirty="0"/>
          </a:p>
        </p:txBody>
      </p:sp>
      <p:pic>
        <p:nvPicPr>
          <p:cNvPr id="10242" name="Picture 2" descr="C:\Users\bbdnet0758\Desktop\CLIPART_OF_10906_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57200"/>
            <a:ext cx="3948113" cy="3948113"/>
          </a:xfrm>
          <a:prstGeom prst="rect">
            <a:avLst/>
          </a:prstGeom>
          <a:noFill/>
        </p:spPr>
      </p:pic>
      <p:sp>
        <p:nvSpPr>
          <p:cNvPr id="6" name="ThermometerBar"/>
          <p:cNvSpPr/>
          <p:nvPr/>
        </p:nvSpPr>
        <p:spPr>
          <a:xfrm>
            <a:off x="0" y="6756400"/>
            <a:ext cx="7315200" cy="101600"/>
          </a:xfrm>
          <a:prstGeom prst="rect">
            <a:avLst/>
          </a:prstGeom>
          <a:gradFill flip="none" rotWithShape="1">
            <a:gsLst>
              <a:gs pos="0">
                <a:srgbClr val="D34817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Aren’t they the same?</a:t>
            </a:r>
            <a:endParaRPr lang="en-ZA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FIGHT: </a:t>
            </a:r>
            <a:br>
              <a:rPr lang="en-ZA" dirty="0" smtClean="0"/>
            </a:br>
            <a:r>
              <a:rPr smtClean="0"/>
              <a:t>JSON vs XML</a:t>
            </a:r>
            <a:endParaRPr lang="en-ZA" dirty="0"/>
          </a:p>
        </p:txBody>
      </p:sp>
      <p:pic>
        <p:nvPicPr>
          <p:cNvPr id="6146" name="Picture 2" descr="C:\Users\bbdnet0758\Desktop\CLIPART_OF_10886_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038600"/>
            <a:ext cx="3008313" cy="3008313"/>
          </a:xfrm>
          <a:prstGeom prst="rect">
            <a:avLst/>
          </a:prstGeom>
          <a:noFill/>
        </p:spPr>
      </p:pic>
      <p:sp>
        <p:nvSpPr>
          <p:cNvPr id="6" name="ThermometerBar"/>
          <p:cNvSpPr/>
          <p:nvPr/>
        </p:nvSpPr>
        <p:spPr>
          <a:xfrm>
            <a:off x="0" y="6756400"/>
            <a:ext cx="7620000" cy="101600"/>
          </a:xfrm>
          <a:prstGeom prst="rect">
            <a:avLst/>
          </a:prstGeom>
          <a:gradFill flip="none" rotWithShape="1">
            <a:gsLst>
              <a:gs pos="0">
                <a:srgbClr val="D34817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JSON vs. XML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3000" y="914400"/>
          <a:ext cx="75438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JSON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XML</a:t>
                      </a:r>
                      <a:endParaRPr lang="en-ZA" dirty="0"/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Data Structure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Data Structure</a:t>
                      </a:r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No validation</a:t>
                      </a:r>
                      <a:r>
                        <a:rPr lang="en-ZA" baseline="0" dirty="0" smtClean="0"/>
                        <a:t> system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XSD</a:t>
                      </a:r>
                      <a:endParaRPr lang="en-ZA" dirty="0"/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No namespaces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Has namespaces (can use multiples)</a:t>
                      </a:r>
                      <a:endParaRPr lang="en-ZA" dirty="0"/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Parsing is just</a:t>
                      </a:r>
                      <a:r>
                        <a:rPr lang="en-ZA" baseline="0" dirty="0" smtClean="0"/>
                        <a:t> an </a:t>
                      </a:r>
                      <a:r>
                        <a:rPr lang="en-ZA" baseline="0" dirty="0" err="1" smtClean="0"/>
                        <a:t>eval</a:t>
                      </a:r>
                      <a:endParaRPr lang="en-ZA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ZA" baseline="0" dirty="0" smtClean="0"/>
                        <a:t>Fast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ZA" baseline="0" dirty="0" smtClean="0"/>
                        <a:t>Security issues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Parsing requires XML document parsing using</a:t>
                      </a:r>
                      <a:r>
                        <a:rPr lang="en-ZA" baseline="0" dirty="0" smtClean="0"/>
                        <a:t> things like </a:t>
                      </a:r>
                      <a:r>
                        <a:rPr lang="en-ZA" baseline="0" dirty="0" err="1" smtClean="0"/>
                        <a:t>XPath</a:t>
                      </a:r>
                      <a:endParaRPr lang="en-ZA" dirty="0"/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In JavaScript</a:t>
                      </a:r>
                      <a:r>
                        <a:rPr lang="en-ZA" baseline="0" dirty="0" smtClean="0"/>
                        <a:t> you can w</a:t>
                      </a:r>
                      <a:r>
                        <a:rPr lang="en-ZA" dirty="0" smtClean="0"/>
                        <a:t>ork with objects – runtime evaluation of types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 JavaScript you can work with strings – may require additional parsing</a:t>
                      </a:r>
                      <a:endParaRPr lang="en-ZA" dirty="0"/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Security: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Eval</a:t>
                      </a:r>
                      <a:r>
                        <a:rPr lang="en-ZA" baseline="0" dirty="0" smtClean="0"/>
                        <a:t>() means that if the source is not trusted anything could be put into it.</a:t>
                      </a:r>
                    </a:p>
                    <a:p>
                      <a:r>
                        <a:rPr lang="en-ZA" baseline="0" dirty="0" smtClean="0"/>
                        <a:t>Libraries exist to make </a:t>
                      </a:r>
                      <a:r>
                        <a:rPr lang="en-ZA" baseline="0" smtClean="0"/>
                        <a:t>parsing safe(r)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Security: XML is text/parsing – not code execution.</a:t>
                      </a:r>
                      <a:endParaRPr lang="en-ZA" dirty="0"/>
                    </a:p>
                  </a:txBody>
                  <a:tcPr marL="85755" marR="85755"/>
                </a:tc>
              </a:tr>
            </a:tbl>
          </a:graphicData>
        </a:graphic>
      </p:graphicFrame>
      <p:sp>
        <p:nvSpPr>
          <p:cNvPr id="7" name="ThermometerBar"/>
          <p:cNvSpPr/>
          <p:nvPr/>
        </p:nvSpPr>
        <p:spPr>
          <a:xfrm>
            <a:off x="0" y="6756400"/>
            <a:ext cx="79248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JSON vs. XML which to use?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914400"/>
            <a:ext cx="7543800" cy="1600200"/>
          </a:xfrm>
        </p:spPr>
        <p:txBody>
          <a:bodyPr/>
          <a:lstStyle/>
          <a:p>
            <a:r>
              <a:rPr lang="en-ZA" dirty="0" smtClean="0"/>
              <a:t>Scenario 1: You have a website (say Twitter.com) and you want to expose a public API to build apps.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2495194"/>
          <a:ext cx="7391400" cy="283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098800"/>
                <a:gridCol w="2463800"/>
              </a:tblGrid>
              <a:tr h="347153">
                <a:tc>
                  <a:txBody>
                    <a:bodyPr/>
                    <a:lstStyle/>
                    <a:p>
                      <a:r>
                        <a:rPr lang="en-ZA" dirty="0" smtClean="0"/>
                        <a:t>Issue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JSON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XML</a:t>
                      </a:r>
                      <a:endParaRPr lang="en-ZA" dirty="0"/>
                    </a:p>
                  </a:txBody>
                  <a:tcPr/>
                </a:tc>
              </a:tr>
              <a:tr h="1832966">
                <a:tc>
                  <a:txBody>
                    <a:bodyPr/>
                    <a:lstStyle/>
                    <a:p>
                      <a:r>
                        <a:rPr lang="en-ZA" dirty="0" smtClean="0"/>
                        <a:t>The public will be parsing data in. You must make</a:t>
                      </a:r>
                      <a:r>
                        <a:rPr lang="en-ZA" baseline="0" dirty="0" smtClean="0"/>
                        <a:t> it secure.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Run checks against</a:t>
                      </a:r>
                      <a:r>
                        <a:rPr lang="en-ZA" baseline="0" dirty="0" smtClean="0"/>
                        <a:t> the data in the object to make sure it’s secure. You are working on objects so you must also check for potential code access issues.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Run checks against</a:t>
                      </a:r>
                      <a:r>
                        <a:rPr lang="en-ZA" baseline="0" dirty="0" smtClean="0"/>
                        <a:t> the data to make sure it’s secure.</a:t>
                      </a:r>
                      <a:endParaRPr lang="en-ZA" dirty="0"/>
                    </a:p>
                  </a:txBody>
                  <a:tcPr/>
                </a:tc>
              </a:tr>
              <a:tr h="620674">
                <a:tc>
                  <a:txBody>
                    <a:bodyPr/>
                    <a:lstStyle/>
                    <a:p>
                      <a:r>
                        <a:rPr lang="en-ZA" dirty="0" smtClean="0"/>
                        <a:t>Data must be in a specific format.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Build something that parses the objects.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XML Schema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hermometerBar"/>
          <p:cNvSpPr/>
          <p:nvPr/>
        </p:nvSpPr>
        <p:spPr>
          <a:xfrm>
            <a:off x="0" y="6756400"/>
            <a:ext cx="82296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JSON vs. XML which to use?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914400"/>
            <a:ext cx="7543800" cy="2514600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Scenario 2: You have a website (say gmail.com) and your front end needs to show entries from a mailbox, but needs to be dynamic and so you will use a lot of JavaScript.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3352800"/>
          <a:ext cx="7620001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61"/>
                <a:gridCol w="2985155"/>
                <a:gridCol w="2749485"/>
              </a:tblGrid>
              <a:tr h="347153">
                <a:tc>
                  <a:txBody>
                    <a:bodyPr/>
                    <a:lstStyle/>
                    <a:p>
                      <a:r>
                        <a:rPr lang="en-ZA" dirty="0" smtClean="0"/>
                        <a:t>Issue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JSON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XML</a:t>
                      </a:r>
                      <a:endParaRPr lang="en-ZA" dirty="0"/>
                    </a:p>
                  </a:txBody>
                  <a:tcPr/>
                </a:tc>
              </a:tr>
              <a:tr h="1539240">
                <a:tc>
                  <a:txBody>
                    <a:bodyPr/>
                    <a:lstStyle/>
                    <a:p>
                      <a:r>
                        <a:rPr lang="en-ZA" dirty="0" smtClean="0"/>
                        <a:t>Your in house developers know objects and would like to use them</a:t>
                      </a:r>
                      <a:r>
                        <a:rPr lang="en-ZA" baseline="0" dirty="0" smtClean="0"/>
                        <a:t>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JSON is JavaScript objects.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Write JavaScript to parse the XML to objects.</a:t>
                      </a:r>
                      <a:endParaRPr lang="en-ZA" dirty="0"/>
                    </a:p>
                  </a:txBody>
                  <a:tcPr/>
                </a:tc>
              </a:tr>
              <a:tr h="620674">
                <a:tc>
                  <a:txBody>
                    <a:bodyPr/>
                    <a:lstStyle/>
                    <a:p>
                      <a:r>
                        <a:rPr lang="en-ZA" dirty="0" smtClean="0"/>
                        <a:t>The site is secure but you worry about people checking the page source.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You page has</a:t>
                      </a:r>
                      <a:r>
                        <a:rPr lang="en-ZA" baseline="0" dirty="0" smtClean="0"/>
                        <a:t> JavaScript in it and (maybe) code which communicates with a private backend server. No major issues.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You page has</a:t>
                      </a:r>
                      <a:r>
                        <a:rPr lang="en-ZA" baseline="0" dirty="0" smtClean="0"/>
                        <a:t> JavaScript in it and (maybe) code which communicates with a private backend server. No major issues.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hermometerBar"/>
          <p:cNvSpPr/>
          <p:nvPr/>
        </p:nvSpPr>
        <p:spPr>
          <a:xfrm>
            <a:off x="0" y="6756400"/>
            <a:ext cx="85344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JSON vs. XML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 smtClean="0">
                <a:solidFill>
                  <a:schemeClr val="accent2"/>
                </a:solidFill>
              </a:rPr>
              <a:t>Which of them should you use?</a:t>
            </a:r>
          </a:p>
          <a:p>
            <a:r>
              <a:rPr lang="en-ZA" dirty="0" smtClean="0"/>
              <a:t>	Use Both – They both have strengths and weaknesses and you need to identify when one is </a:t>
            </a:r>
            <a:r>
              <a:rPr lang="en-ZA" dirty="0" smtClean="0"/>
              <a:t>stronger </a:t>
            </a:r>
            <a:r>
              <a:rPr lang="en-ZA" dirty="0" smtClean="0"/>
              <a:t>than the other.</a:t>
            </a:r>
            <a:endParaRPr lang="en-ZA" dirty="0"/>
          </a:p>
        </p:txBody>
      </p:sp>
      <p:sp>
        <p:nvSpPr>
          <p:cNvPr id="7" name="ThermometerBar"/>
          <p:cNvSpPr/>
          <p:nvPr/>
        </p:nvSpPr>
        <p:spPr>
          <a:xfrm>
            <a:off x="0" y="6756400"/>
            <a:ext cx="88392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REST – Core Principal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3000" y="914400"/>
          <a:ext cx="7543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hermometerBar"/>
          <p:cNvSpPr/>
          <p:nvPr/>
        </p:nvSpPr>
        <p:spPr>
          <a:xfrm>
            <a:off x="0" y="6756400"/>
            <a:ext cx="9144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283DE7-C7F3-468B-8115-B3464DD36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0283DE7-C7F3-468B-8115-B3464DD362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325CA8-F8C9-4BCA-A8B7-5BB941DFD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1325CA8-F8C9-4BCA-A8B7-5BB941DFD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6DD4C6-E25A-4547-B09E-48F3CEB47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E6DD4C6-E25A-4547-B09E-48F3CEB47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B4D2CE-CBD9-4FFE-AC69-D31D40238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86B4D2CE-CBD9-4FFE-AC69-D31D40238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55FD2A-84FA-4FD2-B35B-9D773EC4D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4055FD2A-84FA-4FD2-B35B-9D773EC4D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A99367-F916-4C1F-8980-9DD8A08EF3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02A99367-F916-4C1F-8980-9DD8A08EF3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2305E8-2C93-41CD-B675-72CE6978E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9F2305E8-2C93-41CD-B675-72CE6978E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ermometerBar"/>
          <p:cNvSpPr/>
          <p:nvPr/>
        </p:nvSpPr>
        <p:spPr>
          <a:xfrm>
            <a:off x="0" y="6756400"/>
            <a:ext cx="91440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1323439"/>
          </a:xfrm>
        </p:spPr>
        <p:txBody>
          <a:bodyPr/>
          <a:lstStyle/>
          <a:p>
            <a:r>
              <a:rPr lang="en-ZA" dirty="0" smtClean="0"/>
              <a:t>REST – Where/How: Simple Example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876800"/>
          </a:xfrm>
        </p:spPr>
        <p:txBody>
          <a:bodyPr>
            <a:normAutofit/>
          </a:bodyPr>
          <a:lstStyle/>
          <a:p>
            <a:r>
              <a:rPr lang="en-ZA" dirty="0" smtClean="0"/>
              <a:t>Premise: </a:t>
            </a:r>
          </a:p>
          <a:p>
            <a:pPr lvl="1"/>
            <a:r>
              <a:rPr lang="en-ZA" dirty="0" smtClean="0"/>
              <a:t>Data in a table could be a resource we want to read</a:t>
            </a:r>
          </a:p>
          <a:p>
            <a:r>
              <a:rPr lang="en-ZA" dirty="0" smtClean="0"/>
              <a:t>	Database server called  </a:t>
            </a:r>
            <a:r>
              <a:rPr lang="en-ZA" i="1" dirty="0" smtClean="0"/>
              <a:t>bbddb01</a:t>
            </a:r>
          </a:p>
          <a:p>
            <a:r>
              <a:rPr lang="en-ZA" i="1" dirty="0" smtClean="0"/>
              <a:t>	</a:t>
            </a:r>
            <a:r>
              <a:rPr lang="en-ZA" dirty="0" smtClean="0"/>
              <a:t>Database called </a:t>
            </a:r>
            <a:r>
              <a:rPr lang="en-ZA" i="1" dirty="0" err="1" smtClean="0"/>
              <a:t>northwind</a:t>
            </a:r>
            <a:endParaRPr lang="en-ZA" i="1" dirty="0" smtClean="0"/>
          </a:p>
          <a:p>
            <a:r>
              <a:rPr lang="en-ZA" i="1" dirty="0" smtClean="0"/>
              <a:t>	</a:t>
            </a:r>
            <a:r>
              <a:rPr lang="en-ZA" dirty="0" smtClean="0"/>
              <a:t>Table called </a:t>
            </a:r>
            <a:r>
              <a:rPr lang="en-ZA" i="1" dirty="0" smtClean="0"/>
              <a:t>users</a:t>
            </a:r>
          </a:p>
          <a:p>
            <a:endParaRPr lang="en-ZA" sz="2000" i="1" dirty="0" smtClean="0"/>
          </a:p>
          <a:p>
            <a:pPr algn="ctr"/>
            <a:r>
              <a:rPr lang="en-ZA" sz="4000" b="1" dirty="0" smtClean="0">
                <a:solidFill>
                  <a:schemeClr val="accent2"/>
                </a:solidFill>
              </a:rPr>
              <a:t>http://bbddb01/northwind/users</a:t>
            </a:r>
          </a:p>
        </p:txBody>
      </p:sp>
      <p:sp>
        <p:nvSpPr>
          <p:cNvPr id="7" name="ThermometerBar"/>
          <p:cNvSpPr/>
          <p:nvPr/>
        </p:nvSpPr>
        <p:spPr>
          <a:xfrm>
            <a:off x="0" y="6756400"/>
            <a:ext cx="12192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What, What, What?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What type of content you return is up to you.</a:t>
            </a:r>
          </a:p>
          <a:p>
            <a:r>
              <a:rPr lang="en-ZA" dirty="0" smtClean="0"/>
              <a:t>Compare to SOAP where you must return XML.</a:t>
            </a:r>
          </a:p>
          <a:p>
            <a:r>
              <a:rPr lang="en-ZA" dirty="0" smtClean="0"/>
              <a:t>Most common are XML or JSON. You could return complex types like a picture.</a:t>
            </a:r>
          </a:p>
        </p:txBody>
      </p:sp>
      <p:sp>
        <p:nvSpPr>
          <p:cNvPr id="7" name="ThermometerBar"/>
          <p:cNvSpPr/>
          <p:nvPr/>
        </p:nvSpPr>
        <p:spPr>
          <a:xfrm>
            <a:off x="0" y="6756400"/>
            <a:ext cx="15240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REST – Is it used?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Web sites are </a:t>
            </a:r>
            <a:r>
              <a:rPr lang="en-ZA" dirty="0" err="1" smtClean="0"/>
              <a:t>RESTful</a:t>
            </a:r>
            <a:endParaRPr lang="en-ZA" dirty="0" smtClean="0"/>
          </a:p>
          <a:p>
            <a:r>
              <a:rPr lang="en-ZA" dirty="0" smtClean="0"/>
              <a:t>RSS is </a:t>
            </a:r>
            <a:r>
              <a:rPr lang="en-ZA" dirty="0" err="1" smtClean="0"/>
              <a:t>RESTful</a:t>
            </a:r>
            <a:endParaRPr lang="en-ZA" dirty="0" smtClean="0"/>
          </a:p>
          <a:p>
            <a:r>
              <a:rPr lang="en-ZA" dirty="0" smtClean="0"/>
              <a:t>Twitter, </a:t>
            </a:r>
            <a:r>
              <a:rPr lang="en-ZA" dirty="0" err="1" smtClean="0"/>
              <a:t>Flickr</a:t>
            </a:r>
            <a:r>
              <a:rPr lang="en-ZA" dirty="0" smtClean="0"/>
              <a:t> and Amazon expose data using REST</a:t>
            </a:r>
          </a:p>
          <a:p>
            <a:endParaRPr lang="en-ZA" dirty="0" smtClean="0"/>
          </a:p>
          <a:p>
            <a:r>
              <a:rPr lang="en-ZA" dirty="0" smtClean="0"/>
              <a:t>Some things are “accidentally </a:t>
            </a:r>
            <a:r>
              <a:rPr lang="en-ZA" dirty="0" err="1" smtClean="0"/>
              <a:t>RESTful</a:t>
            </a:r>
            <a:r>
              <a:rPr lang="en-ZA" dirty="0" smtClean="0"/>
              <a:t>” in that they offer limited support.</a:t>
            </a:r>
            <a:endParaRPr lang="en-ZA" dirty="0"/>
          </a:p>
        </p:txBody>
      </p:sp>
      <p:pic>
        <p:nvPicPr>
          <p:cNvPr id="3074" name="Picture 2" descr="C:\Users\bbdnet0758\Desktop\CLIPART_OF_10873_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648200"/>
            <a:ext cx="2057400" cy="2057400"/>
          </a:xfrm>
          <a:prstGeom prst="rect">
            <a:avLst/>
          </a:prstGeom>
          <a:noFill/>
        </p:spPr>
      </p:pic>
      <p:sp>
        <p:nvSpPr>
          <p:cNvPr id="7" name="ThermometerBar"/>
          <p:cNvSpPr/>
          <p:nvPr/>
        </p:nvSpPr>
        <p:spPr>
          <a:xfrm>
            <a:off x="0" y="6756400"/>
            <a:ext cx="18288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Real Life: </a:t>
            </a:r>
            <a:r>
              <a:rPr lang="en-ZA" dirty="0" err="1" smtClean="0"/>
              <a:t>Flickr</a:t>
            </a:r>
            <a:r>
              <a:rPr lang="en-ZA" dirty="0" smtClean="0"/>
              <a:t> API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Resource: Photos</a:t>
            </a:r>
          </a:p>
          <a:p>
            <a:r>
              <a:rPr lang="en-US" dirty="0" smtClean="0"/>
              <a:t>Where: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http://farm{farm-id}.static.flickr.com/{server-id}/{id}_{secret}.jpg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http://farm{farm-id}.static.flickr.com/{server-id}/{id}_{secret}_[mstb].jpg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http://farm{farm-id}.static.flickr.com/{server-id}/{id}_{o-secret}_o.(jpg|gif|png)</a:t>
            </a:r>
          </a:p>
          <a:p>
            <a:r>
              <a:rPr lang="en-ZA" dirty="0" smtClean="0"/>
              <a:t>What: JPEG, GIF or PNG (defined in the URL)</a:t>
            </a:r>
          </a:p>
          <a:p>
            <a:r>
              <a:rPr lang="en-ZA" b="1" dirty="0" smtClean="0">
                <a:solidFill>
                  <a:schemeClr val="accent2"/>
                </a:solidFill>
              </a:rPr>
              <a:t>http://farm1.static.flickr.com/2/1418878_1e92283336_m.jpg</a:t>
            </a:r>
            <a:endParaRPr lang="en-ZA" b="1" dirty="0">
              <a:solidFill>
                <a:schemeClr val="accent2"/>
              </a:solidFill>
            </a:endParaRPr>
          </a:p>
        </p:txBody>
      </p:sp>
      <p:pic>
        <p:nvPicPr>
          <p:cNvPr id="7" name="Picture 6" descr="Flickr_gamma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914400"/>
            <a:ext cx="3850056" cy="1066800"/>
          </a:xfrm>
          <a:prstGeom prst="rect">
            <a:avLst/>
          </a:prstGeom>
        </p:spPr>
      </p:pic>
      <p:sp>
        <p:nvSpPr>
          <p:cNvPr id="9" name="ThermometerBar"/>
          <p:cNvSpPr/>
          <p:nvPr/>
        </p:nvSpPr>
        <p:spPr>
          <a:xfrm>
            <a:off x="0" y="6756400"/>
            <a:ext cx="21336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REST – Methods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4267200"/>
          <a:ext cx="754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REST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CRUD</a:t>
                      </a:r>
                      <a:r>
                        <a:rPr lang="en-ZA" baseline="0" dirty="0" smtClean="0"/>
                        <a:t> (Create, Read, Update, Delete)</a:t>
                      </a:r>
                      <a:endParaRPr lang="en-ZA" dirty="0"/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POST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Create</a:t>
                      </a:r>
                      <a:endParaRPr lang="en-ZA" dirty="0"/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GET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Read</a:t>
                      </a:r>
                      <a:endParaRPr lang="en-ZA" dirty="0"/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PUT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Update or Create</a:t>
                      </a:r>
                      <a:endParaRPr lang="en-ZA" dirty="0"/>
                    </a:p>
                  </a:txBody>
                  <a:tcPr marL="85755" marR="85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DELETE</a:t>
                      </a:r>
                      <a:endParaRPr lang="en-ZA" dirty="0"/>
                    </a:p>
                  </a:txBody>
                  <a:tcPr marL="85755" marR="85755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Delete</a:t>
                      </a:r>
                      <a:endParaRPr lang="en-ZA" dirty="0"/>
                    </a:p>
                  </a:txBody>
                  <a:tcPr marL="85755" marR="85755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3000" y="914400"/>
            <a:ext cx="739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HTTP Methods are a key corner stone in REST. </a:t>
            </a:r>
          </a:p>
          <a:p>
            <a:r>
              <a:rPr lang="en-ZA" sz="2400" dirty="0" smtClean="0"/>
              <a:t>They define the action to be taken with a URL.</a:t>
            </a:r>
          </a:p>
          <a:p>
            <a:r>
              <a:rPr lang="en-ZA" sz="2400" dirty="0" smtClean="0"/>
              <a:t>Proper </a:t>
            </a:r>
            <a:r>
              <a:rPr lang="en-ZA" sz="2400" dirty="0" err="1" smtClean="0"/>
              <a:t>RESTful</a:t>
            </a:r>
            <a:r>
              <a:rPr lang="en-ZA" sz="2400" dirty="0" smtClean="0"/>
              <a:t> services expose all four – “accidental” expose less.</a:t>
            </a:r>
          </a:p>
          <a:p>
            <a:r>
              <a:rPr lang="en-ZA" sz="2400" dirty="0" smtClean="0"/>
              <a:t>Nothing stopping you doing some Mix &amp; Match</a:t>
            </a:r>
          </a:p>
          <a:p>
            <a:pPr>
              <a:buFont typeface="Wingdings" pitchFamily="2" charset="2"/>
              <a:buChar char="v"/>
            </a:pPr>
            <a:r>
              <a:rPr lang="en-ZA" sz="2400" dirty="0" smtClean="0"/>
              <a:t>Some URL’s offering all of them and others a limited set</a:t>
            </a:r>
          </a:p>
          <a:p>
            <a:endParaRPr lang="en-ZA" sz="2400" dirty="0" smtClean="0"/>
          </a:p>
          <a:p>
            <a:r>
              <a:rPr lang="en-ZA" sz="2400" b="1" dirty="0" smtClean="0">
                <a:solidFill>
                  <a:schemeClr val="accent2"/>
                </a:solidFill>
              </a:rPr>
              <a:t>What are the four methods and what should they do?</a:t>
            </a:r>
          </a:p>
        </p:txBody>
      </p:sp>
      <p:sp>
        <p:nvSpPr>
          <p:cNvPr id="7" name="ThermometerBar"/>
          <p:cNvSpPr/>
          <p:nvPr/>
        </p:nvSpPr>
        <p:spPr>
          <a:xfrm>
            <a:off x="0" y="6756400"/>
            <a:ext cx="24384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REST – Methods Example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066800" y="1066800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163" lvl="1" indent="-342900">
              <a:spcBef>
                <a:spcPts val="700"/>
              </a:spcBef>
              <a:buClrTx/>
              <a:buSzPct val="95000"/>
            </a:pPr>
            <a:r>
              <a:rPr lang="en-ZA" sz="2400" b="1" dirty="0" smtClean="0"/>
              <a:t>http://bbddb01/northwind/users[firstname=“rob%”]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1588532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POST = Error </a:t>
            </a:r>
            <a:endParaRPr lang="en-Z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2045732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GET = Returns everyone who begins with rob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2514600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PUT = Error</a:t>
            </a:r>
            <a:endParaRPr lang="en-Z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971800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DELETE = Deletes everyone who begins with rob</a:t>
            </a:r>
            <a:endParaRPr lang="en-ZA" b="1" dirty="0"/>
          </a:p>
        </p:txBody>
      </p:sp>
      <p:sp>
        <p:nvSpPr>
          <p:cNvPr id="14" name="Rectangle 13"/>
          <p:cNvSpPr/>
          <p:nvPr/>
        </p:nvSpPr>
        <p:spPr>
          <a:xfrm>
            <a:off x="990600" y="3581400"/>
            <a:ext cx="7162800" cy="92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163" lvl="1" indent="-342900">
              <a:spcBef>
                <a:spcPts val="700"/>
              </a:spcBef>
              <a:buClrTx/>
              <a:buSzPct val="95000"/>
            </a:pPr>
            <a:r>
              <a:rPr lang="en-ZA" sz="2400" b="1" dirty="0" smtClean="0"/>
              <a:t>http://bbddb01/northwind/users</a:t>
            </a:r>
          </a:p>
          <a:p>
            <a:pPr marL="411163" lvl="1" indent="-342900">
              <a:spcBef>
                <a:spcPts val="700"/>
              </a:spcBef>
              <a:buClrTx/>
              <a:buSzPct val="95000"/>
            </a:pPr>
            <a:r>
              <a:rPr lang="en-ZA" sz="2400" b="1" dirty="0" smtClean="0"/>
              <a:t>&amp; we add some input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4865132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POST = Creates a new user</a:t>
            </a:r>
            <a:endParaRPr lang="en-ZA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5322332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GET = Returns everyone who meets criteria</a:t>
            </a:r>
            <a:endParaRPr lang="en-ZA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5791200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PUT = Creates/Updates a user (based on data)</a:t>
            </a:r>
            <a:endParaRPr lang="en-ZA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6248400"/>
            <a:ext cx="5410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smtClean="0"/>
              <a:t>+ DELETE = Deletes everyone who meets criteria</a:t>
            </a:r>
            <a:endParaRPr lang="en-ZA" b="1" dirty="0"/>
          </a:p>
        </p:txBody>
      </p:sp>
      <p:sp>
        <p:nvSpPr>
          <p:cNvPr id="19" name="ThermometerBar"/>
          <p:cNvSpPr/>
          <p:nvPr/>
        </p:nvSpPr>
        <p:spPr>
          <a:xfrm>
            <a:off x="0" y="6756400"/>
            <a:ext cx="2743200" cy="101600"/>
          </a:xfrm>
          <a:prstGeom prst="rect">
            <a:avLst/>
          </a:prstGeom>
          <a:gradFill flip="none" rotWithShape="1">
            <a:gsLst>
              <a:gs pos="0">
                <a:srgbClr val="FF0505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BBD AT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BD AT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BD ATC">
  <a:themeElements>
    <a:clrScheme name="BB&amp;D">
      <a:dk1>
        <a:sysClr val="windowText" lastClr="000000"/>
      </a:dk1>
      <a:lt1>
        <a:srgbClr val="FFFFFF"/>
      </a:lt1>
      <a:dk2>
        <a:srgbClr val="AAB6B6"/>
      </a:dk2>
      <a:lt2>
        <a:srgbClr val="D8D8D8"/>
      </a:lt2>
      <a:accent1>
        <a:srgbClr val="FF0505"/>
      </a:accent1>
      <a:accent2>
        <a:srgbClr val="D20000"/>
      </a:accent2>
      <a:accent3>
        <a:srgbClr val="9B2D1F"/>
      </a:accent3>
      <a:accent4>
        <a:srgbClr val="690000"/>
      </a:accent4>
      <a:accent5>
        <a:srgbClr val="899E9E"/>
      </a:accent5>
      <a:accent6>
        <a:srgbClr val="596C6C"/>
      </a:accent6>
      <a:hlink>
        <a:srgbClr val="138DF1"/>
      </a:hlink>
      <a:folHlink>
        <a:srgbClr val="0A447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BBD AT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BBD ATC</Template>
  <TotalTime>618</TotalTime>
  <Words>1737</Words>
  <Application>Microsoft Office PowerPoint</Application>
  <PresentationFormat>On-screen Show (4:3)</PresentationFormat>
  <Paragraphs>269</Paragraphs>
  <Slides>30</Slides>
  <Notes>5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BBD ATC</vt:lpstr>
      <vt:lpstr>1_BBD ATC</vt:lpstr>
      <vt:lpstr>2_BBD ATC</vt:lpstr>
      <vt:lpstr>3_BBD ATC</vt:lpstr>
      <vt:lpstr>  JSON    and   REST </vt:lpstr>
      <vt:lpstr>REST</vt:lpstr>
      <vt:lpstr>REST – Core Principal</vt:lpstr>
      <vt:lpstr>REST – Where/How: Simple Example</vt:lpstr>
      <vt:lpstr>What, What, What?</vt:lpstr>
      <vt:lpstr>REST – Is it used?</vt:lpstr>
      <vt:lpstr>Real Life: Flickr API</vt:lpstr>
      <vt:lpstr>REST – Methods</vt:lpstr>
      <vt:lpstr>REST – Methods Example</vt:lpstr>
      <vt:lpstr>REST – Methods Example</vt:lpstr>
      <vt:lpstr>REST – Commands</vt:lpstr>
      <vt:lpstr> FIGHT:  REST vs. SOAP </vt:lpstr>
      <vt:lpstr>REST vs. SOAP – pt I: Technology</vt:lpstr>
      <vt:lpstr>REST vs. SOAP – pt II: Languages</vt:lpstr>
      <vt:lpstr>REST vs. SOAP – pt III: Tools</vt:lpstr>
      <vt:lpstr>FAQ about Security?</vt:lpstr>
      <vt:lpstr>FAQ about Security?</vt:lpstr>
      <vt:lpstr>Building a RESTful database with ADO.NET Data Services </vt:lpstr>
      <vt:lpstr>JSON – What is it?</vt:lpstr>
      <vt:lpstr>JSON – What does it look like?</vt:lpstr>
      <vt:lpstr>JSON Data Structures</vt:lpstr>
      <vt:lpstr> JSON Basics </vt:lpstr>
      <vt:lpstr> ADO.NET Data Services &amp; JSON</vt:lpstr>
      <vt:lpstr>More on jQuery?</vt:lpstr>
      <vt:lpstr> FIGHT:  JSON vs XML</vt:lpstr>
      <vt:lpstr>JSON vs. XML</vt:lpstr>
      <vt:lpstr>JSON vs. XML which to use?</vt:lpstr>
      <vt:lpstr>JSON vs. XML which to use?</vt:lpstr>
      <vt:lpstr>JSON vs. XML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– Discussions</dc:title>
  <dc:creator/>
  <cp:lastModifiedBy>Robert MacLean</cp:lastModifiedBy>
  <cp:revision>76</cp:revision>
  <dcterms:created xsi:type="dcterms:W3CDTF">2006-08-16T00:00:00Z</dcterms:created>
  <dcterms:modified xsi:type="dcterms:W3CDTF">2009-07-09T08:05:48Z</dcterms:modified>
</cp:coreProperties>
</file>