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76181102362206E-2"/>
          <c:y val="7.4126103902091983E-2"/>
          <c:w val="0.96832381889763774"/>
          <c:h val="0.87951107045475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September</c:v>
                </c:pt>
                <c:pt idx="1">
                  <c:v>August</c:v>
                </c:pt>
                <c:pt idx="2">
                  <c:v>July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2-485E-9956-BD13D3AE1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8273200"/>
        <c:axId val="378273856"/>
      </c:barChart>
      <c:catAx>
        <c:axId val="37827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3856"/>
        <c:crosses val="autoZero"/>
        <c:auto val="0"/>
        <c:lblAlgn val="ctr"/>
        <c:lblOffset val="100"/>
        <c:noMultiLvlLbl val="0"/>
      </c:catAx>
      <c:valAx>
        <c:axId val="3782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32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FFMC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-7</c:v>
                </c:pt>
                <c:pt idx="1">
                  <c:v>-1.4</c:v>
                </c:pt>
                <c:pt idx="2">
                  <c:v>-0.22</c:v>
                </c:pt>
                <c:pt idx="3">
                  <c:v>-0.88</c:v>
                </c:pt>
                <c:pt idx="4">
                  <c:v>-0.6</c:v>
                </c:pt>
                <c:pt idx="5">
                  <c:v>-0.22</c:v>
                </c:pt>
                <c:pt idx="6">
                  <c:v>0.12</c:v>
                </c:pt>
                <c:pt idx="7">
                  <c:v>0.31</c:v>
                </c:pt>
                <c:pt idx="8">
                  <c:v>0.11</c:v>
                </c:pt>
                <c:pt idx="9">
                  <c:v>-3.5000000000000003E-2</c:v>
                </c:pt>
                <c:pt idx="10">
                  <c:v>-2.02</c:v>
                </c:pt>
                <c:pt idx="11">
                  <c:v>-1.03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D7-4BE2-8FF6-83131E8AA1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DMC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-1.7</c:v>
                </c:pt>
                <c:pt idx="1">
                  <c:v>-1.58</c:v>
                </c:pt>
                <c:pt idx="2">
                  <c:v>-1.19</c:v>
                </c:pt>
                <c:pt idx="3">
                  <c:v>-1.48</c:v>
                </c:pt>
                <c:pt idx="4">
                  <c:v>-1.32</c:v>
                </c:pt>
                <c:pt idx="5">
                  <c:v>-0.27</c:v>
                </c:pt>
                <c:pt idx="6">
                  <c:v>-0.01</c:v>
                </c:pt>
                <c:pt idx="7">
                  <c:v>0.67</c:v>
                </c:pt>
                <c:pt idx="8">
                  <c:v>0.16</c:v>
                </c:pt>
                <c:pt idx="9">
                  <c:v>-1.0900000000000001</c:v>
                </c:pt>
                <c:pt idx="10">
                  <c:v>-1.69</c:v>
                </c:pt>
                <c:pt idx="11">
                  <c:v>-1.32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D7-4BE2-8FF6-83131E8AA1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-1.85</c:v>
                </c:pt>
                <c:pt idx="1">
                  <c:v>-1.99</c:v>
                </c:pt>
                <c:pt idx="2">
                  <c:v>-1.9</c:v>
                </c:pt>
                <c:pt idx="3">
                  <c:v>-2.02</c:v>
                </c:pt>
                <c:pt idx="4">
                  <c:v>-1.83</c:v>
                </c:pt>
                <c:pt idx="5">
                  <c:v>-1.01</c:v>
                </c:pt>
                <c:pt idx="6">
                  <c:v>-0.39</c:v>
                </c:pt>
                <c:pt idx="7">
                  <c:v>0.38</c:v>
                </c:pt>
                <c:pt idx="8">
                  <c:v>0.75</c:v>
                </c:pt>
                <c:pt idx="9">
                  <c:v>0.54</c:v>
                </c:pt>
                <c:pt idx="10">
                  <c:v>-1.78</c:v>
                </c:pt>
                <c:pt idx="11">
                  <c:v>-0.79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D7-4BE2-8FF6-83131E8AA1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ISI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-1.66</c:v>
                </c:pt>
                <c:pt idx="1">
                  <c:v>-1.24</c:v>
                </c:pt>
                <c:pt idx="2">
                  <c:v>-0.42</c:v>
                </c:pt>
                <c:pt idx="3">
                  <c:v>-0.8</c:v>
                </c:pt>
                <c:pt idx="4">
                  <c:v>-0.97</c:v>
                </c:pt>
                <c:pt idx="5">
                  <c:v>0.6</c:v>
                </c:pt>
                <c:pt idx="6">
                  <c:v>0.08</c:v>
                </c:pt>
                <c:pt idx="7">
                  <c:v>0.45</c:v>
                </c:pt>
                <c:pt idx="8">
                  <c:v>-0.1</c:v>
                </c:pt>
                <c:pt idx="9">
                  <c:v>-0.41</c:v>
                </c:pt>
                <c:pt idx="10">
                  <c:v>-1.74</c:v>
                </c:pt>
                <c:pt idx="11">
                  <c:v>-1.22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D7-4BE2-8FF6-83131E8AA1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-2.35</c:v>
                </c:pt>
                <c:pt idx="1">
                  <c:v>-1.59</c:v>
                </c:pt>
                <c:pt idx="2">
                  <c:v>-1</c:v>
                </c:pt>
                <c:pt idx="3">
                  <c:v>-1.18</c:v>
                </c:pt>
                <c:pt idx="4">
                  <c:v>-0.73</c:v>
                </c:pt>
                <c:pt idx="5">
                  <c:v>0.28000000000000003</c:v>
                </c:pt>
                <c:pt idx="6">
                  <c:v>0.56000000000000005</c:v>
                </c:pt>
                <c:pt idx="7">
                  <c:v>0.47</c:v>
                </c:pt>
                <c:pt idx="8">
                  <c:v>0.12</c:v>
                </c:pt>
                <c:pt idx="9">
                  <c:v>-0.31</c:v>
                </c:pt>
                <c:pt idx="10">
                  <c:v>-1.22</c:v>
                </c:pt>
                <c:pt idx="11">
                  <c:v>-2.48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D7-4BE2-8FF6-83131E8AA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6774776"/>
        <c:axId val="376775432"/>
      </c:lineChart>
      <c:catAx>
        <c:axId val="376774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75432"/>
        <c:crosses val="autoZero"/>
        <c:auto val="1"/>
        <c:lblAlgn val="ctr"/>
        <c:lblOffset val="100"/>
        <c:noMultiLvlLbl val="0"/>
      </c:catAx>
      <c:valAx>
        <c:axId val="376775432"/>
        <c:scaling>
          <c:orientation val="minMax"/>
          <c:max val="1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77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1 - 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3-4D2A-ACC5-5DA7B6D78D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1 - 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A3-4D2A-ACC5-5DA7B6D78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20856"/>
        <c:axId val="423621184"/>
      </c:barChart>
      <c:catAx>
        <c:axId val="423620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1184"/>
        <c:crosses val="autoZero"/>
        <c:auto val="1"/>
        <c:lblAlgn val="ctr"/>
        <c:lblOffset val="100"/>
        <c:noMultiLvlLbl val="0"/>
      </c:catAx>
      <c:valAx>
        <c:axId val="4236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0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0-4950-8A19-3971DEBC7D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0-4950-8A19-3971DEBC7D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False 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70-4950-8A19-3971DEBC7D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True 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70-4950-8A19-3971DEBC7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663912"/>
        <c:axId val="430664240"/>
      </c:barChart>
      <c:catAx>
        <c:axId val="43066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64240"/>
        <c:crosses val="autoZero"/>
        <c:auto val="1"/>
        <c:lblAlgn val="ctr"/>
        <c:lblOffset val="100"/>
        <c:noMultiLvlLbl val="0"/>
      </c:catAx>
      <c:valAx>
        <c:axId val="43066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66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Sample 2 - Predicted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9</c:v>
                </c:pt>
                <c:pt idx="2">
                  <c:v>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275-A1ED-A00BE123F9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Sample 2 - 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</c:v>
                </c:pt>
                <c:pt idx="1">
                  <c:v>6</c:v>
                </c:pt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C-4275-A1ED-A00BE123F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774448"/>
        <c:axId val="422774776"/>
      </c:barChart>
      <c:catAx>
        <c:axId val="4227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4776"/>
        <c:crosses val="autoZero"/>
        <c:auto val="1"/>
        <c:lblAlgn val="ctr"/>
        <c:lblOffset val="100"/>
        <c:noMultiLvlLbl val="0"/>
      </c:catAx>
      <c:valAx>
        <c:axId val="42277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 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</c:v>
                </c:pt>
                <c:pt idx="2">
                  <c:v>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7-48C8-8DCA-0B31FE483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 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B7-48C8-8DCA-0B31FE483B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False 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Low</c:v>
                </c:pt>
                <c:pt idx="1">
                  <c:v>Moderate-Low</c:v>
                </c:pt>
                <c:pt idx="2">
                  <c:v>Moderate</c:v>
                </c:pt>
                <c:pt idx="3">
                  <c:v>Severe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7-48C8-8DCA-0B31FE483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343352"/>
        <c:axId val="423341712"/>
      </c:barChart>
      <c:catAx>
        <c:axId val="42334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341712"/>
        <c:crosses val="autoZero"/>
        <c:auto val="1"/>
        <c:lblAlgn val="ctr"/>
        <c:lblOffset val="100"/>
        <c:noMultiLvlLbl val="0"/>
      </c:catAx>
      <c:valAx>
        <c:axId val="42334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343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0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A91C79-4A91-47C1-8085-9B4105552C75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B87C4E-800B-4BE8-979B-232198A22C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4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F451-FC51-4428-B8FE-CBA133A30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Forest Fires – When and Why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11ED6-F0A0-4DD9-8ED5-BA9B78721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for forest fire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250088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D8B-96EA-45D2-8683-1EF8E09B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Months with  abnormally large fires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AA16-2F25-4189-987B-3BFF8B5F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9E2391-82E8-4CF3-8AAE-AC7BEC044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474324"/>
              </p:ext>
            </p:extLst>
          </p:nvPr>
        </p:nvGraphicFramePr>
        <p:xfrm>
          <a:off x="1097280" y="1737360"/>
          <a:ext cx="10058400" cy="4131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95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CFA2-CFE3-45DB-A001-A310B0D4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FWI Variables by month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228AA8-33BF-4269-921E-A87571B8E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669365"/>
              </p:ext>
            </p:extLst>
          </p:nvPr>
        </p:nvGraphicFramePr>
        <p:xfrm>
          <a:off x="1006764" y="1737361"/>
          <a:ext cx="10148599" cy="4131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43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8661-EDCD-4BC5-87E5-F61D0777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1 - Actual vs Predicted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297184-F9B1-409A-BE4A-53780F565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7446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245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262-8601-4FCD-82E9-9EE5C76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1 -  Accuracy of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BE3-CEA6-4EB7-9328-EB8BBA90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B7D15B-43CC-4ECC-8F80-D27F9978C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183743"/>
              </p:ext>
            </p:extLst>
          </p:nvPr>
        </p:nvGraphicFramePr>
        <p:xfrm>
          <a:off x="1097280" y="1737361"/>
          <a:ext cx="10058400" cy="41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63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3A12-6D08-42DF-952E-32783611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2 - Actual vs Predicted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B6083F-B31B-4D7C-975E-5458A8B92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67148"/>
              </p:ext>
            </p:extLst>
          </p:nvPr>
        </p:nvGraphicFramePr>
        <p:xfrm>
          <a:off x="1096963" y="1737359"/>
          <a:ext cx="10058400" cy="4131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32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4A6-893A-4AAE-B9F1-D189896F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2 - Accuracy of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4040-AE33-45A0-A121-7265575D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5FF60D-368B-4428-8237-E1D91C15E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405200"/>
              </p:ext>
            </p:extLst>
          </p:nvPr>
        </p:nvGraphicFramePr>
        <p:xfrm>
          <a:off x="1097280" y="1737361"/>
          <a:ext cx="10058400" cy="41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0045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95</TotalTime>
  <Words>47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Forest Fires – When and Why</vt:lpstr>
      <vt:lpstr>Months with  abnormally large fires </vt:lpstr>
      <vt:lpstr>FWI Variables by month </vt:lpstr>
      <vt:lpstr>Sample 1 - Actual vs Predicted </vt:lpstr>
      <vt:lpstr>Sample 1 -  Accuracy of Test </vt:lpstr>
      <vt:lpstr>Sample 2 - Actual vs Predicted </vt:lpstr>
      <vt:lpstr>Sample 2 - Accuracy of 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Fires – When and Why</dc:title>
  <dc:creator>Griffith, Michael C</dc:creator>
  <cp:lastModifiedBy>Linda Kerrick</cp:lastModifiedBy>
  <cp:revision>4</cp:revision>
  <dcterms:created xsi:type="dcterms:W3CDTF">2018-12-11T16:11:19Z</dcterms:created>
  <dcterms:modified xsi:type="dcterms:W3CDTF">2018-12-11T21:09:30Z</dcterms:modified>
</cp:coreProperties>
</file>