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9" r:id="rId4"/>
    <p:sldId id="260" r:id="rId5"/>
    <p:sldId id="279" r:id="rId6"/>
    <p:sldId id="263" r:id="rId7"/>
    <p:sldId id="275" r:id="rId8"/>
    <p:sldId id="272" r:id="rId9"/>
    <p:sldId id="271" r:id="rId10"/>
    <p:sldId id="278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7467" autoAdjust="0"/>
  </p:normalViewPr>
  <p:slideViewPr>
    <p:cSldViewPr snapToGrid="0">
      <p:cViewPr varScale="1">
        <p:scale>
          <a:sx n="160" d="100"/>
          <a:sy n="160" d="100"/>
        </p:scale>
        <p:origin x="332" y="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kolloquiu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kolloquiu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Tabelle2!$B$1:$D$1</c:f>
              <c:strCache>
                <c:ptCount val="3"/>
                <c:pt idx="0">
                  <c:v>Cypher</c:v>
                </c:pt>
                <c:pt idx="1">
                  <c:v>Alternative</c:v>
                </c:pt>
                <c:pt idx="2">
                  <c:v>Java</c:v>
                </c:pt>
              </c:strCache>
            </c:strRef>
          </c:cat>
          <c:val>
            <c:numRef>
              <c:f>Tabelle2!$B$2:$D$2</c:f>
              <c:numCache>
                <c:formatCode>0.00</c:formatCode>
                <c:ptCount val="3"/>
                <c:pt idx="0" formatCode="General">
                  <c:v>0.53</c:v>
                </c:pt>
                <c:pt idx="1">
                  <c:v>0.34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E-4AF4-B885-BEE7E1299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186824"/>
        <c:axId val="562187152"/>
      </c:barChart>
      <c:catAx>
        <c:axId val="562186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187152"/>
        <c:crosses val="autoZero"/>
        <c:auto val="1"/>
        <c:lblAlgn val="ctr"/>
        <c:lblOffset val="100"/>
        <c:noMultiLvlLbl val="0"/>
      </c:catAx>
      <c:valAx>
        <c:axId val="56218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186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154327120622822E-2"/>
          <c:y val="0.12509922703171417"/>
          <c:w val="0.95329547455659758"/>
          <c:h val="0.71950187963684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Tabelle1!$B$15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Tabelle1!$A$16:$A$24</c:f>
              <c:strCache>
                <c:ptCount val="9"/>
                <c:pt idx="0">
                  <c:v>Grundanfrage 1.1.1</c:v>
                </c:pt>
                <c:pt idx="1">
                  <c:v>Grundanfrage 1.1.2</c:v>
                </c:pt>
                <c:pt idx="2">
                  <c:v>Grundanfrage 1.1.3</c:v>
                </c:pt>
                <c:pt idx="3">
                  <c:v>Grundanfrage 1.2</c:v>
                </c:pt>
                <c:pt idx="4">
                  <c:v>Grundanfrage 1.3</c:v>
                </c:pt>
                <c:pt idx="5">
                  <c:v>Grundanfrage 2.1.1</c:v>
                </c:pt>
                <c:pt idx="6">
                  <c:v>Grundanfrage 2.1.2</c:v>
                </c:pt>
                <c:pt idx="7">
                  <c:v>Grundanfrage 2.3</c:v>
                </c:pt>
                <c:pt idx="8">
                  <c:v>Grundanfrage 2.4.1</c:v>
                </c:pt>
              </c:strCache>
            </c:strRef>
          </c:cat>
          <c:val>
            <c:numRef>
              <c:f>Tabelle1!$B$16:$B$24</c:f>
              <c:numCache>
                <c:formatCode>General</c:formatCode>
                <c:ptCount val="9"/>
                <c:pt idx="0">
                  <c:v>0.06</c:v>
                </c:pt>
                <c:pt idx="1">
                  <c:v>0.11</c:v>
                </c:pt>
                <c:pt idx="2">
                  <c:v>7.0000000000000007E-2</c:v>
                </c:pt>
                <c:pt idx="3">
                  <c:v>0.76</c:v>
                </c:pt>
                <c:pt idx="4">
                  <c:v>0.01</c:v>
                </c:pt>
                <c:pt idx="5">
                  <c:v>0.05</c:v>
                </c:pt>
                <c:pt idx="6">
                  <c:v>0.68</c:v>
                </c:pt>
                <c:pt idx="7">
                  <c:v>0.18</c:v>
                </c:pt>
                <c:pt idx="8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F-4637-B2F3-A2A1A7FEA6F6}"/>
            </c:ext>
          </c:extLst>
        </c:ser>
        <c:ser>
          <c:idx val="1"/>
          <c:order val="1"/>
          <c:tx>
            <c:strRef>
              <c:f>Tabelle1!$C$15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Tabelle1!$A$16:$A$24</c:f>
              <c:strCache>
                <c:ptCount val="9"/>
                <c:pt idx="0">
                  <c:v>Grundanfrage 1.1.1</c:v>
                </c:pt>
                <c:pt idx="1">
                  <c:v>Grundanfrage 1.1.2</c:v>
                </c:pt>
                <c:pt idx="2">
                  <c:v>Grundanfrage 1.1.3</c:v>
                </c:pt>
                <c:pt idx="3">
                  <c:v>Grundanfrage 1.2</c:v>
                </c:pt>
                <c:pt idx="4">
                  <c:v>Grundanfrage 1.3</c:v>
                </c:pt>
                <c:pt idx="5">
                  <c:v>Grundanfrage 2.1.1</c:v>
                </c:pt>
                <c:pt idx="6">
                  <c:v>Grundanfrage 2.1.2</c:v>
                </c:pt>
                <c:pt idx="7">
                  <c:v>Grundanfrage 2.3</c:v>
                </c:pt>
                <c:pt idx="8">
                  <c:v>Grundanfrage 2.4.1</c:v>
                </c:pt>
              </c:strCache>
            </c:strRef>
          </c:cat>
          <c:val>
            <c:numRef>
              <c:f>Tabelle1!$C$16:$C$24</c:f>
              <c:numCache>
                <c:formatCode>General</c:formatCode>
                <c:ptCount val="9"/>
                <c:pt idx="0">
                  <c:v>0.94</c:v>
                </c:pt>
                <c:pt idx="1">
                  <c:v>0.89</c:v>
                </c:pt>
                <c:pt idx="2">
                  <c:v>0.93</c:v>
                </c:pt>
                <c:pt idx="3">
                  <c:v>0.24</c:v>
                </c:pt>
                <c:pt idx="4">
                  <c:v>0.99</c:v>
                </c:pt>
                <c:pt idx="5">
                  <c:v>0.95</c:v>
                </c:pt>
                <c:pt idx="6">
                  <c:v>0.32</c:v>
                </c:pt>
                <c:pt idx="7">
                  <c:v>0.82</c:v>
                </c:pt>
                <c:pt idx="8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0F-4637-B2F3-A2A1A7FEA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312080"/>
        <c:axId val="571305520"/>
      </c:barChart>
      <c:catAx>
        <c:axId val="57131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305520"/>
        <c:crosses val="autoZero"/>
        <c:auto val="1"/>
        <c:lblAlgn val="ctr"/>
        <c:lblOffset val="100"/>
        <c:noMultiLvlLbl val="0"/>
      </c:catAx>
      <c:valAx>
        <c:axId val="57130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31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Tabelle3!$A$9</c:f>
              <c:strCache>
                <c:ptCount val="1"/>
                <c:pt idx="0">
                  <c:v>Cypher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Tabelle3!$B$8:$C$8</c:f>
              <c:strCache>
                <c:ptCount val="2"/>
                <c:pt idx="0">
                  <c:v>Grundanfrage 2.1.1</c:v>
                </c:pt>
                <c:pt idx="1">
                  <c:v>Grundanfrage 2.1.2</c:v>
                </c:pt>
              </c:strCache>
            </c:strRef>
          </c:cat>
          <c:val>
            <c:numRef>
              <c:f>Tabelle3!$B$9:$C$9</c:f>
              <c:numCache>
                <c:formatCode>General</c:formatCode>
                <c:ptCount val="2"/>
                <c:pt idx="0">
                  <c:v>0.05</c:v>
                </c:pt>
                <c:pt idx="1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34-40EE-AAAF-B330C9DD5134}"/>
            </c:ext>
          </c:extLst>
        </c:ser>
        <c:ser>
          <c:idx val="1"/>
          <c:order val="1"/>
          <c:tx>
            <c:strRef>
              <c:f>Tabelle3!$A$10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Tabelle3!$B$8:$C$8</c:f>
              <c:strCache>
                <c:ptCount val="2"/>
                <c:pt idx="0">
                  <c:v>Grundanfrage 2.1.1</c:v>
                </c:pt>
                <c:pt idx="1">
                  <c:v>Grundanfrage 2.1.2</c:v>
                </c:pt>
              </c:strCache>
            </c:strRef>
          </c:cat>
          <c:val>
            <c:numRef>
              <c:f>Tabelle3!$B$10:$C$10</c:f>
              <c:numCache>
                <c:formatCode>General</c:formatCode>
                <c:ptCount val="2"/>
                <c:pt idx="0">
                  <c:v>0.95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34-40EE-AAAF-B330C9DD5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850192"/>
        <c:axId val="517847568"/>
      </c:barChart>
      <c:catAx>
        <c:axId val="51785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7847568"/>
        <c:crosses val="autoZero"/>
        <c:auto val="1"/>
        <c:lblAlgn val="ctr"/>
        <c:lblOffset val="100"/>
        <c:noMultiLvlLbl val="0"/>
      </c:catAx>
      <c:valAx>
        <c:axId val="5178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785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84548-BBE3-4BB8-BE9B-CFD01DD362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9260EA-3A60-46B4-85D9-E4B9851BD3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>
              <a:solidFill>
                <a:schemeClr val="tx1"/>
              </a:solidFill>
            </a:rPr>
            <a:t>50.004 Knoten und 250.100.000 Kanten</a:t>
          </a:r>
          <a:endParaRPr lang="en-US" dirty="0">
            <a:solidFill>
              <a:schemeClr val="tx1"/>
            </a:solidFill>
          </a:endParaRPr>
        </a:p>
      </dgm:t>
    </dgm:pt>
    <dgm:pt modelId="{B01B49FB-E827-4417-88BA-6986B785B5B4}" type="parTrans" cxnId="{6935FA13-A12E-4A09-B3E0-C4BFD9DEEC8D}">
      <dgm:prSet/>
      <dgm:spPr/>
      <dgm:t>
        <a:bodyPr/>
        <a:lstStyle/>
        <a:p>
          <a:endParaRPr lang="en-US"/>
        </a:p>
      </dgm:t>
    </dgm:pt>
    <dgm:pt modelId="{521641A5-C945-40D4-B204-C0C2EB84AC8C}" type="sibTrans" cxnId="{6935FA13-A12E-4A09-B3E0-C4BFD9DEEC8D}">
      <dgm:prSet/>
      <dgm:spPr/>
      <dgm:t>
        <a:bodyPr/>
        <a:lstStyle/>
        <a:p>
          <a:endParaRPr lang="en-US"/>
        </a:p>
      </dgm:t>
    </dgm:pt>
    <dgm:pt modelId="{39205E68-610E-49C1-A16A-C3D220981F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>
              <a:solidFill>
                <a:schemeClr val="tx1"/>
              </a:solidFill>
            </a:rPr>
            <a:t>4 Knoten des Typen Aktion</a:t>
          </a:r>
          <a:endParaRPr lang="en-US" dirty="0">
            <a:solidFill>
              <a:schemeClr val="tx1"/>
            </a:solidFill>
          </a:endParaRPr>
        </a:p>
      </dgm:t>
    </dgm:pt>
    <dgm:pt modelId="{2F4473EF-4A07-4545-ADCB-E43472104842}" type="parTrans" cxnId="{C5E2B1A0-878D-4F74-9340-F0156AF4C029}">
      <dgm:prSet/>
      <dgm:spPr/>
      <dgm:t>
        <a:bodyPr/>
        <a:lstStyle/>
        <a:p>
          <a:endParaRPr lang="en-US"/>
        </a:p>
      </dgm:t>
    </dgm:pt>
    <dgm:pt modelId="{4226A150-FD10-4816-B068-914A503D53BE}" type="sibTrans" cxnId="{C5E2B1A0-878D-4F74-9340-F0156AF4C029}">
      <dgm:prSet/>
      <dgm:spPr/>
      <dgm:t>
        <a:bodyPr/>
        <a:lstStyle/>
        <a:p>
          <a:endParaRPr lang="en-US"/>
        </a:p>
      </dgm:t>
    </dgm:pt>
    <dgm:pt modelId="{C55D4F08-D1CA-4B0D-97C3-12BB1F5BB7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>
              <a:solidFill>
                <a:schemeClr val="tx1"/>
              </a:solidFill>
            </a:rPr>
            <a:t>50.000 Knoten des Typen Person</a:t>
          </a:r>
          <a:endParaRPr lang="en-US" dirty="0">
            <a:solidFill>
              <a:schemeClr val="tx1"/>
            </a:solidFill>
          </a:endParaRPr>
        </a:p>
      </dgm:t>
    </dgm:pt>
    <dgm:pt modelId="{2C946FD9-74BA-4F4D-B1D8-25FE05F35828}" type="parTrans" cxnId="{245472B2-2555-4B9D-865B-E454F84D1B95}">
      <dgm:prSet/>
      <dgm:spPr/>
      <dgm:t>
        <a:bodyPr/>
        <a:lstStyle/>
        <a:p>
          <a:endParaRPr lang="en-US"/>
        </a:p>
      </dgm:t>
    </dgm:pt>
    <dgm:pt modelId="{291BEF34-662F-4F9E-BEFD-5DA60DD6199B}" type="sibTrans" cxnId="{245472B2-2555-4B9D-865B-E454F84D1B95}">
      <dgm:prSet/>
      <dgm:spPr/>
      <dgm:t>
        <a:bodyPr/>
        <a:lstStyle/>
        <a:p>
          <a:endParaRPr lang="en-US"/>
        </a:p>
      </dgm:t>
    </dgm:pt>
    <dgm:pt modelId="{CA069907-3FC8-4B71-88C9-3AB3E34D69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>
              <a:solidFill>
                <a:schemeClr val="tx1"/>
              </a:solidFill>
            </a:rPr>
            <a:t>50.000 RELATIONSHIP1 und RELATIONSHIP2</a:t>
          </a:r>
          <a:endParaRPr lang="en-US" dirty="0">
            <a:solidFill>
              <a:schemeClr val="tx1"/>
            </a:solidFill>
          </a:endParaRPr>
        </a:p>
      </dgm:t>
    </dgm:pt>
    <dgm:pt modelId="{6766F16C-E403-402D-AEEB-DD7111EFDC86}" type="parTrans" cxnId="{9454FCB0-4E09-41D8-8D2F-5BB9DDF826A8}">
      <dgm:prSet/>
      <dgm:spPr/>
      <dgm:t>
        <a:bodyPr/>
        <a:lstStyle/>
        <a:p>
          <a:endParaRPr lang="en-US"/>
        </a:p>
      </dgm:t>
    </dgm:pt>
    <dgm:pt modelId="{68D43CFE-1DC6-4627-84D4-2D2FB4318EB5}" type="sibTrans" cxnId="{9454FCB0-4E09-41D8-8D2F-5BB9DDF826A8}">
      <dgm:prSet/>
      <dgm:spPr/>
      <dgm:t>
        <a:bodyPr/>
        <a:lstStyle/>
        <a:p>
          <a:endParaRPr lang="en-US"/>
        </a:p>
      </dgm:t>
    </dgm:pt>
    <dgm:pt modelId="{FFB018F1-3ACE-45DA-9A75-E004DF48BE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>
              <a:solidFill>
                <a:schemeClr val="tx1"/>
              </a:solidFill>
            </a:rPr>
            <a:t>125.000.000 RELATIONSHIP3 und RELATIONSHIP4</a:t>
          </a:r>
          <a:endParaRPr lang="en-US" dirty="0">
            <a:solidFill>
              <a:schemeClr val="tx1"/>
            </a:solidFill>
          </a:endParaRPr>
        </a:p>
      </dgm:t>
    </dgm:pt>
    <dgm:pt modelId="{BD82D3FC-8E67-4BE1-B857-E2985EF13CBF}" type="parTrans" cxnId="{A65C0AFC-5263-4620-8176-1426CB972BB9}">
      <dgm:prSet/>
      <dgm:spPr/>
      <dgm:t>
        <a:bodyPr/>
        <a:lstStyle/>
        <a:p>
          <a:endParaRPr lang="en-US"/>
        </a:p>
      </dgm:t>
    </dgm:pt>
    <dgm:pt modelId="{ADE8C7DE-E50A-4FBD-A16E-10F2FFFAE916}" type="sibTrans" cxnId="{A65C0AFC-5263-4620-8176-1426CB972BB9}">
      <dgm:prSet/>
      <dgm:spPr/>
      <dgm:t>
        <a:bodyPr/>
        <a:lstStyle/>
        <a:p>
          <a:endParaRPr lang="en-US"/>
        </a:p>
      </dgm:t>
    </dgm:pt>
    <dgm:pt modelId="{19A20A82-C7E9-483B-88FF-1FA91E3445F2}" type="pres">
      <dgm:prSet presAssocID="{DD184548-BBE3-4BB8-BE9B-CFD01DD362E4}" presName="root" presStyleCnt="0">
        <dgm:presLayoutVars>
          <dgm:dir/>
          <dgm:resizeHandles val="exact"/>
        </dgm:presLayoutVars>
      </dgm:prSet>
      <dgm:spPr/>
    </dgm:pt>
    <dgm:pt modelId="{F683108C-2BDE-4C2E-A9C0-00C84F18F796}" type="pres">
      <dgm:prSet presAssocID="{F89260EA-3A60-46B4-85D9-E4B9851BD317}" presName="compNode" presStyleCnt="0"/>
      <dgm:spPr/>
    </dgm:pt>
    <dgm:pt modelId="{8F3A4339-F1F5-46B4-8E30-7D35BACF5A70}" type="pres">
      <dgm:prSet presAssocID="{F89260EA-3A60-46B4-85D9-E4B9851BD317}" presName="iconBgRect" presStyleLbl="bgShp" presStyleIdx="0" presStyleCnt="5"/>
      <dgm:spPr/>
    </dgm:pt>
    <dgm:pt modelId="{39B6C993-4295-449D-9BDD-29C0DAC087AE}" type="pres">
      <dgm:prSet presAssocID="{F89260EA-3A60-46B4-85D9-E4B9851BD3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0945E4E1-4298-48EC-BF01-8BECA42EE9A1}" type="pres">
      <dgm:prSet presAssocID="{F89260EA-3A60-46B4-85D9-E4B9851BD317}" presName="spaceRect" presStyleCnt="0"/>
      <dgm:spPr/>
    </dgm:pt>
    <dgm:pt modelId="{8FBA2D39-19C9-4F91-8D5C-D39493CAA733}" type="pres">
      <dgm:prSet presAssocID="{F89260EA-3A60-46B4-85D9-E4B9851BD317}" presName="textRect" presStyleLbl="revTx" presStyleIdx="0" presStyleCnt="5">
        <dgm:presLayoutVars>
          <dgm:chMax val="1"/>
          <dgm:chPref val="1"/>
        </dgm:presLayoutVars>
      </dgm:prSet>
      <dgm:spPr/>
    </dgm:pt>
    <dgm:pt modelId="{3B169B05-6C87-4240-86A1-9498592CB171}" type="pres">
      <dgm:prSet presAssocID="{521641A5-C945-40D4-B204-C0C2EB84AC8C}" presName="sibTrans" presStyleCnt="0"/>
      <dgm:spPr/>
    </dgm:pt>
    <dgm:pt modelId="{673A0C11-BADA-46FD-AF4A-5246E41AACF9}" type="pres">
      <dgm:prSet presAssocID="{39205E68-610E-49C1-A16A-C3D220981FC7}" presName="compNode" presStyleCnt="0"/>
      <dgm:spPr/>
    </dgm:pt>
    <dgm:pt modelId="{E88482DA-21C3-406C-8497-4F7D0151A31C}" type="pres">
      <dgm:prSet presAssocID="{39205E68-610E-49C1-A16A-C3D220981FC7}" presName="iconBgRect" presStyleLbl="bgShp" presStyleIdx="1" presStyleCnt="5"/>
      <dgm:spPr/>
    </dgm:pt>
    <dgm:pt modelId="{334FCA0F-BEE5-47B0-B65E-5AF50D7F92DD}" type="pres">
      <dgm:prSet presAssocID="{39205E68-610E-49C1-A16A-C3D220981F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irkel"/>
        </a:ext>
      </dgm:extLst>
    </dgm:pt>
    <dgm:pt modelId="{ADAF8E77-9870-4ED8-B25F-984096A879B1}" type="pres">
      <dgm:prSet presAssocID="{39205E68-610E-49C1-A16A-C3D220981FC7}" presName="spaceRect" presStyleCnt="0"/>
      <dgm:spPr/>
    </dgm:pt>
    <dgm:pt modelId="{035DDB82-6445-48C8-BD98-3CDE670C10D6}" type="pres">
      <dgm:prSet presAssocID="{39205E68-610E-49C1-A16A-C3D220981FC7}" presName="textRect" presStyleLbl="revTx" presStyleIdx="1" presStyleCnt="5">
        <dgm:presLayoutVars>
          <dgm:chMax val="1"/>
          <dgm:chPref val="1"/>
        </dgm:presLayoutVars>
      </dgm:prSet>
      <dgm:spPr/>
    </dgm:pt>
    <dgm:pt modelId="{26525A15-59BD-4847-81B1-D2C9CB97FBE8}" type="pres">
      <dgm:prSet presAssocID="{4226A150-FD10-4816-B068-914A503D53BE}" presName="sibTrans" presStyleCnt="0"/>
      <dgm:spPr/>
    </dgm:pt>
    <dgm:pt modelId="{BD1609B3-969B-4DE2-AD44-09A9B95168FA}" type="pres">
      <dgm:prSet presAssocID="{C55D4F08-D1CA-4B0D-97C3-12BB1F5BB7C2}" presName="compNode" presStyleCnt="0"/>
      <dgm:spPr/>
    </dgm:pt>
    <dgm:pt modelId="{5D9EC754-9CD1-4A6A-9D34-216344C8AE03}" type="pres">
      <dgm:prSet presAssocID="{C55D4F08-D1CA-4B0D-97C3-12BB1F5BB7C2}" presName="iconBgRect" presStyleLbl="bgShp" presStyleIdx="2" presStyleCnt="5"/>
      <dgm:spPr/>
    </dgm:pt>
    <dgm:pt modelId="{C27AF96C-B80C-4807-95EB-69819DA4DAF2}" type="pres">
      <dgm:prSet presAssocID="{C55D4F08-D1CA-4B0D-97C3-12BB1F5BB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200302F-7715-42B6-8F5C-E09ACE382DE4}" type="pres">
      <dgm:prSet presAssocID="{C55D4F08-D1CA-4B0D-97C3-12BB1F5BB7C2}" presName="spaceRect" presStyleCnt="0"/>
      <dgm:spPr/>
    </dgm:pt>
    <dgm:pt modelId="{041F8570-DEB7-4AED-AB92-EEAECC97FB55}" type="pres">
      <dgm:prSet presAssocID="{C55D4F08-D1CA-4B0D-97C3-12BB1F5BB7C2}" presName="textRect" presStyleLbl="revTx" presStyleIdx="2" presStyleCnt="5">
        <dgm:presLayoutVars>
          <dgm:chMax val="1"/>
          <dgm:chPref val="1"/>
        </dgm:presLayoutVars>
      </dgm:prSet>
      <dgm:spPr/>
    </dgm:pt>
    <dgm:pt modelId="{30F4B954-03B0-4AD8-A66B-1E4A576AA78C}" type="pres">
      <dgm:prSet presAssocID="{291BEF34-662F-4F9E-BEFD-5DA60DD6199B}" presName="sibTrans" presStyleCnt="0"/>
      <dgm:spPr/>
    </dgm:pt>
    <dgm:pt modelId="{93820C2A-47A8-4777-B0E7-CAE558AC0550}" type="pres">
      <dgm:prSet presAssocID="{CA069907-3FC8-4B71-88C9-3AB3E34D6940}" presName="compNode" presStyleCnt="0"/>
      <dgm:spPr/>
    </dgm:pt>
    <dgm:pt modelId="{1D07D5EF-C697-4399-ADE1-5C5319F0506B}" type="pres">
      <dgm:prSet presAssocID="{CA069907-3FC8-4B71-88C9-3AB3E34D6940}" presName="iconBgRect" presStyleLbl="bgShp" presStyleIdx="3" presStyleCnt="5"/>
      <dgm:spPr/>
    </dgm:pt>
    <dgm:pt modelId="{E67442B3-C0AD-4479-B01C-2A6B103469CE}" type="pres">
      <dgm:prSet presAssocID="{CA069907-3FC8-4B71-88C9-3AB3E34D6940}" presName="iconRect" presStyleLbl="node1" presStyleIdx="3" presStyleCnt="5" custAng="10800000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eren"/>
        </a:ext>
      </dgm:extLst>
    </dgm:pt>
    <dgm:pt modelId="{1462B8A0-7CB9-4347-9A32-6DD30509B52A}" type="pres">
      <dgm:prSet presAssocID="{CA069907-3FC8-4B71-88C9-3AB3E34D6940}" presName="spaceRect" presStyleCnt="0"/>
      <dgm:spPr/>
    </dgm:pt>
    <dgm:pt modelId="{776A73A5-8375-4643-BE01-B1D90A7C80CE}" type="pres">
      <dgm:prSet presAssocID="{CA069907-3FC8-4B71-88C9-3AB3E34D6940}" presName="textRect" presStyleLbl="revTx" presStyleIdx="3" presStyleCnt="5">
        <dgm:presLayoutVars>
          <dgm:chMax val="1"/>
          <dgm:chPref val="1"/>
        </dgm:presLayoutVars>
      </dgm:prSet>
      <dgm:spPr/>
    </dgm:pt>
    <dgm:pt modelId="{405F0624-DA3F-4302-9E22-1886F86C0E58}" type="pres">
      <dgm:prSet presAssocID="{68D43CFE-1DC6-4627-84D4-2D2FB4318EB5}" presName="sibTrans" presStyleCnt="0"/>
      <dgm:spPr/>
    </dgm:pt>
    <dgm:pt modelId="{A40AF08B-602E-4763-ADBF-3419FBBE25F0}" type="pres">
      <dgm:prSet presAssocID="{FFB018F1-3ACE-45DA-9A75-E004DF48BE42}" presName="compNode" presStyleCnt="0"/>
      <dgm:spPr/>
    </dgm:pt>
    <dgm:pt modelId="{2E74FDD0-8469-438B-8742-1B5C7005DC4B}" type="pres">
      <dgm:prSet presAssocID="{FFB018F1-3ACE-45DA-9A75-E004DF48BE42}" presName="iconBgRect" presStyleLbl="bgShp" presStyleIdx="4" presStyleCnt="5"/>
      <dgm:spPr/>
    </dgm:pt>
    <dgm:pt modelId="{892B1434-301D-4884-B8F2-03B365A6178E}" type="pres">
      <dgm:prSet presAssocID="{FFB018F1-3ACE-45DA-9A75-E004DF48BE42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feil mit einer Linie: Gerade"/>
        </a:ext>
      </dgm:extLst>
    </dgm:pt>
    <dgm:pt modelId="{FC6562E9-9477-47BA-8769-D2A710844194}" type="pres">
      <dgm:prSet presAssocID="{FFB018F1-3ACE-45DA-9A75-E004DF48BE42}" presName="spaceRect" presStyleCnt="0"/>
      <dgm:spPr/>
    </dgm:pt>
    <dgm:pt modelId="{AA41B87C-1E4F-4EA1-AE90-161D176162FC}" type="pres">
      <dgm:prSet presAssocID="{FFB018F1-3ACE-45DA-9A75-E004DF48BE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35FA13-A12E-4A09-B3E0-C4BFD9DEEC8D}" srcId="{DD184548-BBE3-4BB8-BE9B-CFD01DD362E4}" destId="{F89260EA-3A60-46B4-85D9-E4B9851BD317}" srcOrd="0" destOrd="0" parTransId="{B01B49FB-E827-4417-88BA-6986B785B5B4}" sibTransId="{521641A5-C945-40D4-B204-C0C2EB84AC8C}"/>
    <dgm:cxn modelId="{F5BE9D69-20D5-4AE3-B921-EA9124C7BF70}" type="presOf" srcId="{C55D4F08-D1CA-4B0D-97C3-12BB1F5BB7C2}" destId="{041F8570-DEB7-4AED-AB92-EEAECC97FB55}" srcOrd="0" destOrd="0" presId="urn:microsoft.com/office/officeart/2018/5/layout/IconCircleLabelList"/>
    <dgm:cxn modelId="{6815F26C-9D6B-4BF8-B6AC-1543412AC374}" type="presOf" srcId="{F89260EA-3A60-46B4-85D9-E4B9851BD317}" destId="{8FBA2D39-19C9-4F91-8D5C-D39493CAA733}" srcOrd="0" destOrd="0" presId="urn:microsoft.com/office/officeart/2018/5/layout/IconCircleLabelList"/>
    <dgm:cxn modelId="{F6BB8F58-62B2-48F3-BB94-0F701A42F280}" type="presOf" srcId="{DD184548-BBE3-4BB8-BE9B-CFD01DD362E4}" destId="{19A20A82-C7E9-483B-88FF-1FA91E3445F2}" srcOrd="0" destOrd="0" presId="urn:microsoft.com/office/officeart/2018/5/layout/IconCircleLabelList"/>
    <dgm:cxn modelId="{C5E2B1A0-878D-4F74-9340-F0156AF4C029}" srcId="{DD184548-BBE3-4BB8-BE9B-CFD01DD362E4}" destId="{39205E68-610E-49C1-A16A-C3D220981FC7}" srcOrd="1" destOrd="0" parTransId="{2F4473EF-4A07-4545-ADCB-E43472104842}" sibTransId="{4226A150-FD10-4816-B068-914A503D53BE}"/>
    <dgm:cxn modelId="{9454FCB0-4E09-41D8-8D2F-5BB9DDF826A8}" srcId="{DD184548-BBE3-4BB8-BE9B-CFD01DD362E4}" destId="{CA069907-3FC8-4B71-88C9-3AB3E34D6940}" srcOrd="3" destOrd="0" parTransId="{6766F16C-E403-402D-AEEB-DD7111EFDC86}" sibTransId="{68D43CFE-1DC6-4627-84D4-2D2FB4318EB5}"/>
    <dgm:cxn modelId="{245472B2-2555-4B9D-865B-E454F84D1B95}" srcId="{DD184548-BBE3-4BB8-BE9B-CFD01DD362E4}" destId="{C55D4F08-D1CA-4B0D-97C3-12BB1F5BB7C2}" srcOrd="2" destOrd="0" parTransId="{2C946FD9-74BA-4F4D-B1D8-25FE05F35828}" sibTransId="{291BEF34-662F-4F9E-BEFD-5DA60DD6199B}"/>
    <dgm:cxn modelId="{D88E3CC8-EF69-45DC-B8A7-E0166B7673B3}" type="presOf" srcId="{39205E68-610E-49C1-A16A-C3D220981FC7}" destId="{035DDB82-6445-48C8-BD98-3CDE670C10D6}" srcOrd="0" destOrd="0" presId="urn:microsoft.com/office/officeart/2018/5/layout/IconCircleLabelList"/>
    <dgm:cxn modelId="{50E3A9CB-48DB-4C5F-85C0-E9E54DDE4E1B}" type="presOf" srcId="{CA069907-3FC8-4B71-88C9-3AB3E34D6940}" destId="{776A73A5-8375-4643-BE01-B1D90A7C80CE}" srcOrd="0" destOrd="0" presId="urn:microsoft.com/office/officeart/2018/5/layout/IconCircleLabelList"/>
    <dgm:cxn modelId="{A43E5FEA-3EFA-49C6-822E-0568390F12C6}" type="presOf" srcId="{FFB018F1-3ACE-45DA-9A75-E004DF48BE42}" destId="{AA41B87C-1E4F-4EA1-AE90-161D176162FC}" srcOrd="0" destOrd="0" presId="urn:microsoft.com/office/officeart/2018/5/layout/IconCircleLabelList"/>
    <dgm:cxn modelId="{A65C0AFC-5263-4620-8176-1426CB972BB9}" srcId="{DD184548-BBE3-4BB8-BE9B-CFD01DD362E4}" destId="{FFB018F1-3ACE-45DA-9A75-E004DF48BE42}" srcOrd="4" destOrd="0" parTransId="{BD82D3FC-8E67-4BE1-B857-E2985EF13CBF}" sibTransId="{ADE8C7DE-E50A-4FBD-A16E-10F2FFFAE916}"/>
    <dgm:cxn modelId="{A53DB3A6-740E-4F1A-BAA9-016D58CE8A66}" type="presParOf" srcId="{19A20A82-C7E9-483B-88FF-1FA91E3445F2}" destId="{F683108C-2BDE-4C2E-A9C0-00C84F18F796}" srcOrd="0" destOrd="0" presId="urn:microsoft.com/office/officeart/2018/5/layout/IconCircleLabelList"/>
    <dgm:cxn modelId="{C1F5E8FC-CD5D-42BE-90FC-8A6D3A054D0F}" type="presParOf" srcId="{F683108C-2BDE-4C2E-A9C0-00C84F18F796}" destId="{8F3A4339-F1F5-46B4-8E30-7D35BACF5A70}" srcOrd="0" destOrd="0" presId="urn:microsoft.com/office/officeart/2018/5/layout/IconCircleLabelList"/>
    <dgm:cxn modelId="{277DFF0A-2828-4968-8190-3224B6497AEE}" type="presParOf" srcId="{F683108C-2BDE-4C2E-A9C0-00C84F18F796}" destId="{39B6C993-4295-449D-9BDD-29C0DAC087AE}" srcOrd="1" destOrd="0" presId="urn:microsoft.com/office/officeart/2018/5/layout/IconCircleLabelList"/>
    <dgm:cxn modelId="{87B7BC7F-B719-47B8-AB5A-09CC8C16E135}" type="presParOf" srcId="{F683108C-2BDE-4C2E-A9C0-00C84F18F796}" destId="{0945E4E1-4298-48EC-BF01-8BECA42EE9A1}" srcOrd="2" destOrd="0" presId="urn:microsoft.com/office/officeart/2018/5/layout/IconCircleLabelList"/>
    <dgm:cxn modelId="{9C65D48D-8525-425D-BBBD-73731FCBE489}" type="presParOf" srcId="{F683108C-2BDE-4C2E-A9C0-00C84F18F796}" destId="{8FBA2D39-19C9-4F91-8D5C-D39493CAA733}" srcOrd="3" destOrd="0" presId="urn:microsoft.com/office/officeart/2018/5/layout/IconCircleLabelList"/>
    <dgm:cxn modelId="{F7E1837B-5B29-41B3-A462-F5A6E93EF12D}" type="presParOf" srcId="{19A20A82-C7E9-483B-88FF-1FA91E3445F2}" destId="{3B169B05-6C87-4240-86A1-9498592CB171}" srcOrd="1" destOrd="0" presId="urn:microsoft.com/office/officeart/2018/5/layout/IconCircleLabelList"/>
    <dgm:cxn modelId="{40FF411B-B8C9-44B0-A3CC-A30EDC263698}" type="presParOf" srcId="{19A20A82-C7E9-483B-88FF-1FA91E3445F2}" destId="{673A0C11-BADA-46FD-AF4A-5246E41AACF9}" srcOrd="2" destOrd="0" presId="urn:microsoft.com/office/officeart/2018/5/layout/IconCircleLabelList"/>
    <dgm:cxn modelId="{46969667-CD5F-4930-9923-4725856A9AC4}" type="presParOf" srcId="{673A0C11-BADA-46FD-AF4A-5246E41AACF9}" destId="{E88482DA-21C3-406C-8497-4F7D0151A31C}" srcOrd="0" destOrd="0" presId="urn:microsoft.com/office/officeart/2018/5/layout/IconCircleLabelList"/>
    <dgm:cxn modelId="{42C43E05-8426-484E-BE88-9CC30087C50D}" type="presParOf" srcId="{673A0C11-BADA-46FD-AF4A-5246E41AACF9}" destId="{334FCA0F-BEE5-47B0-B65E-5AF50D7F92DD}" srcOrd="1" destOrd="0" presId="urn:microsoft.com/office/officeart/2018/5/layout/IconCircleLabelList"/>
    <dgm:cxn modelId="{BC21314F-0746-4A6D-9DAA-D09B94A66822}" type="presParOf" srcId="{673A0C11-BADA-46FD-AF4A-5246E41AACF9}" destId="{ADAF8E77-9870-4ED8-B25F-984096A879B1}" srcOrd="2" destOrd="0" presId="urn:microsoft.com/office/officeart/2018/5/layout/IconCircleLabelList"/>
    <dgm:cxn modelId="{D0D36FD7-26A3-4BAE-BC3A-D535D9F2C760}" type="presParOf" srcId="{673A0C11-BADA-46FD-AF4A-5246E41AACF9}" destId="{035DDB82-6445-48C8-BD98-3CDE670C10D6}" srcOrd="3" destOrd="0" presId="urn:microsoft.com/office/officeart/2018/5/layout/IconCircleLabelList"/>
    <dgm:cxn modelId="{4C725927-B42E-44AB-B1BF-74250A7043E3}" type="presParOf" srcId="{19A20A82-C7E9-483B-88FF-1FA91E3445F2}" destId="{26525A15-59BD-4847-81B1-D2C9CB97FBE8}" srcOrd="3" destOrd="0" presId="urn:microsoft.com/office/officeart/2018/5/layout/IconCircleLabelList"/>
    <dgm:cxn modelId="{3F56F3BE-6DCC-4914-9276-903B4FBF73FC}" type="presParOf" srcId="{19A20A82-C7E9-483B-88FF-1FA91E3445F2}" destId="{BD1609B3-969B-4DE2-AD44-09A9B95168FA}" srcOrd="4" destOrd="0" presId="urn:microsoft.com/office/officeart/2018/5/layout/IconCircleLabelList"/>
    <dgm:cxn modelId="{86B8CC9C-E36D-4020-8BE9-4F68FF5666EA}" type="presParOf" srcId="{BD1609B3-969B-4DE2-AD44-09A9B95168FA}" destId="{5D9EC754-9CD1-4A6A-9D34-216344C8AE03}" srcOrd="0" destOrd="0" presId="urn:microsoft.com/office/officeart/2018/5/layout/IconCircleLabelList"/>
    <dgm:cxn modelId="{F1062C19-DF4D-4BBA-9A38-C23372C4B739}" type="presParOf" srcId="{BD1609B3-969B-4DE2-AD44-09A9B95168FA}" destId="{C27AF96C-B80C-4807-95EB-69819DA4DAF2}" srcOrd="1" destOrd="0" presId="urn:microsoft.com/office/officeart/2018/5/layout/IconCircleLabelList"/>
    <dgm:cxn modelId="{8114F312-9E37-486B-B795-62F008363498}" type="presParOf" srcId="{BD1609B3-969B-4DE2-AD44-09A9B95168FA}" destId="{6200302F-7715-42B6-8F5C-E09ACE382DE4}" srcOrd="2" destOrd="0" presId="urn:microsoft.com/office/officeart/2018/5/layout/IconCircleLabelList"/>
    <dgm:cxn modelId="{56300597-062A-416A-AF71-10AF441BAAD7}" type="presParOf" srcId="{BD1609B3-969B-4DE2-AD44-09A9B95168FA}" destId="{041F8570-DEB7-4AED-AB92-EEAECC97FB55}" srcOrd="3" destOrd="0" presId="urn:microsoft.com/office/officeart/2018/5/layout/IconCircleLabelList"/>
    <dgm:cxn modelId="{6F22A2E7-C0D7-46A1-8ADB-5F287A908EC6}" type="presParOf" srcId="{19A20A82-C7E9-483B-88FF-1FA91E3445F2}" destId="{30F4B954-03B0-4AD8-A66B-1E4A576AA78C}" srcOrd="5" destOrd="0" presId="urn:microsoft.com/office/officeart/2018/5/layout/IconCircleLabelList"/>
    <dgm:cxn modelId="{C89CEB49-6998-43CF-86D6-9315D81BEBB1}" type="presParOf" srcId="{19A20A82-C7E9-483B-88FF-1FA91E3445F2}" destId="{93820C2A-47A8-4777-B0E7-CAE558AC0550}" srcOrd="6" destOrd="0" presId="urn:microsoft.com/office/officeart/2018/5/layout/IconCircleLabelList"/>
    <dgm:cxn modelId="{D01E3E22-36DA-4DBC-87B6-01702B2E698A}" type="presParOf" srcId="{93820C2A-47A8-4777-B0E7-CAE558AC0550}" destId="{1D07D5EF-C697-4399-ADE1-5C5319F0506B}" srcOrd="0" destOrd="0" presId="urn:microsoft.com/office/officeart/2018/5/layout/IconCircleLabelList"/>
    <dgm:cxn modelId="{C28FBA5D-37E1-4648-AAB4-47A77F13FC90}" type="presParOf" srcId="{93820C2A-47A8-4777-B0E7-CAE558AC0550}" destId="{E67442B3-C0AD-4479-B01C-2A6B103469CE}" srcOrd="1" destOrd="0" presId="urn:microsoft.com/office/officeart/2018/5/layout/IconCircleLabelList"/>
    <dgm:cxn modelId="{FBE68895-FD0D-4752-B57B-396630243924}" type="presParOf" srcId="{93820C2A-47A8-4777-B0E7-CAE558AC0550}" destId="{1462B8A0-7CB9-4347-9A32-6DD30509B52A}" srcOrd="2" destOrd="0" presId="urn:microsoft.com/office/officeart/2018/5/layout/IconCircleLabelList"/>
    <dgm:cxn modelId="{2DA01486-9146-454C-ACC4-CFEE2D8FACB7}" type="presParOf" srcId="{93820C2A-47A8-4777-B0E7-CAE558AC0550}" destId="{776A73A5-8375-4643-BE01-B1D90A7C80CE}" srcOrd="3" destOrd="0" presId="urn:microsoft.com/office/officeart/2018/5/layout/IconCircleLabelList"/>
    <dgm:cxn modelId="{A46D9552-6639-40D4-B64A-C07F8036B145}" type="presParOf" srcId="{19A20A82-C7E9-483B-88FF-1FA91E3445F2}" destId="{405F0624-DA3F-4302-9E22-1886F86C0E58}" srcOrd="7" destOrd="0" presId="urn:microsoft.com/office/officeart/2018/5/layout/IconCircleLabelList"/>
    <dgm:cxn modelId="{4CA6B11E-5A5A-4B65-B817-1CB6902314EB}" type="presParOf" srcId="{19A20A82-C7E9-483B-88FF-1FA91E3445F2}" destId="{A40AF08B-602E-4763-ADBF-3419FBBE25F0}" srcOrd="8" destOrd="0" presId="urn:microsoft.com/office/officeart/2018/5/layout/IconCircleLabelList"/>
    <dgm:cxn modelId="{62A30A14-A010-4D86-A8BB-92A73CD1811C}" type="presParOf" srcId="{A40AF08B-602E-4763-ADBF-3419FBBE25F0}" destId="{2E74FDD0-8469-438B-8742-1B5C7005DC4B}" srcOrd="0" destOrd="0" presId="urn:microsoft.com/office/officeart/2018/5/layout/IconCircleLabelList"/>
    <dgm:cxn modelId="{8ED1B3F5-CF33-4F9D-8898-6B454E873709}" type="presParOf" srcId="{A40AF08B-602E-4763-ADBF-3419FBBE25F0}" destId="{892B1434-301D-4884-B8F2-03B365A6178E}" srcOrd="1" destOrd="0" presId="urn:microsoft.com/office/officeart/2018/5/layout/IconCircleLabelList"/>
    <dgm:cxn modelId="{A5597474-98EB-4737-880C-CF3A2A107420}" type="presParOf" srcId="{A40AF08B-602E-4763-ADBF-3419FBBE25F0}" destId="{FC6562E9-9477-47BA-8769-D2A710844194}" srcOrd="2" destOrd="0" presId="urn:microsoft.com/office/officeart/2018/5/layout/IconCircleLabelList"/>
    <dgm:cxn modelId="{229D67ED-310F-4F9F-868D-376079113304}" type="presParOf" srcId="{A40AF08B-602E-4763-ADBF-3419FBBE25F0}" destId="{AA41B87C-1E4F-4EA1-AE90-161D176162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A4339-F1F5-46B4-8E30-7D35BACF5A70}">
      <dsp:nvSpPr>
        <dsp:cNvPr id="0" name=""/>
        <dsp:cNvSpPr/>
      </dsp:nvSpPr>
      <dsp:spPr>
        <a:xfrm>
          <a:off x="348206" y="953510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6C993-4295-449D-9BDD-29C0DAC087AE}">
      <dsp:nvSpPr>
        <dsp:cNvPr id="0" name=""/>
        <dsp:cNvSpPr/>
      </dsp:nvSpPr>
      <dsp:spPr>
        <a:xfrm>
          <a:off x="577408" y="1182712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A2D39-19C9-4F91-8D5C-D39493CAA733}">
      <dsp:nvSpPr>
        <dsp:cNvPr id="0" name=""/>
        <dsp:cNvSpPr/>
      </dsp:nvSpPr>
      <dsp:spPr>
        <a:xfrm>
          <a:off x="4405" y="236397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>
              <a:solidFill>
                <a:schemeClr val="tx1"/>
              </a:solidFill>
            </a:rPr>
            <a:t>50.004 Knoten und 250.100.000 Kanten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405" y="2363979"/>
        <a:ext cx="1763085" cy="705234"/>
      </dsp:txXfrm>
    </dsp:sp>
    <dsp:sp modelId="{E88482DA-21C3-406C-8497-4F7D0151A31C}">
      <dsp:nvSpPr>
        <dsp:cNvPr id="0" name=""/>
        <dsp:cNvSpPr/>
      </dsp:nvSpPr>
      <dsp:spPr>
        <a:xfrm>
          <a:off x="2419832" y="953510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FCA0F-BEE5-47B0-B65E-5AF50D7F92DD}">
      <dsp:nvSpPr>
        <dsp:cNvPr id="0" name=""/>
        <dsp:cNvSpPr/>
      </dsp:nvSpPr>
      <dsp:spPr>
        <a:xfrm>
          <a:off x="2649033" y="1182712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DDB82-6445-48C8-BD98-3CDE670C10D6}">
      <dsp:nvSpPr>
        <dsp:cNvPr id="0" name=""/>
        <dsp:cNvSpPr/>
      </dsp:nvSpPr>
      <dsp:spPr>
        <a:xfrm>
          <a:off x="2076031" y="236397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>
              <a:solidFill>
                <a:schemeClr val="tx1"/>
              </a:solidFill>
            </a:rPr>
            <a:t>4 Knoten des Typen Aktion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076031" y="2363979"/>
        <a:ext cx="1763085" cy="705234"/>
      </dsp:txXfrm>
    </dsp:sp>
    <dsp:sp modelId="{5D9EC754-9CD1-4A6A-9D34-216344C8AE03}">
      <dsp:nvSpPr>
        <dsp:cNvPr id="0" name=""/>
        <dsp:cNvSpPr/>
      </dsp:nvSpPr>
      <dsp:spPr>
        <a:xfrm>
          <a:off x="4491458" y="953510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AF96C-B80C-4807-95EB-69819DA4DAF2}">
      <dsp:nvSpPr>
        <dsp:cNvPr id="0" name=""/>
        <dsp:cNvSpPr/>
      </dsp:nvSpPr>
      <dsp:spPr>
        <a:xfrm>
          <a:off x="4720659" y="1182712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F8570-DEB7-4AED-AB92-EEAECC97FB55}">
      <dsp:nvSpPr>
        <dsp:cNvPr id="0" name=""/>
        <dsp:cNvSpPr/>
      </dsp:nvSpPr>
      <dsp:spPr>
        <a:xfrm>
          <a:off x="4147657" y="236397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>
              <a:solidFill>
                <a:schemeClr val="tx1"/>
              </a:solidFill>
            </a:rPr>
            <a:t>50.000 Knoten des Typen Person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147657" y="2363979"/>
        <a:ext cx="1763085" cy="705234"/>
      </dsp:txXfrm>
    </dsp:sp>
    <dsp:sp modelId="{1D07D5EF-C697-4399-ADE1-5C5319F0506B}">
      <dsp:nvSpPr>
        <dsp:cNvPr id="0" name=""/>
        <dsp:cNvSpPr/>
      </dsp:nvSpPr>
      <dsp:spPr>
        <a:xfrm>
          <a:off x="6563084" y="953510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442B3-C0AD-4479-B01C-2A6B103469CE}">
      <dsp:nvSpPr>
        <dsp:cNvPr id="0" name=""/>
        <dsp:cNvSpPr/>
      </dsp:nvSpPr>
      <dsp:spPr>
        <a:xfrm rot="10800000">
          <a:off x="6792285" y="1182712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A73A5-8375-4643-BE01-B1D90A7C80CE}">
      <dsp:nvSpPr>
        <dsp:cNvPr id="0" name=""/>
        <dsp:cNvSpPr/>
      </dsp:nvSpPr>
      <dsp:spPr>
        <a:xfrm>
          <a:off x="6219283" y="236397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>
              <a:solidFill>
                <a:schemeClr val="tx1"/>
              </a:solidFill>
            </a:rPr>
            <a:t>50.000 RELATIONSHIP1 und RELATIONSHIP2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219283" y="2363979"/>
        <a:ext cx="1763085" cy="705234"/>
      </dsp:txXfrm>
    </dsp:sp>
    <dsp:sp modelId="{2E74FDD0-8469-438B-8742-1B5C7005DC4B}">
      <dsp:nvSpPr>
        <dsp:cNvPr id="0" name=""/>
        <dsp:cNvSpPr/>
      </dsp:nvSpPr>
      <dsp:spPr>
        <a:xfrm>
          <a:off x="8634710" y="953510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B1434-301D-4884-B8F2-03B365A6178E}">
      <dsp:nvSpPr>
        <dsp:cNvPr id="0" name=""/>
        <dsp:cNvSpPr/>
      </dsp:nvSpPr>
      <dsp:spPr>
        <a:xfrm>
          <a:off x="8863911" y="1182712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1B87C-1E4F-4EA1-AE90-161D176162FC}">
      <dsp:nvSpPr>
        <dsp:cNvPr id="0" name=""/>
        <dsp:cNvSpPr/>
      </dsp:nvSpPr>
      <dsp:spPr>
        <a:xfrm>
          <a:off x="8290908" y="236397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>
              <a:solidFill>
                <a:schemeClr val="tx1"/>
              </a:solidFill>
            </a:rPr>
            <a:t>125.000.000 RELATIONSHIP3 und RELATIONSHIP4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8290908" y="2363979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0F25F1-81A2-48FA-98AE-E2BE25DC0F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43EB9B-D35B-423B-8686-7A16A7DFD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104A-ED7F-4AAC-B2D2-B05A7EAAF65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DCFBFE-8CC6-4821-AAA3-5AF88889DD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F341D-FF31-4331-B135-140B946936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9768-0599-498B-8A1D-F253ED56E9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7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A210-00CA-438F-AE62-D3B854C52F5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A9DF7-BE9B-4218-91B6-6C9DE60583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660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118-E4CC-4066-BCE1-AE273DADFEED}" type="datetime1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6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E0F2-6491-4619-9446-EF5B7F9C4641}" type="datetime1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386-25F3-4CCF-A605-5B050209BEC5}" type="datetime1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54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CD2A-21F9-4EAA-AF19-BF22C3F47EF2}" type="datetime1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26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DB2E-E225-4FD6-B074-5A531A51D0EB}" type="datetime1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8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25D9-4025-4F66-8AFD-8F9FDCECA6EA}" type="datetime1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1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AD83-D539-46CA-8D62-B1EE93C7DAE8}" type="datetime1">
              <a:rPr lang="de-DE" smtClean="0"/>
              <a:t>25.11.2019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215E-10A1-4411-9277-AEAC175C39C4}" type="datetime1">
              <a:rPr lang="de-DE" smtClean="0"/>
              <a:t>25.11.2019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3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154-A04F-4CBF-97EF-F44AABD9F9FE}" type="datetime1">
              <a:rPr lang="de-DE" smtClean="0"/>
              <a:t>25.11.2019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4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958C5-DD59-49FB-B656-636611276179}" type="datetime1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5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8EC6-A452-4CCA-B1BE-645ED48D8607}" type="datetime1">
              <a:rPr lang="de-DE" smtClean="0"/>
              <a:t>25.11.2019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25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1BF367-78CC-46B5-BE38-7E511BEA3037}" type="datetime1">
              <a:rPr lang="de-DE" smtClean="0"/>
              <a:t>25.11.2019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4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312B8-A95C-458F-8FE0-FBB5C68D5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Evaluierung von temporalen </a:t>
            </a:r>
            <a:r>
              <a:rPr lang="de-DE" dirty="0" err="1"/>
              <a:t>Graphdatenbanken</a:t>
            </a:r>
            <a:r>
              <a:rPr lang="de-DE" dirty="0"/>
              <a:t> am Beispiel von Neo4j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2C351D-2EE5-4243-A42F-401D64928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Kolloquium von Ove Folger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B78B7B-98FD-4930-8870-6D39AA1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3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59FA0-24CC-423D-8100-BDAAA19C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Grundanfragen 2.1.1-2.1.2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BDC298-1C8D-47E8-9967-52953E91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3053" y="1845735"/>
            <a:ext cx="6626151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/>
              <a:t>Grundanfrage</a:t>
            </a:r>
            <a:r>
              <a:rPr lang="en-US" sz="1800" b="1" dirty="0"/>
              <a:t> 2.1.1:</a:t>
            </a:r>
          </a:p>
          <a:p>
            <a:r>
              <a:rPr lang="en-US" sz="1600" dirty="0"/>
              <a:t>MATCH (</a:t>
            </a:r>
            <a:r>
              <a:rPr lang="en-US" sz="1600" dirty="0" err="1"/>
              <a:t>p:Person</a:t>
            </a:r>
            <a:r>
              <a:rPr lang="en-US" sz="1600" dirty="0"/>
              <a:t>{name:'Person1'})-[:RELATIONSHIP3*</a:t>
            </a:r>
            <a:r>
              <a:rPr lang="en-US" sz="1600" dirty="0">
                <a:solidFill>
                  <a:srgbClr val="00B050"/>
                </a:solidFill>
              </a:rPr>
              <a:t>2</a:t>
            </a:r>
            <a:r>
              <a:rPr lang="en-US" sz="1600" dirty="0"/>
              <a:t>]-&gt;(p1:Person)RETURN COUNT(DISTINCT(p1)) </a:t>
            </a:r>
          </a:p>
          <a:p>
            <a:pPr marL="0" indent="0">
              <a:buNone/>
            </a:pPr>
            <a:r>
              <a:rPr lang="en-US" sz="1800" b="1" dirty="0" err="1"/>
              <a:t>Grundanfrage</a:t>
            </a:r>
            <a:r>
              <a:rPr lang="en-US" sz="1800" b="1" dirty="0"/>
              <a:t> 2.1.2:</a:t>
            </a:r>
            <a:endParaRPr lang="de-DE" sz="1800" b="1" dirty="0"/>
          </a:p>
          <a:p>
            <a:r>
              <a:rPr lang="en-US" sz="1600" dirty="0"/>
              <a:t>MATCH (</a:t>
            </a:r>
            <a:r>
              <a:rPr lang="en-US" sz="1600" dirty="0" err="1"/>
              <a:t>p:Person</a:t>
            </a:r>
            <a:r>
              <a:rPr lang="en-US" sz="1600" dirty="0"/>
              <a:t>{name:'Person1'})-[:RELATIONSHIP3*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]-&gt;(p1:Person) RETURN COUNT(DISTINCT(p1)) </a:t>
            </a:r>
            <a:endParaRPr lang="de-DE" sz="1600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5FCD4-EB08-464D-AF79-B209E5C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6" name="Inhaltsplatzhalter 28">
            <a:extLst>
              <a:ext uri="{FF2B5EF4-FFF2-40B4-BE49-F238E27FC236}">
                <a16:creationId xmlns:a16="http://schemas.microsoft.com/office/drawing/2014/main" id="{263F8886-9F37-40F0-B11C-039E5A57D1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4513953"/>
              </p:ext>
            </p:extLst>
          </p:nvPr>
        </p:nvGraphicFramePr>
        <p:xfrm>
          <a:off x="1096963" y="1846263"/>
          <a:ext cx="421609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10">
            <a:extLst>
              <a:ext uri="{FF2B5EF4-FFF2-40B4-BE49-F238E27FC236}">
                <a16:creationId xmlns:a16="http://schemas.microsoft.com/office/drawing/2014/main" id="{F6D0C08E-7910-4F3A-9B07-3D236B40D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91956"/>
              </p:ext>
            </p:extLst>
          </p:nvPr>
        </p:nvGraphicFramePr>
        <p:xfrm>
          <a:off x="5313052" y="3857414"/>
          <a:ext cx="598867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641">
                  <a:extLst>
                    <a:ext uri="{9D8B030D-6E8A-4147-A177-3AD203B41FA5}">
                      <a16:colId xmlns:a16="http://schemas.microsoft.com/office/drawing/2014/main" val="1883231937"/>
                    </a:ext>
                  </a:extLst>
                </a:gridCol>
                <a:gridCol w="2068912">
                  <a:extLst>
                    <a:ext uri="{9D8B030D-6E8A-4147-A177-3AD203B41FA5}">
                      <a16:colId xmlns:a16="http://schemas.microsoft.com/office/drawing/2014/main" val="661248330"/>
                    </a:ext>
                  </a:extLst>
                </a:gridCol>
                <a:gridCol w="1649359">
                  <a:extLst>
                    <a:ext uri="{9D8B030D-6E8A-4147-A177-3AD203B41FA5}">
                      <a16:colId xmlns:a16="http://schemas.microsoft.com/office/drawing/2014/main" val="3000423181"/>
                    </a:ext>
                  </a:extLst>
                </a:gridCol>
                <a:gridCol w="1344764">
                  <a:extLst>
                    <a:ext uri="{9D8B030D-6E8A-4147-A177-3AD203B41FA5}">
                      <a16:colId xmlns:a16="http://schemas.microsoft.com/office/drawing/2014/main" val="3348642026"/>
                    </a:ext>
                  </a:extLst>
                </a:gridCol>
              </a:tblGrid>
              <a:tr h="165113">
                <a:tc>
                  <a:txBody>
                    <a:bodyPr/>
                    <a:lstStyle/>
                    <a:p>
                      <a:r>
                        <a:rPr lang="de-DE" sz="1200" dirty="0"/>
                        <a:t>Anfrage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Grundanfrage 2.1.1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Grundanfrage 2.1.2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05152"/>
                  </a:ext>
                </a:extLst>
              </a:tr>
              <a:tr h="231257">
                <a:tc>
                  <a:txBody>
                    <a:bodyPr/>
                    <a:lstStyle/>
                    <a:p>
                      <a:r>
                        <a:rPr lang="de-DE" sz="1200" dirty="0"/>
                        <a:t>Cypher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3501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234312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66,88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91453"/>
                  </a:ext>
                </a:extLst>
              </a:tr>
              <a:tr h="150601">
                <a:tc>
                  <a:txBody>
                    <a:bodyPr/>
                    <a:lstStyle/>
                    <a:p>
                      <a:r>
                        <a:rPr lang="de-DE" sz="1200" dirty="0"/>
                        <a:t>OrientDB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72092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110064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1,53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30775"/>
                  </a:ext>
                </a:extLst>
              </a:tr>
              <a:tr h="30834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20,59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0,47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Anstiegsfaktor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36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43075-209B-4FD4-B937-446107F4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Zukünftige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3D51E-94E6-4F4F-AE8E-EE9BF6B6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 Vergleich mit reiner </a:t>
            </a:r>
            <a:r>
              <a:rPr lang="de-DE" dirty="0" err="1">
                <a:solidFill>
                  <a:schemeClr val="tx1"/>
                </a:solidFill>
              </a:rPr>
              <a:t>Graphdatenbank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Graphalgorithmen</a:t>
            </a:r>
            <a:r>
              <a:rPr lang="de-DE" dirty="0">
                <a:solidFill>
                  <a:schemeClr val="tx1"/>
                </a:solidFill>
              </a:rPr>
              <a:t> vergleichen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 Verteilung des Systems betrachten</a:t>
            </a: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 Relationale Datenbanken betrachten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1FA3D1-5B11-499E-9666-8B02E43C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1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4CEE5-0BB1-4C38-8CD6-CB4B2DD0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Fazit zu Neo4j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12C4D-B4D5-4FA8-A039-DA9D101A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  Verglichen mit </a:t>
            </a:r>
            <a:r>
              <a:rPr lang="de-DE" dirty="0" err="1">
                <a:solidFill>
                  <a:schemeClr val="tx1"/>
                </a:solidFill>
              </a:rPr>
              <a:t>OrientDB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205 mal schneller mit </a:t>
            </a:r>
            <a:r>
              <a:rPr lang="de-DE" sz="1600" dirty="0" err="1">
                <a:solidFill>
                  <a:schemeClr val="tx1"/>
                </a:solidFill>
              </a:rPr>
              <a:t>Javaund</a:t>
            </a:r>
            <a:r>
              <a:rPr lang="de-DE" sz="1600" dirty="0">
                <a:solidFill>
                  <a:schemeClr val="tx1"/>
                </a:solidFill>
              </a:rPr>
              <a:t> 1,9 mal schneller mit Cypher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2,4-facher Speicherbedarf als OrientDB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 Einfach Bedienung durch Cypher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 Flexibler Gebrauch durch Java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/>
                </a:solidFill>
              </a:rPr>
              <a:t> Unterstützung der temporalen Eigenschaften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8A9BBA-5B96-4253-A4A8-FECB6263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B873F-C26B-45E0-BE92-4673473D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36082-EE04-4C8B-A912-35EBA09D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Aktuelle Datenmodelle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tx1"/>
                </a:solidFill>
              </a:rPr>
              <a:t>Graphdatenbank</a:t>
            </a:r>
            <a:r>
              <a:rPr lang="de-DE" sz="2200" dirty="0">
                <a:solidFill>
                  <a:schemeClr val="tx1"/>
                </a:solidFill>
              </a:rPr>
              <a:t> Neo4j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Cypher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Versuchsaufbau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Ergebnisse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Zukünftige Arbeit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Fazit zu 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971C7-0BA7-4F12-85BF-7EA4EA4D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3255-F437-4573-9422-3B43E744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Aktuelle Datenmodelle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AFE8795-9152-4D50-9ACA-466D8D15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3635F010-0F7F-4390-BE34-069029742BFE}" type="slidenum">
              <a:rPr lang="de-DE" smtClean="0"/>
              <a:t>3</a:t>
            </a:fld>
            <a:endParaRPr lang="de-DE"/>
          </a:p>
        </p:txBody>
      </p:sp>
      <p:pic>
        <p:nvPicPr>
          <p:cNvPr id="16" name="Inhaltsplatzhalter 15" descr="Ein Bild, das Uhr enthält.&#10;&#10;Automatisch generierte Beschreibung">
            <a:extLst>
              <a:ext uri="{FF2B5EF4-FFF2-40B4-BE49-F238E27FC236}">
                <a16:creationId xmlns:a16="http://schemas.microsoft.com/office/drawing/2014/main" id="{97CE6AA9-0779-413A-AE59-0E30531B2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21" y="1846263"/>
            <a:ext cx="7505083" cy="4022725"/>
          </a:xfrm>
        </p:spPr>
      </p:pic>
    </p:spTree>
    <p:extLst>
      <p:ext uri="{BB962C8B-B14F-4D97-AF65-F5344CB8AC3E}">
        <p14:creationId xmlns:p14="http://schemas.microsoft.com/office/powerpoint/2010/main" val="192693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41942-87EB-4297-B5BF-ADAC4BC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97" y="763177"/>
            <a:ext cx="9367951" cy="97263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Graphdatenbank</a:t>
            </a:r>
            <a:r>
              <a:rPr lang="de-DE" dirty="0">
                <a:solidFill>
                  <a:schemeClr val="tx1"/>
                </a:solidFill>
              </a:rPr>
              <a:t> Neo4j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8EC028-5E9B-4296-AF81-00A87B06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Veröffentlicht 2010</a:t>
            </a: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Modellierung und Traversierung von Netzwerken aus Daten</a:t>
            </a: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Kostenlos in der Community Version</a:t>
            </a: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ACID konform und (C)AP-Datenbank</a:t>
            </a:r>
          </a:p>
          <a:p>
            <a:pPr lvl="1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In Cypher und Java programmierbar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7B4657-3C09-4DB6-B7AE-8FA869B4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6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8787-7FE9-4A33-B890-21604BED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Cypher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0547D-88C1-45AD-B05D-303580BB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/>
              <a:t> () – Entität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/>
              <a:t> [] – Relation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/>
              <a:t> {} – Bedingung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/>
              <a:t> Return – Rückgabe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/>
              <a:t> Match – Angabe eines Musters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dirty="0"/>
              <a:t> Beispiel: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 (</a:t>
            </a:r>
            <a:r>
              <a:rPr lang="en-US" dirty="0" err="1"/>
              <a:t>X:Person</a:t>
            </a:r>
            <a:r>
              <a:rPr lang="en-US" dirty="0"/>
              <a:t>{Name : ‘Peter’})-[:Freund]-&gt;(</a:t>
            </a:r>
            <a:r>
              <a:rPr lang="en-US" dirty="0" err="1"/>
              <a:t>Y:Person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COUNT(DISTINCT(Y))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BD5DA-4515-4A0C-A9E2-A667A011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86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61BD6-06B0-4F5F-B435-3181E49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Versuchsaufbau – Aufbau des Graphen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8BEF16A-4166-4675-AAD5-6991BC666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48284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0B3D81-E4A3-4FFC-89CA-2355D0CA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19751-F2CA-40BA-8E7E-5D204C6B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Grundanfrage 1.3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1C11A-DA50-4205-8616-EB57996D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Syntaktisch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tx1"/>
                </a:solidFill>
              </a:rPr>
              <a:t> MATCH (</a:t>
            </a:r>
            <a:r>
              <a:rPr lang="en-US" sz="1700" dirty="0" err="1">
                <a:solidFill>
                  <a:schemeClr val="tx1"/>
                </a:solidFill>
              </a:rPr>
              <a:t>X:Person</a:t>
            </a:r>
            <a:r>
              <a:rPr lang="en-US" sz="1700" dirty="0">
                <a:solidFill>
                  <a:schemeClr val="tx1"/>
                </a:solidFill>
              </a:rPr>
              <a:t>{name: 'Person1'})-[:Relationship3]-&gt;(n1) 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sz="1700" dirty="0">
                <a:solidFill>
                  <a:schemeClr val="tx1"/>
                </a:solidFill>
              </a:rPr>
              <a:t>    WITH COLLECT(n1) as n 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sz="1700" dirty="0">
                <a:solidFill>
                  <a:schemeClr val="tx1"/>
                </a:solidFill>
              </a:rPr>
              <a:t>    MATCH (</a:t>
            </a:r>
            <a:r>
              <a:rPr lang="en-US" sz="1700" dirty="0" err="1">
                <a:solidFill>
                  <a:schemeClr val="tx1"/>
                </a:solidFill>
              </a:rPr>
              <a:t>Y:Person</a:t>
            </a:r>
            <a:r>
              <a:rPr lang="en-US" sz="1700" dirty="0">
                <a:solidFill>
                  <a:schemeClr val="tx1"/>
                </a:solidFill>
              </a:rPr>
              <a:t>{name: 'Person2'})-[:Relationship3]-&gt;(n1) 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sz="1700" dirty="0">
                <a:solidFill>
                  <a:schemeClr val="tx1"/>
                </a:solidFill>
              </a:rPr>
              <a:t>    WHERE n1 in n 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sz="1700" dirty="0">
                <a:solidFill>
                  <a:schemeClr val="tx1"/>
                </a:solidFill>
              </a:rPr>
              <a:t>    RETURN COUNT(DISTINCT(n1))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dirty="0" err="1">
                <a:solidFill>
                  <a:schemeClr val="tx1"/>
                </a:solidFill>
              </a:rPr>
              <a:t>Semantisch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1700" dirty="0">
                <a:solidFill>
                  <a:schemeClr val="tx1"/>
                </a:solidFill>
              </a:rPr>
              <a:t>Finde die gemeinsamen Nachbarn von Person1 und Person2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Alternative: 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tx1"/>
                </a:solidFill>
              </a:rPr>
              <a:t>MATCH (</a:t>
            </a:r>
            <a:r>
              <a:rPr lang="en-US" sz="1700" dirty="0" err="1">
                <a:solidFill>
                  <a:schemeClr val="tx1"/>
                </a:solidFill>
              </a:rPr>
              <a:t>X:Person</a:t>
            </a:r>
            <a:r>
              <a:rPr lang="en-US" sz="1700" dirty="0">
                <a:solidFill>
                  <a:schemeClr val="tx1"/>
                </a:solidFill>
              </a:rPr>
              <a:t>{name: 'Person1'})-[:Relationship3]-&gt;(n1) &lt;-[:Relationship3]-(</a:t>
            </a:r>
            <a:r>
              <a:rPr lang="en-US" sz="1700" dirty="0" err="1">
                <a:solidFill>
                  <a:schemeClr val="tx1"/>
                </a:solidFill>
              </a:rPr>
              <a:t>Y:Person</a:t>
            </a:r>
            <a:r>
              <a:rPr lang="en-US" sz="1700" dirty="0">
                <a:solidFill>
                  <a:schemeClr val="tx1"/>
                </a:solidFill>
              </a:rPr>
              <a:t>{name: 'Person2’}) </a:t>
            </a:r>
          </a:p>
          <a:p>
            <a:pPr marL="201168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sz="1700" dirty="0">
                <a:solidFill>
                  <a:schemeClr val="tx1"/>
                </a:solidFill>
              </a:rPr>
              <a:t>    RETURN COUNT(DISTINCT(n1))</a:t>
            </a:r>
            <a:endParaRPr lang="de-DE" sz="17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9613C-1C60-406A-B0AA-DCADC40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83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3F4C3E-7395-473C-AEC1-EF424A85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20908" cy="1450757"/>
          </a:xfrm>
        </p:spPr>
        <p:txBody>
          <a:bodyPr>
            <a:normAutofit/>
          </a:bodyPr>
          <a:lstStyle/>
          <a:p>
            <a:r>
              <a:rPr lang="de-DE" dirty="0"/>
              <a:t>Normierte Verteilung der Grundanfrage 1.3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D6E7BA4-F643-4EF3-BED6-D8A43D8A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F498FC2A-B72E-4C6A-BDFD-B8898CCD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03698"/>
              </p:ext>
            </p:extLst>
          </p:nvPr>
        </p:nvGraphicFramePr>
        <p:xfrm>
          <a:off x="4292921" y="5589952"/>
          <a:ext cx="3666484" cy="68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60">
                  <a:extLst>
                    <a:ext uri="{9D8B030D-6E8A-4147-A177-3AD203B41FA5}">
                      <a16:colId xmlns:a16="http://schemas.microsoft.com/office/drawing/2014/main" val="875151864"/>
                    </a:ext>
                  </a:extLst>
                </a:gridCol>
                <a:gridCol w="914860">
                  <a:extLst>
                    <a:ext uri="{9D8B030D-6E8A-4147-A177-3AD203B41FA5}">
                      <a16:colId xmlns:a16="http://schemas.microsoft.com/office/drawing/2014/main" val="2671312386"/>
                    </a:ext>
                  </a:extLst>
                </a:gridCol>
                <a:gridCol w="914860">
                  <a:extLst>
                    <a:ext uri="{9D8B030D-6E8A-4147-A177-3AD203B41FA5}">
                      <a16:colId xmlns:a16="http://schemas.microsoft.com/office/drawing/2014/main" val="2840763719"/>
                    </a:ext>
                  </a:extLst>
                </a:gridCol>
                <a:gridCol w="921904">
                  <a:extLst>
                    <a:ext uri="{9D8B030D-6E8A-4147-A177-3AD203B41FA5}">
                      <a16:colId xmlns:a16="http://schemas.microsoft.com/office/drawing/2014/main" val="3601809058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r>
                        <a:rPr lang="de-DE" sz="1100" dirty="0"/>
                        <a:t>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Cypher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51228"/>
                  </a:ext>
                </a:extLst>
              </a:tr>
              <a:tr h="344640">
                <a:tc>
                  <a:txBody>
                    <a:bodyPr/>
                    <a:lstStyle/>
                    <a:p>
                      <a:r>
                        <a:rPr lang="de-DE" sz="11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13,36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8,66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3,2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97723"/>
                  </a:ext>
                </a:extLst>
              </a:tr>
            </a:tbl>
          </a:graphicData>
        </a:graphic>
      </p:graphicFrame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4A171F5-10AE-4D21-9058-C95835B5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66094"/>
              </p:ext>
            </p:extLst>
          </p:nvPr>
        </p:nvGraphicFramePr>
        <p:xfrm>
          <a:off x="1097280" y="1851154"/>
          <a:ext cx="10058400" cy="366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644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712E3-3409-4AE8-BFCD-682F7690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 err="1"/>
              <a:t>OrientDB</a:t>
            </a:r>
            <a:r>
              <a:rPr lang="de-DE" dirty="0"/>
              <a:t> und Neo4j mit Cypher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1131C62-105C-4875-8B5B-AAE96A1EE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437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76639-C0DC-49DC-96CE-85BBC0A3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4060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Breitbild</PresentationFormat>
  <Paragraphs>97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Rückblick</vt:lpstr>
      <vt:lpstr>Evaluierung von temporalen Graphdatenbanken am Beispiel von Neo4j</vt:lpstr>
      <vt:lpstr>Gliederung</vt:lpstr>
      <vt:lpstr>Aktuelle Datenmodelle</vt:lpstr>
      <vt:lpstr>Graphdatenbank Neo4j</vt:lpstr>
      <vt:lpstr>Cypher</vt:lpstr>
      <vt:lpstr>Versuchsaufbau – Aufbau des Graphen</vt:lpstr>
      <vt:lpstr>Grundanfrage 1.3</vt:lpstr>
      <vt:lpstr>Normierte Verteilung der Grundanfrage 1.3</vt:lpstr>
      <vt:lpstr>    OrientDB und Neo4j mit Cypher</vt:lpstr>
      <vt:lpstr>Grundanfragen 2.1.1-2.1.2</vt:lpstr>
      <vt:lpstr>Zukünftige Arbeit</vt:lpstr>
      <vt:lpstr>Fazit zu Neo4j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Evaluierung von temporalen Graphdatenbanken am Beispiel von Neo4j</dc:title>
  <dc:creator>Peter Meier</dc:creator>
  <cp:lastModifiedBy>Peter Meier</cp:lastModifiedBy>
  <cp:revision>33</cp:revision>
  <dcterms:created xsi:type="dcterms:W3CDTF">2019-11-15T11:58:07Z</dcterms:created>
  <dcterms:modified xsi:type="dcterms:W3CDTF">2019-11-25T14:08:47Z</dcterms:modified>
</cp:coreProperties>
</file>