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0" r:id="rId5"/>
    <p:sldId id="259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F2696-10F2-984E-B379-8B4B05223B85}" type="datetimeFigureOut">
              <a:rPr lang="en-DE" smtClean="0"/>
              <a:t>4/11/21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0AA71-C460-5844-93F0-EA1FDFBB4B6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438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0AA71-C460-5844-93F0-EA1FDFBB4B61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0429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0AA71-C460-5844-93F0-EA1FDFBB4B61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32993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0AA71-C460-5844-93F0-EA1FDFBB4B61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287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1909-25C1-6147-A85D-9E094F082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ECCC0-1BF1-5445-AEB0-BCDD76C4F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03044-CCC5-F043-818B-965EE79F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991D-B88A-F541-9282-651AE770CD98}" type="datetime1">
              <a:rPr lang="de-DE" smtClean="0"/>
              <a:t>11.04.21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C59D7-4A85-BB48-BA74-4663344B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A1ABE-FBF7-1A48-AFAF-E938EE7C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7A2E-A19F-9445-BEB2-E1710D26A1B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857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0022-C376-594B-A6C5-45D7916A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AED2C-EFE8-624A-A1D9-B07F78E1B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79E79-1A9A-BC4C-BE38-4BBB4F53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D01D-E040-E849-9CFE-68ECC506A2F4}" type="datetime1">
              <a:rPr lang="de-DE" smtClean="0"/>
              <a:t>11.04.21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0B124-D1BA-2942-91CF-883C381F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1CD72-1893-F842-A437-A424971A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7A2E-A19F-9445-BEB2-E1710D26A1B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921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25D205-2A6D-5E47-8C13-9C18EB235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62FF0-3F32-5A4F-BD96-3EB4E9CDB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0AAD6-510F-4D4A-9F30-403E9B65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6FD3-C828-4B41-9157-D5E11338CBBD}" type="datetime1">
              <a:rPr lang="de-DE" smtClean="0"/>
              <a:t>11.04.21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B66CA-B4CD-8046-A8B3-80BBE0E3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D1CA-37B2-4344-A436-3AE5A5F3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7A2E-A19F-9445-BEB2-E1710D26A1B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839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09D7-15FD-C64D-9F3C-09D0FE87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65D8-4102-2442-B6AC-34022BC86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416CC-11F8-F548-BD7B-87DB9CA7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51BD-D5E5-144C-BB94-77E4753BC4AA}" type="datetime1">
              <a:rPr lang="de-DE" smtClean="0"/>
              <a:t>11.04.21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496A5-B38D-E649-B93B-AF172AD9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83EE1-8062-9A40-819B-E9B7F16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7A2E-A19F-9445-BEB2-E1710D26A1B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242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8F3D-C294-7D48-AA78-4BAF8E90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5A0A6-3A40-294A-83BF-452525AE5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581CF-5D9B-DE46-9A87-71C1C1BC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771B-67C2-E048-B1A3-3150290A2DAD}" type="datetime1">
              <a:rPr lang="de-DE" smtClean="0"/>
              <a:t>11.04.21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F9C2E-7EC8-DD4A-8914-FF2B512B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18CD7-C7FA-144B-A3A7-00CEF15D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7A2E-A19F-9445-BEB2-E1710D26A1B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779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470C-F3BF-F046-94AA-0BD53D57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9E382-46AA-F643-91BE-1D1E6DD8C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6B3A2-F011-C244-B75D-FD518AC61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42619-8C59-9945-82D9-EF4A58D2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D8AB-776D-9E48-A0F8-B07D4ABC2DE9}" type="datetime1">
              <a:rPr lang="de-DE" smtClean="0"/>
              <a:t>11.04.21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014E4-26EB-EF47-A811-36540359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3CD51-A4B9-A340-9108-1D1FDC37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7A2E-A19F-9445-BEB2-E1710D26A1B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417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9224-652B-D54C-A0F9-5AD4E2B1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0D5E6-65B5-BB4D-831A-BB867B2FC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F6251-21D3-124D-A352-C13B796D2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44BCD-A0BD-0644-A741-F63279100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15A66-8FFC-CE4C-A6D9-7C6A8AA70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51D93-17DA-9E43-80DA-17C589A8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EC2D-2D10-CD4D-AAD4-AF6D7EF2854A}" type="datetime1">
              <a:rPr lang="de-DE" smtClean="0"/>
              <a:t>11.04.21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4DA76-BB79-E649-9D27-D830AD43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CCAAE-DF56-0745-8A65-CD40A4F8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7A2E-A19F-9445-BEB2-E1710D26A1B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183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6096-0AD0-0043-935D-076A8490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D2E4A-FACB-C74B-A0B2-77BACA16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63C7-4FAB-F049-B8FE-53D44514E6EA}" type="datetime1">
              <a:rPr lang="de-DE" smtClean="0"/>
              <a:t>11.04.21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23190-C607-5F4F-9752-26CDD168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2A427-6ED1-E343-A5CB-C96741E3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7A2E-A19F-9445-BEB2-E1710D26A1B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588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DAA1C-B2CC-F84C-AAF1-AA155B7E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CB2F-D736-244B-87AD-0AE29E96D89B}" type="datetime1">
              <a:rPr lang="de-DE" smtClean="0"/>
              <a:t>11.04.21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CE953-0232-4A45-8DCA-82B8C31C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BE3A2-F20B-7740-8601-FDCCE6A8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7A2E-A19F-9445-BEB2-E1710D26A1B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575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FE4F-E82F-B840-8672-E193459F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97F73-F60E-C343-8475-94B4FC11B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20BB3-A948-A640-B8A5-F2C7EBF03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D5EC7-6355-E541-A87E-F5B1661A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76B4-2444-6445-8317-E02B1E6BE8A2}" type="datetime1">
              <a:rPr lang="de-DE" smtClean="0"/>
              <a:t>11.04.21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42AFB-46F6-C947-88F1-80AA60F1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076A0-DE45-244F-9BA6-28C8CB30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7A2E-A19F-9445-BEB2-E1710D26A1B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676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6816-B280-C54A-BE18-5D5C925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7E023-49A7-5C4F-AF34-D28D89BFB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1DF51-EE7E-1A46-9F0D-9289E17D1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22509-1E1B-1B44-8D99-3C52DE26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FF78-BB0D-A642-8DD5-B7DEA901D3D6}" type="datetime1">
              <a:rPr lang="de-DE" smtClean="0"/>
              <a:t>11.04.21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DB0DF-7F7D-2B4C-9B7D-897B6EA6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BC302-B377-B74C-A374-B98E03F8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7A2E-A19F-9445-BEB2-E1710D26A1B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0531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BEAEE-7EA3-4541-BEBE-EC02F09E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D532D-0A7E-3047-829A-9C94A9971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D9CBE-B250-EA4A-80CC-C126C85D4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F3D56-0E8F-9A4A-ACED-2296A87B4905}" type="datetime1">
              <a:rPr lang="de-DE" smtClean="0"/>
              <a:t>11.04.21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4FCDA-ACE6-9E46-AAA6-EBCC63D66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182F2-3AE9-B749-8122-AA698C026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27A2E-A19F-9445-BEB2-E1710D26A1B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443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julian.hempe#!/vizhome/DescriptiveStatisticsFilmTable/RentalRate?publish=y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julian.hempe#!/vizhome/Descriptivestatisticsforcustomertable/Customer?publish=y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julian.hempe#!/vizhome/top10countriesforRockbusterintermsofcustomernumbers/top10countries?publish=y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julian.hempe#!/vizhome/top10citieswithinthetop10countries/top10cities?publish=y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julian.hempe#!/vizhome/top5customersinthetop10counries/top5customersinthetop10?publish=y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6564-A5A2-B140-87CD-4B9593639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Database Deep Dive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19E7F-E494-2443-8065-8D818A6476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/>
              <a:t>- </a:t>
            </a:r>
            <a:r>
              <a:rPr lang="de-DE" dirty="0" err="1"/>
              <a:t>Rockbuster</a:t>
            </a:r>
            <a:r>
              <a:rPr lang="en-DE"/>
              <a:t> </a:t>
            </a:r>
            <a:r>
              <a:rPr lang="en-DE" dirty="0"/>
              <a:t>-</a:t>
            </a:r>
          </a:p>
          <a:p>
            <a:endParaRPr lang="en-DE" dirty="0"/>
          </a:p>
          <a:p>
            <a:r>
              <a:rPr lang="en-GB" dirty="0"/>
              <a:t>by</a:t>
            </a:r>
            <a:r>
              <a:rPr lang="en-DE" dirty="0"/>
              <a:t> Julian Hempe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110860-09AA-984C-A8D2-76CD336A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505B-B00D-824F-81F4-479581ED9D94}" type="datetime1">
              <a:rPr lang="de-DE" smtClean="0"/>
              <a:t>11.04.21</a:t>
            </a:fld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D2180B-04D2-FF4D-9E9B-A3F30E75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7A2E-A19F-9445-BEB2-E1710D26A1BF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467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6DF2-DAF6-FB4F-9368-1E579A89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2AED4-F72A-6448-A8A3-69FDF365B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Goal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analysis</a:t>
            </a:r>
            <a:endParaRPr lang="de-DE" sz="2000" dirty="0"/>
          </a:p>
          <a:p>
            <a:r>
              <a:rPr lang="de-DE" sz="2000" dirty="0" err="1"/>
              <a:t>Descriptive</a:t>
            </a:r>
            <a:r>
              <a:rPr lang="de-DE" sz="2000" dirty="0"/>
              <a:t> </a:t>
            </a:r>
            <a:r>
              <a:rPr lang="de-DE" sz="2000" dirty="0" err="1"/>
              <a:t>statistics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film </a:t>
            </a:r>
            <a:r>
              <a:rPr lang="de-DE" sz="2000" dirty="0" err="1"/>
              <a:t>table</a:t>
            </a:r>
            <a:endParaRPr lang="de-DE" sz="2000" dirty="0"/>
          </a:p>
          <a:p>
            <a:r>
              <a:rPr lang="de-DE" sz="2000" dirty="0" err="1"/>
              <a:t>Descriptive</a:t>
            </a:r>
            <a:r>
              <a:rPr lang="de-DE" sz="2000" dirty="0"/>
              <a:t> </a:t>
            </a:r>
            <a:r>
              <a:rPr lang="de-DE" sz="2000" dirty="0" err="1"/>
              <a:t>statistics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customer</a:t>
            </a:r>
            <a:r>
              <a:rPr lang="de-DE" sz="2000" dirty="0"/>
              <a:t> </a:t>
            </a:r>
            <a:r>
              <a:rPr lang="de-DE" sz="2000" dirty="0" err="1"/>
              <a:t>table</a:t>
            </a:r>
            <a:endParaRPr lang="de-DE" sz="2000" dirty="0"/>
          </a:p>
          <a:p>
            <a:r>
              <a:rPr lang="de-DE" sz="2000" dirty="0"/>
              <a:t>Top 10 countries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Rockbuster</a:t>
            </a:r>
            <a:r>
              <a:rPr lang="de-DE" sz="2000" dirty="0"/>
              <a:t> in </a:t>
            </a:r>
            <a:r>
              <a:rPr lang="de-DE" sz="2000" dirty="0" err="1"/>
              <a:t>term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customer</a:t>
            </a:r>
            <a:r>
              <a:rPr lang="de-DE" sz="2000" dirty="0"/>
              <a:t> </a:t>
            </a:r>
            <a:r>
              <a:rPr lang="de-DE" sz="2000" dirty="0" err="1"/>
              <a:t>numbers</a:t>
            </a:r>
            <a:endParaRPr lang="de-DE" sz="2000" dirty="0"/>
          </a:p>
          <a:p>
            <a:r>
              <a:rPr lang="de-DE" sz="2000" dirty="0"/>
              <a:t>Top 10 </a:t>
            </a:r>
            <a:r>
              <a:rPr lang="de-DE" sz="2000" dirty="0" err="1"/>
              <a:t>cities</a:t>
            </a:r>
            <a:r>
              <a:rPr lang="de-DE" sz="2000" dirty="0"/>
              <a:t> </a:t>
            </a:r>
            <a:r>
              <a:rPr lang="de-DE" sz="2000" dirty="0" err="1"/>
              <a:t>within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top 10 countries</a:t>
            </a:r>
          </a:p>
          <a:p>
            <a:r>
              <a:rPr lang="de-DE" sz="2000" dirty="0"/>
              <a:t>Top 5 </a:t>
            </a:r>
            <a:r>
              <a:rPr lang="de-DE" sz="2000" dirty="0" err="1"/>
              <a:t>customers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top 10 </a:t>
            </a:r>
            <a:r>
              <a:rPr lang="de-DE" sz="2000" dirty="0" err="1"/>
              <a:t>cities</a:t>
            </a:r>
            <a:r>
              <a:rPr lang="de-DE" sz="2000" dirty="0"/>
              <a:t> </a:t>
            </a:r>
            <a:r>
              <a:rPr lang="de-DE" sz="2000" dirty="0" err="1"/>
              <a:t>who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paid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highest</a:t>
            </a:r>
            <a:r>
              <a:rPr lang="de-DE" sz="2000" dirty="0"/>
              <a:t> total </a:t>
            </a:r>
            <a:r>
              <a:rPr lang="de-DE" sz="2000" dirty="0" err="1"/>
              <a:t>amounts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Rockbuster</a:t>
            </a:r>
            <a:endParaRPr lang="de-DE" sz="2000" dirty="0"/>
          </a:p>
          <a:p>
            <a:r>
              <a:rPr lang="de-DE" sz="2000" dirty="0" err="1"/>
              <a:t>Recommendations</a:t>
            </a:r>
            <a:endParaRPr lang="en-DE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EE0C4-2932-094B-A5B5-F836D6BAB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4D2C-C9D4-434A-BEB3-53D257EBBB7B}" type="datetime1">
              <a:rPr lang="de-DE" smtClean="0"/>
              <a:t>11.04.21</a:t>
            </a:fld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7D6365-F50E-8741-AD17-8A026244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7A2E-A19F-9445-BEB2-E1710D26A1BF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842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6DF2-DAF6-FB4F-9368-1E579A89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2AED4-F72A-6448-A8A3-69FDF365B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/>
              <a:t>The </a:t>
            </a:r>
            <a:r>
              <a:rPr lang="de-DE" sz="2000" dirty="0" err="1"/>
              <a:t>goal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my</a:t>
            </a:r>
            <a:r>
              <a:rPr lang="de-DE" sz="2000" dirty="0"/>
              <a:t> </a:t>
            </a:r>
            <a:r>
              <a:rPr lang="de-DE" sz="2000" dirty="0" err="1"/>
              <a:t>analysis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really</a:t>
            </a:r>
            <a:r>
              <a:rPr lang="de-DE" sz="2000" dirty="0"/>
              <a:t> </a:t>
            </a:r>
            <a:r>
              <a:rPr lang="de-DE" sz="2000" dirty="0" err="1"/>
              <a:t>understand</a:t>
            </a:r>
            <a:r>
              <a:rPr lang="de-DE" sz="2000" dirty="0"/>
              <a:t> </a:t>
            </a:r>
            <a:r>
              <a:rPr lang="de-DE" sz="2000" dirty="0" err="1"/>
              <a:t>where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customers</a:t>
            </a:r>
            <a:r>
              <a:rPr lang="de-DE" sz="2000" dirty="0"/>
              <a:t> live </a:t>
            </a:r>
            <a:r>
              <a:rPr lang="de-DE" sz="2000" dirty="0" err="1"/>
              <a:t>and</a:t>
            </a:r>
            <a:r>
              <a:rPr lang="de-DE" sz="2000" dirty="0"/>
              <a:t> on </a:t>
            </a:r>
            <a:r>
              <a:rPr lang="de-DE" sz="2000" dirty="0" err="1"/>
              <a:t>which</a:t>
            </a:r>
            <a:r>
              <a:rPr lang="de-DE" sz="2000" dirty="0"/>
              <a:t> countries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should</a:t>
            </a:r>
            <a:r>
              <a:rPr lang="de-DE" sz="2000" dirty="0"/>
              <a:t> </a:t>
            </a:r>
            <a:r>
              <a:rPr lang="de-DE" sz="2000" dirty="0" err="1"/>
              <a:t>focus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increase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profits</a:t>
            </a:r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843E2-9BEF-0D47-87AD-E62CEED2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6F0C-C9FC-AC4E-94D2-8706D42FAA64}" type="datetime1">
              <a:rPr lang="de-DE" smtClean="0"/>
              <a:t>11.04.21</a:t>
            </a:fld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36938A-6763-1642-AB2C-4D304924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7A2E-A19F-9445-BEB2-E1710D26A1BF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178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6DF2-DAF6-FB4F-9368-1E579A89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film </a:t>
            </a:r>
            <a:r>
              <a:rPr lang="de-DE" dirty="0" err="1"/>
              <a:t>table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B5E8E-CE15-7D4A-9271-6FD45A56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1D59-D133-EF40-AA25-2F047C7EF3F0}" type="datetime1">
              <a:rPr lang="de-DE" smtClean="0"/>
              <a:t>11.04.21</a:t>
            </a:fld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41758C-9DCB-4E4C-9C0F-C73E8DC8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7A2E-A19F-9445-BEB2-E1710D26A1BF}" type="slidenum">
              <a:rPr lang="en-DE" smtClean="0"/>
              <a:t>4</a:t>
            </a:fld>
            <a:endParaRPr lang="en-DE"/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A4F3D2B0-336A-A546-85F1-5839CA6A7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115" y="1825625"/>
            <a:ext cx="7203770" cy="4351338"/>
          </a:xfr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2CC84017-48B3-B04C-A4FC-25448E557585}"/>
              </a:ext>
            </a:extLst>
          </p:cNvPr>
          <p:cNvSpPr txBox="1"/>
          <p:nvPr/>
        </p:nvSpPr>
        <p:spPr>
          <a:xfrm>
            <a:off x="2515055" y="6356350"/>
            <a:ext cx="640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3"/>
              </a:rPr>
              <a:t>Tableau Link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935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6DF2-DAF6-FB4F-9368-1E579A89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table</a:t>
            </a:r>
            <a:endParaRPr lang="en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6261B3E-4B4E-F24F-AFC8-CBBBA3D30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274" y="1825625"/>
            <a:ext cx="7175451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C193-C26D-5445-891A-9142384E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9B8D-0745-D64A-A8F6-2AAF26C08530}" type="datetime1">
              <a:rPr lang="de-DE" smtClean="0"/>
              <a:t>11.04.21</a:t>
            </a:fld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AAF3DD-CAE9-6246-8FDC-74367879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7A2E-A19F-9445-BEB2-E1710D26A1BF}" type="slidenum">
              <a:rPr lang="en-DE" smtClean="0"/>
              <a:t>5</a:t>
            </a:fld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CED3CEE-47F4-0A40-8C06-703D3687E6B1}"/>
              </a:ext>
            </a:extLst>
          </p:cNvPr>
          <p:cNvSpPr txBox="1"/>
          <p:nvPr/>
        </p:nvSpPr>
        <p:spPr>
          <a:xfrm>
            <a:off x="2515055" y="6356350"/>
            <a:ext cx="640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3"/>
              </a:rPr>
              <a:t>Tableau Link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717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6DF2-DAF6-FB4F-9368-1E579A89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4621" cy="1325563"/>
          </a:xfrm>
        </p:spPr>
        <p:txBody>
          <a:bodyPr/>
          <a:lstStyle/>
          <a:p>
            <a:r>
              <a:rPr lang="de-DE"/>
              <a:t>Top 10 countries in terms of customer numbers</a:t>
            </a:r>
            <a:endParaRPr lang="en-DE" dirty="0"/>
          </a:p>
        </p:txBody>
      </p:sp>
      <p:pic>
        <p:nvPicPr>
          <p:cNvPr id="8" name="Inhaltsplatzhalter 7" descr="Ein Bild, das Karte enthält.&#10;&#10;Automatisch generierte Beschreibung">
            <a:extLst>
              <a:ext uri="{FF2B5EF4-FFF2-40B4-BE49-F238E27FC236}">
                <a16:creationId xmlns:a16="http://schemas.microsoft.com/office/drawing/2014/main" id="{872CD909-0966-C64D-BEFC-40A68FE59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055" y="1825625"/>
            <a:ext cx="7161890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E5FED-5660-5E46-A6DA-D1CB6677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1738-73CA-3342-A7E8-F476F25F96BA}" type="datetime1">
              <a:rPr lang="de-DE" smtClean="0"/>
              <a:t>11.04.21</a:t>
            </a:fld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7F8441-866A-3445-938C-8A69140F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7A2E-A19F-9445-BEB2-E1710D26A1BF}" type="slidenum">
              <a:rPr lang="en-DE" smtClean="0"/>
              <a:t>6</a:t>
            </a:fld>
            <a:endParaRPr lang="en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A8C5C7B-D4B5-9F40-80C0-C2F49567BB61}"/>
              </a:ext>
            </a:extLst>
          </p:cNvPr>
          <p:cNvSpPr txBox="1"/>
          <p:nvPr/>
        </p:nvSpPr>
        <p:spPr>
          <a:xfrm>
            <a:off x="2515055" y="6356350"/>
            <a:ext cx="640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3"/>
              </a:rPr>
              <a:t>Tableau Link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730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6DF2-DAF6-FB4F-9368-1E579A89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4621" cy="1325563"/>
          </a:xfrm>
        </p:spPr>
        <p:txBody>
          <a:bodyPr/>
          <a:lstStyle/>
          <a:p>
            <a:r>
              <a:rPr lang="de-DE" dirty="0"/>
              <a:t>Top 10 </a:t>
            </a:r>
            <a:r>
              <a:rPr lang="de-DE" dirty="0" err="1"/>
              <a:t>cities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 10 countries</a:t>
            </a:r>
            <a:endParaRPr lang="en-DE" dirty="0"/>
          </a:p>
        </p:txBody>
      </p:sp>
      <p:pic>
        <p:nvPicPr>
          <p:cNvPr id="7" name="Inhaltsplatzhalter 6" descr="Ein Bild, das Karte enthält.&#10;&#10;Automatisch generierte Beschreibung">
            <a:extLst>
              <a:ext uri="{FF2B5EF4-FFF2-40B4-BE49-F238E27FC236}">
                <a16:creationId xmlns:a16="http://schemas.microsoft.com/office/drawing/2014/main" id="{4CB6B00F-6140-AB43-90C7-4C74717C8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055" y="1825625"/>
            <a:ext cx="7161890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E5FED-5660-5E46-A6DA-D1CB6677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1738-73CA-3342-A7E8-F476F25F96BA}" type="datetime1">
              <a:rPr lang="de-DE" smtClean="0"/>
              <a:t>11.04.21</a:t>
            </a:fld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7F8441-866A-3445-938C-8A69140F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7A2E-A19F-9445-BEB2-E1710D26A1BF}" type="slidenum">
              <a:rPr lang="en-DE" smtClean="0"/>
              <a:t>7</a:t>
            </a:fld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C365B0-9467-5C49-A149-1BEE68BF7F86}"/>
              </a:ext>
            </a:extLst>
          </p:cNvPr>
          <p:cNvSpPr txBox="1"/>
          <p:nvPr/>
        </p:nvSpPr>
        <p:spPr>
          <a:xfrm>
            <a:off x="2515055" y="6356350"/>
            <a:ext cx="640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3"/>
              </a:rPr>
              <a:t>Tableau Link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67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6DF2-DAF6-FB4F-9368-1E579A89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4621" cy="1325563"/>
          </a:xfrm>
        </p:spPr>
        <p:txBody>
          <a:bodyPr/>
          <a:lstStyle/>
          <a:p>
            <a:r>
              <a:rPr lang="de-DE" dirty="0"/>
              <a:t>Top 5 </a:t>
            </a:r>
            <a:r>
              <a:rPr lang="de-DE" dirty="0" err="1"/>
              <a:t>customers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top 10 </a:t>
            </a:r>
            <a:r>
              <a:rPr lang="de-DE" dirty="0" err="1"/>
              <a:t>cities</a:t>
            </a:r>
            <a:endParaRPr lang="en-DE" dirty="0"/>
          </a:p>
        </p:txBody>
      </p:sp>
      <p:pic>
        <p:nvPicPr>
          <p:cNvPr id="7" name="Inhaltsplatzhalter 6" descr="Ein Bild, das Karte enthält.&#10;&#10;Automatisch generierte Beschreibung">
            <a:extLst>
              <a:ext uri="{FF2B5EF4-FFF2-40B4-BE49-F238E27FC236}">
                <a16:creationId xmlns:a16="http://schemas.microsoft.com/office/drawing/2014/main" id="{5AC8910C-3C52-B146-82B0-0CF9AB629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778" y="1825625"/>
            <a:ext cx="7170444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E5FED-5660-5E46-A6DA-D1CB6677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1738-73CA-3342-A7E8-F476F25F96BA}" type="datetime1">
              <a:rPr lang="de-DE" smtClean="0"/>
              <a:t>11.04.21</a:t>
            </a:fld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7F8441-866A-3445-938C-8A69140F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7A2E-A19F-9445-BEB2-E1710D26A1BF}" type="slidenum">
              <a:rPr lang="en-DE" smtClean="0"/>
              <a:t>8</a:t>
            </a:fld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1028CFB-7009-E247-8647-7606203D74B0}"/>
              </a:ext>
            </a:extLst>
          </p:cNvPr>
          <p:cNvSpPr txBox="1"/>
          <p:nvPr/>
        </p:nvSpPr>
        <p:spPr>
          <a:xfrm>
            <a:off x="2515055" y="6356350"/>
            <a:ext cx="640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3"/>
              </a:rPr>
              <a:t>Tableau Link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29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6DF2-DAF6-FB4F-9368-1E579A89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4621" cy="1325563"/>
          </a:xfrm>
        </p:spPr>
        <p:txBody>
          <a:bodyPr/>
          <a:lstStyle/>
          <a:p>
            <a:r>
              <a:rPr lang="de-DE" dirty="0" err="1"/>
              <a:t>Recommendations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E5FED-5660-5E46-A6DA-D1CB6677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1738-73CA-3342-A7E8-F476F25F96BA}" type="datetime1">
              <a:rPr lang="de-DE" smtClean="0"/>
              <a:t>11.04.21</a:t>
            </a:fld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7F8441-866A-3445-938C-8A69140F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7A2E-A19F-9445-BEB2-E1710D26A1BF}" type="slidenum">
              <a:rPr lang="en-DE" smtClean="0"/>
              <a:t>9</a:t>
            </a:fld>
            <a:endParaRPr lang="en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C5B28B17-4EE3-A547-AA63-C0DF063FE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496869"/>
              </p:ext>
            </p:extLst>
          </p:nvPr>
        </p:nvGraphicFramePr>
        <p:xfrm>
          <a:off x="4870450" y="2757490"/>
          <a:ext cx="2451100" cy="2874645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358555">
                  <a:extLst>
                    <a:ext uri="{9D8B030D-6E8A-4147-A177-3AD203B41FA5}">
                      <a16:colId xmlns:a16="http://schemas.microsoft.com/office/drawing/2014/main" val="3008109473"/>
                    </a:ext>
                  </a:extLst>
                </a:gridCol>
                <a:gridCol w="1092545">
                  <a:extLst>
                    <a:ext uri="{9D8B030D-6E8A-4147-A177-3AD203B41FA5}">
                      <a16:colId xmlns:a16="http://schemas.microsoft.com/office/drawing/2014/main" val="591877313"/>
                    </a:ext>
                  </a:extLst>
                </a:gridCol>
              </a:tblGrid>
              <a:tr h="2413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top 10 cities within the top 10 countries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4420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93351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city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customer_count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4967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Aurora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58549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Shimoga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13533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Aparecida de Goinia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28775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Emeishan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1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37646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Pontianak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1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52442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Tarsus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1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87913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Atlixco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1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55257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Zalantun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1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90072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Rio Claro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1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77931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Tokat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1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0444254"/>
                  </a:ext>
                </a:extLst>
              </a:tr>
            </a:tbl>
          </a:graphicData>
        </a:graphic>
      </p:graphicFrame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613F36D8-7F95-0B48-8FE3-76E153B70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873421"/>
              </p:ext>
            </p:extLst>
          </p:nvPr>
        </p:nvGraphicFramePr>
        <p:xfrm>
          <a:off x="1446213" y="2757489"/>
          <a:ext cx="2387600" cy="2874645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1293680">
                  <a:extLst>
                    <a:ext uri="{9D8B030D-6E8A-4147-A177-3AD203B41FA5}">
                      <a16:colId xmlns:a16="http://schemas.microsoft.com/office/drawing/2014/main" val="3359721849"/>
                    </a:ext>
                  </a:extLst>
                </a:gridCol>
                <a:gridCol w="1093920">
                  <a:extLst>
                    <a:ext uri="{9D8B030D-6E8A-4147-A177-3AD203B41FA5}">
                      <a16:colId xmlns:a16="http://schemas.microsoft.com/office/drawing/2014/main" val="1277366805"/>
                    </a:ext>
                  </a:extLst>
                </a:gridCol>
              </a:tblGrid>
              <a:tr h="2413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top 10 countries </a:t>
                      </a:r>
                      <a:r>
                        <a:rPr lang="de-DE" sz="1400" u="none" strike="noStrike" dirty="0" err="1">
                          <a:effectLst/>
                        </a:rPr>
                        <a:t>for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Rockbuster</a:t>
                      </a:r>
                      <a:r>
                        <a:rPr lang="de-DE" sz="1400" u="none" strike="noStrike" dirty="0">
                          <a:effectLst/>
                        </a:rPr>
                        <a:t> in </a:t>
                      </a:r>
                      <a:r>
                        <a:rPr lang="de-DE" sz="1400" u="none" strike="noStrike" dirty="0" err="1">
                          <a:effectLst/>
                        </a:rPr>
                        <a:t>terms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of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customer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numbers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194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74542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country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 err="1">
                          <a:effectLst/>
                        </a:rPr>
                        <a:t>customer_count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60866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India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60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892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China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53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08612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United States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36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8097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Japan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31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10940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Mexico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30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03497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Brazil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28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71174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Russian Federation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28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43762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Philippines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20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20490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Turkey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15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30241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Indonesia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14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6666868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D5DFA085-20A3-564C-9E18-EE68E86D4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888760"/>
              </p:ext>
            </p:extLst>
          </p:nvPr>
        </p:nvGraphicFramePr>
        <p:xfrm>
          <a:off x="8358187" y="2757489"/>
          <a:ext cx="2451100" cy="2874645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358555">
                  <a:extLst>
                    <a:ext uri="{9D8B030D-6E8A-4147-A177-3AD203B41FA5}">
                      <a16:colId xmlns:a16="http://schemas.microsoft.com/office/drawing/2014/main" val="1679222588"/>
                    </a:ext>
                  </a:extLst>
                </a:gridCol>
                <a:gridCol w="1092545">
                  <a:extLst>
                    <a:ext uri="{9D8B030D-6E8A-4147-A177-3AD203B41FA5}">
                      <a16:colId xmlns:a16="http://schemas.microsoft.com/office/drawing/2014/main" val="2037469675"/>
                    </a:ext>
                  </a:extLst>
                </a:gridCol>
              </a:tblGrid>
              <a:tr h="2413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top 10 cities within the top 10 countries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019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9518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city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customer_count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5839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Aurora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2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47992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Shimoga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70300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Aparecida de Goinia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14612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Emeishan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89378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Pontianak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30997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Tarsus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94455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Atlixco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81573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Zalantun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07195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Rio Claro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>
                          <a:effectLst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19238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Tokat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200" u="none" strike="noStrike" dirty="0">
                          <a:effectLst/>
                        </a:rPr>
                        <a:t>1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08529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72B5EDFF-1BC7-4D42-874A-7AFFF5ECED9A}"/>
              </a:ext>
            </a:extLst>
          </p:cNvPr>
          <p:cNvSpPr txBox="1"/>
          <p:nvPr/>
        </p:nvSpPr>
        <p:spPr>
          <a:xfrm>
            <a:off x="950026" y="1690688"/>
            <a:ext cx="9859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increase our profits, we should invest more in the following customers, cities, and countries: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871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Macintosh PowerPoint</Application>
  <PresentationFormat>Breitbild</PresentationFormat>
  <Paragraphs>118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Database Deep Dive</vt:lpstr>
      <vt:lpstr>Agenda</vt:lpstr>
      <vt:lpstr>Goal of the analysis</vt:lpstr>
      <vt:lpstr>Descriptive statistics for film table</vt:lpstr>
      <vt:lpstr>Descriptive statistics for customer table</vt:lpstr>
      <vt:lpstr>Top 10 countries in terms of customer numbers</vt:lpstr>
      <vt:lpstr>Top 10 cities within the top 10 countries</vt:lpstr>
      <vt:lpstr>Top 5 customers in the top 10 cities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Hempe</dc:creator>
  <cp:lastModifiedBy>Julian Hempe</cp:lastModifiedBy>
  <cp:revision>60</cp:revision>
  <dcterms:created xsi:type="dcterms:W3CDTF">2020-11-11T15:18:19Z</dcterms:created>
  <dcterms:modified xsi:type="dcterms:W3CDTF">2021-04-11T15:21:29Z</dcterms:modified>
</cp:coreProperties>
</file>