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7"/>
  </p:notesMasterIdLst>
  <p:handoutMasterIdLst>
    <p:handoutMasterId r:id="rId48"/>
  </p:handoutMasterIdLst>
  <p:sldIdLst>
    <p:sldId id="256" r:id="rId5"/>
    <p:sldId id="330" r:id="rId6"/>
    <p:sldId id="331" r:id="rId7"/>
    <p:sldId id="303" r:id="rId8"/>
    <p:sldId id="258" r:id="rId9"/>
    <p:sldId id="295" r:id="rId10"/>
    <p:sldId id="339" r:id="rId11"/>
    <p:sldId id="304" r:id="rId12"/>
    <p:sldId id="343" r:id="rId13"/>
    <p:sldId id="381" r:id="rId14"/>
    <p:sldId id="382" r:id="rId15"/>
    <p:sldId id="383" r:id="rId16"/>
    <p:sldId id="384" r:id="rId17"/>
    <p:sldId id="288" r:id="rId18"/>
    <p:sldId id="324" r:id="rId19"/>
    <p:sldId id="344" r:id="rId20"/>
    <p:sldId id="352" r:id="rId21"/>
    <p:sldId id="353" r:id="rId22"/>
    <p:sldId id="345" r:id="rId23"/>
    <p:sldId id="379" r:id="rId24"/>
    <p:sldId id="346" r:id="rId25"/>
    <p:sldId id="354" r:id="rId26"/>
    <p:sldId id="378" r:id="rId27"/>
    <p:sldId id="380" r:id="rId28"/>
    <p:sldId id="351" r:id="rId29"/>
    <p:sldId id="308" r:id="rId30"/>
    <p:sldId id="355" r:id="rId31"/>
    <p:sldId id="357" r:id="rId32"/>
    <p:sldId id="338" r:id="rId33"/>
    <p:sldId id="312" r:id="rId34"/>
    <p:sldId id="373" r:id="rId35"/>
    <p:sldId id="327" r:id="rId36"/>
    <p:sldId id="266" r:id="rId37"/>
    <p:sldId id="363" r:id="rId38"/>
    <p:sldId id="362" r:id="rId39"/>
    <p:sldId id="309" r:id="rId40"/>
    <p:sldId id="364" r:id="rId41"/>
    <p:sldId id="310" r:id="rId42"/>
    <p:sldId id="341" r:id="rId43"/>
    <p:sldId id="372" r:id="rId44"/>
    <p:sldId id="375" r:id="rId45"/>
    <p:sldId id="334" r:id="rId46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09426B-11E7-5451-F5BE-9C52B1A61B8E}" name="Nimisha Jain" initials="NJ" userId="S::njain@mckenzieaa.com::b059f3ed-ad7d-488e-8819-cfe77bc82c07" providerId="AD"/>
  <p188:author id="{5AE06FCF-DD2F-00B5-7435-E11C18D7D2A0}" name="Savita Harishankar" initials="" userId="S::sharishankar@mckenzieaa.com::40a7dcba-addb-4c35-9529-bed3ee536a9c" providerId="AD"/>
  <p188:author id="{11E07ACF-60F4-1E5B-C9FC-7875B056659E}" name="Sindhu Bharadwaj" initials="SB" userId="S::sbharadwaj@mckenzieaa.com::f1380e4d-defc-40a1-88f1-228c743fd90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472C4"/>
    <a:srgbClr val="FFFFFF"/>
    <a:srgbClr val="000000"/>
    <a:srgbClr val="B4C7E7"/>
    <a:srgbClr val="3B3838"/>
    <a:srgbClr val="767171"/>
    <a:srgbClr val="D9D9D9"/>
    <a:srgbClr val="8FAADC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000" y="52"/>
      </p:cViewPr>
      <p:guideLst>
        <p:guide orient="horz" pos="4056"/>
        <p:guide pos="120"/>
        <p:guide orient="horz" pos="5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EB6DC-C2FF-0663-E0E1-86010E62E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1566" cy="366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DF507-B737-F25C-BEA1-17BEF63277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7392" y="0"/>
            <a:ext cx="4161566" cy="366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0D703-B8C7-4C10-BBB1-D96CDD7DD37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38F64-A529-D612-115F-AE8995A23D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206"/>
            <a:ext cx="4161566" cy="366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C2A70-8CB6-F449-8978-ADED6E59FB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7392" y="6948206"/>
            <a:ext cx="4161566" cy="366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CFC8B-924F-44F6-9B8E-973950E9A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805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02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160520" cy="367030"/>
          </a:xfrm>
          <a:prstGeom prst="rect">
            <a:avLst/>
          </a:prstGeom>
        </p:spPr>
        <p:txBody>
          <a:bodyPr vert="horz" lIns="95240" tIns="47620" rIns="95240" bIns="47620" rtlCol="0"/>
          <a:lstStyle>
            <a:lvl1pPr algn="l">
              <a:defRPr sz="1300"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1" y="1"/>
            <a:ext cx="4160520" cy="367030"/>
          </a:xfrm>
          <a:prstGeom prst="rect">
            <a:avLst/>
          </a:prstGeom>
        </p:spPr>
        <p:txBody>
          <a:bodyPr vert="horz" lIns="95240" tIns="47620" rIns="95240" bIns="47620" rtlCol="0"/>
          <a:lstStyle>
            <a:lvl1pPr algn="r">
              <a:defRPr sz="1300">
                <a:latin typeface="Calibri Light" panose="020F0302020204030204" pitchFamily="34" charset="0"/>
              </a:defRPr>
            </a:lvl1pPr>
          </a:lstStyle>
          <a:p>
            <a:fld id="{D5D7A4CE-D03C-4857-BF0C-1D17DFBD6B6A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40" tIns="47620" rIns="95240" bIns="476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59"/>
          </a:xfrm>
          <a:prstGeom prst="rect">
            <a:avLst/>
          </a:prstGeom>
        </p:spPr>
        <p:txBody>
          <a:bodyPr vert="horz" lIns="95240" tIns="47620" rIns="95240" bIns="476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8173"/>
            <a:ext cx="4160520" cy="367029"/>
          </a:xfrm>
          <a:prstGeom prst="rect">
            <a:avLst/>
          </a:prstGeom>
        </p:spPr>
        <p:txBody>
          <a:bodyPr vert="horz" lIns="95240" tIns="47620" rIns="95240" bIns="47620" rtlCol="0" anchor="b"/>
          <a:lstStyle>
            <a:lvl1pPr algn="l">
              <a:defRPr sz="1300"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1" y="6948173"/>
            <a:ext cx="4160520" cy="367029"/>
          </a:xfrm>
          <a:prstGeom prst="rect">
            <a:avLst/>
          </a:prstGeom>
        </p:spPr>
        <p:txBody>
          <a:bodyPr vert="horz" lIns="95240" tIns="47620" rIns="95240" bIns="47620" rtlCol="0" anchor="b"/>
          <a:lstStyle>
            <a:lvl1pPr algn="r">
              <a:defRPr sz="1300">
                <a:latin typeface="Calibri Light" panose="020F0302020204030204" pitchFamily="34" charset="0"/>
              </a:defRPr>
            </a:lvl1pPr>
          </a:lstStyle>
          <a:p>
            <a:fld id="{B2CE9EE2-4AF9-4B39-AB3A-5CC65AC9B4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0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3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https://www.epa.gov/power-sector/power-sector-evolution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https://guides.loc.gov/renewable-energy/regulations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https://www.spglobal.com/marketintelligence/en/news-insights/research/rate-requests-by-us-energy-utilities-set-record-in-2023-for-3rd-straight-yearhttps://www.iea.org/reports/united-states-2024/executive-summary </a:t>
            </a:r>
            <a:r>
              <a:rPr lang="en-US" sz="1200" b="0" i="0" kern="1200"/>
              <a:t>The IEA projects that the BIL and the IRA could deliver substantial greenhouse gas reductions across the economy, with the US government seeking to lower these emissions 50% to 52% from 2005 levels by 2030 and achieve a net zero energy system by 2050. These reforms are poised to drive the share of renewable energy in the power mix from 22% in 2023 to 34% by 2028L</a:t>
            </a:r>
            <a:endParaRPr lang="en-US" sz="1200" kern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25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https://www.epa.gov/green-power-markets/summary-inflation-reduction-act-provisions-related-renewable-energy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https://www.epa.gov/green-power-markets/summary-inflation-reduction-act-provisions-related-renewable-energy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https://hydrogentoday.info/en/plug-power-green-hydrogen-us/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https://www.reuters.com/investigates/special-report/usa-renewables-electric-grid/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https://pv-magazine-usa.com/2024/03/27/solar-laggards-the-five-states-with-the-least-amount-of-solar-installed/</a:t>
            </a:r>
          </a:p>
          <a:p>
            <a:r>
              <a:rPr lang="en-US"/>
              <a:t>IEA (2024), Past and future energy investment in the United States in the Announced Pledges Scenario and in the Net Zero Emissions by 2050 Scenario, 2016-2030, IEA, Paris https://www.iea.org/data-and-statistics/charts/past-and-future-energy-investment-in-the-united-states-in-the-announced-pledges-scenario-and-in-the-net-zero-emissions-by-2050-scenario-2016-2030-2, </a:t>
            </a:r>
            <a:r>
              <a:rPr lang="en-US" err="1"/>
              <a:t>Licence</a:t>
            </a:r>
            <a:r>
              <a:rPr lang="en-US"/>
              <a:t>: CC BY 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E9EE2-4AF9-4B39-AB3A-5CC65AC9B4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A58977-9C16-C283-ADBB-AD6637A8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705533"/>
            <a:ext cx="2743200" cy="15151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4434CF-CA3B-C4B0-965F-75825B91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705533"/>
            <a:ext cx="4114800" cy="151510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5B857D-8F4B-17D0-4E9C-3C8EE2C0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705533"/>
            <a:ext cx="2743200" cy="151510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12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38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59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129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96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356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319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47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 Light" panose="020F0302020204030204" pitchFamily="34" charset="0"/>
              </a:defRPr>
            </a:lvl1pPr>
            <a:lvl2pPr>
              <a:defRPr sz="2800">
                <a:latin typeface="Calibri Light" panose="020F0302020204030204" pitchFamily="34" charset="0"/>
              </a:defRPr>
            </a:lvl2pPr>
            <a:lvl3pPr>
              <a:defRPr sz="2400">
                <a:latin typeface="Calibri Light" panose="020F0302020204030204" pitchFamily="34" charset="0"/>
              </a:defRPr>
            </a:lvl3pPr>
            <a:lvl4pPr>
              <a:defRPr sz="2000">
                <a:latin typeface="Calibri Light" panose="020F0302020204030204" pitchFamily="34" charset="0"/>
              </a:defRPr>
            </a:lvl4pPr>
            <a:lvl5pPr>
              <a:defRPr sz="2000">
                <a:latin typeface="Calibri Light" panose="020F03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alibri Light" panose="020F030202020403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8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latin typeface="Calibri Light" panose="020F030202020403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alibri Light" panose="020F030202020403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58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897" y="173733"/>
            <a:ext cx="10515600" cy="59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A7EE487-2D51-63D2-6B06-71A2CEEC4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705533"/>
            <a:ext cx="2743200" cy="151510"/>
          </a:xfrm>
          <a:prstGeom prst="rect">
            <a:avLst/>
          </a:prstGeom>
        </p:spPr>
        <p:txBody>
          <a:bodyPr anchor="ctr"/>
          <a:lstStyle>
            <a:lvl1pPr algn="ctr">
              <a:defRPr sz="1100" i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ED0619-0199-EFDA-9E63-263A366A8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705533"/>
            <a:ext cx="4114800" cy="151510"/>
          </a:xfrm>
          <a:prstGeom prst="rect">
            <a:avLst/>
          </a:prstGeom>
        </p:spPr>
        <p:txBody>
          <a:bodyPr anchor="ctr"/>
          <a:lstStyle>
            <a:lvl1pPr algn="ctr">
              <a:defRPr sz="1100" i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A3A3E79-F9C1-C2D0-4BAA-182E7FD4C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705533"/>
            <a:ext cx="2743200" cy="151510"/>
          </a:xfrm>
          <a:prstGeom prst="rect">
            <a:avLst/>
          </a:prstGeom>
        </p:spPr>
        <p:txBody>
          <a:bodyPr anchor="ctr"/>
          <a:lstStyle>
            <a:lvl1pPr algn="r">
              <a:defRPr sz="1100" i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033DCE50-DEE7-4F19-ABAA-91FE88479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B5E1F4-BA15-117F-500C-D7F074ECB173}"/>
              </a:ext>
            </a:extLst>
          </p:cNvPr>
          <p:cNvCxnSpPr>
            <a:cxnSpLocks/>
          </p:cNvCxnSpPr>
          <p:nvPr userDrawn="1"/>
        </p:nvCxnSpPr>
        <p:spPr>
          <a:xfrm>
            <a:off x="170063" y="785651"/>
            <a:ext cx="10424160" cy="0"/>
          </a:xfrm>
          <a:prstGeom prst="line">
            <a:avLst/>
          </a:prstGeom>
          <a:ln w="19050">
            <a:solidFill>
              <a:srgbClr val="0024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6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53" name="Rectangle 1056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54" name="Rectangle 1058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1" y="8483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56" name="Freeform: Shape 1060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58" name="Rectangle 106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18EF8-9E48-67F0-B1CB-645B03F70D5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7529" y="845422"/>
            <a:ext cx="3797947" cy="4675268"/>
          </a:xfrm>
        </p:spPr>
        <p:txBody>
          <a:bodyPr anchor="t">
            <a:noAutofit/>
          </a:bodyPr>
          <a:lstStyle/>
          <a:p>
            <a:pPr algn="l"/>
            <a:r>
              <a:rPr lang="en-US" sz="5400" i="1">
                <a:solidFill>
                  <a:srgbClr val="FFFFFF"/>
                </a:solidFill>
              </a:rPr>
              <a:t>Power &amp; Renewable Electricity Industry Overview &amp;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3E42B-378F-79FB-3A4E-B28FBC032A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8940" y="5806476"/>
            <a:ext cx="3649797" cy="9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6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2338-9FCA-5C7D-91B8-F1610944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Deep Dive – Residential</a:t>
            </a:r>
          </a:p>
        </p:txBody>
      </p:sp>
    </p:spTree>
    <p:extLst>
      <p:ext uri="{BB962C8B-B14F-4D97-AF65-F5344CB8AC3E}">
        <p14:creationId xmlns:p14="http://schemas.microsoft.com/office/powerpoint/2010/main" val="137193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7B92-6BBB-29E5-C91E-34ED22CB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Deep Dive – Transport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F144-3F4F-69E1-9859-EEDD4616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Deep Dive – Industrial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7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5C0D-85CB-DFC1-8279-930D1CE9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Deep Dive – Commercial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2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Segments</a:t>
            </a:r>
          </a:p>
        </p:txBody>
      </p:sp>
    </p:spTree>
    <p:extLst>
      <p:ext uri="{BB962C8B-B14F-4D97-AF65-F5344CB8AC3E}">
        <p14:creationId xmlns:p14="http://schemas.microsoft.com/office/powerpoint/2010/main" val="1071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Generation: Non-Renewable: Coal &amp; Natural Gas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116896" y="894525"/>
            <a:ext cx="58991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Market Evolution of Coal &amp; Natural Gas Capacity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56493-1D03-6BF5-2A8B-AA7F23420D16}"/>
              </a:ext>
            </a:extLst>
          </p:cNvPr>
          <p:cNvSpPr txBox="1"/>
          <p:nvPr/>
        </p:nvSpPr>
        <p:spPr>
          <a:xfrm>
            <a:off x="6096000" y="894525"/>
            <a:ext cx="58991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Natural Gas Prices Driving Switch from Coal (Feed Stock Prices ($))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79210-4834-25A1-3EA0-8574193A9751}"/>
              </a:ext>
            </a:extLst>
          </p:cNvPr>
          <p:cNvSpPr txBox="1"/>
          <p:nvPr/>
        </p:nvSpPr>
        <p:spPr>
          <a:xfrm>
            <a:off x="116896" y="3493077"/>
            <a:ext cx="58991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Capacity Utilization of Natural Gas continues to increase as Coal falls </a:t>
            </a:r>
          </a:p>
        </p:txBody>
      </p:sp>
    </p:spTree>
    <p:extLst>
      <p:ext uri="{BB962C8B-B14F-4D97-AF65-F5344CB8AC3E}">
        <p14:creationId xmlns:p14="http://schemas.microsoft.com/office/powerpoint/2010/main" val="143263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Generation:</a:t>
            </a:r>
            <a:r>
              <a:rPr lang="en-US" dirty="0"/>
              <a:t> </a:t>
            </a:r>
            <a:r>
              <a:rPr lang="en-US"/>
              <a:t>Renewable-Solar</a:t>
            </a:r>
            <a:r>
              <a:rPr lang="en-US" dirty="0"/>
              <a:t> (1/2)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6130954" y="828533"/>
            <a:ext cx="5897880" cy="310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 b="1"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Solar deployment by market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116897" y="831652"/>
            <a:ext cx="58991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Solar Market Evolution : Price vs Economy of Scale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CB6CD-ABBD-3748-EDB3-2AD8F35E876A}"/>
              </a:ext>
            </a:extLst>
          </p:cNvPr>
          <p:cNvSpPr txBox="1"/>
          <p:nvPr/>
        </p:nvSpPr>
        <p:spPr>
          <a:xfrm>
            <a:off x="190500" y="3464205"/>
            <a:ext cx="58991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Deployment mix by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C034C-1055-2754-73E7-59BBE48B90A6}"/>
              </a:ext>
            </a:extLst>
          </p:cNvPr>
          <p:cNvSpPr txBox="1"/>
          <p:nvPr/>
        </p:nvSpPr>
        <p:spPr>
          <a:xfrm>
            <a:off x="6180125" y="3464205"/>
            <a:ext cx="58991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Efficiency improvements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4121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0121"/>
            <a:ext cx="10515600" cy="591804"/>
          </a:xfrm>
        </p:spPr>
        <p:txBody>
          <a:bodyPr>
            <a:normAutofit fontScale="90000"/>
          </a:bodyPr>
          <a:lstStyle/>
          <a:p>
            <a:r>
              <a:rPr lang="en-US"/>
              <a:t>Generation: Renewable-Solar</a:t>
            </a:r>
            <a:r>
              <a:rPr lang="en-US" dirty="0"/>
              <a:t> (2/2)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7668986" y="3414324"/>
            <a:ext cx="446759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Growth in Solar Energy Enterprises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228599" y="838200"/>
            <a:ext cx="1047750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Inflation Reduction Act : Game Changer for the Sector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8DDE4-BEDC-997B-5438-4C1C8D0C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4" y="99129"/>
            <a:ext cx="3567983" cy="18058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Solar Dominates Capacity Addition in Near Term</a:t>
            </a:r>
          </a:p>
        </p:txBody>
      </p:sp>
    </p:spTree>
    <p:extLst>
      <p:ext uri="{BB962C8B-B14F-4D97-AF65-F5344CB8AC3E}">
        <p14:creationId xmlns:p14="http://schemas.microsoft.com/office/powerpoint/2010/main" val="423768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: Renewable-Wind (1/2)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190500" y="837123"/>
            <a:ext cx="5449824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Wind Energy Capacity Evolution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6248883" y="838200"/>
            <a:ext cx="5449824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Capacity By End Market (2023)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31A5E-18DF-CF7F-0DB2-8A6E6E557F01}"/>
              </a:ext>
            </a:extLst>
          </p:cNvPr>
          <p:cNvSpPr txBox="1"/>
          <p:nvPr/>
        </p:nvSpPr>
        <p:spPr>
          <a:xfrm>
            <a:off x="14206414" y="400539"/>
            <a:ext cx="188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.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1ABC6-154A-A40E-F181-11714D0B2F53}"/>
              </a:ext>
            </a:extLst>
          </p:cNvPr>
          <p:cNvSpPr txBox="1"/>
          <p:nvPr/>
        </p:nvSpPr>
        <p:spPr>
          <a:xfrm>
            <a:off x="190499" y="3414303"/>
            <a:ext cx="5449824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Trends in Turbine capacity, dimensions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DCDF39-DD93-BED5-DC7A-E94859723566}"/>
              </a:ext>
            </a:extLst>
          </p:cNvPr>
          <p:cNvSpPr txBox="1"/>
          <p:nvPr/>
        </p:nvSpPr>
        <p:spPr>
          <a:xfrm>
            <a:off x="6284678" y="3449550"/>
            <a:ext cx="5449824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Reduction in Turbine prices over the last two decades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37A228-CEBF-8F64-6FE1-A689345A3CF5}"/>
              </a:ext>
            </a:extLst>
          </p:cNvPr>
          <p:cNvSpPr txBox="1"/>
          <p:nvPr/>
        </p:nvSpPr>
        <p:spPr>
          <a:xfrm>
            <a:off x="14530139" y="269734"/>
            <a:ext cx="1861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01313C"/>
                </a:solidFill>
                <a:effectLst/>
              </a:rPr>
              <a:t> . 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217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6D202-78AD-C471-D36A-8D4ED25B075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2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DC8FD-D562-E2B4-6FB2-BE3AEE69FEB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CACF2-6AE5-6B1B-D919-7F8ED9B4AC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2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Google Shape;136;p3">
            <a:extLst>
              <a:ext uri="{FF2B5EF4-FFF2-40B4-BE49-F238E27FC236}">
                <a16:creationId xmlns:a16="http://schemas.microsoft.com/office/drawing/2014/main" id="{8A0DBF31-EFD5-5AEC-A1F4-C82D2E4661AB}"/>
              </a:ext>
            </a:extLst>
          </p:cNvPr>
          <p:cNvSpPr txBox="1"/>
          <p:nvPr/>
        </p:nvSpPr>
        <p:spPr>
          <a:xfrm>
            <a:off x="116896" y="836975"/>
            <a:ext cx="12075103" cy="755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3" anchor="t" anchorCtr="0">
            <a:spAutoFit/>
          </a:bodyPr>
          <a:lstStyle/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Industry Overview &amp; Analysis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Table of Contents</a:t>
            </a:r>
            <a:endParaRPr lang="en-US" sz="1400" dirty="0">
              <a:solidFill>
                <a:schemeClr val="bg2">
                  <a:lumMod val="25000"/>
                </a:schemeClr>
              </a:solidFill>
              <a:ea typeface="Calibri Light" panose="020F0302020204030204" pitchFamily="34" charset="0"/>
              <a:cs typeface="Calibri Light" panose="020F0302020204030204" pitchFamily="34" charset="0"/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Executive Summary</a:t>
            </a:r>
            <a:endParaRPr lang="en-US" sz="1400" b="1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  <a:sym typeface="Calibri"/>
            </a:endParaRPr>
          </a:p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  <a:sym typeface="Calibri"/>
            </a:endParaRPr>
          </a:p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Market Overview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Market size &amp; value chain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Market Evolution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US Energy sector benchmarked with International</a:t>
            </a:r>
          </a:p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100" dirty="0">
              <a:solidFill>
                <a:schemeClr val="bg2">
                  <a:lumMod val="25000"/>
                </a:schemeClr>
              </a:solidFill>
              <a:ea typeface="Calibri Light" panose="020F0302020204030204" pitchFamily="34" charset="0"/>
              <a:cs typeface="Calibri Light" panose="020F0302020204030204" pitchFamily="34" charset="0"/>
              <a:sym typeface="Calibri"/>
            </a:endParaRPr>
          </a:p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a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End Markets &amp; Applications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</a:rPr>
              <a:t>Electricity consumption by sector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</a:rPr>
              <a:t>Emerging application : EV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</a:endParaRPr>
          </a:p>
          <a:p>
            <a:pPr marL="914377" indent="-457189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Segment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sym typeface="Calibri"/>
              </a:rPr>
              <a:t>Generation : Renewable (Solar , Wind, Hydro) &amp; Non-Renewable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sym typeface="Calibri"/>
              </a:rPr>
              <a:t>Transmission &amp; Distribution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sym typeface="Calibri"/>
              </a:rPr>
              <a:t>Deep dive : Solar &amp; Hydro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sym typeface="Calibri"/>
              </a:rPr>
              <a:t>Outlook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Short Term Outlook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Long Term Outlook</a:t>
            </a:r>
          </a:p>
          <a:p>
            <a:pPr marL="685783" lvl="1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sym typeface="Calibri"/>
              </a:rPr>
              <a:t>Industry Analysis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Industry Map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Porter 5 forces : Industry &amp; by segments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Similar Public Comparable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Recent Deals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Financial Benchmarking</a:t>
            </a:r>
            <a:endParaRPr lang="en-US" sz="1400" b="1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cs typeface="Calibri Light" panose="020F0302020204030204" pitchFamily="34" charset="0"/>
              <a:sym typeface="Calibri"/>
            </a:endParaRPr>
          </a:p>
          <a:p>
            <a:pPr marL="685783" lvl="1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sym typeface="Calibri"/>
              </a:rPr>
              <a:t>Trends &amp; Risks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External Environment Analysis : Non - Renewable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External Environment Analysis : Solar 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External Environment Analysis : Wind  Energy</a:t>
            </a: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cs typeface="Calibri Light" panose="020F0302020204030204" pitchFamily="34" charset="0"/>
                <a:sym typeface="Calibri"/>
              </a:rPr>
              <a:t>External Environment Analysis : Hydro Electric</a:t>
            </a:r>
          </a:p>
          <a:p>
            <a:pPr marL="228583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228583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28633" indent="-400050">
              <a:spcBef>
                <a:spcPts val="600"/>
              </a:spcBef>
              <a:buSzPts val="1400"/>
              <a:buFont typeface="+mj-lt"/>
              <a:buAutoNum type="romanUcPeriod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  <a:sym typeface="Calibri"/>
            </a:endParaRPr>
          </a:p>
          <a:p>
            <a:pPr marL="914377" lvl="1" indent="-228594">
              <a:spcBef>
                <a:spcPts val="600"/>
              </a:spcBef>
              <a:buSzPts val="14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  <a:sym typeface="Calibri"/>
            </a:endParaRPr>
          </a:p>
          <a:p>
            <a:pPr marL="228583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sym typeface="Calibri"/>
            </a:endParaRPr>
          </a:p>
          <a:p>
            <a:pPr marL="685783" lvl="1">
              <a:spcBef>
                <a:spcPts val="600"/>
              </a:spcBef>
              <a:buSzPts val="1400"/>
            </a:pPr>
            <a:endParaRPr lang="en-US" sz="1400" dirty="0">
              <a:solidFill>
                <a:schemeClr val="bg2">
                  <a:lumMod val="25000"/>
                </a:schemeClr>
              </a:solidFill>
              <a:cs typeface="Calibri Light" panose="020F0302020204030204" pitchFamily="34" charset="0"/>
              <a:sym typeface="Calibri"/>
            </a:endParaRPr>
          </a:p>
          <a:p>
            <a:pPr marL="457188">
              <a:spcBef>
                <a:spcPts val="600"/>
              </a:spcBef>
              <a:buSzPts val="1400"/>
            </a:pPr>
            <a:endParaRPr lang="en-US" sz="1400" b="1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  <a:sym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B6C5909-69A0-E6EF-CA51-D34CD2C7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55570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0121"/>
            <a:ext cx="10515600" cy="591804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Generation: Renewable-Wind (2/2)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228599" y="838200"/>
            <a:ext cx="1047750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Inflation Reduction Act  to bolster Wind Power Deployments &amp; Supply Chain investments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B33AF6-DC05-51BD-37CC-2F7EEB0091FB}"/>
              </a:ext>
            </a:extLst>
          </p:cNvPr>
          <p:cNvSpPr txBox="1"/>
          <p:nvPr/>
        </p:nvSpPr>
        <p:spPr>
          <a:xfrm>
            <a:off x="228599" y="3500536"/>
            <a:ext cx="1047750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Offshore Wind in nascent stage; Robust Pipeline for  Offshore Wind exponential growth potential </a:t>
            </a:r>
          </a:p>
        </p:txBody>
      </p:sp>
    </p:spTree>
    <p:extLst>
      <p:ext uri="{BB962C8B-B14F-4D97-AF65-F5344CB8AC3E}">
        <p14:creationId xmlns:p14="http://schemas.microsoft.com/office/powerpoint/2010/main" val="387564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Generation : Renewable- Hydro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7560527" y="838200"/>
            <a:ext cx="445019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Hydro Electric Capacity Evolution (2010-22) By Type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242729" y="850910"/>
            <a:ext cx="696361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Hydro Power : Adapting to increase in Variable Renewable Energy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DAF41B-C29F-8BE7-D46D-D772825D80BE}"/>
              </a:ext>
            </a:extLst>
          </p:cNvPr>
          <p:cNvSpPr txBox="1"/>
          <p:nvPr/>
        </p:nvSpPr>
        <p:spPr>
          <a:xfrm>
            <a:off x="247114" y="3633466"/>
            <a:ext cx="1176360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Installed Capacity (%) by Plant Size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38832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Generation : Renewable- Hydro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6184289" y="4158247"/>
            <a:ext cx="58991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Co locating Hydro Power &amp; Hydrogen Production; IRA provides incentives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2543C-77A3-A0AB-4D0E-CC56EB8182F2}"/>
              </a:ext>
            </a:extLst>
          </p:cNvPr>
          <p:cNvSpPr txBox="1"/>
          <p:nvPr/>
        </p:nvSpPr>
        <p:spPr>
          <a:xfrm>
            <a:off x="6292889" y="955645"/>
            <a:ext cx="58991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Refurbishment &amp; Upgrade Expenditure Historic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A9A90-E1A1-9576-EF15-6DB2E2FF9E45}"/>
              </a:ext>
            </a:extLst>
          </p:cNvPr>
          <p:cNvSpPr txBox="1"/>
          <p:nvPr/>
        </p:nvSpPr>
        <p:spPr>
          <a:xfrm>
            <a:off x="242729" y="945061"/>
            <a:ext cx="589911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Pipeline focused on Capacity Upgrade to Existing Plants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B6ED3-FAE6-EFA4-AC3C-2657BFE13753}"/>
              </a:ext>
            </a:extLst>
          </p:cNvPr>
          <p:cNvSpPr txBox="1"/>
          <p:nvPr/>
        </p:nvSpPr>
        <p:spPr>
          <a:xfrm>
            <a:off x="242729" y="4243678"/>
            <a:ext cx="50497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Hydro Electric Near Term Capacity Outlook</a:t>
            </a:r>
          </a:p>
        </p:txBody>
      </p:sp>
    </p:spTree>
    <p:extLst>
      <p:ext uri="{BB962C8B-B14F-4D97-AF65-F5344CB8AC3E}">
        <p14:creationId xmlns:p14="http://schemas.microsoft.com/office/powerpoint/2010/main" val="410100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6" y="173733"/>
            <a:ext cx="11650561" cy="591804"/>
          </a:xfrm>
        </p:spPr>
        <p:txBody>
          <a:bodyPr>
            <a:normAutofit fontScale="90000"/>
          </a:bodyPr>
          <a:lstStyle/>
          <a:p>
            <a:r>
              <a:rPr lang="en-US" dirty="0"/>
              <a:t>Renewables cost competitive vs fossil fuels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6128512" y="838200"/>
            <a:ext cx="579134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Renewable less sensitivity to cost of capital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190500" y="838200"/>
            <a:ext cx="564424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Renewables LCOE reduced significantly over the last decade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8EE4-0B2F-D1E6-4F2E-AACF35C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+ Storage Gaining Momentum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0DA2B-70E1-BA06-2CCF-A30379F46447}"/>
              </a:ext>
            </a:extLst>
          </p:cNvPr>
          <p:cNvSpPr txBox="1"/>
          <p:nvPr/>
        </p:nvSpPr>
        <p:spPr>
          <a:xfrm>
            <a:off x="310243" y="3587998"/>
            <a:ext cx="472345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Key Hybrid Capacity (end of 2023)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708D7-E72A-4880-13DF-07F2D8169DC4}"/>
              </a:ext>
            </a:extLst>
          </p:cNvPr>
          <p:cNvSpPr txBox="1"/>
          <p:nvPr/>
        </p:nvSpPr>
        <p:spPr>
          <a:xfrm>
            <a:off x="6014358" y="3587997"/>
            <a:ext cx="472345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Hybrid Capacity Additions in 2023</a:t>
            </a:r>
          </a:p>
        </p:txBody>
      </p:sp>
    </p:spTree>
    <p:extLst>
      <p:ext uri="{BB962C8B-B14F-4D97-AF65-F5344CB8AC3E}">
        <p14:creationId xmlns:p14="http://schemas.microsoft.com/office/powerpoint/2010/main" val="129617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Transmission &amp;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190500" y="929671"/>
            <a:ext cx="574221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Investment To Modernize T &amp;D Infrastructure Gaining Momentum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E67-5CEB-E070-D6CC-795B81E7ACD3}"/>
              </a:ext>
            </a:extLst>
          </p:cNvPr>
          <p:cNvSpPr txBox="1"/>
          <p:nvPr/>
        </p:nvSpPr>
        <p:spPr>
          <a:xfrm>
            <a:off x="6259288" y="929670"/>
            <a:ext cx="561702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Mixed Track Record of Reliability of Transmission &amp; Distribution: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D1E34-DC6D-F557-622B-CF4761ACBA97}"/>
              </a:ext>
            </a:extLst>
          </p:cNvPr>
          <p:cNvSpPr txBox="1"/>
          <p:nvPr/>
        </p:nvSpPr>
        <p:spPr>
          <a:xfrm>
            <a:off x="190500" y="3429000"/>
            <a:ext cx="606878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Adaptation, Hardening &amp; Resilience driving incrementally higher T &amp;D investments</a:t>
            </a:r>
          </a:p>
        </p:txBody>
      </p:sp>
    </p:spTree>
    <p:extLst>
      <p:ext uri="{BB962C8B-B14F-4D97-AF65-F5344CB8AC3E}">
        <p14:creationId xmlns:p14="http://schemas.microsoft.com/office/powerpoint/2010/main" val="559407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5496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Short Term Outlook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6128512" y="838200"/>
            <a:ext cx="544982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Electricity Consumption 2024-25 by Sector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190500" y="838200"/>
            <a:ext cx="544982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Overview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56493-1D03-6BF5-2A8B-AA7F23420D16}"/>
              </a:ext>
            </a:extLst>
          </p:cNvPr>
          <p:cNvSpPr txBox="1"/>
          <p:nvPr/>
        </p:nvSpPr>
        <p:spPr>
          <a:xfrm>
            <a:off x="6128512" y="3464205"/>
            <a:ext cx="544982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Electricity Prices ($)</a:t>
            </a:r>
          </a:p>
        </p:txBody>
      </p:sp>
    </p:spTree>
    <p:extLst>
      <p:ext uri="{BB962C8B-B14F-4D97-AF65-F5344CB8AC3E}">
        <p14:creationId xmlns:p14="http://schemas.microsoft.com/office/powerpoint/2010/main" val="2746971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Long Term Outlook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15024-5EDC-15BB-A341-175AA289BFFD}"/>
              </a:ext>
            </a:extLst>
          </p:cNvPr>
          <p:cNvSpPr txBox="1"/>
          <p:nvPr/>
        </p:nvSpPr>
        <p:spPr>
          <a:xfrm>
            <a:off x="6128513" y="838200"/>
            <a:ext cx="581437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Rising share of Renewable Energy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CA6A8-3841-B164-6FD3-39E0FCD7A5C8}"/>
              </a:ext>
            </a:extLst>
          </p:cNvPr>
          <p:cNvSpPr txBox="1"/>
          <p:nvPr/>
        </p:nvSpPr>
        <p:spPr>
          <a:xfrm>
            <a:off x="190500" y="838200"/>
            <a:ext cx="573132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Overview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56493-1D03-6BF5-2A8B-AA7F23420D16}"/>
              </a:ext>
            </a:extLst>
          </p:cNvPr>
          <p:cNvSpPr txBox="1"/>
          <p:nvPr/>
        </p:nvSpPr>
        <p:spPr>
          <a:xfrm>
            <a:off x="6096000" y="3429000"/>
            <a:ext cx="581437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Projected Mix of 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796795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Industry Analysis</a:t>
            </a:r>
          </a:p>
        </p:txBody>
      </p:sp>
    </p:spTree>
    <p:extLst>
      <p:ext uri="{BB962C8B-B14F-4D97-AF65-F5344CB8AC3E}">
        <p14:creationId xmlns:p14="http://schemas.microsoft.com/office/powerpoint/2010/main" val="162988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DE7A-F2DB-5950-2F7E-4C651D8D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EDBC7-8415-D2A3-8405-39B45547BF1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2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DCD26-A05A-F493-CA68-F5DF688A07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FD872-70E3-D0B7-6FD2-1DD2839C6A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2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52A355-E138-9488-40D0-A887571C9034}"/>
              </a:ext>
            </a:extLst>
          </p:cNvPr>
          <p:cNvSpPr/>
          <p:nvPr/>
        </p:nvSpPr>
        <p:spPr>
          <a:xfrm>
            <a:off x="2171705" y="881109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rgbClr val="002060">
                <a:alpha val="90000"/>
              </a:srgbClr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5" numCol="1" spcCol="1270" anchor="ctr" anchorCtr="0">
            <a:noAutofit/>
          </a:bodyPr>
          <a:lstStyle/>
          <a:p>
            <a:pPr marL="171446" indent="-171446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345433-371A-4695-C287-74F7224AACB5}"/>
              </a:ext>
            </a:extLst>
          </p:cNvPr>
          <p:cNvSpPr/>
          <p:nvPr/>
        </p:nvSpPr>
        <p:spPr>
          <a:xfrm>
            <a:off x="251460" y="882197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8C1B35-CEE5-1E4C-8914-82294089444D}"/>
              </a:ext>
            </a:extLst>
          </p:cNvPr>
          <p:cNvSpPr/>
          <p:nvPr/>
        </p:nvSpPr>
        <p:spPr>
          <a:xfrm>
            <a:off x="2171705" y="1794267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rgbClr val="0070C0">
                <a:alpha val="90000"/>
              </a:srgbClr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5" numCol="1" spcCol="1270" anchor="ctr" anchorCtr="0">
            <a:noAutofit/>
          </a:bodyPr>
          <a:lstStyle/>
          <a:p>
            <a:pPr marL="114297" lvl="1" indent="-114297" defTabSz="533387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0A7F20-3813-1C84-6C19-F838754E9468}"/>
              </a:ext>
            </a:extLst>
          </p:cNvPr>
          <p:cNvSpPr/>
          <p:nvPr/>
        </p:nvSpPr>
        <p:spPr>
          <a:xfrm>
            <a:off x="251460" y="1787627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B63B098-3339-B387-E721-B608E47B4DE3}"/>
              </a:ext>
            </a:extLst>
          </p:cNvPr>
          <p:cNvSpPr/>
          <p:nvPr/>
        </p:nvSpPr>
        <p:spPr>
          <a:xfrm>
            <a:off x="2171705" y="2704103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chemeClr val="accent1">
                <a:lumMod val="40000"/>
                <a:lumOff val="60000"/>
                <a:alpha val="90000"/>
              </a:schemeClr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5" numCol="1" spcCol="1270" anchor="ctr" anchorCtr="0">
            <a:noAutofit/>
          </a:bodyPr>
          <a:lstStyle/>
          <a:p>
            <a:pPr marL="171446" indent="-171446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3BF334-8B39-41D0-094E-0F0098472AF1}"/>
              </a:ext>
            </a:extLst>
          </p:cNvPr>
          <p:cNvSpPr/>
          <p:nvPr/>
        </p:nvSpPr>
        <p:spPr>
          <a:xfrm>
            <a:off x="251460" y="2697463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D38A6BC-2254-C64E-1809-21874C9E1B33}"/>
              </a:ext>
            </a:extLst>
          </p:cNvPr>
          <p:cNvSpPr/>
          <p:nvPr/>
        </p:nvSpPr>
        <p:spPr>
          <a:xfrm>
            <a:off x="2171705" y="3613939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chemeClr val="bg1">
                <a:lumMod val="65000"/>
                <a:alpha val="90000"/>
              </a:schemeClr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5" numCol="1" spcCol="1270" anchor="ctr" anchorCtr="0">
            <a:noAutofit/>
          </a:bodyPr>
          <a:lstStyle/>
          <a:p>
            <a:pPr marL="171446" indent="-171446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A32AA5-77AE-E2F3-8722-1B269B2BFF38}"/>
              </a:ext>
            </a:extLst>
          </p:cNvPr>
          <p:cNvSpPr/>
          <p:nvPr/>
        </p:nvSpPr>
        <p:spPr>
          <a:xfrm>
            <a:off x="251460" y="3607299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4B8B32-993B-757F-1990-A00C23FC2277}"/>
              </a:ext>
            </a:extLst>
          </p:cNvPr>
          <p:cNvSpPr/>
          <p:nvPr/>
        </p:nvSpPr>
        <p:spPr>
          <a:xfrm>
            <a:off x="2171705" y="4523772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rgbClr val="767171"/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7" numCol="1" spcCol="1270" anchor="ctr" anchorCtr="0">
            <a:noAutofit/>
          </a:bodyPr>
          <a:lstStyle/>
          <a:p>
            <a:pPr marL="171446" indent="-171446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E4B266-8E1E-009B-0A02-0568B5F67996}"/>
              </a:ext>
            </a:extLst>
          </p:cNvPr>
          <p:cNvSpPr/>
          <p:nvPr/>
        </p:nvSpPr>
        <p:spPr>
          <a:xfrm>
            <a:off x="251460" y="4517135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j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7A18B40-0E2F-E48F-E580-5F8A253F405D}"/>
              </a:ext>
            </a:extLst>
          </p:cNvPr>
          <p:cNvSpPr/>
          <p:nvPr/>
        </p:nvSpPr>
        <p:spPr>
          <a:xfrm>
            <a:off x="2171705" y="5433608"/>
            <a:ext cx="9418319" cy="868680"/>
          </a:xfrm>
          <a:custGeom>
            <a:avLst/>
            <a:gdLst>
              <a:gd name="connsiteX0" fmla="*/ 115537 w 693208"/>
              <a:gd name="connsiteY0" fmla="*/ 0 h 7527340"/>
              <a:gd name="connsiteX1" fmla="*/ 577671 w 693208"/>
              <a:gd name="connsiteY1" fmla="*/ 0 h 7527340"/>
              <a:gd name="connsiteX2" fmla="*/ 693208 w 693208"/>
              <a:gd name="connsiteY2" fmla="*/ 115537 h 7527340"/>
              <a:gd name="connsiteX3" fmla="*/ 693208 w 693208"/>
              <a:gd name="connsiteY3" fmla="*/ 7527340 h 7527340"/>
              <a:gd name="connsiteX4" fmla="*/ 693208 w 693208"/>
              <a:gd name="connsiteY4" fmla="*/ 7527340 h 7527340"/>
              <a:gd name="connsiteX5" fmla="*/ 0 w 693208"/>
              <a:gd name="connsiteY5" fmla="*/ 7527340 h 7527340"/>
              <a:gd name="connsiteX6" fmla="*/ 0 w 693208"/>
              <a:gd name="connsiteY6" fmla="*/ 7527340 h 7527340"/>
              <a:gd name="connsiteX7" fmla="*/ 0 w 693208"/>
              <a:gd name="connsiteY7" fmla="*/ 115537 h 7527340"/>
              <a:gd name="connsiteX8" fmla="*/ 115537 w 693208"/>
              <a:gd name="connsiteY8" fmla="*/ 0 h 752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7527340">
                <a:moveTo>
                  <a:pt x="693208" y="1254586"/>
                </a:moveTo>
                <a:lnTo>
                  <a:pt x="693208" y="6272754"/>
                </a:lnTo>
                <a:cubicBezTo>
                  <a:pt x="693208" y="6965636"/>
                  <a:pt x="688444" y="7527335"/>
                  <a:pt x="682568" y="7527335"/>
                </a:cubicBezTo>
                <a:lnTo>
                  <a:pt x="0" y="7527335"/>
                </a:lnTo>
                <a:lnTo>
                  <a:pt x="0" y="7527335"/>
                </a:lnTo>
                <a:lnTo>
                  <a:pt x="0" y="5"/>
                </a:lnTo>
                <a:lnTo>
                  <a:pt x="0" y="5"/>
                </a:lnTo>
                <a:lnTo>
                  <a:pt x="682568" y="5"/>
                </a:lnTo>
                <a:cubicBezTo>
                  <a:pt x="688444" y="5"/>
                  <a:pt x="693208" y="561704"/>
                  <a:pt x="693208" y="1254586"/>
                </a:cubicBezTo>
                <a:close/>
              </a:path>
            </a:pathLst>
          </a:custGeom>
          <a:noFill/>
          <a:ln>
            <a:solidFill>
              <a:srgbClr val="3B3838"/>
            </a:solidFill>
            <a:prstDash val="dash"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157665" rIns="281491" bIns="157667" numCol="1" spcCol="1270" anchor="ctr" anchorCtr="0">
            <a:noAutofit/>
          </a:bodyPr>
          <a:lstStyle/>
          <a:p>
            <a:pPr marL="171446" indent="-171446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300">
              <a:latin typeface="+mj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E9D4C1-098D-BCB5-082A-07F6812A438D}"/>
              </a:ext>
            </a:extLst>
          </p:cNvPr>
          <p:cNvSpPr/>
          <p:nvPr/>
        </p:nvSpPr>
        <p:spPr>
          <a:xfrm>
            <a:off x="251460" y="5426971"/>
            <a:ext cx="2000251" cy="866511"/>
          </a:xfrm>
          <a:custGeom>
            <a:avLst/>
            <a:gdLst>
              <a:gd name="connsiteX0" fmla="*/ 0 w 4234129"/>
              <a:gd name="connsiteY0" fmla="*/ 144421 h 866510"/>
              <a:gd name="connsiteX1" fmla="*/ 144421 w 4234129"/>
              <a:gd name="connsiteY1" fmla="*/ 0 h 866510"/>
              <a:gd name="connsiteX2" fmla="*/ 4089708 w 4234129"/>
              <a:gd name="connsiteY2" fmla="*/ 0 h 866510"/>
              <a:gd name="connsiteX3" fmla="*/ 4234129 w 4234129"/>
              <a:gd name="connsiteY3" fmla="*/ 144421 h 866510"/>
              <a:gd name="connsiteX4" fmla="*/ 4234129 w 4234129"/>
              <a:gd name="connsiteY4" fmla="*/ 722089 h 866510"/>
              <a:gd name="connsiteX5" fmla="*/ 4089708 w 4234129"/>
              <a:gd name="connsiteY5" fmla="*/ 866510 h 866510"/>
              <a:gd name="connsiteX6" fmla="*/ 144421 w 4234129"/>
              <a:gd name="connsiteY6" fmla="*/ 866510 h 866510"/>
              <a:gd name="connsiteX7" fmla="*/ 0 w 4234129"/>
              <a:gd name="connsiteY7" fmla="*/ 722089 h 866510"/>
              <a:gd name="connsiteX8" fmla="*/ 0 w 4234129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4129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4089708" y="0"/>
                </a:lnTo>
                <a:cubicBezTo>
                  <a:pt x="4169470" y="0"/>
                  <a:pt x="4234129" y="64659"/>
                  <a:pt x="4234129" y="144421"/>
                </a:cubicBezTo>
                <a:lnTo>
                  <a:pt x="4234129" y="722089"/>
                </a:lnTo>
                <a:cubicBezTo>
                  <a:pt x="4234129" y="801851"/>
                  <a:pt x="4169470" y="866510"/>
                  <a:pt x="4089708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020" tIns="65160" rIns="88020" bIns="65160" numCol="1" spcCol="1270" anchor="ctr" anchorCtr="0">
            <a:noAutofit/>
          </a:bodyPr>
          <a:lstStyle/>
          <a:p>
            <a:pPr algn="ctr" defTabSz="53338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797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Industry Mapping</a:t>
            </a:r>
            <a:r>
              <a:rPr lang="en-US" dirty="0"/>
              <a:t> / Value Chain</a:t>
            </a:r>
            <a:endParaRPr lang="en-US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940B9244-FE22-45AF-9CC7-6FCD83E30D8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A74B5A8-DF31-AC0B-96F9-B73A6E44B65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1EE3BB5-0310-6BF8-DBA5-C1EDA53940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fld id="{033DCE50-DEE7-4F19-ABAA-91FE8847938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40A44-8E76-B77A-0EF6-F5E3228F156E}"/>
              </a:ext>
            </a:extLst>
          </p:cNvPr>
          <p:cNvSpPr txBox="1"/>
          <p:nvPr/>
        </p:nvSpPr>
        <p:spPr>
          <a:xfrm>
            <a:off x="126538" y="6362928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Source: </a:t>
            </a:r>
            <a:r>
              <a:rPr lang="en-US" sz="800">
                <a:latin typeface="Calibri Light" panose="020F0302020204030204" pitchFamily="34" charset="0"/>
              </a:rPr>
              <a:t>Secondary Research.</a:t>
            </a:r>
            <a:endParaRPr lang="en-US" sz="80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2C512-CCB0-5598-0B49-5A59987304B9}"/>
              </a:ext>
            </a:extLst>
          </p:cNvPr>
          <p:cNvSpPr/>
          <p:nvPr/>
        </p:nvSpPr>
        <p:spPr>
          <a:xfrm>
            <a:off x="228598" y="1045028"/>
            <a:ext cx="8632373" cy="36512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DC849-5D75-F98A-C61F-1D50BCA84F6C}"/>
              </a:ext>
            </a:extLst>
          </p:cNvPr>
          <p:cNvSpPr txBox="1"/>
          <p:nvPr/>
        </p:nvSpPr>
        <p:spPr>
          <a:xfrm>
            <a:off x="9002486" y="1045030"/>
            <a:ext cx="2830286" cy="36512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/>
              <a:t>Transmission &amp;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51877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Power</a:t>
            </a:r>
            <a:r>
              <a:rPr lang="en-US" dirty="0"/>
              <a:t>: </a:t>
            </a:r>
            <a:r>
              <a:rPr lang="en-US"/>
              <a:t>SWOT</a:t>
            </a:r>
            <a:r>
              <a:rPr lang="en-US" dirty="0"/>
              <a:t> Analysis</a:t>
            </a:r>
            <a:endParaRPr lang="en-US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5023F9-F655-596C-9B9C-762CB1F7F909}"/>
              </a:ext>
            </a:extLst>
          </p:cNvPr>
          <p:cNvSpPr/>
          <p:nvPr/>
        </p:nvSpPr>
        <p:spPr>
          <a:xfrm>
            <a:off x="190499" y="896020"/>
            <a:ext cx="2743200" cy="457200"/>
          </a:xfrm>
          <a:custGeom>
            <a:avLst/>
            <a:gdLst>
              <a:gd name="connsiteX0" fmla="*/ 0 w 2507704"/>
              <a:gd name="connsiteY0" fmla="*/ 0 h 482420"/>
              <a:gd name="connsiteX1" fmla="*/ 2507704 w 2507704"/>
              <a:gd name="connsiteY1" fmla="*/ 0 h 482420"/>
              <a:gd name="connsiteX2" fmla="*/ 2507704 w 2507704"/>
              <a:gd name="connsiteY2" fmla="*/ 482420 h 482420"/>
              <a:gd name="connsiteX3" fmla="*/ 0 w 2507704"/>
              <a:gd name="connsiteY3" fmla="*/ 482420 h 482420"/>
              <a:gd name="connsiteX4" fmla="*/ 0 w 2507704"/>
              <a:gd name="connsiteY4" fmla="*/ 0 h 48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482420">
                <a:moveTo>
                  <a:pt x="0" y="0"/>
                </a:moveTo>
                <a:lnTo>
                  <a:pt x="2507704" y="0"/>
                </a:lnTo>
                <a:lnTo>
                  <a:pt x="2507704" y="482420"/>
                </a:lnTo>
                <a:lnTo>
                  <a:pt x="0" y="4824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marL="0" lvl="0" indent="0" algn="ctr" defTabSz="7112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b="1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Strength</a:t>
            </a:r>
            <a:endPara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 descr="Muscular arm with solid fill">
            <a:extLst>
              <a:ext uri="{FF2B5EF4-FFF2-40B4-BE49-F238E27FC236}">
                <a16:creationId xmlns:a16="http://schemas.microsoft.com/office/drawing/2014/main" id="{170F2E74-0582-128A-A853-CB16022272E2}"/>
              </a:ext>
            </a:extLst>
          </p:cNvPr>
          <p:cNvSpPr>
            <a:spLocks noChangeAspect="1"/>
          </p:cNvSpPr>
          <p:nvPr/>
        </p:nvSpPr>
        <p:spPr>
          <a:xfrm>
            <a:off x="190499" y="913762"/>
            <a:ext cx="548640" cy="421716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4A65072-D2A4-7C0C-B8C7-E8E4AC9CE218}"/>
              </a:ext>
            </a:extLst>
          </p:cNvPr>
          <p:cNvSpPr/>
          <p:nvPr/>
        </p:nvSpPr>
        <p:spPr>
          <a:xfrm>
            <a:off x="379263" y="3148847"/>
            <a:ext cx="2403800" cy="760769"/>
          </a:xfrm>
          <a:custGeom>
            <a:avLst/>
            <a:gdLst>
              <a:gd name="connsiteX0" fmla="*/ 0 w 2507704"/>
              <a:gd name="connsiteY0" fmla="*/ 0 h 3058850"/>
              <a:gd name="connsiteX1" fmla="*/ 2507704 w 2507704"/>
              <a:gd name="connsiteY1" fmla="*/ 0 h 3058850"/>
              <a:gd name="connsiteX2" fmla="*/ 2507704 w 2507704"/>
              <a:gd name="connsiteY2" fmla="*/ 3058850 h 3058850"/>
              <a:gd name="connsiteX3" fmla="*/ 0 w 2507704"/>
              <a:gd name="connsiteY3" fmla="*/ 3058850 h 3058850"/>
              <a:gd name="connsiteX4" fmla="*/ 0 w 2507704"/>
              <a:gd name="connsiteY4" fmla="*/ 0 h 30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3058850">
                <a:moveTo>
                  <a:pt x="0" y="0"/>
                </a:moveTo>
                <a:lnTo>
                  <a:pt x="2507704" y="0"/>
                </a:lnTo>
                <a:lnTo>
                  <a:pt x="2507704" y="3058850"/>
                </a:lnTo>
                <a:lnTo>
                  <a:pt x="0" y="30588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F68BA0-59DB-A348-6AFA-9276E78F5FF3}"/>
              </a:ext>
            </a:extLst>
          </p:cNvPr>
          <p:cNvSpPr/>
          <p:nvPr/>
        </p:nvSpPr>
        <p:spPr>
          <a:xfrm>
            <a:off x="3199973" y="896020"/>
            <a:ext cx="2743200" cy="457200"/>
          </a:xfrm>
          <a:custGeom>
            <a:avLst/>
            <a:gdLst>
              <a:gd name="connsiteX0" fmla="*/ 0 w 2507704"/>
              <a:gd name="connsiteY0" fmla="*/ 0 h 482420"/>
              <a:gd name="connsiteX1" fmla="*/ 2507704 w 2507704"/>
              <a:gd name="connsiteY1" fmla="*/ 0 h 482420"/>
              <a:gd name="connsiteX2" fmla="*/ 2507704 w 2507704"/>
              <a:gd name="connsiteY2" fmla="*/ 482420 h 482420"/>
              <a:gd name="connsiteX3" fmla="*/ 0 w 2507704"/>
              <a:gd name="connsiteY3" fmla="*/ 482420 h 482420"/>
              <a:gd name="connsiteX4" fmla="*/ 0 w 2507704"/>
              <a:gd name="connsiteY4" fmla="*/ 0 h 48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482420">
                <a:moveTo>
                  <a:pt x="0" y="0"/>
                </a:moveTo>
                <a:lnTo>
                  <a:pt x="2507704" y="0"/>
                </a:lnTo>
                <a:lnTo>
                  <a:pt x="2507704" y="482420"/>
                </a:lnTo>
                <a:lnTo>
                  <a:pt x="0" y="4824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Weakness</a:t>
            </a:r>
          </a:p>
        </p:txBody>
      </p:sp>
      <p:sp>
        <p:nvSpPr>
          <p:cNvPr id="9" name="Rectangle 8" descr="Hammer1 with solid fill">
            <a:extLst>
              <a:ext uri="{FF2B5EF4-FFF2-40B4-BE49-F238E27FC236}">
                <a16:creationId xmlns:a16="http://schemas.microsoft.com/office/drawing/2014/main" id="{BC20BB7A-6910-93A0-647E-9C28561A67B5}"/>
              </a:ext>
            </a:extLst>
          </p:cNvPr>
          <p:cNvSpPr>
            <a:spLocks noChangeAspect="1"/>
          </p:cNvSpPr>
          <p:nvPr/>
        </p:nvSpPr>
        <p:spPr>
          <a:xfrm>
            <a:off x="3199973" y="891791"/>
            <a:ext cx="563505" cy="409951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EF3937-4A8A-FE1A-E024-AAB31C605105}"/>
              </a:ext>
            </a:extLst>
          </p:cNvPr>
          <p:cNvSpPr/>
          <p:nvPr/>
        </p:nvSpPr>
        <p:spPr>
          <a:xfrm>
            <a:off x="3199973" y="1403689"/>
            <a:ext cx="2743200" cy="4844711"/>
          </a:xfrm>
          <a:custGeom>
            <a:avLst/>
            <a:gdLst>
              <a:gd name="connsiteX0" fmla="*/ 0 w 2507704"/>
              <a:gd name="connsiteY0" fmla="*/ 0 h 3058850"/>
              <a:gd name="connsiteX1" fmla="*/ 2507704 w 2507704"/>
              <a:gd name="connsiteY1" fmla="*/ 0 h 3058850"/>
              <a:gd name="connsiteX2" fmla="*/ 2507704 w 2507704"/>
              <a:gd name="connsiteY2" fmla="*/ 3058850 h 3058850"/>
              <a:gd name="connsiteX3" fmla="*/ 0 w 2507704"/>
              <a:gd name="connsiteY3" fmla="*/ 3058850 h 3058850"/>
              <a:gd name="connsiteX4" fmla="*/ 0 w 2507704"/>
              <a:gd name="connsiteY4" fmla="*/ 0 h 30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3058850">
                <a:moveTo>
                  <a:pt x="0" y="0"/>
                </a:moveTo>
                <a:lnTo>
                  <a:pt x="2507704" y="0"/>
                </a:lnTo>
                <a:lnTo>
                  <a:pt x="2507704" y="3058850"/>
                </a:lnTo>
                <a:lnTo>
                  <a:pt x="0" y="305885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marL="171450" indent="-171450" defTabSz="755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71663E-20A5-90F4-97D1-8C3197FBA75B}"/>
              </a:ext>
            </a:extLst>
          </p:cNvPr>
          <p:cNvSpPr/>
          <p:nvPr/>
        </p:nvSpPr>
        <p:spPr>
          <a:xfrm>
            <a:off x="6209447" y="896020"/>
            <a:ext cx="2743200" cy="457200"/>
          </a:xfrm>
          <a:custGeom>
            <a:avLst/>
            <a:gdLst>
              <a:gd name="connsiteX0" fmla="*/ 0 w 2507704"/>
              <a:gd name="connsiteY0" fmla="*/ 0 h 482420"/>
              <a:gd name="connsiteX1" fmla="*/ 2507704 w 2507704"/>
              <a:gd name="connsiteY1" fmla="*/ 0 h 482420"/>
              <a:gd name="connsiteX2" fmla="*/ 2507704 w 2507704"/>
              <a:gd name="connsiteY2" fmla="*/ 482420 h 482420"/>
              <a:gd name="connsiteX3" fmla="*/ 0 w 2507704"/>
              <a:gd name="connsiteY3" fmla="*/ 482420 h 482420"/>
              <a:gd name="connsiteX4" fmla="*/ 0 w 2507704"/>
              <a:gd name="connsiteY4" fmla="*/ 0 h 48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482420">
                <a:moveTo>
                  <a:pt x="0" y="0"/>
                </a:moveTo>
                <a:lnTo>
                  <a:pt x="2507704" y="0"/>
                </a:lnTo>
                <a:lnTo>
                  <a:pt x="2507704" y="482420"/>
                </a:lnTo>
                <a:lnTo>
                  <a:pt x="0" y="4824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Opportunities</a:t>
            </a:r>
          </a:p>
        </p:txBody>
      </p:sp>
      <p:sp>
        <p:nvSpPr>
          <p:cNvPr id="12" name="Rectangle 11" descr="Upward trend">
            <a:extLst>
              <a:ext uri="{FF2B5EF4-FFF2-40B4-BE49-F238E27FC236}">
                <a16:creationId xmlns:a16="http://schemas.microsoft.com/office/drawing/2014/main" id="{34E46C68-D2A3-6E06-8724-53898D1DDA45}"/>
              </a:ext>
            </a:extLst>
          </p:cNvPr>
          <p:cNvSpPr>
            <a:spLocks noChangeAspect="1"/>
          </p:cNvSpPr>
          <p:nvPr/>
        </p:nvSpPr>
        <p:spPr>
          <a:xfrm>
            <a:off x="6209447" y="891458"/>
            <a:ext cx="457200" cy="50222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DA7E94-235A-B7CE-B25C-9681D9D58903}"/>
              </a:ext>
            </a:extLst>
          </p:cNvPr>
          <p:cNvSpPr/>
          <p:nvPr/>
        </p:nvSpPr>
        <p:spPr>
          <a:xfrm>
            <a:off x="6209447" y="1403689"/>
            <a:ext cx="2743200" cy="4844711"/>
          </a:xfrm>
          <a:custGeom>
            <a:avLst/>
            <a:gdLst>
              <a:gd name="connsiteX0" fmla="*/ 0 w 2507704"/>
              <a:gd name="connsiteY0" fmla="*/ 0 h 3058850"/>
              <a:gd name="connsiteX1" fmla="*/ 2507704 w 2507704"/>
              <a:gd name="connsiteY1" fmla="*/ 0 h 3058850"/>
              <a:gd name="connsiteX2" fmla="*/ 2507704 w 2507704"/>
              <a:gd name="connsiteY2" fmla="*/ 3058850 h 3058850"/>
              <a:gd name="connsiteX3" fmla="*/ 0 w 2507704"/>
              <a:gd name="connsiteY3" fmla="*/ 3058850 h 3058850"/>
              <a:gd name="connsiteX4" fmla="*/ 0 w 2507704"/>
              <a:gd name="connsiteY4" fmla="*/ 0 h 30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3058850">
                <a:moveTo>
                  <a:pt x="0" y="0"/>
                </a:moveTo>
                <a:lnTo>
                  <a:pt x="2507704" y="0"/>
                </a:lnTo>
                <a:lnTo>
                  <a:pt x="2507704" y="3058850"/>
                </a:lnTo>
                <a:lnTo>
                  <a:pt x="0" y="305885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marL="171450" indent="-171450" defTabSz="755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 defTabSz="755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9A9EF3-F143-7C1C-61C8-731BFCC17B51}"/>
              </a:ext>
            </a:extLst>
          </p:cNvPr>
          <p:cNvSpPr/>
          <p:nvPr/>
        </p:nvSpPr>
        <p:spPr>
          <a:xfrm>
            <a:off x="9218922" y="896020"/>
            <a:ext cx="2743200" cy="457200"/>
          </a:xfrm>
          <a:custGeom>
            <a:avLst/>
            <a:gdLst>
              <a:gd name="connsiteX0" fmla="*/ 0 w 2507704"/>
              <a:gd name="connsiteY0" fmla="*/ 0 h 482420"/>
              <a:gd name="connsiteX1" fmla="*/ 2507704 w 2507704"/>
              <a:gd name="connsiteY1" fmla="*/ 0 h 482420"/>
              <a:gd name="connsiteX2" fmla="*/ 2507704 w 2507704"/>
              <a:gd name="connsiteY2" fmla="*/ 482420 h 482420"/>
              <a:gd name="connsiteX3" fmla="*/ 0 w 2507704"/>
              <a:gd name="connsiteY3" fmla="*/ 482420 h 482420"/>
              <a:gd name="connsiteX4" fmla="*/ 0 w 2507704"/>
              <a:gd name="connsiteY4" fmla="*/ 0 h 48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482420">
                <a:moveTo>
                  <a:pt x="0" y="0"/>
                </a:moveTo>
                <a:lnTo>
                  <a:pt x="2507704" y="0"/>
                </a:lnTo>
                <a:lnTo>
                  <a:pt x="2507704" y="482420"/>
                </a:lnTo>
                <a:lnTo>
                  <a:pt x="0" y="48242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Threats</a:t>
            </a:r>
          </a:p>
        </p:txBody>
      </p:sp>
      <p:sp>
        <p:nvSpPr>
          <p:cNvPr id="17" name="Rectangle 16" descr="Bar Graph with Downward Trend">
            <a:extLst>
              <a:ext uri="{FF2B5EF4-FFF2-40B4-BE49-F238E27FC236}">
                <a16:creationId xmlns:a16="http://schemas.microsoft.com/office/drawing/2014/main" id="{34AE884F-17AE-0E83-8F19-7F25C586BBAD}"/>
              </a:ext>
            </a:extLst>
          </p:cNvPr>
          <p:cNvSpPr>
            <a:spLocks noChangeAspect="1"/>
          </p:cNvSpPr>
          <p:nvPr/>
        </p:nvSpPr>
        <p:spPr>
          <a:xfrm>
            <a:off x="9218922" y="886876"/>
            <a:ext cx="444640" cy="46634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13A554A-3028-876A-3D8A-CB7B187A9FC9}"/>
              </a:ext>
            </a:extLst>
          </p:cNvPr>
          <p:cNvSpPr/>
          <p:nvPr/>
        </p:nvSpPr>
        <p:spPr>
          <a:xfrm>
            <a:off x="9218922" y="1403689"/>
            <a:ext cx="2743200" cy="4844711"/>
          </a:xfrm>
          <a:custGeom>
            <a:avLst/>
            <a:gdLst>
              <a:gd name="connsiteX0" fmla="*/ 0 w 2415282"/>
              <a:gd name="connsiteY0" fmla="*/ 0 h 3332154"/>
              <a:gd name="connsiteX1" fmla="*/ 2415282 w 2415282"/>
              <a:gd name="connsiteY1" fmla="*/ 0 h 3332154"/>
              <a:gd name="connsiteX2" fmla="*/ 2415282 w 2415282"/>
              <a:gd name="connsiteY2" fmla="*/ 3332154 h 3332154"/>
              <a:gd name="connsiteX3" fmla="*/ 0 w 2415282"/>
              <a:gd name="connsiteY3" fmla="*/ 3332154 h 3332154"/>
              <a:gd name="connsiteX4" fmla="*/ 0 w 2415282"/>
              <a:gd name="connsiteY4" fmla="*/ 0 h 333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282" h="3332154">
                <a:moveTo>
                  <a:pt x="0" y="0"/>
                </a:moveTo>
                <a:lnTo>
                  <a:pt x="2415282" y="0"/>
                </a:lnTo>
                <a:lnTo>
                  <a:pt x="2415282" y="3332154"/>
                </a:lnTo>
                <a:lnTo>
                  <a:pt x="0" y="333215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marL="171450" indent="-171450" defTabSz="755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20C146-B172-0468-588B-7D913376BCF0}"/>
              </a:ext>
            </a:extLst>
          </p:cNvPr>
          <p:cNvSpPr/>
          <p:nvPr/>
        </p:nvSpPr>
        <p:spPr>
          <a:xfrm>
            <a:off x="379263" y="2312539"/>
            <a:ext cx="2403800" cy="760769"/>
          </a:xfrm>
          <a:custGeom>
            <a:avLst/>
            <a:gdLst>
              <a:gd name="connsiteX0" fmla="*/ 0 w 2507704"/>
              <a:gd name="connsiteY0" fmla="*/ 0 h 3058850"/>
              <a:gd name="connsiteX1" fmla="*/ 2507704 w 2507704"/>
              <a:gd name="connsiteY1" fmla="*/ 0 h 3058850"/>
              <a:gd name="connsiteX2" fmla="*/ 2507704 w 2507704"/>
              <a:gd name="connsiteY2" fmla="*/ 3058850 h 3058850"/>
              <a:gd name="connsiteX3" fmla="*/ 0 w 2507704"/>
              <a:gd name="connsiteY3" fmla="*/ 3058850 h 3058850"/>
              <a:gd name="connsiteX4" fmla="*/ 0 w 2507704"/>
              <a:gd name="connsiteY4" fmla="*/ 0 h 30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3058850">
                <a:moveTo>
                  <a:pt x="0" y="0"/>
                </a:moveTo>
                <a:lnTo>
                  <a:pt x="2507704" y="0"/>
                </a:lnTo>
                <a:lnTo>
                  <a:pt x="2507704" y="3058850"/>
                </a:lnTo>
                <a:lnTo>
                  <a:pt x="0" y="30588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129B2EA-9E77-E1ED-7189-6D44020DF1FD}"/>
              </a:ext>
            </a:extLst>
          </p:cNvPr>
          <p:cNvSpPr/>
          <p:nvPr/>
        </p:nvSpPr>
        <p:spPr>
          <a:xfrm>
            <a:off x="355773" y="3998249"/>
            <a:ext cx="2403800" cy="760769"/>
          </a:xfrm>
          <a:custGeom>
            <a:avLst/>
            <a:gdLst>
              <a:gd name="connsiteX0" fmla="*/ 0 w 2507704"/>
              <a:gd name="connsiteY0" fmla="*/ 0 h 3058850"/>
              <a:gd name="connsiteX1" fmla="*/ 2507704 w 2507704"/>
              <a:gd name="connsiteY1" fmla="*/ 0 h 3058850"/>
              <a:gd name="connsiteX2" fmla="*/ 2507704 w 2507704"/>
              <a:gd name="connsiteY2" fmla="*/ 3058850 h 3058850"/>
              <a:gd name="connsiteX3" fmla="*/ 0 w 2507704"/>
              <a:gd name="connsiteY3" fmla="*/ 3058850 h 3058850"/>
              <a:gd name="connsiteX4" fmla="*/ 0 w 2507704"/>
              <a:gd name="connsiteY4" fmla="*/ 0 h 30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704" h="3058850">
                <a:moveTo>
                  <a:pt x="0" y="0"/>
                </a:moveTo>
                <a:lnTo>
                  <a:pt x="2507704" y="0"/>
                </a:lnTo>
                <a:lnTo>
                  <a:pt x="2507704" y="3058850"/>
                </a:lnTo>
                <a:lnTo>
                  <a:pt x="0" y="30588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l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6DB8-D866-FDD9-D1C2-05562A13C49D}"/>
              </a:ext>
            </a:extLst>
          </p:cNvPr>
          <p:cNvSpPr txBox="1"/>
          <p:nvPr/>
        </p:nvSpPr>
        <p:spPr>
          <a:xfrm>
            <a:off x="116897" y="6291297"/>
            <a:ext cx="4397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Source: *2023 Report </a:t>
            </a:r>
            <a:r>
              <a:rPr lang="en-US" sz="900" b="0" i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Sabin Center for Climate Change Law at Columbia Law School</a:t>
            </a:r>
            <a:endParaRPr lang="en-US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6BFD5-9397-0333-CC6B-020553554F5D}"/>
              </a:ext>
            </a:extLst>
          </p:cNvPr>
          <p:cNvSpPr txBox="1"/>
          <p:nvPr/>
        </p:nvSpPr>
        <p:spPr>
          <a:xfrm>
            <a:off x="190499" y="1403689"/>
            <a:ext cx="2743200" cy="48447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pPr marL="171450" indent="-171450" defTabSz="75565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761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F5AB-E43A-1D9B-84DA-591B0C07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Power: Porter </a:t>
            </a:r>
            <a:r>
              <a:rPr lang="en-US" dirty="0"/>
              <a:t>Five Forces</a:t>
            </a:r>
            <a:r>
              <a:rPr lang="en-US"/>
              <a:t>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8E115D-7FDC-4DC7-FB5D-62F7A2C2EA3C}"/>
              </a:ext>
            </a:extLst>
          </p:cNvPr>
          <p:cNvGrpSpPr/>
          <p:nvPr/>
        </p:nvGrpSpPr>
        <p:grpSpPr>
          <a:xfrm>
            <a:off x="3545721" y="1208805"/>
            <a:ext cx="5100559" cy="5059588"/>
            <a:chOff x="3510678" y="1208805"/>
            <a:chExt cx="5100559" cy="5059588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9073E3A-765B-84BB-844D-A66A7F46CFD9}"/>
                </a:ext>
              </a:extLst>
            </p:cNvPr>
            <p:cNvSpPr/>
            <p:nvPr/>
          </p:nvSpPr>
          <p:spPr>
            <a:xfrm rot="5400000" flipH="1" flipV="1">
              <a:off x="5324930" y="4428845"/>
              <a:ext cx="1520190" cy="215890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97A382E-8218-7B1B-8536-3B2A0E0F1C61}"/>
                </a:ext>
              </a:extLst>
            </p:cNvPr>
            <p:cNvSpPr/>
            <p:nvPr/>
          </p:nvSpPr>
          <p:spPr>
            <a:xfrm rot="16200000" flipH="1">
              <a:off x="5243777" y="970868"/>
              <a:ext cx="1682496" cy="215836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180D510-F02D-6278-79FE-BD547F79978C}"/>
                </a:ext>
              </a:extLst>
            </p:cNvPr>
            <p:cNvSpPr/>
            <p:nvPr/>
          </p:nvSpPr>
          <p:spPr>
            <a:xfrm>
              <a:off x="3510678" y="2846761"/>
              <a:ext cx="1553757" cy="1837944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560AEAF-6884-79F8-C82E-2673B250592A}"/>
                </a:ext>
              </a:extLst>
            </p:cNvPr>
            <p:cNvSpPr/>
            <p:nvPr/>
          </p:nvSpPr>
          <p:spPr>
            <a:xfrm flipH="1">
              <a:off x="7057480" y="2849119"/>
              <a:ext cx="1553757" cy="183322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A41FF4-BFCE-1B84-046D-4CB4B2F8B7F2}"/>
                </a:ext>
              </a:extLst>
            </p:cNvPr>
            <p:cNvGrpSpPr/>
            <p:nvPr/>
          </p:nvGrpSpPr>
          <p:grpSpPr>
            <a:xfrm>
              <a:off x="5232211" y="2950681"/>
              <a:ext cx="1705628" cy="1630105"/>
              <a:chOff x="5314945" y="2994079"/>
              <a:chExt cx="1668780" cy="163010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CE05226-7E88-B04E-972D-77066A2CDE68}"/>
                  </a:ext>
                </a:extLst>
              </p:cNvPr>
              <p:cNvSpPr/>
              <p:nvPr/>
            </p:nvSpPr>
            <p:spPr>
              <a:xfrm>
                <a:off x="5314945" y="2994079"/>
                <a:ext cx="1668780" cy="1630104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 Light" panose="020F03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BEDF65-F267-2D91-422E-1A186482E59D}"/>
                  </a:ext>
                </a:extLst>
              </p:cNvPr>
              <p:cNvSpPr txBox="1"/>
              <p:nvPr/>
            </p:nvSpPr>
            <p:spPr>
              <a:xfrm>
                <a:off x="5328280" y="3488202"/>
                <a:ext cx="16421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Calibri Light" panose="020F0302020204030204" pitchFamily="34" charset="0"/>
                  </a:rPr>
                  <a:t>Competitive Rivalry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9FF416-834F-4D7B-32E9-2FCBD7AE4F8F}"/>
                </a:ext>
              </a:extLst>
            </p:cNvPr>
            <p:cNvSpPr txBox="1"/>
            <p:nvPr/>
          </p:nvSpPr>
          <p:spPr>
            <a:xfrm>
              <a:off x="5360515" y="5251945"/>
              <a:ext cx="14709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alibri Light" panose="020F0302020204030204" pitchFamily="34" charset="0"/>
                </a:rPr>
                <a:t>Threat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Calibri Light" panose="020F0302020204030204" pitchFamily="34" charset="0"/>
                </a:rPr>
                <a:t>of 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Calibri Light" panose="020F0302020204030204" pitchFamily="34" charset="0"/>
                </a:rPr>
                <a:t>Substitute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5FEEDE-1FF7-45E9-B601-E49C1AC727D6}"/>
                </a:ext>
              </a:extLst>
            </p:cNvPr>
            <p:cNvSpPr txBox="1"/>
            <p:nvPr/>
          </p:nvSpPr>
          <p:spPr>
            <a:xfrm>
              <a:off x="5514995" y="1477724"/>
              <a:ext cx="12363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alibri Light" panose="020F0302020204030204" pitchFamily="34" charset="0"/>
                </a:rPr>
                <a:t>Threat of New Entrant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2DDDFE-C449-2DFB-5653-5286DDEC3A5E}"/>
                </a:ext>
              </a:extLst>
            </p:cNvPr>
            <p:cNvSpPr txBox="1"/>
            <p:nvPr/>
          </p:nvSpPr>
          <p:spPr>
            <a:xfrm>
              <a:off x="7308784" y="3442568"/>
              <a:ext cx="1278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Calibri Light" panose="020F0302020204030204" pitchFamily="34" charset="0"/>
                </a:rPr>
                <a:t>Buyer </a:t>
              </a:r>
            </a:p>
            <a:p>
              <a:pPr algn="ctr"/>
              <a:r>
                <a:rPr lang="en-US" b="1">
                  <a:latin typeface="Calibri Light" panose="020F0302020204030204" pitchFamily="34" charset="0"/>
                </a:rPr>
                <a:t>Power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25BACC-F377-CBBD-30FD-A400781A0EDF}"/>
                </a:ext>
              </a:extLst>
            </p:cNvPr>
            <p:cNvSpPr txBox="1"/>
            <p:nvPr/>
          </p:nvSpPr>
          <p:spPr>
            <a:xfrm>
              <a:off x="3581400" y="3442568"/>
              <a:ext cx="1086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Calibri Light" panose="020F0302020204030204" pitchFamily="34" charset="0"/>
                </a:rPr>
                <a:t>Supplier</a:t>
              </a:r>
            </a:p>
            <a:p>
              <a:pPr algn="ctr"/>
              <a:r>
                <a:rPr lang="en-US" b="1">
                  <a:latin typeface="Calibri Light" panose="020F0302020204030204" pitchFamily="34" charset="0"/>
                </a:rPr>
                <a:t>Power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2E1B78-D517-610D-5587-31B2D6DA2BED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Sources: M&amp;A Analysis.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15466F0-54E7-D5B8-E347-ADC439453D60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BBE8FC2-88C8-1E4E-C223-13FDDC4B3B24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DE4E38E0-0E67-A789-4851-B160C4E5D840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0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Public Comparable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1F979-0419-00A5-5DCB-9ADD650595CC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Source: </a:t>
            </a:r>
            <a:r>
              <a:rPr lang="en-US" sz="800" err="1">
                <a:latin typeface="Calibri Light" panose="020F0302020204030204" pitchFamily="34" charset="0"/>
              </a:rPr>
              <a:t>Yole</a:t>
            </a:r>
            <a:r>
              <a:rPr lang="en-US" sz="800">
                <a:latin typeface="Calibri Light" panose="020F0302020204030204" pitchFamily="34" charset="0"/>
              </a:rPr>
              <a:t> Intelligence.</a:t>
            </a:r>
            <a:endParaRPr lang="en-US" sz="800">
              <a:latin typeface="+mj-lt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2F466A0-B932-0A41-2C9E-1C822D9575D0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4C20983-6013-F075-6FB0-4F0FB21E2A22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23DF982-E505-7128-86CC-7890A789BB3D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0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Recent Deals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1F979-0419-00A5-5DCB-9ADD650595CC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Source: </a:t>
            </a:r>
            <a:r>
              <a:rPr lang="en-US" sz="800" err="1">
                <a:latin typeface="Calibri Light" panose="020F0302020204030204" pitchFamily="34" charset="0"/>
              </a:rPr>
              <a:t>Yole</a:t>
            </a:r>
            <a:r>
              <a:rPr lang="en-US" sz="800">
                <a:latin typeface="Calibri Light" panose="020F0302020204030204" pitchFamily="34" charset="0"/>
              </a:rPr>
              <a:t> Intelligence.</a:t>
            </a:r>
            <a:endParaRPr lang="en-US" sz="800">
              <a:latin typeface="+mj-lt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2F466A0-B932-0A41-2C9E-1C822D9575D0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4C20983-6013-F075-6FB0-4F0FB21E2A22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23DF982-E505-7128-86CC-7890A789BB3D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2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Financial Benchmarking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1F979-0419-00A5-5DCB-9ADD650595CC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Source: </a:t>
            </a:r>
            <a:r>
              <a:rPr lang="en-US" sz="800" err="1">
                <a:latin typeface="Calibri Light" panose="020F0302020204030204" pitchFamily="34" charset="0"/>
              </a:rPr>
              <a:t>Yole</a:t>
            </a:r>
            <a:r>
              <a:rPr lang="en-US" sz="800">
                <a:latin typeface="Calibri Light" panose="020F0302020204030204" pitchFamily="34" charset="0"/>
              </a:rPr>
              <a:t> Intelligence.</a:t>
            </a:r>
            <a:endParaRPr lang="en-US" sz="800">
              <a:latin typeface="+mj-lt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2F466A0-B932-0A41-2C9E-1C822D9575D0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4C20983-6013-F075-6FB0-4F0FB21E2A22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23DF982-E505-7128-86CC-7890A789BB3D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3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Key Trends &amp; Risks</a:t>
            </a:r>
          </a:p>
        </p:txBody>
      </p:sp>
    </p:spTree>
    <p:extLst>
      <p:ext uri="{BB962C8B-B14F-4D97-AF65-F5344CB8AC3E}">
        <p14:creationId xmlns:p14="http://schemas.microsoft.com/office/powerpoint/2010/main" val="935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3DCE50-DEE7-4F19-ABAA-91FE8847938A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defTabSz="914400">
                <a:spcAft>
                  <a:spcPts val="600"/>
                </a:spcAft>
              </a:pPr>
              <a:t>37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7" y="173733"/>
            <a:ext cx="10515600" cy="424981"/>
          </a:xfrm>
        </p:spPr>
        <p:txBody>
          <a:bodyPr>
            <a:normAutofit fontScale="90000"/>
          </a:bodyPr>
          <a:lstStyle/>
          <a:p>
            <a:r>
              <a:rPr lang="en-US" sz="3600"/>
              <a:t>Power: PESTEL Analysis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945F22D-C61E-72E9-1516-1F91D1755731}"/>
              </a:ext>
            </a:extLst>
          </p:cNvPr>
          <p:cNvSpPr/>
          <p:nvPr/>
        </p:nvSpPr>
        <p:spPr>
          <a:xfrm>
            <a:off x="211585" y="812116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Political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8966227-2C3E-9DC5-1B74-DCE308FAF2F9}"/>
              </a:ext>
            </a:extLst>
          </p:cNvPr>
          <p:cNvSpPr/>
          <p:nvPr/>
        </p:nvSpPr>
        <p:spPr>
          <a:xfrm>
            <a:off x="211585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Dot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71450" lvl="1" indent="-171450" algn="l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6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5143DE-7F00-39B2-DCD5-54D4357AA50F}"/>
              </a:ext>
            </a:extLst>
          </p:cNvPr>
          <p:cNvSpPr/>
          <p:nvPr/>
        </p:nvSpPr>
        <p:spPr>
          <a:xfrm>
            <a:off x="2207179" y="812116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Economic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F1F43E-5A70-461C-5A46-887C30D9C4B0}"/>
              </a:ext>
            </a:extLst>
          </p:cNvPr>
          <p:cNvSpPr/>
          <p:nvPr/>
        </p:nvSpPr>
        <p:spPr>
          <a:xfrm>
            <a:off x="2207179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Dot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71450" lvl="1" indent="-171450" algn="l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1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018A7C-4FB2-453A-B028-8A4B22740C01}"/>
              </a:ext>
            </a:extLst>
          </p:cNvPr>
          <p:cNvSpPr/>
          <p:nvPr/>
        </p:nvSpPr>
        <p:spPr>
          <a:xfrm>
            <a:off x="4202773" y="812116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Social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26982E-3196-471B-133D-EBF21E1707D8}"/>
              </a:ext>
            </a:extLst>
          </p:cNvPr>
          <p:cNvSpPr/>
          <p:nvPr/>
        </p:nvSpPr>
        <p:spPr>
          <a:xfrm>
            <a:off x="6198367" y="812116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Technology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6F6CA5-4DA6-633D-4B23-6BB7A7498BD1}"/>
              </a:ext>
            </a:extLst>
          </p:cNvPr>
          <p:cNvSpPr/>
          <p:nvPr/>
        </p:nvSpPr>
        <p:spPr>
          <a:xfrm>
            <a:off x="6198367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Dot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19063" lvl="1" indent="-119063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11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F55D9B-2958-24E1-9AEB-6AE0A6B9C770}"/>
              </a:ext>
            </a:extLst>
          </p:cNvPr>
          <p:cNvSpPr/>
          <p:nvPr/>
        </p:nvSpPr>
        <p:spPr>
          <a:xfrm>
            <a:off x="10183105" y="803775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Legal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051C99-602A-45C6-1E38-0DE59E5286D0}"/>
              </a:ext>
            </a:extLst>
          </p:cNvPr>
          <p:cNvSpPr/>
          <p:nvPr/>
        </p:nvSpPr>
        <p:spPr>
          <a:xfrm>
            <a:off x="10183105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Dot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71450" lvl="1" indent="-171450" algn="l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100" b="0" i="0" kern="1200" dirty="0"/>
              <a:t>.</a:t>
            </a:r>
            <a:endParaRPr lang="en-US" sz="11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50675D-1592-3BEE-99E5-58A71E1D9F5C}"/>
              </a:ext>
            </a:extLst>
          </p:cNvPr>
          <p:cNvSpPr/>
          <p:nvPr/>
        </p:nvSpPr>
        <p:spPr>
          <a:xfrm>
            <a:off x="8190736" y="812116"/>
            <a:ext cx="1920240" cy="320040"/>
          </a:xfrm>
          <a:custGeom>
            <a:avLst/>
            <a:gdLst>
              <a:gd name="connsiteX0" fmla="*/ 0 w 4226560"/>
              <a:gd name="connsiteY0" fmla="*/ 0 h 266959"/>
              <a:gd name="connsiteX1" fmla="*/ 4226560 w 4226560"/>
              <a:gd name="connsiteY1" fmla="*/ 0 h 266959"/>
              <a:gd name="connsiteX2" fmla="*/ 4226560 w 4226560"/>
              <a:gd name="connsiteY2" fmla="*/ 266959 h 266959"/>
              <a:gd name="connsiteX3" fmla="*/ 0 w 4226560"/>
              <a:gd name="connsiteY3" fmla="*/ 266959 h 266959"/>
              <a:gd name="connsiteX4" fmla="*/ 0 w 4226560"/>
              <a:gd name="connsiteY4" fmla="*/ 0 h 2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6560" h="266959">
                <a:moveTo>
                  <a:pt x="0" y="0"/>
                </a:moveTo>
                <a:lnTo>
                  <a:pt x="4226560" y="0"/>
                </a:lnTo>
                <a:lnTo>
                  <a:pt x="4226560" y="266959"/>
                </a:lnTo>
                <a:lnTo>
                  <a:pt x="0" y="266959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algn="ctr" defTabSz="711200">
              <a:spcBef>
                <a:spcPct val="0"/>
              </a:spcBef>
              <a:spcAft>
                <a:spcPct val="35000"/>
              </a:spcAft>
            </a:pPr>
            <a:r>
              <a:rPr lang="en-US" sz="1600" b="1">
                <a:solidFill>
                  <a:prstClr val="white"/>
                </a:solidFill>
                <a:latin typeface="Calibri" panose="020F0502020204030204"/>
              </a:rPr>
              <a:t>Environmental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9F6905F-47D6-0864-3B4D-EB3AAC288552}"/>
              </a:ext>
            </a:extLst>
          </p:cNvPr>
          <p:cNvSpPr/>
          <p:nvPr/>
        </p:nvSpPr>
        <p:spPr>
          <a:xfrm>
            <a:off x="8190736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19063" lvl="1" indent="-119063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11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E36EB6E-574E-115D-D7E5-78C2EA8FA583}"/>
              </a:ext>
            </a:extLst>
          </p:cNvPr>
          <p:cNvSpPr/>
          <p:nvPr/>
        </p:nvSpPr>
        <p:spPr>
          <a:xfrm>
            <a:off x="4202773" y="1161863"/>
            <a:ext cx="1920240" cy="5166360"/>
          </a:xfrm>
          <a:custGeom>
            <a:avLst/>
            <a:gdLst>
              <a:gd name="connsiteX0" fmla="*/ 0 w 1329740"/>
              <a:gd name="connsiteY0" fmla="*/ 0 h 4226560"/>
              <a:gd name="connsiteX1" fmla="*/ 1329740 w 1329740"/>
              <a:gd name="connsiteY1" fmla="*/ 0 h 4226560"/>
              <a:gd name="connsiteX2" fmla="*/ 1329740 w 1329740"/>
              <a:gd name="connsiteY2" fmla="*/ 4226560 h 4226560"/>
              <a:gd name="connsiteX3" fmla="*/ 0 w 1329740"/>
              <a:gd name="connsiteY3" fmla="*/ 4226560 h 4226560"/>
              <a:gd name="connsiteX4" fmla="*/ 0 w 1329740"/>
              <a:gd name="connsiteY4" fmla="*/ 0 h 42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740" h="4226560">
                <a:moveTo>
                  <a:pt x="0" y="0"/>
                </a:moveTo>
                <a:lnTo>
                  <a:pt x="1329740" y="0"/>
                </a:lnTo>
                <a:lnTo>
                  <a:pt x="1329740" y="4226560"/>
                </a:lnTo>
                <a:lnTo>
                  <a:pt x="0" y="422656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2060"/>
            </a:solidFill>
            <a:prstDash val="dash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5720" tIns="45720" rIns="45720" bIns="45720" numCol="1" spcCol="1270" anchor="t" anchorCtr="0">
            <a:noAutofit/>
          </a:bodyPr>
          <a:lstStyle/>
          <a:p>
            <a:pPr marL="119063" lvl="1" indent="-119063" algn="l" defTabSz="2667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1100" kern="1200" dirty="0"/>
          </a:p>
        </p:txBody>
      </p:sp>
    </p:spTree>
    <p:extLst>
      <p:ext uri="{BB962C8B-B14F-4D97-AF65-F5344CB8AC3E}">
        <p14:creationId xmlns:p14="http://schemas.microsoft.com/office/powerpoint/2010/main" val="4189149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2041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Deep Dive – Net Zero Pathway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AE777-56EF-422B-7722-80547D61D542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.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ED19219-AEC4-29CF-989D-94602D59B284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59EBEC2-277E-B28B-1766-DBC82571D117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33C9BB1-E7BD-9DE5-5EC0-2FAE4553F102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46DE2-89AA-285F-E2CC-D8C8FC695481}"/>
              </a:ext>
            </a:extLst>
          </p:cNvPr>
          <p:cNvSpPr txBox="1"/>
          <p:nvPr/>
        </p:nvSpPr>
        <p:spPr>
          <a:xfrm>
            <a:off x="6126012" y="876300"/>
            <a:ext cx="544982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l" fontAlgn="base"/>
            <a:r>
              <a:rPr lang="en-US" sz="1400" b="1" dirty="0">
                <a:solidFill>
                  <a:srgbClr val="000000"/>
                </a:solidFill>
                <a:latin typeface="+mj-lt"/>
              </a:rPr>
              <a:t>Triple Global Renewable Energy Capacity by 2030 : COP 28 Pathway</a:t>
            </a:r>
            <a:endParaRPr lang="en-US" sz="1400" b="1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0F39B-3A87-972D-C168-451ADF2FF481}"/>
              </a:ext>
            </a:extLst>
          </p:cNvPr>
          <p:cNvSpPr txBox="1"/>
          <p:nvPr/>
        </p:nvSpPr>
        <p:spPr>
          <a:xfrm>
            <a:off x="243684" y="876300"/>
            <a:ext cx="544982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+mj-lt"/>
              </a:rPr>
              <a:t>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56A3E-E8CB-171F-3E4F-3B50F9B80AC3}"/>
              </a:ext>
            </a:extLst>
          </p:cNvPr>
          <p:cNvSpPr txBox="1"/>
          <p:nvPr/>
        </p:nvSpPr>
        <p:spPr>
          <a:xfrm>
            <a:off x="6126012" y="3275111"/>
            <a:ext cx="544982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+mj-lt"/>
              </a:rPr>
              <a:t>Cop 28 : Required vs Pledges gap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6C02F-B5EE-C604-BDF2-83A175688816}"/>
              </a:ext>
            </a:extLst>
          </p:cNvPr>
          <p:cNvSpPr txBox="1"/>
          <p:nvPr/>
        </p:nvSpPr>
        <p:spPr>
          <a:xfrm>
            <a:off x="243684" y="3275111"/>
            <a:ext cx="544982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+mj-lt"/>
              </a:rPr>
              <a:t>Average Renewable Energy Capacity Addition Required To Meet Target </a:t>
            </a:r>
          </a:p>
        </p:txBody>
      </p:sp>
    </p:spTree>
    <p:extLst>
      <p:ext uri="{BB962C8B-B14F-4D97-AF65-F5344CB8AC3E}">
        <p14:creationId xmlns:p14="http://schemas.microsoft.com/office/powerpoint/2010/main" val="68301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Market Overview</a:t>
            </a:r>
          </a:p>
        </p:txBody>
      </p:sp>
    </p:spTree>
    <p:extLst>
      <p:ext uri="{BB962C8B-B14F-4D97-AF65-F5344CB8AC3E}">
        <p14:creationId xmlns:p14="http://schemas.microsoft.com/office/powerpoint/2010/main" val="6921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Generation :Renewable-Hydro Electric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1A4FF87-39D4-164D-28FE-3FF7EF75A6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41A62D2-534E-416E-3080-14D9E4B33D4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2188AD0-D030-9C0D-874C-46A65762B5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7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3AB-7E82-2859-C0D7-AB45638E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Abbreviations</a:t>
            </a:r>
          </a:p>
        </p:txBody>
      </p:sp>
    </p:spTree>
    <p:extLst>
      <p:ext uri="{BB962C8B-B14F-4D97-AF65-F5344CB8AC3E}">
        <p14:creationId xmlns:p14="http://schemas.microsoft.com/office/powerpoint/2010/main" val="3587708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45F8EF2D-6819-770E-84A0-FA5DA7C9BF8C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DD5EE59-BA20-2C1F-6A01-1798727A0A57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4A8131F-830C-3132-F9E7-1C8BB327BD0E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97" y="173733"/>
            <a:ext cx="10515600" cy="580648"/>
          </a:xfrm>
        </p:spPr>
        <p:txBody>
          <a:bodyPr>
            <a:normAutofit fontScale="90000"/>
          </a:bodyPr>
          <a:lstStyle/>
          <a:p>
            <a:r>
              <a:rPr lang="en-US"/>
              <a:t>US Power Market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04362-6EE9-EBEB-E63E-53BA916CB6A6}"/>
              </a:ext>
            </a:extLst>
          </p:cNvPr>
          <p:cNvSpPr txBox="1"/>
          <p:nvPr/>
        </p:nvSpPr>
        <p:spPr>
          <a:xfrm>
            <a:off x="6096000" y="913461"/>
            <a:ext cx="597910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Market size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8CAA8-8D7B-92EB-CE9B-EF9243475A8A}"/>
              </a:ext>
            </a:extLst>
          </p:cNvPr>
          <p:cNvSpPr txBox="1"/>
          <p:nvPr/>
        </p:nvSpPr>
        <p:spPr>
          <a:xfrm>
            <a:off x="286804" y="897941"/>
            <a:ext cx="54717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54316-527A-BBF9-B329-945F92DB0CA8}"/>
              </a:ext>
            </a:extLst>
          </p:cNvPr>
          <p:cNvSpPr txBox="1"/>
          <p:nvPr/>
        </p:nvSpPr>
        <p:spPr>
          <a:xfrm>
            <a:off x="6144315" y="3397811"/>
            <a:ext cx="597910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Drivers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FF8FEE6B-C305-13E0-8217-6C2B6057CB17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5F33D92-DF2D-C951-9276-5F3A8932425D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E5A9A60-6E95-236A-C550-B40D6D4ADC9A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9CF5B-30DD-3CD4-48E5-2DCEEF8C7213}"/>
              </a:ext>
            </a:extLst>
          </p:cNvPr>
          <p:cNvSpPr txBox="1"/>
          <p:nvPr/>
        </p:nvSpPr>
        <p:spPr>
          <a:xfrm>
            <a:off x="228599" y="3401924"/>
            <a:ext cx="552994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Value Chain</a:t>
            </a:r>
          </a:p>
        </p:txBody>
      </p:sp>
    </p:spTree>
    <p:extLst>
      <p:ext uri="{BB962C8B-B14F-4D97-AF65-F5344CB8AC3E}">
        <p14:creationId xmlns:p14="http://schemas.microsoft.com/office/powerpoint/2010/main" val="27169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Power Generation Market Evolution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1F006E6C-1091-BE07-868F-0A0A7072B44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AA9674C-3039-61E3-D30B-CC1006EBB6A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2479DD-FAFC-FA95-1B68-BBC2C2E065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169D5-477A-8466-0FE3-3EDEA1B82616}"/>
              </a:ext>
            </a:extLst>
          </p:cNvPr>
          <p:cNvSpPr txBox="1"/>
          <p:nvPr/>
        </p:nvSpPr>
        <p:spPr>
          <a:xfrm>
            <a:off x="6255834" y="918441"/>
            <a:ext cx="577614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Evolution of Power Generation by Source (KW)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3B5EAE-91B3-0E83-1A06-B50E38FA35AB}"/>
              </a:ext>
            </a:extLst>
          </p:cNvPr>
          <p:cNvSpPr txBox="1"/>
          <p:nvPr/>
        </p:nvSpPr>
        <p:spPr>
          <a:xfrm>
            <a:off x="6255833" y="3476694"/>
            <a:ext cx="577615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 b="1"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Power Generation by Source 2024 (KW)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87E0C6-256B-C23A-F0A8-4D285840E805}"/>
              </a:ext>
            </a:extLst>
          </p:cNvPr>
          <p:cNvSpPr txBox="1"/>
          <p:nvPr/>
        </p:nvSpPr>
        <p:spPr>
          <a:xfrm>
            <a:off x="243684" y="908339"/>
            <a:ext cx="52092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Timeline of changing capacity addition mix in the US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63BA2-1895-95A9-1702-A5724BE7D402}"/>
              </a:ext>
            </a:extLst>
          </p:cNvPr>
          <p:cNvSpPr txBox="1"/>
          <p:nvPr/>
        </p:nvSpPr>
        <p:spPr>
          <a:xfrm>
            <a:off x="12192000" y="4513655"/>
            <a:ext cx="503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Pie chart of various sources of energy; refer 1.4 in percentages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04150-79DE-54C4-96EA-93211FD50626}"/>
              </a:ext>
            </a:extLst>
          </p:cNvPr>
          <p:cNvSpPr txBox="1"/>
          <p:nvPr/>
        </p:nvSpPr>
        <p:spPr>
          <a:xfrm>
            <a:off x="12192000" y="1421015"/>
            <a:ext cx="488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Stacked Bar chart (different sources of energy coal, wind, hydro </a:t>
            </a:r>
            <a:r>
              <a:rPr lang="en-US" err="1"/>
              <a:t>etc</a:t>
            </a:r>
            <a:r>
              <a:rPr lang="en-US"/>
              <a:t>)+ Line (% of renewable energy) for selective years; Refer : 1.5</a:t>
            </a:r>
          </a:p>
        </p:txBody>
      </p:sp>
    </p:spTree>
    <p:extLst>
      <p:ext uri="{BB962C8B-B14F-4D97-AF65-F5344CB8AC3E}">
        <p14:creationId xmlns:p14="http://schemas.microsoft.com/office/powerpoint/2010/main" val="274799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 Power Generation compared to Global Market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AE777-56EF-422B-7722-80547D61D542}"/>
              </a:ext>
            </a:extLst>
          </p:cNvPr>
          <p:cNvSpPr txBox="1"/>
          <p:nvPr/>
        </p:nvSpPr>
        <p:spPr>
          <a:xfrm>
            <a:off x="127003" y="6362924"/>
            <a:ext cx="77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56A3E-E8CB-171F-3E4F-3B50F9B80AC3}"/>
              </a:ext>
            </a:extLst>
          </p:cNvPr>
          <p:cNvSpPr txBox="1"/>
          <p:nvPr/>
        </p:nvSpPr>
        <p:spPr>
          <a:xfrm>
            <a:off x="254481" y="887939"/>
            <a:ext cx="584151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Power Generation (</a:t>
            </a:r>
            <a:r>
              <a:rPr lang="en-US" sz="1400" b="1" err="1">
                <a:latin typeface="Calibri Light" panose="020F0302020204030204" pitchFamily="34" charset="0"/>
              </a:rPr>
              <a:t>Twh</a:t>
            </a:r>
            <a:r>
              <a:rPr lang="en-US" sz="1400" b="1">
                <a:latin typeface="Calibri Light" panose="020F0302020204030204" pitchFamily="34" charset="0"/>
              </a:rPr>
              <a:t>) For Major Countries 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ED19219-AEC4-29CF-989D-94602D59B284}"/>
              </a:ext>
            </a:extLst>
          </p:cNvPr>
          <p:cNvSpPr txBox="1">
            <a:spLocks/>
          </p:cNvSpPr>
          <p:nvPr/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Strictly Confidential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59EBEC2-277E-B28B-1766-DBC82571D117}"/>
              </a:ext>
            </a:extLst>
          </p:cNvPr>
          <p:cNvSpPr txBox="1">
            <a:spLocks/>
          </p:cNvSpPr>
          <p:nvPr/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McKenzie &amp; Associates, LLC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33C9BB1-E7BD-9DE5-5EC0-2FAE4553F102}"/>
              </a:ext>
            </a:extLst>
          </p:cNvPr>
          <p:cNvSpPr txBox="1">
            <a:spLocks/>
          </p:cNvSpPr>
          <p:nvPr/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100" i="1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3DCE50-DEE7-4F19-ABAA-91FE884793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56A3E-E8CB-171F-3E4F-3B50F9B80AC3}"/>
              </a:ext>
            </a:extLst>
          </p:cNvPr>
          <p:cNvSpPr txBox="1"/>
          <p:nvPr/>
        </p:nvSpPr>
        <p:spPr>
          <a:xfrm>
            <a:off x="6432472" y="887939"/>
            <a:ext cx="515324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Share Of Renewable Electricity Contribution (%) In Various Countries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7ECBF-018D-E92B-D1F4-10343858AF5E}"/>
              </a:ext>
            </a:extLst>
          </p:cNvPr>
          <p:cNvSpPr txBox="1"/>
          <p:nvPr/>
        </p:nvSpPr>
        <p:spPr>
          <a:xfrm>
            <a:off x="6432472" y="3608168"/>
            <a:ext cx="515324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fontAlgn="base"/>
            <a:r>
              <a:rPr lang="en-US" sz="1400" b="1" dirty="0">
                <a:latin typeface="Calibri Light" panose="020F0302020204030204" pitchFamily="34" charset="0"/>
              </a:rPr>
              <a:t>Per Capita Electricity Generation From Various Sources By Countries (%)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27347-EDD7-FACD-39E7-53804A615071}"/>
              </a:ext>
            </a:extLst>
          </p:cNvPr>
          <p:cNvSpPr txBox="1"/>
          <p:nvPr/>
        </p:nvSpPr>
        <p:spPr>
          <a:xfrm>
            <a:off x="221452" y="3636138"/>
            <a:ext cx="526494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fontAlgn="base"/>
            <a:r>
              <a:rPr lang="en-US" sz="1400" b="1" dirty="0">
                <a:latin typeface="Calibri Light" panose="020F0302020204030204" pitchFamily="34" charset="0"/>
              </a:rPr>
              <a:t>Per Capita Electricity Generation From Various Sources By Countries (kWh) </a:t>
            </a:r>
          </a:p>
        </p:txBody>
      </p:sp>
    </p:spTree>
    <p:extLst>
      <p:ext uri="{BB962C8B-B14F-4D97-AF65-F5344CB8AC3E}">
        <p14:creationId xmlns:p14="http://schemas.microsoft.com/office/powerpoint/2010/main" val="286458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1" name="Rectangle 3109">
            <a:extLst>
              <a:ext uri="{FF2B5EF4-FFF2-40B4-BE49-F238E27FC236}">
                <a16:creationId xmlns:a16="http://schemas.microsoft.com/office/drawing/2014/main" id="{7E734232-46A8-4884-9A59-B7E3BA4BC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2" name="Rectangle 3111">
            <a:extLst>
              <a:ext uri="{FF2B5EF4-FFF2-40B4-BE49-F238E27FC236}">
                <a16:creationId xmlns:a16="http://schemas.microsoft.com/office/drawing/2014/main" id="{D346B8D2-3218-41A5-B817-9ABFB108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462444"/>
            <a:ext cx="8115291" cy="23940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3133" name="Rectangle 3113">
            <a:extLst>
              <a:ext uri="{FF2B5EF4-FFF2-40B4-BE49-F238E27FC236}">
                <a16:creationId xmlns:a16="http://schemas.microsoft.com/office/drawing/2014/main" id="{88D6B9EF-FF47-487C-8B82-F9F2B9A54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60944"/>
            <a:ext cx="8115285" cy="2397055"/>
          </a:xfrm>
          <a:prstGeom prst="rect">
            <a:avLst/>
          </a:prstGeom>
          <a:gradFill>
            <a:gsLst>
              <a:gs pos="7000">
                <a:srgbClr val="000000">
                  <a:alpha val="49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83E06E-9965-462E-56D5-2956C4A5F7E7}"/>
              </a:ext>
            </a:extLst>
          </p:cNvPr>
          <p:cNvSpPr txBox="1">
            <a:spLocks/>
          </p:cNvSpPr>
          <p:nvPr/>
        </p:nvSpPr>
        <p:spPr>
          <a:xfrm>
            <a:off x="695744" y="4768557"/>
            <a:ext cx="6867289" cy="111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i="1">
                <a:solidFill>
                  <a:srgbClr val="FFFFFF"/>
                </a:solidFill>
              </a:rPr>
              <a:t>End Markets &amp;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45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F24F-B2AA-EB50-B1C4-C6E6281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Power Consumption by Sector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1F006E6C-1091-BE07-868F-0A0A7072B44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Strictly Confidential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AA9674C-3039-61E3-D30B-CC1006EBB6A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06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McKenzie &amp; Associates, LLC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2479DD-FAFC-FA95-1B68-BBC2C2E065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470651"/>
            <a:ext cx="2743200" cy="365125"/>
          </a:xfrm>
          <a:prstGeom prst="rect">
            <a:avLst/>
          </a:prstGeom>
        </p:spPr>
        <p:txBody>
          <a:bodyPr/>
          <a:lstStyle/>
          <a:p>
            <a:fld id="{033DCE50-DEE7-4F19-ABAA-91FE884793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4169D5-477A-8466-0FE3-3EDEA1B82616}"/>
              </a:ext>
            </a:extLst>
          </p:cNvPr>
          <p:cNvSpPr txBox="1"/>
          <p:nvPr/>
        </p:nvSpPr>
        <p:spPr>
          <a:xfrm>
            <a:off x="6096000" y="879549"/>
            <a:ext cx="56097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>
                <a:latin typeface="Calibri Light" panose="020F0302020204030204" pitchFamily="34" charset="0"/>
              </a:rPr>
              <a:t>Consumption By Sector (El)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76CF6-E24B-358B-78A5-C55B12A005BA}"/>
              </a:ext>
            </a:extLst>
          </p:cNvPr>
          <p:cNvSpPr txBox="1"/>
          <p:nvPr/>
        </p:nvSpPr>
        <p:spPr>
          <a:xfrm>
            <a:off x="12785272" y="1962150"/>
            <a:ext cx="6128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Public utility companies and similar regulatory agencies play a crucial role in overseeing and approving the rates charged by transmission and distribution companies.  They ensure that the rates are fair and reasonable while allowing companies to cover their costs and earn a reasonable return on investment. This keeps revenue steady but prevents major jumps on a year-to-year </a:t>
            </a:r>
            <a:r>
              <a:rPr lang="en-US" sz="1800" dirty="0" err="1"/>
              <a:t>basis.The</a:t>
            </a:r>
            <a:r>
              <a:rPr lang="en-US" sz="1800" dirty="0"/>
              <a:t> price of electric power has increased steadily over the past five years despite tremendous pressures during the pandemic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B421C-824A-7A3A-7CFC-B4FC0FF6C5CF}"/>
              </a:ext>
            </a:extLst>
          </p:cNvPr>
          <p:cNvSpPr txBox="1"/>
          <p:nvPr/>
        </p:nvSpPr>
        <p:spPr>
          <a:xfrm>
            <a:off x="190500" y="879549"/>
            <a:ext cx="56097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Calibri Light" panose="020F0302020204030204" pitchFamily="34" charset="0"/>
              </a:rPr>
              <a:t>Residential Power Consumption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23912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655699F6459A4EAFFC7E640405EEB9" ma:contentTypeVersion="12" ma:contentTypeDescription="Create a new document." ma:contentTypeScope="" ma:versionID="af733a2f00bd59c47898ea03e5f2542b">
  <xsd:schema xmlns:xsd="http://www.w3.org/2001/XMLSchema" xmlns:xs="http://www.w3.org/2001/XMLSchema" xmlns:p="http://schemas.microsoft.com/office/2006/metadata/properties" xmlns:ns2="0f328885-6d05-4e40-aa1c-ac4e6b857ddd" xmlns:ns3="7f40ca84-5e1d-4009-b38b-c20f391af827" targetNamespace="http://schemas.microsoft.com/office/2006/metadata/properties" ma:root="true" ma:fieldsID="f6429559ac1b2725a86157eac2486538" ns2:_="" ns3:_="">
    <xsd:import namespace="0f328885-6d05-4e40-aa1c-ac4e6b857ddd"/>
    <xsd:import namespace="7f40ca84-5e1d-4009-b38b-c20f391af8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28885-6d05-4e40-aa1c-ac4e6b857d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c343033-26e3-48ee-b5ce-1777945bf5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0ca84-5e1d-4009-b38b-c20f391af82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183232b-f2fe-442e-99c1-7dcaf7781514}" ma:internalName="TaxCatchAll" ma:showField="CatchAllData" ma:web="7f40ca84-5e1d-4009-b38b-c20f391af8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328885-6d05-4e40-aa1c-ac4e6b857ddd">
      <Terms xmlns="http://schemas.microsoft.com/office/infopath/2007/PartnerControls"/>
    </lcf76f155ced4ddcb4097134ff3c332f>
    <TaxCatchAll xmlns="7f40ca84-5e1d-4009-b38b-c20f391af82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83BC70-2E9E-41F0-8521-93E3B3AD04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328885-6d05-4e40-aa1c-ac4e6b857ddd"/>
    <ds:schemaRef ds:uri="7f40ca84-5e1d-4009-b38b-c20f391af8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01DA1E-1B99-40F8-9ECE-58C3C76EA29A}">
  <ds:schemaRefs>
    <ds:schemaRef ds:uri="http://schemas.microsoft.com/office/2006/metadata/properties"/>
    <ds:schemaRef ds:uri="http://schemas.microsoft.com/office/infopath/2007/PartnerControls"/>
    <ds:schemaRef ds:uri="0f328885-6d05-4e40-aa1c-ac4e6b857ddd"/>
    <ds:schemaRef ds:uri="7f40ca84-5e1d-4009-b38b-c20f391af827"/>
  </ds:schemaRefs>
</ds:datastoreItem>
</file>

<file path=customXml/itemProps3.xml><?xml version="1.0" encoding="utf-8"?>
<ds:datastoreItem xmlns:ds="http://schemas.openxmlformats.org/officeDocument/2006/customXml" ds:itemID="{DE410141-2EDB-4683-B5E0-8BAAA7AC1B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</TotalTime>
  <Words>1300</Words>
  <Application>Microsoft Office PowerPoint</Application>
  <PresentationFormat>Widescreen</PresentationFormat>
  <Paragraphs>282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Power &amp; Renewable Electricity Industry Overview &amp; Analysis</vt:lpstr>
      <vt:lpstr>Table of Contents</vt:lpstr>
      <vt:lpstr>Executive Summary</vt:lpstr>
      <vt:lpstr>PowerPoint Presentation</vt:lpstr>
      <vt:lpstr>US Power Market Size</vt:lpstr>
      <vt:lpstr>US Power Generation Market Evolution</vt:lpstr>
      <vt:lpstr>US Power Generation compared to Global Market</vt:lpstr>
      <vt:lpstr>PowerPoint Presentation</vt:lpstr>
      <vt:lpstr>Power Consumption by Sector</vt:lpstr>
      <vt:lpstr>Deep Dive – Residential</vt:lpstr>
      <vt:lpstr>Deep Dive – Transport</vt:lpstr>
      <vt:lpstr>Deep Dive – Industrial</vt:lpstr>
      <vt:lpstr>Deep Dive – Commercial</vt:lpstr>
      <vt:lpstr>PowerPoint Presentation</vt:lpstr>
      <vt:lpstr>Generation: Non-Renewable: Coal &amp; Natural Gas</vt:lpstr>
      <vt:lpstr>Generation: Renewable-Solar (1/2)</vt:lpstr>
      <vt:lpstr>Generation: Renewable-Solar (2/2)</vt:lpstr>
      <vt:lpstr>Solar Dominates Capacity Addition in Near Term</vt:lpstr>
      <vt:lpstr>Generation : Renewable-Wind (1/2)</vt:lpstr>
      <vt:lpstr>Generation: Renewable-Wind (2/2)</vt:lpstr>
      <vt:lpstr>Generation : Renewable- Hydro</vt:lpstr>
      <vt:lpstr>Generation : Renewable- Hydro</vt:lpstr>
      <vt:lpstr>Renewables cost competitive vs fossil fuels</vt:lpstr>
      <vt:lpstr>Generation + Storage Gaining Momentum</vt:lpstr>
      <vt:lpstr>Transmission &amp; Distribution</vt:lpstr>
      <vt:lpstr>PowerPoint Presentation</vt:lpstr>
      <vt:lpstr>Short Term Outlook</vt:lpstr>
      <vt:lpstr>Long Term Outlook</vt:lpstr>
      <vt:lpstr>PowerPoint Presentation</vt:lpstr>
      <vt:lpstr> Industry Mapping / Value Chain</vt:lpstr>
      <vt:lpstr>Power: SWOT Analysis</vt:lpstr>
      <vt:lpstr>Power: Porter Five Forces Analysis</vt:lpstr>
      <vt:lpstr>Public Comparable</vt:lpstr>
      <vt:lpstr>Recent Deals</vt:lpstr>
      <vt:lpstr>Financial Benchmarking</vt:lpstr>
      <vt:lpstr>PowerPoint Presentation</vt:lpstr>
      <vt:lpstr>Power: PESTEL Analysis</vt:lpstr>
      <vt:lpstr>PowerPoint Presentation</vt:lpstr>
      <vt:lpstr>Deep Dive – Net Zero Pathway</vt:lpstr>
      <vt:lpstr>Generation :Renewable-Hydro Electric</vt:lpstr>
      <vt:lpstr>Abbreviations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Cohen</dc:creator>
  <cp:lastModifiedBy>Sindhu Bharadwaj</cp:lastModifiedBy>
  <cp:revision>27</cp:revision>
  <dcterms:created xsi:type="dcterms:W3CDTF">2022-11-28T16:30:02Z</dcterms:created>
  <dcterms:modified xsi:type="dcterms:W3CDTF">2024-12-18T08:42:49Z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0x010100F2655699F6459A4EAFFC7E640405EEB9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_activity">
    <vt:lpwstr>{"FileActivityType":"8","FileActivityTimeStamp":"2024-08-27T05:24:25.633Z","FileActivityUsersOnPage":[{"DisplayName":"Savita Harishankar","Id":"sharishankar@mckenzieaa.com"}],"FileActivityNavigationId":null}</vt:lpwstr>
  </property>
  <property fmtid="{D5CDD505-2E9C-101B-9397-08002B2CF9AE}" pid="7" name="TriggerFlowInfo">
    <vt:lpwstr/>
  </property>
</Properties>
</file>