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70" r:id="rId6"/>
    <p:sldId id="260" r:id="rId7"/>
    <p:sldId id="259" r:id="rId8"/>
    <p:sldId id="262" r:id="rId9"/>
    <p:sldId id="263" r:id="rId10"/>
    <p:sldId id="264" r:id="rId11"/>
    <p:sldId id="271" r:id="rId12"/>
    <p:sldId id="273" r:id="rId13"/>
    <p:sldId id="272" r:id="rId14"/>
    <p:sldId id="274" r:id="rId15"/>
    <p:sldId id="275" r:id="rId16"/>
    <p:sldId id="266" r:id="rId17"/>
    <p:sldId id="267" r:id="rId18"/>
    <p:sldId id="268" r:id="rId19"/>
    <p:sldId id="269"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95" autoAdjust="0"/>
    <p:restoredTop sz="94660"/>
  </p:normalViewPr>
  <p:slideViewPr>
    <p:cSldViewPr snapToGrid="0">
      <p:cViewPr varScale="1">
        <p:scale>
          <a:sx n="81" d="100"/>
          <a:sy n="81" d="100"/>
        </p:scale>
        <p:origin x="19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498F-5B52-BCAA-BCDC-E9CC0788AC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693009-FAD2-6C06-1F81-3A30BC67A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EA5DDE-7878-AB6D-D21F-CB674C40AFDE}"/>
              </a:ext>
            </a:extLst>
          </p:cNvPr>
          <p:cNvSpPr>
            <a:spLocks noGrp="1"/>
          </p:cNvSpPr>
          <p:nvPr>
            <p:ph type="dt" sz="half" idx="10"/>
          </p:nvPr>
        </p:nvSpPr>
        <p:spPr/>
        <p:txBody>
          <a:bodyPr/>
          <a:lstStyle/>
          <a:p>
            <a:fld id="{5A2CB672-BBEA-46F0-9974-E0551E157BA5}" type="datetimeFigureOut">
              <a:rPr lang="en-US" smtClean="0"/>
              <a:t>6/10/2025</a:t>
            </a:fld>
            <a:endParaRPr lang="en-US" dirty="0"/>
          </a:p>
        </p:txBody>
      </p:sp>
      <p:sp>
        <p:nvSpPr>
          <p:cNvPr id="5" name="Footer Placeholder 4">
            <a:extLst>
              <a:ext uri="{FF2B5EF4-FFF2-40B4-BE49-F238E27FC236}">
                <a16:creationId xmlns:a16="http://schemas.microsoft.com/office/drawing/2014/main" id="{FAD07531-CCCD-9089-A06B-AF295B38EC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F1DE90-FFC4-009C-FDB5-981E50ADE3C5}"/>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344699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AB68-39F2-B04C-7308-C4110D4C52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F95EC8-7B8C-EF4E-CE23-05F0469777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7AB70-6CD9-849F-A2BF-B314AF89B39F}"/>
              </a:ext>
            </a:extLst>
          </p:cNvPr>
          <p:cNvSpPr>
            <a:spLocks noGrp="1"/>
          </p:cNvSpPr>
          <p:nvPr>
            <p:ph type="dt" sz="half" idx="10"/>
          </p:nvPr>
        </p:nvSpPr>
        <p:spPr/>
        <p:txBody>
          <a:bodyPr/>
          <a:lstStyle/>
          <a:p>
            <a:fld id="{5A2CB672-BBEA-46F0-9974-E0551E157BA5}" type="datetimeFigureOut">
              <a:rPr lang="en-US" smtClean="0"/>
              <a:t>6/10/2025</a:t>
            </a:fld>
            <a:endParaRPr lang="en-US" dirty="0"/>
          </a:p>
        </p:txBody>
      </p:sp>
      <p:sp>
        <p:nvSpPr>
          <p:cNvPr id="5" name="Footer Placeholder 4">
            <a:extLst>
              <a:ext uri="{FF2B5EF4-FFF2-40B4-BE49-F238E27FC236}">
                <a16:creationId xmlns:a16="http://schemas.microsoft.com/office/drawing/2014/main" id="{1A84D4BC-1096-C642-C0EC-15D7F26704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43561E-C008-308C-1E2E-13232125A0FE}"/>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255063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BFE56-BADA-0900-F148-C76FD560E8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38C75E-B13E-AD09-1B97-80F026F06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E4F42-DCC3-E02C-4FF4-56A655151236}"/>
              </a:ext>
            </a:extLst>
          </p:cNvPr>
          <p:cNvSpPr>
            <a:spLocks noGrp="1"/>
          </p:cNvSpPr>
          <p:nvPr>
            <p:ph type="dt" sz="half" idx="10"/>
          </p:nvPr>
        </p:nvSpPr>
        <p:spPr/>
        <p:txBody>
          <a:bodyPr/>
          <a:lstStyle/>
          <a:p>
            <a:fld id="{5A2CB672-BBEA-46F0-9974-E0551E157BA5}" type="datetimeFigureOut">
              <a:rPr lang="en-US" smtClean="0"/>
              <a:t>6/10/2025</a:t>
            </a:fld>
            <a:endParaRPr lang="en-US" dirty="0"/>
          </a:p>
        </p:txBody>
      </p:sp>
      <p:sp>
        <p:nvSpPr>
          <p:cNvPr id="5" name="Footer Placeholder 4">
            <a:extLst>
              <a:ext uri="{FF2B5EF4-FFF2-40B4-BE49-F238E27FC236}">
                <a16:creationId xmlns:a16="http://schemas.microsoft.com/office/drawing/2014/main" id="{7C77DD58-B602-3028-61C0-CBDD5E1837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6FAEE2-5F5C-E45C-C0A8-0B25F01EC5D2}"/>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289021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E831-5FD6-24E1-0293-37084CA14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DDA9C3-B1F8-4125-C309-809831763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6062B-6414-26BD-9BCD-D75CF2B74006}"/>
              </a:ext>
            </a:extLst>
          </p:cNvPr>
          <p:cNvSpPr>
            <a:spLocks noGrp="1"/>
          </p:cNvSpPr>
          <p:nvPr>
            <p:ph type="dt" sz="half" idx="10"/>
          </p:nvPr>
        </p:nvSpPr>
        <p:spPr/>
        <p:txBody>
          <a:bodyPr/>
          <a:lstStyle/>
          <a:p>
            <a:fld id="{5A2CB672-BBEA-46F0-9974-E0551E157BA5}" type="datetimeFigureOut">
              <a:rPr lang="en-US" smtClean="0"/>
              <a:t>6/10/2025</a:t>
            </a:fld>
            <a:endParaRPr lang="en-US" dirty="0"/>
          </a:p>
        </p:txBody>
      </p:sp>
      <p:sp>
        <p:nvSpPr>
          <p:cNvPr id="5" name="Footer Placeholder 4">
            <a:extLst>
              <a:ext uri="{FF2B5EF4-FFF2-40B4-BE49-F238E27FC236}">
                <a16:creationId xmlns:a16="http://schemas.microsoft.com/office/drawing/2014/main" id="{6935587D-2821-0543-A72A-7E580889C3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AD6CC4-497C-E5DB-47E8-CF8249474E58}"/>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153644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78E6-4D41-FFEB-178E-6EC86AE41F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23F69C-A3B3-A996-73FD-164C9DA5A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70F1BF-0837-AD05-AE46-67ECD9FDE96A}"/>
              </a:ext>
            </a:extLst>
          </p:cNvPr>
          <p:cNvSpPr>
            <a:spLocks noGrp="1"/>
          </p:cNvSpPr>
          <p:nvPr>
            <p:ph type="dt" sz="half" idx="10"/>
          </p:nvPr>
        </p:nvSpPr>
        <p:spPr/>
        <p:txBody>
          <a:bodyPr/>
          <a:lstStyle/>
          <a:p>
            <a:fld id="{5A2CB672-BBEA-46F0-9974-E0551E157BA5}" type="datetimeFigureOut">
              <a:rPr lang="en-US" smtClean="0"/>
              <a:t>6/10/2025</a:t>
            </a:fld>
            <a:endParaRPr lang="en-US" dirty="0"/>
          </a:p>
        </p:txBody>
      </p:sp>
      <p:sp>
        <p:nvSpPr>
          <p:cNvPr id="5" name="Footer Placeholder 4">
            <a:extLst>
              <a:ext uri="{FF2B5EF4-FFF2-40B4-BE49-F238E27FC236}">
                <a16:creationId xmlns:a16="http://schemas.microsoft.com/office/drawing/2014/main" id="{D6E1C234-EDCC-9D7E-94C2-9D4347C1E3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BD47C1-C658-2AC4-6B72-46FA061A49FA}"/>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327899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D968-6EA6-300A-38B1-53CD266DC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E9197C-515C-2B2F-6B63-2DC86CD6FD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74DD19-72FB-3C44-D423-B0CC161BF0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2D5603-9A27-A5C5-F531-9A2CBC1B5855}"/>
              </a:ext>
            </a:extLst>
          </p:cNvPr>
          <p:cNvSpPr>
            <a:spLocks noGrp="1"/>
          </p:cNvSpPr>
          <p:nvPr>
            <p:ph type="dt" sz="half" idx="10"/>
          </p:nvPr>
        </p:nvSpPr>
        <p:spPr/>
        <p:txBody>
          <a:bodyPr/>
          <a:lstStyle/>
          <a:p>
            <a:fld id="{5A2CB672-BBEA-46F0-9974-E0551E157BA5}" type="datetimeFigureOut">
              <a:rPr lang="en-US" smtClean="0"/>
              <a:t>6/10/2025</a:t>
            </a:fld>
            <a:endParaRPr lang="en-US" dirty="0"/>
          </a:p>
        </p:txBody>
      </p:sp>
      <p:sp>
        <p:nvSpPr>
          <p:cNvPr id="6" name="Footer Placeholder 5">
            <a:extLst>
              <a:ext uri="{FF2B5EF4-FFF2-40B4-BE49-F238E27FC236}">
                <a16:creationId xmlns:a16="http://schemas.microsoft.com/office/drawing/2014/main" id="{498CD0B8-EDCB-8705-BA35-AABA87F59A4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F5C44F-1617-7101-12A4-3F212A8698BB}"/>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416475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1F8D-72BA-C57E-F8B2-872D14708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2E1F01-99B6-63E5-E276-9FE3D528C9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89ABB-4D6B-B786-012C-0F2AB358C1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94454E-DA7A-0221-AD67-555B0AAFB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B97B87-13F5-F81B-AA96-6343996A5F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3A1540-D947-7E1D-97F9-71DD4B78DEAF}"/>
              </a:ext>
            </a:extLst>
          </p:cNvPr>
          <p:cNvSpPr>
            <a:spLocks noGrp="1"/>
          </p:cNvSpPr>
          <p:nvPr>
            <p:ph type="dt" sz="half" idx="10"/>
          </p:nvPr>
        </p:nvSpPr>
        <p:spPr/>
        <p:txBody>
          <a:bodyPr/>
          <a:lstStyle/>
          <a:p>
            <a:fld id="{5A2CB672-BBEA-46F0-9974-E0551E157BA5}" type="datetimeFigureOut">
              <a:rPr lang="en-US" smtClean="0"/>
              <a:t>6/10/2025</a:t>
            </a:fld>
            <a:endParaRPr lang="en-US" dirty="0"/>
          </a:p>
        </p:txBody>
      </p:sp>
      <p:sp>
        <p:nvSpPr>
          <p:cNvPr id="8" name="Footer Placeholder 7">
            <a:extLst>
              <a:ext uri="{FF2B5EF4-FFF2-40B4-BE49-F238E27FC236}">
                <a16:creationId xmlns:a16="http://schemas.microsoft.com/office/drawing/2014/main" id="{74E477D8-FF14-F5D1-D010-C145D38ED8E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C609E3F-6224-EDA6-AB21-98685D0B538E}"/>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268518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40ED-746F-1DEB-A6D5-D46D66C7B8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FA1899-A987-A361-99C5-345FB400ADA5}"/>
              </a:ext>
            </a:extLst>
          </p:cNvPr>
          <p:cNvSpPr>
            <a:spLocks noGrp="1"/>
          </p:cNvSpPr>
          <p:nvPr>
            <p:ph type="dt" sz="half" idx="10"/>
          </p:nvPr>
        </p:nvSpPr>
        <p:spPr/>
        <p:txBody>
          <a:bodyPr/>
          <a:lstStyle/>
          <a:p>
            <a:fld id="{5A2CB672-BBEA-46F0-9974-E0551E157BA5}" type="datetimeFigureOut">
              <a:rPr lang="en-US" smtClean="0"/>
              <a:t>6/10/2025</a:t>
            </a:fld>
            <a:endParaRPr lang="en-US" dirty="0"/>
          </a:p>
        </p:txBody>
      </p:sp>
      <p:sp>
        <p:nvSpPr>
          <p:cNvPr id="4" name="Footer Placeholder 3">
            <a:extLst>
              <a:ext uri="{FF2B5EF4-FFF2-40B4-BE49-F238E27FC236}">
                <a16:creationId xmlns:a16="http://schemas.microsoft.com/office/drawing/2014/main" id="{8DCC578B-28D2-A79F-25BC-1ABC887C616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D9B1E06-B837-57AC-17D9-92C0720E08F8}"/>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154441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279E96-A4E6-9FF1-C8E6-F1F718A0628C}"/>
              </a:ext>
            </a:extLst>
          </p:cNvPr>
          <p:cNvSpPr>
            <a:spLocks noGrp="1"/>
          </p:cNvSpPr>
          <p:nvPr>
            <p:ph type="dt" sz="half" idx="10"/>
          </p:nvPr>
        </p:nvSpPr>
        <p:spPr/>
        <p:txBody>
          <a:bodyPr/>
          <a:lstStyle/>
          <a:p>
            <a:fld id="{5A2CB672-BBEA-46F0-9974-E0551E157BA5}" type="datetimeFigureOut">
              <a:rPr lang="en-US" smtClean="0"/>
              <a:t>6/10/2025</a:t>
            </a:fld>
            <a:endParaRPr lang="en-US" dirty="0"/>
          </a:p>
        </p:txBody>
      </p:sp>
      <p:sp>
        <p:nvSpPr>
          <p:cNvPr id="3" name="Footer Placeholder 2">
            <a:extLst>
              <a:ext uri="{FF2B5EF4-FFF2-40B4-BE49-F238E27FC236}">
                <a16:creationId xmlns:a16="http://schemas.microsoft.com/office/drawing/2014/main" id="{B45B9396-49A7-743A-B14D-81989E76353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0A6AB64-C88F-92AE-FB2B-6065E7242BCA}"/>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181966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EE32-520D-2788-96B4-2B5400EE8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48ABA7-48D0-5B75-8E3C-B494831D45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AB6D9-3C9E-E90F-DB1D-6682705C5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FBDF-9E12-92FF-2427-D306C35D8414}"/>
              </a:ext>
            </a:extLst>
          </p:cNvPr>
          <p:cNvSpPr>
            <a:spLocks noGrp="1"/>
          </p:cNvSpPr>
          <p:nvPr>
            <p:ph type="dt" sz="half" idx="10"/>
          </p:nvPr>
        </p:nvSpPr>
        <p:spPr/>
        <p:txBody>
          <a:bodyPr/>
          <a:lstStyle/>
          <a:p>
            <a:fld id="{5A2CB672-BBEA-46F0-9974-E0551E157BA5}" type="datetimeFigureOut">
              <a:rPr lang="en-US" smtClean="0"/>
              <a:t>6/10/2025</a:t>
            </a:fld>
            <a:endParaRPr lang="en-US" dirty="0"/>
          </a:p>
        </p:txBody>
      </p:sp>
      <p:sp>
        <p:nvSpPr>
          <p:cNvPr id="6" name="Footer Placeholder 5">
            <a:extLst>
              <a:ext uri="{FF2B5EF4-FFF2-40B4-BE49-F238E27FC236}">
                <a16:creationId xmlns:a16="http://schemas.microsoft.com/office/drawing/2014/main" id="{FAC4E4C0-62B8-ACEF-0EFF-A8F8FBD6C3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41E960-4EF6-EA81-5FE9-5DDBAC5590C5}"/>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170193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C990-F758-716B-B43F-5FCBBF8CE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5877CD-00D0-6E2F-FD6D-3CF1E51E3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9588B7-3A40-F337-9E74-D50CE9A1B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55808D-C99F-1BD5-E46A-1F2C9507838B}"/>
              </a:ext>
            </a:extLst>
          </p:cNvPr>
          <p:cNvSpPr>
            <a:spLocks noGrp="1"/>
          </p:cNvSpPr>
          <p:nvPr>
            <p:ph type="dt" sz="half" idx="10"/>
          </p:nvPr>
        </p:nvSpPr>
        <p:spPr/>
        <p:txBody>
          <a:bodyPr/>
          <a:lstStyle/>
          <a:p>
            <a:fld id="{5A2CB672-BBEA-46F0-9974-E0551E157BA5}" type="datetimeFigureOut">
              <a:rPr lang="en-US" smtClean="0"/>
              <a:t>6/10/2025</a:t>
            </a:fld>
            <a:endParaRPr lang="en-US" dirty="0"/>
          </a:p>
        </p:txBody>
      </p:sp>
      <p:sp>
        <p:nvSpPr>
          <p:cNvPr id="6" name="Footer Placeholder 5">
            <a:extLst>
              <a:ext uri="{FF2B5EF4-FFF2-40B4-BE49-F238E27FC236}">
                <a16:creationId xmlns:a16="http://schemas.microsoft.com/office/drawing/2014/main" id="{3C37AA4B-8580-D10C-7FD1-E8ED7F57BC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C8AEFD-F9D7-B07C-7750-63F798E9F91F}"/>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390334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0D8DA2-5AA5-7615-08A9-43BF36A4C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404107-52C9-2F0F-189B-ECCF0605A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2B4C-6CC9-D5C0-24CF-DA9310D76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CB672-BBEA-46F0-9974-E0551E157BA5}" type="datetimeFigureOut">
              <a:rPr lang="en-US" smtClean="0"/>
              <a:t>6/10/2025</a:t>
            </a:fld>
            <a:endParaRPr lang="en-US" dirty="0"/>
          </a:p>
        </p:txBody>
      </p:sp>
      <p:sp>
        <p:nvSpPr>
          <p:cNvPr id="5" name="Footer Placeholder 4">
            <a:extLst>
              <a:ext uri="{FF2B5EF4-FFF2-40B4-BE49-F238E27FC236}">
                <a16:creationId xmlns:a16="http://schemas.microsoft.com/office/drawing/2014/main" id="{DBF45ADF-31A0-FF42-9942-1ED4174B1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C1C3F0A-6916-CFF4-D5FC-21ABB3A845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BAEA4-DE94-4111-B720-972EA96F9385}" type="slidenum">
              <a:rPr lang="en-US" smtClean="0"/>
              <a:t>‹#›</a:t>
            </a:fld>
            <a:endParaRPr lang="en-US" dirty="0"/>
          </a:p>
        </p:txBody>
      </p:sp>
    </p:spTree>
    <p:extLst>
      <p:ext uri="{BB962C8B-B14F-4D97-AF65-F5344CB8AC3E}">
        <p14:creationId xmlns:p14="http://schemas.microsoft.com/office/powerpoint/2010/main" val="800857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nmra.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C2B6-97FF-E083-A767-9918EEA2E6E2}"/>
              </a:ext>
            </a:extLst>
          </p:cNvPr>
          <p:cNvSpPr>
            <a:spLocks noGrp="1"/>
          </p:cNvSpPr>
          <p:nvPr>
            <p:ph type="ctrTitle"/>
          </p:nvPr>
        </p:nvSpPr>
        <p:spPr/>
        <p:txBody>
          <a:bodyPr/>
          <a:lstStyle/>
          <a:p>
            <a:r>
              <a:rPr lang="en-US" dirty="0"/>
              <a:t>Standards</a:t>
            </a:r>
          </a:p>
        </p:txBody>
      </p:sp>
      <p:sp>
        <p:nvSpPr>
          <p:cNvPr id="3" name="Subtitle 2">
            <a:extLst>
              <a:ext uri="{FF2B5EF4-FFF2-40B4-BE49-F238E27FC236}">
                <a16:creationId xmlns:a16="http://schemas.microsoft.com/office/drawing/2014/main" id="{3E792212-4503-DB4C-3D42-DE63A833CA1D}"/>
              </a:ext>
            </a:extLst>
          </p:cNvPr>
          <p:cNvSpPr>
            <a:spLocks noGrp="1"/>
          </p:cNvSpPr>
          <p:nvPr>
            <p:ph type="subTitle" idx="1"/>
          </p:nvPr>
        </p:nvSpPr>
        <p:spPr/>
        <p:txBody>
          <a:bodyPr/>
          <a:lstStyle/>
          <a:p>
            <a:r>
              <a:rPr lang="en-US" dirty="0"/>
              <a:t>What they are, why they are important, and how the NMRA manages </a:t>
            </a:r>
          </a:p>
        </p:txBody>
      </p:sp>
    </p:spTree>
    <p:extLst>
      <p:ext uri="{BB962C8B-B14F-4D97-AF65-F5344CB8AC3E}">
        <p14:creationId xmlns:p14="http://schemas.microsoft.com/office/powerpoint/2010/main" val="1726223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6D47-AE19-0380-8702-F0E7FBF72B3A}"/>
              </a:ext>
            </a:extLst>
          </p:cNvPr>
          <p:cNvSpPr>
            <a:spLocks noGrp="1"/>
          </p:cNvSpPr>
          <p:nvPr>
            <p:ph type="title"/>
          </p:nvPr>
        </p:nvSpPr>
        <p:spPr/>
        <p:txBody>
          <a:bodyPr/>
          <a:lstStyle/>
          <a:p>
            <a:r>
              <a:rPr lang="en-US" dirty="0"/>
              <a:t>What do NMRA standards cover?</a:t>
            </a:r>
          </a:p>
        </p:txBody>
      </p:sp>
      <p:sp>
        <p:nvSpPr>
          <p:cNvPr id="3" name="Content Placeholder 2">
            <a:extLst>
              <a:ext uri="{FF2B5EF4-FFF2-40B4-BE49-F238E27FC236}">
                <a16:creationId xmlns:a16="http://schemas.microsoft.com/office/drawing/2014/main" id="{5919B90D-462B-E0F3-0B18-1FEA3B093098}"/>
              </a:ext>
            </a:extLst>
          </p:cNvPr>
          <p:cNvSpPr>
            <a:spLocks noGrp="1"/>
          </p:cNvSpPr>
          <p:nvPr>
            <p:ph idx="1"/>
          </p:nvPr>
        </p:nvSpPr>
        <p:spPr/>
        <p:txBody>
          <a:bodyPr/>
          <a:lstStyle/>
          <a:p>
            <a:r>
              <a:rPr lang="en-US" dirty="0"/>
              <a:t>The NMRA standards are not just DCC.</a:t>
            </a:r>
          </a:p>
          <a:p>
            <a:r>
              <a:rPr lang="en-US" dirty="0"/>
              <a:t>Couplers (Not Kaydee)</a:t>
            </a:r>
          </a:p>
          <a:p>
            <a:r>
              <a:rPr lang="en-US" dirty="0"/>
              <a:t>Track gauges (Track, turnouts, hardware)</a:t>
            </a:r>
          </a:p>
          <a:p>
            <a:r>
              <a:rPr lang="en-US" dirty="0"/>
              <a:t>Wheel and rolling stock features that affect interoperability.</a:t>
            </a:r>
          </a:p>
          <a:p>
            <a:r>
              <a:rPr lang="en-US" dirty="0"/>
              <a:t> Power collection and loading gauge for each model gauge.</a:t>
            </a:r>
          </a:p>
          <a:p>
            <a:r>
              <a:rPr lang="en-US" dirty="0"/>
              <a:t>Electrical which includes DC and DCC.</a:t>
            </a:r>
          </a:p>
          <a:p>
            <a:r>
              <a:rPr lang="en-US" dirty="0"/>
              <a:t>Note that there are different standards for deep flanges, including trackwork and wheels. (Märklin again!)</a:t>
            </a:r>
          </a:p>
          <a:p>
            <a:endParaRPr lang="en-US" dirty="0"/>
          </a:p>
        </p:txBody>
      </p:sp>
    </p:spTree>
    <p:extLst>
      <p:ext uri="{BB962C8B-B14F-4D97-AF65-F5344CB8AC3E}">
        <p14:creationId xmlns:p14="http://schemas.microsoft.com/office/powerpoint/2010/main" val="3256104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D4F5-74BE-FDA1-EBF3-883E80F8F029}"/>
              </a:ext>
            </a:extLst>
          </p:cNvPr>
          <p:cNvSpPr>
            <a:spLocks noGrp="1"/>
          </p:cNvSpPr>
          <p:nvPr>
            <p:ph type="title"/>
          </p:nvPr>
        </p:nvSpPr>
        <p:spPr/>
        <p:txBody>
          <a:bodyPr/>
          <a:lstStyle/>
          <a:p>
            <a:r>
              <a:rPr lang="en-US" dirty="0"/>
              <a:t>NMRA standard overview</a:t>
            </a:r>
          </a:p>
        </p:txBody>
      </p:sp>
      <p:sp>
        <p:nvSpPr>
          <p:cNvPr id="3" name="Content Placeholder 2">
            <a:extLst>
              <a:ext uri="{FF2B5EF4-FFF2-40B4-BE49-F238E27FC236}">
                <a16:creationId xmlns:a16="http://schemas.microsoft.com/office/drawing/2014/main" id="{B6B589D2-0D76-C034-46E7-A4244A638FE3}"/>
              </a:ext>
            </a:extLst>
          </p:cNvPr>
          <p:cNvSpPr>
            <a:spLocks noGrp="1"/>
          </p:cNvSpPr>
          <p:nvPr>
            <p:ph idx="1"/>
          </p:nvPr>
        </p:nvSpPr>
        <p:spPr/>
        <p:txBody>
          <a:bodyPr/>
          <a:lstStyle/>
          <a:p>
            <a:r>
              <a:rPr lang="en-US" dirty="0"/>
              <a:t>NMRA.COM/Standards</a:t>
            </a:r>
          </a:p>
          <a:p>
            <a:r>
              <a:rPr lang="en-US" dirty="0"/>
              <a:t>NMRA has 5 types of standards documentation</a:t>
            </a:r>
          </a:p>
          <a:p>
            <a:pPr lvl="1"/>
            <a:r>
              <a:rPr lang="en-US" dirty="0"/>
              <a:t>Standard (S)</a:t>
            </a:r>
          </a:p>
          <a:p>
            <a:pPr lvl="1"/>
            <a:r>
              <a:rPr lang="en-US" dirty="0"/>
              <a:t>Recommended Practice (RP)</a:t>
            </a:r>
          </a:p>
          <a:p>
            <a:pPr lvl="1"/>
            <a:r>
              <a:rPr lang="en-US" dirty="0"/>
              <a:t>Technical Note (TN) </a:t>
            </a:r>
          </a:p>
          <a:p>
            <a:pPr lvl="1"/>
            <a:r>
              <a:rPr lang="en-US" dirty="0"/>
              <a:t>Technical Information (TI)</a:t>
            </a:r>
          </a:p>
          <a:p>
            <a:pPr lvl="1"/>
            <a:r>
              <a:rPr lang="en-US" dirty="0"/>
              <a:t>Technical References (TR)</a:t>
            </a:r>
          </a:p>
        </p:txBody>
      </p:sp>
    </p:spTree>
    <p:extLst>
      <p:ext uri="{BB962C8B-B14F-4D97-AF65-F5344CB8AC3E}">
        <p14:creationId xmlns:p14="http://schemas.microsoft.com/office/powerpoint/2010/main" val="38369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8A3C-7E5B-78BD-1464-04B52B33DBF2}"/>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1BE0C9FD-D283-5F2A-95C4-28DB13EC4280}"/>
              </a:ext>
            </a:extLst>
          </p:cNvPr>
          <p:cNvSpPr>
            <a:spLocks noGrp="1"/>
          </p:cNvSpPr>
          <p:nvPr>
            <p:ph idx="1"/>
          </p:nvPr>
        </p:nvSpPr>
        <p:spPr/>
        <p:txBody>
          <a:bodyPr/>
          <a:lstStyle/>
          <a:p>
            <a:r>
              <a:rPr lang="en-US" dirty="0"/>
              <a:t>Standards with NMRA are of two types, Mandatory and optional.</a:t>
            </a:r>
          </a:p>
          <a:p>
            <a:r>
              <a:rPr lang="en-US" dirty="0"/>
              <a:t>Mandatory are things you must have to be DCC.</a:t>
            </a:r>
          </a:p>
          <a:p>
            <a:pPr lvl="1"/>
            <a:r>
              <a:rPr lang="en-US" dirty="0"/>
              <a:t>Short address, CV29, etc.,</a:t>
            </a:r>
          </a:p>
          <a:p>
            <a:r>
              <a:rPr lang="en-US" dirty="0"/>
              <a:t>Optional may be omitted, but if they are there, they work as specified in the Standard.</a:t>
            </a:r>
          </a:p>
          <a:p>
            <a:pPr lvl="1"/>
            <a:r>
              <a:rPr lang="en-US" dirty="0"/>
              <a:t>CV5 &amp; 6, CV19,20,21,2, Function assignment, etc..</a:t>
            </a:r>
          </a:p>
          <a:p>
            <a:r>
              <a:rPr lang="en-US" dirty="0"/>
              <a:t>Note that NMRA also assigns ranges of CVs for manufacturers to use. Each MFG may define, or use CVs in these ranges for anything. (including for sound functions)</a:t>
            </a:r>
          </a:p>
          <a:p>
            <a:endParaRPr lang="en-US" dirty="0"/>
          </a:p>
        </p:txBody>
      </p:sp>
    </p:spTree>
    <p:extLst>
      <p:ext uri="{BB962C8B-B14F-4D97-AF65-F5344CB8AC3E}">
        <p14:creationId xmlns:p14="http://schemas.microsoft.com/office/powerpoint/2010/main" val="137817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0B5D-B33A-D808-6EE4-B22E9A73382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9226E59-4855-F43B-1C29-1CA4F59070C7}"/>
              </a:ext>
            </a:extLst>
          </p:cNvPr>
          <p:cNvSpPr>
            <a:spLocks noGrp="1"/>
          </p:cNvSpPr>
          <p:nvPr>
            <p:ph idx="1"/>
          </p:nvPr>
        </p:nvSpPr>
        <p:spPr/>
        <p:txBody>
          <a:bodyPr/>
          <a:lstStyle/>
          <a:p>
            <a:r>
              <a:rPr lang="en-US" b="1" dirty="0"/>
              <a:t>Standard (S) </a:t>
            </a:r>
            <a:r>
              <a:rPr lang="en-US" dirty="0"/>
              <a:t>- NMRA Standards are to establish the broadest correlated set of limiting dimensions, electrical parameters and communications parameters within which interchange may be assured.</a:t>
            </a:r>
          </a:p>
          <a:p>
            <a:r>
              <a:rPr lang="en-US" dirty="0"/>
              <a:t>These include the minimum CV functions to qualify for DCC conformance. </a:t>
            </a:r>
          </a:p>
        </p:txBody>
      </p:sp>
    </p:spTree>
    <p:extLst>
      <p:ext uri="{BB962C8B-B14F-4D97-AF65-F5344CB8AC3E}">
        <p14:creationId xmlns:p14="http://schemas.microsoft.com/office/powerpoint/2010/main" val="172325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8FBD-A1BB-73FA-7378-1EB130A237A6}"/>
              </a:ext>
            </a:extLst>
          </p:cNvPr>
          <p:cNvSpPr>
            <a:spLocks noGrp="1"/>
          </p:cNvSpPr>
          <p:nvPr>
            <p:ph type="title"/>
          </p:nvPr>
        </p:nvSpPr>
        <p:spPr/>
        <p:txBody>
          <a:bodyPr/>
          <a:lstStyle/>
          <a:p>
            <a:r>
              <a:rPr lang="en-US" dirty="0"/>
              <a:t>RP</a:t>
            </a:r>
          </a:p>
        </p:txBody>
      </p:sp>
      <p:sp>
        <p:nvSpPr>
          <p:cNvPr id="3" name="Content Placeholder 2">
            <a:extLst>
              <a:ext uri="{FF2B5EF4-FFF2-40B4-BE49-F238E27FC236}">
                <a16:creationId xmlns:a16="http://schemas.microsoft.com/office/drawing/2014/main" id="{21EF7D88-DDE7-78F7-E7A7-F73678C37120}"/>
              </a:ext>
            </a:extLst>
          </p:cNvPr>
          <p:cNvSpPr>
            <a:spLocks noGrp="1"/>
          </p:cNvSpPr>
          <p:nvPr>
            <p:ph idx="1"/>
          </p:nvPr>
        </p:nvSpPr>
        <p:spPr/>
        <p:txBody>
          <a:bodyPr/>
          <a:lstStyle/>
          <a:p>
            <a:r>
              <a:rPr lang="en-US" b="1" dirty="0"/>
              <a:t>Recommended Practice (RP) </a:t>
            </a:r>
            <a:r>
              <a:rPr lang="en-US" dirty="0"/>
              <a:t>- NMRA Recommended Practices are only less mandatory than Standards by virtue of their slightly less critical subject matter with respect to interchange and/or the fact that deviation for specific reasons is permissable. Recommended Practices provide details of various topics that have been found to be the best for interchangeability or operation of products.  </a:t>
            </a:r>
          </a:p>
          <a:p>
            <a:r>
              <a:rPr lang="en-US" dirty="0"/>
              <a:t>These are most of the optional features. Many have options a MFG can choose. </a:t>
            </a:r>
          </a:p>
          <a:p>
            <a:endParaRPr lang="en-US" dirty="0"/>
          </a:p>
        </p:txBody>
      </p:sp>
    </p:spTree>
    <p:extLst>
      <p:ext uri="{BB962C8B-B14F-4D97-AF65-F5344CB8AC3E}">
        <p14:creationId xmlns:p14="http://schemas.microsoft.com/office/powerpoint/2010/main" val="3623460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E6A2-A622-2BC7-C818-3BB24545E299}"/>
              </a:ext>
            </a:extLst>
          </p:cNvPr>
          <p:cNvSpPr>
            <a:spLocks noGrp="1"/>
          </p:cNvSpPr>
          <p:nvPr>
            <p:ph type="title"/>
          </p:nvPr>
        </p:nvSpPr>
        <p:spPr/>
        <p:txBody>
          <a:bodyPr/>
          <a:lstStyle/>
          <a:p>
            <a:r>
              <a:rPr lang="en-US" dirty="0"/>
              <a:t>Technical</a:t>
            </a:r>
          </a:p>
        </p:txBody>
      </p:sp>
      <p:sp>
        <p:nvSpPr>
          <p:cNvPr id="3" name="Content Placeholder 2">
            <a:extLst>
              <a:ext uri="{FF2B5EF4-FFF2-40B4-BE49-F238E27FC236}">
                <a16:creationId xmlns:a16="http://schemas.microsoft.com/office/drawing/2014/main" id="{B0C8BCE3-60E3-901B-6FD9-F8F7C62CA9B3}"/>
              </a:ext>
            </a:extLst>
          </p:cNvPr>
          <p:cNvSpPr>
            <a:spLocks noGrp="1"/>
          </p:cNvSpPr>
          <p:nvPr>
            <p:ph idx="1"/>
          </p:nvPr>
        </p:nvSpPr>
        <p:spPr/>
        <p:txBody>
          <a:bodyPr/>
          <a:lstStyle/>
          <a:p>
            <a:r>
              <a:rPr lang="en-US" dirty="0"/>
              <a:t>The Technical notes, technical information and Technical Reference provide detailed information needed by MFG when implementing specific features. </a:t>
            </a:r>
          </a:p>
          <a:p>
            <a:r>
              <a:rPr lang="en-US" dirty="0"/>
              <a:t>For most users these are overkill, unless you are an engineer interested in the nuts and bolts in the background.</a:t>
            </a:r>
          </a:p>
          <a:p>
            <a:endParaRPr lang="en-US" dirty="0"/>
          </a:p>
          <a:p>
            <a:r>
              <a:rPr lang="en-US" dirty="0"/>
              <a:t>Note that most Standards have a matching RP and technical notes.</a:t>
            </a:r>
          </a:p>
        </p:txBody>
      </p:sp>
    </p:spTree>
    <p:extLst>
      <p:ext uri="{BB962C8B-B14F-4D97-AF65-F5344CB8AC3E}">
        <p14:creationId xmlns:p14="http://schemas.microsoft.com/office/powerpoint/2010/main" val="2008994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2F7B-3565-6AB9-403A-732B95801067}"/>
              </a:ext>
            </a:extLst>
          </p:cNvPr>
          <p:cNvSpPr>
            <a:spLocks noGrp="1"/>
          </p:cNvSpPr>
          <p:nvPr>
            <p:ph type="title"/>
          </p:nvPr>
        </p:nvSpPr>
        <p:spPr/>
        <p:txBody>
          <a:bodyPr/>
          <a:lstStyle/>
          <a:p>
            <a:r>
              <a:rPr lang="en-US" dirty="0"/>
              <a:t>Update to standards</a:t>
            </a:r>
          </a:p>
        </p:txBody>
      </p:sp>
      <p:sp>
        <p:nvSpPr>
          <p:cNvPr id="3" name="Content Placeholder 2">
            <a:extLst>
              <a:ext uri="{FF2B5EF4-FFF2-40B4-BE49-F238E27FC236}">
                <a16:creationId xmlns:a16="http://schemas.microsoft.com/office/drawing/2014/main" id="{A3C3749E-3C85-EF45-37CA-05A15B25C8A6}"/>
              </a:ext>
            </a:extLst>
          </p:cNvPr>
          <p:cNvSpPr>
            <a:spLocks noGrp="1"/>
          </p:cNvSpPr>
          <p:nvPr>
            <p:ph idx="1"/>
          </p:nvPr>
        </p:nvSpPr>
        <p:spPr/>
        <p:txBody>
          <a:bodyPr/>
          <a:lstStyle/>
          <a:p>
            <a:r>
              <a:rPr lang="en-US" dirty="0"/>
              <a:t>Why update? </a:t>
            </a:r>
          </a:p>
          <a:p>
            <a:r>
              <a:rPr lang="en-US" dirty="0"/>
              <a:t>Companies keep inventing new things!</a:t>
            </a:r>
          </a:p>
          <a:p>
            <a:r>
              <a:rPr lang="en-US" dirty="0"/>
              <a:t>Some standards are not clearly written [loopholes]</a:t>
            </a:r>
          </a:p>
          <a:p>
            <a:r>
              <a:rPr lang="en-US" dirty="0"/>
              <a:t>More features such as sound, push the existing standards</a:t>
            </a:r>
          </a:p>
          <a:p>
            <a:r>
              <a:rPr lang="en-US" dirty="0"/>
              <a:t>Existing standards updated to include new features.</a:t>
            </a:r>
          </a:p>
        </p:txBody>
      </p:sp>
    </p:spTree>
    <p:extLst>
      <p:ext uri="{BB962C8B-B14F-4D97-AF65-F5344CB8AC3E}">
        <p14:creationId xmlns:p14="http://schemas.microsoft.com/office/powerpoint/2010/main" val="1237578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0BF4-F623-ED45-3850-26B5A825A997}"/>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44090835-597A-09A3-15C4-4F0C2BC03450}"/>
              </a:ext>
            </a:extLst>
          </p:cNvPr>
          <p:cNvSpPr>
            <a:spLocks noGrp="1"/>
          </p:cNvSpPr>
          <p:nvPr>
            <p:ph idx="1"/>
          </p:nvPr>
        </p:nvSpPr>
        <p:spPr/>
        <p:txBody>
          <a:bodyPr/>
          <a:lstStyle/>
          <a:p>
            <a:r>
              <a:rPr lang="en-US" dirty="0"/>
              <a:t>How do you know standards are being followed? By testing.</a:t>
            </a:r>
          </a:p>
          <a:p>
            <a:r>
              <a:rPr lang="en-US" b="1" dirty="0"/>
              <a:t>Decoder testing.</a:t>
            </a:r>
          </a:p>
          <a:p>
            <a:r>
              <a:rPr lang="en-US" dirty="0"/>
              <a:t>There are a lot of numbers and technical jargon in the DCC standards. There is a need for testing to verify that a decoder that claims “DCC compliant” is really following the standards.</a:t>
            </a:r>
          </a:p>
          <a:p>
            <a:r>
              <a:rPr lang="en-US" dirty="0"/>
              <a:t>The NMRA standards group does this testing.</a:t>
            </a:r>
          </a:p>
          <a:p>
            <a:r>
              <a:rPr lang="en-US" dirty="0"/>
              <a:t>There is a test rig that puts a decoder though the wringer, making sure the base requirements are met to earn a NMRA conformance warrant.</a:t>
            </a:r>
          </a:p>
        </p:txBody>
      </p:sp>
    </p:spTree>
    <p:extLst>
      <p:ext uri="{BB962C8B-B14F-4D97-AF65-F5344CB8AC3E}">
        <p14:creationId xmlns:p14="http://schemas.microsoft.com/office/powerpoint/2010/main" val="293231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FC09-F8CB-197E-D118-9709CB05AC59}"/>
              </a:ext>
            </a:extLst>
          </p:cNvPr>
          <p:cNvSpPr>
            <a:spLocks noGrp="1"/>
          </p:cNvSpPr>
          <p:nvPr>
            <p:ph type="title"/>
          </p:nvPr>
        </p:nvSpPr>
        <p:spPr/>
        <p:txBody>
          <a:bodyPr/>
          <a:lstStyle/>
          <a:p>
            <a:r>
              <a:rPr lang="en-US" dirty="0"/>
              <a:t>Testing Cont.</a:t>
            </a:r>
          </a:p>
        </p:txBody>
      </p:sp>
      <p:sp>
        <p:nvSpPr>
          <p:cNvPr id="3" name="Content Placeholder 2">
            <a:extLst>
              <a:ext uri="{FF2B5EF4-FFF2-40B4-BE49-F238E27FC236}">
                <a16:creationId xmlns:a16="http://schemas.microsoft.com/office/drawing/2014/main" id="{C9108696-8430-B57B-F6D4-47080F345660}"/>
              </a:ext>
            </a:extLst>
          </p:cNvPr>
          <p:cNvSpPr>
            <a:spLocks noGrp="1"/>
          </p:cNvSpPr>
          <p:nvPr>
            <p:ph idx="1"/>
          </p:nvPr>
        </p:nvSpPr>
        <p:spPr/>
        <p:txBody>
          <a:bodyPr/>
          <a:lstStyle/>
          <a:p>
            <a:r>
              <a:rPr lang="en-US" b="1" dirty="0"/>
              <a:t>CS testing</a:t>
            </a:r>
          </a:p>
          <a:p>
            <a:r>
              <a:rPr lang="en-US" dirty="0"/>
              <a:t>Testing a new DCC control station to verify that the system sends out proper DCC commands and follows all the requirements for DCC compatibility.</a:t>
            </a:r>
          </a:p>
          <a:p>
            <a:r>
              <a:rPr lang="en-US" dirty="0"/>
              <a:t>Control packets, programming track operations, all features claimed work as expected. Etc.</a:t>
            </a:r>
          </a:p>
          <a:p>
            <a:r>
              <a:rPr lang="en-US" dirty="0"/>
              <a:t>This is in work.</a:t>
            </a:r>
          </a:p>
        </p:txBody>
      </p:sp>
    </p:spTree>
    <p:extLst>
      <p:ext uri="{BB962C8B-B14F-4D97-AF65-F5344CB8AC3E}">
        <p14:creationId xmlns:p14="http://schemas.microsoft.com/office/powerpoint/2010/main" val="724317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1623B-F22D-900A-FCE8-68A928333A25}"/>
              </a:ext>
            </a:extLst>
          </p:cNvPr>
          <p:cNvSpPr>
            <a:spLocks noGrp="1"/>
          </p:cNvSpPr>
          <p:nvPr>
            <p:ph type="title"/>
          </p:nvPr>
        </p:nvSpPr>
        <p:spPr/>
        <p:txBody>
          <a:bodyPr/>
          <a:lstStyle/>
          <a:p>
            <a:r>
              <a:rPr lang="en-US" dirty="0"/>
              <a:t>Upcoming</a:t>
            </a:r>
          </a:p>
        </p:txBody>
      </p:sp>
      <p:sp>
        <p:nvSpPr>
          <p:cNvPr id="3" name="Content Placeholder 2">
            <a:extLst>
              <a:ext uri="{FF2B5EF4-FFF2-40B4-BE49-F238E27FC236}">
                <a16:creationId xmlns:a16="http://schemas.microsoft.com/office/drawing/2014/main" id="{7E5F1E21-0976-F4F1-2D01-7C450200E934}"/>
              </a:ext>
            </a:extLst>
          </p:cNvPr>
          <p:cNvSpPr>
            <a:spLocks noGrp="1"/>
          </p:cNvSpPr>
          <p:nvPr>
            <p:ph idx="1"/>
          </p:nvPr>
        </p:nvSpPr>
        <p:spPr/>
        <p:txBody>
          <a:bodyPr>
            <a:normAutofit lnSpcReduction="10000"/>
          </a:bodyPr>
          <a:lstStyle/>
          <a:p>
            <a:r>
              <a:rPr lang="en-US" dirty="0"/>
              <a:t>The C&amp;S NMRA group is working on new decoder test hardware, updating the current system.</a:t>
            </a:r>
          </a:p>
          <a:p>
            <a:r>
              <a:rPr lang="en-US" dirty="0"/>
              <a:t>New hardware, more and better documentation for users, open source for firmware.</a:t>
            </a:r>
          </a:p>
          <a:p>
            <a:r>
              <a:rPr lang="en-US" dirty="0"/>
              <a:t>A complete reboot of the tester.</a:t>
            </a:r>
          </a:p>
          <a:p>
            <a:r>
              <a:rPr lang="en-US" dirty="0"/>
              <a:t>A companion new test rig is also in the works for CS testing. Testing that command packets are well formed, follows the timing constraints, are match what decoders are expecting.</a:t>
            </a:r>
          </a:p>
          <a:p>
            <a:r>
              <a:rPr lang="en-US" dirty="0"/>
              <a:t>These new testing options should be available around the turn of the year. </a:t>
            </a:r>
          </a:p>
        </p:txBody>
      </p:sp>
    </p:spTree>
    <p:extLst>
      <p:ext uri="{BB962C8B-B14F-4D97-AF65-F5344CB8AC3E}">
        <p14:creationId xmlns:p14="http://schemas.microsoft.com/office/powerpoint/2010/main" val="156931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8D71-6442-4C57-C394-36625B0388F7}"/>
              </a:ext>
            </a:extLst>
          </p:cNvPr>
          <p:cNvSpPr>
            <a:spLocks noGrp="1"/>
          </p:cNvSpPr>
          <p:nvPr>
            <p:ph type="title"/>
          </p:nvPr>
        </p:nvSpPr>
        <p:spPr/>
        <p:txBody>
          <a:bodyPr/>
          <a:lstStyle/>
          <a:p>
            <a:r>
              <a:rPr lang="en-US" dirty="0"/>
              <a:t>What we will cover</a:t>
            </a:r>
          </a:p>
        </p:txBody>
      </p:sp>
      <p:sp>
        <p:nvSpPr>
          <p:cNvPr id="3" name="Content Placeholder 2">
            <a:extLst>
              <a:ext uri="{FF2B5EF4-FFF2-40B4-BE49-F238E27FC236}">
                <a16:creationId xmlns:a16="http://schemas.microsoft.com/office/drawing/2014/main" id="{13FB7001-E249-1593-D350-FED3E54C022B}"/>
              </a:ext>
            </a:extLst>
          </p:cNvPr>
          <p:cNvSpPr>
            <a:spLocks noGrp="1"/>
          </p:cNvSpPr>
          <p:nvPr>
            <p:ph idx="1"/>
          </p:nvPr>
        </p:nvSpPr>
        <p:spPr/>
        <p:txBody>
          <a:bodyPr/>
          <a:lstStyle/>
          <a:p>
            <a:r>
              <a:rPr lang="en-US" dirty="0"/>
              <a:t>This clinic covers the following topics:</a:t>
            </a:r>
          </a:p>
          <a:p>
            <a:pPr marL="514350" indent="-514350">
              <a:buFont typeface="+mj-lt"/>
              <a:buAutoNum type="arabicPeriod"/>
            </a:pPr>
            <a:r>
              <a:rPr lang="en-US" dirty="0"/>
              <a:t>Definition</a:t>
            </a:r>
          </a:p>
          <a:p>
            <a:pPr marL="514350" indent="-514350">
              <a:buFont typeface="+mj-lt"/>
              <a:buAutoNum type="arabicPeriod"/>
            </a:pPr>
            <a:r>
              <a:rPr lang="en-US" dirty="0"/>
              <a:t>History and theory of standards</a:t>
            </a:r>
          </a:p>
          <a:p>
            <a:pPr marL="514350" indent="-514350">
              <a:buFont typeface="+mj-lt"/>
              <a:buAutoNum type="arabicPeriod"/>
            </a:pPr>
            <a:r>
              <a:rPr lang="en-US" dirty="0"/>
              <a:t>NMRA standards (US &amp; EU)</a:t>
            </a:r>
          </a:p>
          <a:p>
            <a:pPr marL="514350" indent="-514350">
              <a:buFont typeface="+mj-lt"/>
              <a:buAutoNum type="arabicPeriod"/>
            </a:pPr>
            <a:r>
              <a:rPr lang="en-US" dirty="0"/>
              <a:t>Ongoing work to update and clarify</a:t>
            </a:r>
          </a:p>
          <a:p>
            <a:pPr marL="514350" indent="-514350">
              <a:buFont typeface="+mj-lt"/>
              <a:buAutoNum type="arabicPeriod"/>
            </a:pPr>
            <a:r>
              <a:rPr lang="en-US" dirty="0"/>
              <a:t>Testing</a:t>
            </a:r>
          </a:p>
          <a:p>
            <a:pPr marL="514350" indent="-514350">
              <a:buFont typeface="+mj-lt"/>
              <a:buAutoNum type="arabicPeriod"/>
            </a:pPr>
            <a:r>
              <a:rPr lang="en-US" dirty="0"/>
              <a:t>Summary</a:t>
            </a:r>
          </a:p>
          <a:p>
            <a:pPr marL="514350" indent="-514350">
              <a:buFont typeface="+mj-lt"/>
              <a:buAutoNum type="arabicPeriod"/>
            </a:pPr>
            <a:r>
              <a:rPr lang="en-US" dirty="0"/>
              <a:t>References</a:t>
            </a:r>
          </a:p>
        </p:txBody>
      </p:sp>
    </p:spTree>
    <p:extLst>
      <p:ext uri="{BB962C8B-B14F-4D97-AF65-F5344CB8AC3E}">
        <p14:creationId xmlns:p14="http://schemas.microsoft.com/office/powerpoint/2010/main" val="2134243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DA81-972F-B075-D0E4-F5E2F968B95E}"/>
              </a:ext>
            </a:extLst>
          </p:cNvPr>
          <p:cNvSpPr>
            <a:spLocks noGrp="1"/>
          </p:cNvSpPr>
          <p:nvPr>
            <p:ph type="title"/>
          </p:nvPr>
        </p:nvSpPr>
        <p:spPr/>
        <p:txBody>
          <a:bodyPr/>
          <a:lstStyle/>
          <a:p>
            <a:r>
              <a:rPr lang="en-US" dirty="0"/>
              <a:t>Where to find?</a:t>
            </a:r>
          </a:p>
        </p:txBody>
      </p:sp>
      <p:sp>
        <p:nvSpPr>
          <p:cNvPr id="3" name="Content Placeholder 2">
            <a:extLst>
              <a:ext uri="{FF2B5EF4-FFF2-40B4-BE49-F238E27FC236}">
                <a16:creationId xmlns:a16="http://schemas.microsoft.com/office/drawing/2014/main" id="{16FC1025-46D4-993D-507C-E02D1A4416EC}"/>
              </a:ext>
            </a:extLst>
          </p:cNvPr>
          <p:cNvSpPr>
            <a:spLocks noGrp="1"/>
          </p:cNvSpPr>
          <p:nvPr>
            <p:ph idx="1"/>
          </p:nvPr>
        </p:nvSpPr>
        <p:spPr/>
        <p:txBody>
          <a:bodyPr/>
          <a:lstStyle/>
          <a:p>
            <a:r>
              <a:rPr lang="en-US" dirty="0"/>
              <a:t>To see the standards, go to </a:t>
            </a:r>
            <a:r>
              <a:rPr lang="en-US" dirty="0">
                <a:hlinkClick r:id="rId2"/>
              </a:rPr>
              <a:t>www.nmra.org</a:t>
            </a:r>
            <a:r>
              <a:rPr lang="en-US" dirty="0"/>
              <a:t>, then click on Standards tab.</a:t>
            </a:r>
          </a:p>
        </p:txBody>
      </p:sp>
    </p:spTree>
    <p:extLst>
      <p:ext uri="{BB962C8B-B14F-4D97-AF65-F5344CB8AC3E}">
        <p14:creationId xmlns:p14="http://schemas.microsoft.com/office/powerpoint/2010/main" val="90801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3F74-80E7-6EA5-DEE0-E6AF89237425}"/>
              </a:ext>
            </a:extLst>
          </p:cNvPr>
          <p:cNvSpPr>
            <a:spLocks noGrp="1"/>
          </p:cNvSpPr>
          <p:nvPr>
            <p:ph type="title"/>
          </p:nvPr>
        </p:nvSpPr>
        <p:spPr/>
        <p:txBody>
          <a:bodyPr/>
          <a:lstStyle/>
          <a:p>
            <a:r>
              <a:rPr lang="en-US" dirty="0"/>
              <a:t>Standards Start</a:t>
            </a:r>
          </a:p>
        </p:txBody>
      </p:sp>
      <p:sp>
        <p:nvSpPr>
          <p:cNvPr id="3" name="Content Placeholder 2">
            <a:extLst>
              <a:ext uri="{FF2B5EF4-FFF2-40B4-BE49-F238E27FC236}">
                <a16:creationId xmlns:a16="http://schemas.microsoft.com/office/drawing/2014/main" id="{272D9CB1-8CEC-0D9E-F3E0-2FF6BAF1FB55}"/>
              </a:ext>
            </a:extLst>
          </p:cNvPr>
          <p:cNvSpPr>
            <a:spLocks noGrp="1"/>
          </p:cNvSpPr>
          <p:nvPr>
            <p:ph idx="1"/>
          </p:nvPr>
        </p:nvSpPr>
        <p:spPr/>
        <p:txBody>
          <a:bodyPr>
            <a:normAutofit/>
          </a:bodyPr>
          <a:lstStyle/>
          <a:p>
            <a:r>
              <a:rPr lang="en-US" dirty="0"/>
              <a:t>Standards start with the industrial revolution. The common example is Eli Whitney producing 500 rifles with interchangeable parts.</a:t>
            </a:r>
          </a:p>
          <a:p>
            <a:r>
              <a:rPr lang="en-US" dirty="0"/>
              <a:t>Today so many standards exist that we have a hard time listing all the current standards.</a:t>
            </a:r>
          </a:p>
          <a:p>
            <a:r>
              <a:rPr lang="en-US" dirty="0"/>
              <a:t>Screws, electric power voltage, tire sizes, soda bottle size, Imperial or Metric measurements, the list is so long.</a:t>
            </a:r>
          </a:p>
          <a:p>
            <a:endParaRPr lang="en-US" dirty="0"/>
          </a:p>
          <a:p>
            <a:endParaRPr lang="en-US" dirty="0"/>
          </a:p>
        </p:txBody>
      </p:sp>
    </p:spTree>
    <p:extLst>
      <p:ext uri="{BB962C8B-B14F-4D97-AF65-F5344CB8AC3E}">
        <p14:creationId xmlns:p14="http://schemas.microsoft.com/office/powerpoint/2010/main" val="64724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05DC-7131-112D-4C8B-22233DFF6AE4}"/>
              </a:ext>
            </a:extLst>
          </p:cNvPr>
          <p:cNvSpPr>
            <a:spLocks noGrp="1"/>
          </p:cNvSpPr>
          <p:nvPr>
            <p:ph type="title"/>
          </p:nvPr>
        </p:nvSpPr>
        <p:spPr/>
        <p:txBody>
          <a:bodyPr/>
          <a:lstStyle/>
          <a:p>
            <a:r>
              <a:rPr lang="en-US" dirty="0"/>
              <a:t>Who uses Standards? You do every day!</a:t>
            </a:r>
          </a:p>
        </p:txBody>
      </p:sp>
      <p:sp>
        <p:nvSpPr>
          <p:cNvPr id="3" name="Content Placeholder 2">
            <a:extLst>
              <a:ext uri="{FF2B5EF4-FFF2-40B4-BE49-F238E27FC236}">
                <a16:creationId xmlns:a16="http://schemas.microsoft.com/office/drawing/2014/main" id="{F233B8E2-D6CC-C06E-D7A0-8111B6914C53}"/>
              </a:ext>
            </a:extLst>
          </p:cNvPr>
          <p:cNvSpPr>
            <a:spLocks noGrp="1"/>
          </p:cNvSpPr>
          <p:nvPr>
            <p:ph idx="1"/>
          </p:nvPr>
        </p:nvSpPr>
        <p:spPr/>
        <p:txBody>
          <a:bodyPr/>
          <a:lstStyle/>
          <a:p>
            <a:r>
              <a:rPr lang="en-US" dirty="0"/>
              <a:t>When you turn on your phone or plug in an electric appliance, you expect it to just work.</a:t>
            </a:r>
          </a:p>
          <a:p>
            <a:r>
              <a:rPr lang="en-US" dirty="0"/>
              <a:t>There are a LOT of technical details behind that ‘just work’ including Electric voltage and frequency, signal formats, frequence, and distance to cell tower.</a:t>
            </a:r>
          </a:p>
          <a:p>
            <a:r>
              <a:rPr lang="en-US" dirty="0"/>
              <a:t>Every 3mm screw in the world works with a 3mm nut. Unleaded GAS works in every modern gas engine. Standards are everywhere. Even on the layout.</a:t>
            </a:r>
          </a:p>
        </p:txBody>
      </p:sp>
    </p:spTree>
    <p:extLst>
      <p:ext uri="{BB962C8B-B14F-4D97-AF65-F5344CB8AC3E}">
        <p14:creationId xmlns:p14="http://schemas.microsoft.com/office/powerpoint/2010/main" val="10695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0EB48-35D8-DBF3-4D90-379BAF95C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D013D-206E-86F3-B0CA-78F290366404}"/>
              </a:ext>
            </a:extLst>
          </p:cNvPr>
          <p:cNvSpPr>
            <a:spLocks noGrp="1"/>
          </p:cNvSpPr>
          <p:nvPr>
            <p:ph type="title"/>
          </p:nvPr>
        </p:nvSpPr>
        <p:spPr/>
        <p:txBody>
          <a:bodyPr/>
          <a:lstStyle/>
          <a:p>
            <a:r>
              <a:rPr lang="en-US" dirty="0"/>
              <a:t>Standards Benefits</a:t>
            </a:r>
          </a:p>
        </p:txBody>
      </p:sp>
      <p:sp>
        <p:nvSpPr>
          <p:cNvPr id="3" name="Content Placeholder 2">
            <a:extLst>
              <a:ext uri="{FF2B5EF4-FFF2-40B4-BE49-F238E27FC236}">
                <a16:creationId xmlns:a16="http://schemas.microsoft.com/office/drawing/2014/main" id="{83079BB8-4F44-0787-C571-D2E610D36E29}"/>
              </a:ext>
            </a:extLst>
          </p:cNvPr>
          <p:cNvSpPr>
            <a:spLocks noGrp="1"/>
          </p:cNvSpPr>
          <p:nvPr>
            <p:ph idx="1"/>
          </p:nvPr>
        </p:nvSpPr>
        <p:spPr/>
        <p:txBody>
          <a:bodyPr>
            <a:normAutofit fontScale="92500"/>
          </a:bodyPr>
          <a:lstStyle/>
          <a:p>
            <a:r>
              <a:rPr lang="en-US" dirty="0"/>
              <a:t>The point of a standard is that everyone following the standard gets a benefit. Ease of manufacture, marketing, and happy customers.</a:t>
            </a:r>
          </a:p>
          <a:p>
            <a:r>
              <a:rPr lang="en-US" dirty="0"/>
              <a:t>For Model railroaders, they do not have to be locked in to one vender for all their options. If you buy a locomotive with the DCC logo on the box, you expect to be able to program and run that Engine on any layout.</a:t>
            </a:r>
          </a:p>
          <a:p>
            <a:r>
              <a:rPr lang="en-US" dirty="0"/>
              <a:t>Any HO rolling equipment can use any HO track.</a:t>
            </a:r>
          </a:p>
          <a:p>
            <a:r>
              <a:rPr lang="en-US" dirty="0"/>
              <a:t>In the early days of MRR, there was a lot of attempted vender lock-in. Buy my system, my Locos, my track and they will work together. But not the competitor. (MTH, Lionel and Marx come to mind)</a:t>
            </a:r>
          </a:p>
          <a:p>
            <a:r>
              <a:rPr lang="en-US" dirty="0"/>
              <a:t>  </a:t>
            </a:r>
          </a:p>
        </p:txBody>
      </p:sp>
    </p:spTree>
    <p:extLst>
      <p:ext uri="{BB962C8B-B14F-4D97-AF65-F5344CB8AC3E}">
        <p14:creationId xmlns:p14="http://schemas.microsoft.com/office/powerpoint/2010/main" val="315722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D770-C3F7-0053-9A57-40906BEDA718}"/>
              </a:ext>
            </a:extLst>
          </p:cNvPr>
          <p:cNvSpPr>
            <a:spLocks noGrp="1"/>
          </p:cNvSpPr>
          <p:nvPr>
            <p:ph type="title"/>
          </p:nvPr>
        </p:nvSpPr>
        <p:spPr/>
        <p:txBody>
          <a:bodyPr/>
          <a:lstStyle/>
          <a:p>
            <a:r>
              <a:rPr lang="en-US" dirty="0"/>
              <a:t>NMRA start</a:t>
            </a:r>
          </a:p>
        </p:txBody>
      </p:sp>
      <p:sp>
        <p:nvSpPr>
          <p:cNvPr id="3" name="Content Placeholder 2">
            <a:extLst>
              <a:ext uri="{FF2B5EF4-FFF2-40B4-BE49-F238E27FC236}">
                <a16:creationId xmlns:a16="http://schemas.microsoft.com/office/drawing/2014/main" id="{6E47A67C-884E-347C-4A27-78E7869309E8}"/>
              </a:ext>
            </a:extLst>
          </p:cNvPr>
          <p:cNvSpPr>
            <a:spLocks noGrp="1"/>
          </p:cNvSpPr>
          <p:nvPr>
            <p:ph idx="1"/>
          </p:nvPr>
        </p:nvSpPr>
        <p:spPr/>
        <p:txBody>
          <a:bodyPr/>
          <a:lstStyle/>
          <a:p>
            <a:r>
              <a:rPr lang="en-US" dirty="0"/>
              <a:t>The NMRA started when a train convention had issues with incompatible O Gauge equipment. This was in 1935. The standards movement was slowed by WW2, but when production started up after the war, the standards for O gauge were ready for all to follow.</a:t>
            </a:r>
          </a:p>
          <a:p>
            <a:r>
              <a:rPr lang="en-US" dirty="0"/>
              <a:t>With the later addition of Half O (HO), N, Z and the various narrow gauges, standards have expanded.</a:t>
            </a:r>
          </a:p>
          <a:p>
            <a:r>
              <a:rPr lang="en-US" dirty="0"/>
              <a:t>The NMRA has been (mostly) keeping up with innovations ever since. </a:t>
            </a:r>
          </a:p>
          <a:p>
            <a:endParaRPr lang="en-US" dirty="0"/>
          </a:p>
        </p:txBody>
      </p:sp>
    </p:spTree>
    <p:extLst>
      <p:ext uri="{BB962C8B-B14F-4D97-AF65-F5344CB8AC3E}">
        <p14:creationId xmlns:p14="http://schemas.microsoft.com/office/powerpoint/2010/main" val="327338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793A-4511-5135-AC93-8C622C0427BA}"/>
              </a:ext>
            </a:extLst>
          </p:cNvPr>
          <p:cNvSpPr>
            <a:spLocks noGrp="1"/>
          </p:cNvSpPr>
          <p:nvPr>
            <p:ph type="title"/>
          </p:nvPr>
        </p:nvSpPr>
        <p:spPr/>
        <p:txBody>
          <a:bodyPr/>
          <a:lstStyle/>
          <a:p>
            <a:r>
              <a:rPr lang="en-US" dirty="0"/>
              <a:t>Pre DCC</a:t>
            </a:r>
          </a:p>
        </p:txBody>
      </p:sp>
      <p:sp>
        <p:nvSpPr>
          <p:cNvPr id="3" name="Content Placeholder 2">
            <a:extLst>
              <a:ext uri="{FF2B5EF4-FFF2-40B4-BE49-F238E27FC236}">
                <a16:creationId xmlns:a16="http://schemas.microsoft.com/office/drawing/2014/main" id="{EE62A5B2-8A9E-6AB5-D0D9-23737C619833}"/>
              </a:ext>
            </a:extLst>
          </p:cNvPr>
          <p:cNvSpPr>
            <a:spLocks noGrp="1"/>
          </p:cNvSpPr>
          <p:nvPr>
            <p:ph idx="1"/>
          </p:nvPr>
        </p:nvSpPr>
        <p:spPr/>
        <p:txBody>
          <a:bodyPr>
            <a:normAutofit lnSpcReduction="10000"/>
          </a:bodyPr>
          <a:lstStyle/>
          <a:p>
            <a:r>
              <a:rPr lang="en-US" dirty="0"/>
              <a:t>In the 90’s when digital was starting to be popular, there were many incompatible systems. There were many others, whose names have faded in the mists of marketing.  No two were compatible with others. Lenz was the most popular in EU, with a robust system and growing market share.</a:t>
            </a:r>
          </a:p>
          <a:p>
            <a:r>
              <a:rPr lang="en-US" dirty="0"/>
              <a:t>Märklin and Arnold had Lenz create a DCC system. When the NMRA was looking for a system to become the NMRA standard, only Lenz and Keller applied. Lenz got the nod and is the current DCC standard.</a:t>
            </a:r>
          </a:p>
          <a:p>
            <a:r>
              <a:rPr lang="en-US" dirty="0"/>
              <a:t>Because the original DCC system was an updated version of the Märklin system also derived from Lenz, the systems can coexist on the same track.</a:t>
            </a:r>
          </a:p>
          <a:p>
            <a:endParaRPr lang="en-US" dirty="0"/>
          </a:p>
          <a:p>
            <a:endParaRPr lang="en-US" dirty="0"/>
          </a:p>
        </p:txBody>
      </p:sp>
    </p:spTree>
    <p:extLst>
      <p:ext uri="{BB962C8B-B14F-4D97-AF65-F5344CB8AC3E}">
        <p14:creationId xmlns:p14="http://schemas.microsoft.com/office/powerpoint/2010/main" val="329857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61A5-5C8C-6FAA-0DCB-6A1D563F1B84}"/>
              </a:ext>
            </a:extLst>
          </p:cNvPr>
          <p:cNvSpPr>
            <a:spLocks noGrp="1"/>
          </p:cNvSpPr>
          <p:nvPr>
            <p:ph type="title"/>
          </p:nvPr>
        </p:nvSpPr>
        <p:spPr/>
        <p:txBody>
          <a:bodyPr/>
          <a:lstStyle/>
          <a:p>
            <a:r>
              <a:rPr lang="en-US"/>
              <a:t>DCC Standards Start</a:t>
            </a:r>
            <a:endParaRPr lang="en-US" dirty="0"/>
          </a:p>
        </p:txBody>
      </p:sp>
      <p:sp>
        <p:nvSpPr>
          <p:cNvPr id="3" name="Content Placeholder 2">
            <a:extLst>
              <a:ext uri="{FF2B5EF4-FFF2-40B4-BE49-F238E27FC236}">
                <a16:creationId xmlns:a16="http://schemas.microsoft.com/office/drawing/2014/main" id="{D4EF0898-05A6-2366-EBE9-E504039A927F}"/>
              </a:ext>
            </a:extLst>
          </p:cNvPr>
          <p:cNvSpPr>
            <a:spLocks noGrp="1"/>
          </p:cNvSpPr>
          <p:nvPr>
            <p:ph idx="1"/>
          </p:nvPr>
        </p:nvSpPr>
        <p:spPr/>
        <p:txBody>
          <a:bodyPr>
            <a:normAutofit lnSpcReduction="10000"/>
          </a:bodyPr>
          <a:lstStyle/>
          <a:p>
            <a:r>
              <a:rPr lang="en-US" dirty="0"/>
              <a:t>In 1989 Märklin and Arnold contracted Lenz to develop a DCC system. </a:t>
            </a:r>
          </a:p>
          <a:p>
            <a:r>
              <a:rPr lang="en-US" dirty="0"/>
              <a:t>This system is currently known as MM or Märklin Motorola due to Motorola chips in the decoders.</a:t>
            </a:r>
          </a:p>
          <a:p>
            <a:r>
              <a:rPr lang="en-US" dirty="0"/>
              <a:t>Several years later the NMRA was looking for a system to adopt as the NMRA DCC standard system.</a:t>
            </a:r>
          </a:p>
          <a:p>
            <a:r>
              <a:rPr lang="en-US" dirty="0"/>
              <a:t>As only Lenz and Keller Engineering applied, Lenz got the nod to become the DCC standard technology. </a:t>
            </a:r>
          </a:p>
          <a:p>
            <a:r>
              <a:rPr lang="en-US" dirty="0"/>
              <a:t>NMRA updated and expanded the Lenz system, but due to Lenz, MM and DCC all having a common ancestor, these systems are compatible, and can run on the same hardware at the same time.</a:t>
            </a:r>
          </a:p>
          <a:p>
            <a:endParaRPr lang="en-US" dirty="0"/>
          </a:p>
        </p:txBody>
      </p:sp>
    </p:spTree>
    <p:extLst>
      <p:ext uri="{BB962C8B-B14F-4D97-AF65-F5344CB8AC3E}">
        <p14:creationId xmlns:p14="http://schemas.microsoft.com/office/powerpoint/2010/main" val="2572506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03C9-00BD-B8CA-82FC-2F96BC50741C}"/>
              </a:ext>
            </a:extLst>
          </p:cNvPr>
          <p:cNvSpPr>
            <a:spLocks noGrp="1"/>
          </p:cNvSpPr>
          <p:nvPr>
            <p:ph type="title"/>
          </p:nvPr>
        </p:nvSpPr>
        <p:spPr/>
        <p:txBody>
          <a:bodyPr/>
          <a:lstStyle/>
          <a:p>
            <a:r>
              <a:rPr lang="en-US" dirty="0"/>
              <a:t>NEM</a:t>
            </a:r>
          </a:p>
        </p:txBody>
      </p:sp>
      <p:sp>
        <p:nvSpPr>
          <p:cNvPr id="3" name="Content Placeholder 2">
            <a:extLst>
              <a:ext uri="{FF2B5EF4-FFF2-40B4-BE49-F238E27FC236}">
                <a16:creationId xmlns:a16="http://schemas.microsoft.com/office/drawing/2014/main" id="{A817F66D-9C3D-BF22-FBDF-CED77568936E}"/>
              </a:ext>
            </a:extLst>
          </p:cNvPr>
          <p:cNvSpPr>
            <a:spLocks noGrp="1"/>
          </p:cNvSpPr>
          <p:nvPr>
            <p:ph idx="1"/>
          </p:nvPr>
        </p:nvSpPr>
        <p:spPr/>
        <p:txBody>
          <a:bodyPr>
            <a:normAutofit lnSpcReduction="10000"/>
          </a:bodyPr>
          <a:lstStyle/>
          <a:p>
            <a:r>
              <a:rPr lang="en-US" dirty="0"/>
              <a:t>At the same time as NMRA was developing their standards, the European companies were developing their own standards, with the goal of expanding on NMRA while remaining backwards compatible with NMRA.</a:t>
            </a:r>
          </a:p>
          <a:p>
            <a:r>
              <a:rPr lang="en-US" dirty="0"/>
              <a:t>You may occasionally see NEM standards mentioned. They cover larger wheel flanges (Märklin legacy), NEM coupler pockets, and some things we do not have in the US, like catenary. These standards allow the EU folks to play nice together with happy customers. </a:t>
            </a:r>
          </a:p>
          <a:p>
            <a:r>
              <a:rPr lang="en-US" dirty="0"/>
              <a:t>Note that the current MTC21 decoder interface standard is not the original NMRA version, but the EU version that already had market share before the NMRA defined the interface. (Long story)</a:t>
            </a:r>
          </a:p>
        </p:txBody>
      </p:sp>
    </p:spTree>
    <p:extLst>
      <p:ext uri="{BB962C8B-B14F-4D97-AF65-F5344CB8AC3E}">
        <p14:creationId xmlns:p14="http://schemas.microsoft.com/office/powerpoint/2010/main" val="2036329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1450</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Standards</vt:lpstr>
      <vt:lpstr>What we will cover</vt:lpstr>
      <vt:lpstr>Standards Start</vt:lpstr>
      <vt:lpstr>Who uses Standards? You do every day!</vt:lpstr>
      <vt:lpstr>Standards Benefits</vt:lpstr>
      <vt:lpstr>NMRA start</vt:lpstr>
      <vt:lpstr>Pre DCC</vt:lpstr>
      <vt:lpstr>DCC Standards Start</vt:lpstr>
      <vt:lpstr>NEM</vt:lpstr>
      <vt:lpstr>What do NMRA standards cover?</vt:lpstr>
      <vt:lpstr>NMRA standard overview</vt:lpstr>
      <vt:lpstr>Types</vt:lpstr>
      <vt:lpstr>PowerPoint Presentation</vt:lpstr>
      <vt:lpstr>RP</vt:lpstr>
      <vt:lpstr>Technical</vt:lpstr>
      <vt:lpstr>Update to standards</vt:lpstr>
      <vt:lpstr>Testing</vt:lpstr>
      <vt:lpstr>Testing Cont.</vt:lpstr>
      <vt:lpstr>Upcoming</vt:lpstr>
      <vt:lpstr>Where to find?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Stephens</dc:creator>
  <cp:lastModifiedBy>Thomas Stephens</cp:lastModifiedBy>
  <cp:revision>7</cp:revision>
  <dcterms:created xsi:type="dcterms:W3CDTF">2024-09-01T21:17:48Z</dcterms:created>
  <dcterms:modified xsi:type="dcterms:W3CDTF">2025-06-10T17:37:37Z</dcterms:modified>
</cp:coreProperties>
</file>