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p:cViewPr varScale="1">
        <p:scale>
          <a:sx n="104" d="100"/>
          <a:sy n="104" d="100"/>
        </p:scale>
        <p:origin x="232"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627BD-41F6-4B91-BB93-8DD17B16BF4D}" type="doc">
      <dgm:prSet loTypeId="urn:microsoft.com/office/officeart/2008/layout/LinedList" loCatId="list" qsTypeId="urn:microsoft.com/office/officeart/2005/8/quickstyle/simple2" qsCatId="simple" csTypeId="urn:microsoft.com/office/officeart/2005/8/colors/colorful2" csCatId="colorful"/>
      <dgm:spPr/>
      <dgm:t>
        <a:bodyPr/>
        <a:lstStyle/>
        <a:p>
          <a:endParaRPr lang="en-US"/>
        </a:p>
      </dgm:t>
    </dgm:pt>
    <dgm:pt modelId="{E4CA663C-226E-4A62-BC57-B5BC6B32FC72}">
      <dgm:prSet/>
      <dgm:spPr/>
      <dgm:t>
        <a:bodyPr/>
        <a:lstStyle/>
        <a:p>
          <a:r>
            <a:rPr lang="en-GB" b="1"/>
            <a:t>Information Loss: I</a:t>
          </a:r>
          <a:r>
            <a:rPr lang="en-GB"/>
            <a:t>f the transformation is not within limit valuable details might get discarded leading to a failed model.</a:t>
          </a:r>
          <a:endParaRPr lang="en-US"/>
        </a:p>
      </dgm:t>
    </dgm:pt>
    <dgm:pt modelId="{AEEA0F56-FADF-488C-9654-2D9DDD8FA620}" type="parTrans" cxnId="{809869E6-2768-463B-AAE1-56EFA3266709}">
      <dgm:prSet/>
      <dgm:spPr/>
      <dgm:t>
        <a:bodyPr/>
        <a:lstStyle/>
        <a:p>
          <a:endParaRPr lang="en-US"/>
        </a:p>
      </dgm:t>
    </dgm:pt>
    <dgm:pt modelId="{EA3363E2-E955-40A7-B2FC-FFD19A7679D3}" type="sibTrans" cxnId="{809869E6-2768-463B-AAE1-56EFA3266709}">
      <dgm:prSet/>
      <dgm:spPr/>
      <dgm:t>
        <a:bodyPr/>
        <a:lstStyle/>
        <a:p>
          <a:endParaRPr lang="en-US"/>
        </a:p>
      </dgm:t>
    </dgm:pt>
    <dgm:pt modelId="{C50DC52A-4DC9-4D05-8C76-5C33BB0F561B}">
      <dgm:prSet/>
      <dgm:spPr/>
      <dgm:t>
        <a:bodyPr/>
        <a:lstStyle/>
        <a:p>
          <a:r>
            <a:rPr lang="en-GB" b="1"/>
            <a:t>Risk of Overfitting: </a:t>
          </a:r>
          <a:r>
            <a:rPr lang="en-GB"/>
            <a:t>Excessive feature engineering and complex transformations might lead to overfitting, the model might fit data too closely and perform bad on new, unseen cases.</a:t>
          </a:r>
          <a:endParaRPr lang="en-US"/>
        </a:p>
      </dgm:t>
    </dgm:pt>
    <dgm:pt modelId="{6B733D96-0195-4651-B825-9FC80C3E0922}" type="parTrans" cxnId="{291E3EFD-7EA9-426C-BE3F-BA443F0ECDFB}">
      <dgm:prSet/>
      <dgm:spPr/>
      <dgm:t>
        <a:bodyPr/>
        <a:lstStyle/>
        <a:p>
          <a:endParaRPr lang="en-US"/>
        </a:p>
      </dgm:t>
    </dgm:pt>
    <dgm:pt modelId="{5DE3DA9F-5E39-4EC1-A2B5-F06F081627A9}" type="sibTrans" cxnId="{291E3EFD-7EA9-426C-BE3F-BA443F0ECDFB}">
      <dgm:prSet/>
      <dgm:spPr/>
      <dgm:t>
        <a:bodyPr/>
        <a:lstStyle/>
        <a:p>
          <a:endParaRPr lang="en-US"/>
        </a:p>
      </dgm:t>
    </dgm:pt>
    <dgm:pt modelId="{C1963C21-9854-42E8-80A3-5BA192A27222}">
      <dgm:prSet/>
      <dgm:spPr/>
      <dgm:t>
        <a:bodyPr/>
        <a:lstStyle/>
        <a:p>
          <a:r>
            <a:rPr lang="en-GB" b="1"/>
            <a:t>Data Leakage: </a:t>
          </a:r>
          <a:r>
            <a:rPr lang="en-GB"/>
            <a:t>Applying transformation inappropriately using the entire dataset including the test data can lead to overestimation of model performance.</a:t>
          </a:r>
          <a:endParaRPr lang="en-US"/>
        </a:p>
      </dgm:t>
    </dgm:pt>
    <dgm:pt modelId="{E871B872-6552-415E-95C8-4360F8EF9D7A}" type="parTrans" cxnId="{0E6F0FEF-67A1-413F-A2D5-B68EEDF37029}">
      <dgm:prSet/>
      <dgm:spPr/>
      <dgm:t>
        <a:bodyPr/>
        <a:lstStyle/>
        <a:p>
          <a:endParaRPr lang="en-US"/>
        </a:p>
      </dgm:t>
    </dgm:pt>
    <dgm:pt modelId="{A8BC167F-4C9A-4075-8C7E-CA0B37A83373}" type="sibTrans" cxnId="{0E6F0FEF-67A1-413F-A2D5-B68EEDF37029}">
      <dgm:prSet/>
      <dgm:spPr/>
      <dgm:t>
        <a:bodyPr/>
        <a:lstStyle/>
        <a:p>
          <a:endParaRPr lang="en-US"/>
        </a:p>
      </dgm:t>
    </dgm:pt>
    <dgm:pt modelId="{41EF49D8-16D3-4166-88E1-E54E7A93F4AF}">
      <dgm:prSet/>
      <dgm:spPr/>
      <dgm:t>
        <a:bodyPr/>
        <a:lstStyle/>
        <a:p>
          <a:r>
            <a:rPr lang="en-GB" b="1"/>
            <a:t>Increased Complexity</a:t>
          </a:r>
          <a:endParaRPr lang="en-US"/>
        </a:p>
      </dgm:t>
    </dgm:pt>
    <dgm:pt modelId="{BC454373-5188-4891-A35F-FF4CD487B62B}" type="parTrans" cxnId="{B46F9FA1-B40C-49F4-B58A-A232EC1D55E2}">
      <dgm:prSet/>
      <dgm:spPr/>
      <dgm:t>
        <a:bodyPr/>
        <a:lstStyle/>
        <a:p>
          <a:endParaRPr lang="en-US"/>
        </a:p>
      </dgm:t>
    </dgm:pt>
    <dgm:pt modelId="{32173E1C-4498-4144-A6B0-1DC0AFC6A3F1}" type="sibTrans" cxnId="{B46F9FA1-B40C-49F4-B58A-A232EC1D55E2}">
      <dgm:prSet/>
      <dgm:spPr/>
      <dgm:t>
        <a:bodyPr/>
        <a:lstStyle/>
        <a:p>
          <a:endParaRPr lang="en-US"/>
        </a:p>
      </dgm:t>
    </dgm:pt>
    <dgm:pt modelId="{D3006348-78BD-41FA-8BDB-033DC59B7190}">
      <dgm:prSet/>
      <dgm:spPr/>
      <dgm:t>
        <a:bodyPr/>
        <a:lstStyle/>
        <a:p>
          <a:r>
            <a:rPr lang="en-GB" b="1"/>
            <a:t>Assumption Violation: </a:t>
          </a:r>
          <a:r>
            <a:rPr lang="en-GB"/>
            <a:t>Sometimes transformation might not align with the assumptions of the chosen machine learning algorithm, which might lead to bad performance of the model in general.</a:t>
          </a:r>
          <a:endParaRPr lang="en-US"/>
        </a:p>
      </dgm:t>
    </dgm:pt>
    <dgm:pt modelId="{06A82397-C9BA-4312-9C50-59823434ACEA}" type="parTrans" cxnId="{9BC8DB78-6E16-4D5A-9666-EE5D00876514}">
      <dgm:prSet/>
      <dgm:spPr/>
      <dgm:t>
        <a:bodyPr/>
        <a:lstStyle/>
        <a:p>
          <a:endParaRPr lang="en-US"/>
        </a:p>
      </dgm:t>
    </dgm:pt>
    <dgm:pt modelId="{6572669F-1CD5-4D9A-80BB-F56C30857245}" type="sibTrans" cxnId="{9BC8DB78-6E16-4D5A-9666-EE5D00876514}">
      <dgm:prSet/>
      <dgm:spPr/>
      <dgm:t>
        <a:bodyPr/>
        <a:lstStyle/>
        <a:p>
          <a:endParaRPr lang="en-US"/>
        </a:p>
      </dgm:t>
    </dgm:pt>
    <dgm:pt modelId="{03BC7A80-D835-9D4B-9F81-FD159D04BEAB}" type="pres">
      <dgm:prSet presAssocID="{E1B627BD-41F6-4B91-BB93-8DD17B16BF4D}" presName="vert0" presStyleCnt="0">
        <dgm:presLayoutVars>
          <dgm:dir/>
          <dgm:animOne val="branch"/>
          <dgm:animLvl val="lvl"/>
        </dgm:presLayoutVars>
      </dgm:prSet>
      <dgm:spPr/>
    </dgm:pt>
    <dgm:pt modelId="{CB48164B-59C6-584A-8EF6-F3582B4E356D}" type="pres">
      <dgm:prSet presAssocID="{E4CA663C-226E-4A62-BC57-B5BC6B32FC72}" presName="thickLine" presStyleLbl="alignNode1" presStyleIdx="0" presStyleCnt="5"/>
      <dgm:spPr/>
    </dgm:pt>
    <dgm:pt modelId="{50B7CE25-BE5B-CC44-B954-7364809F0940}" type="pres">
      <dgm:prSet presAssocID="{E4CA663C-226E-4A62-BC57-B5BC6B32FC72}" presName="horz1" presStyleCnt="0"/>
      <dgm:spPr/>
    </dgm:pt>
    <dgm:pt modelId="{AC8F78C2-9BF4-8D47-B680-9A1620CBEF60}" type="pres">
      <dgm:prSet presAssocID="{E4CA663C-226E-4A62-BC57-B5BC6B32FC72}" presName="tx1" presStyleLbl="revTx" presStyleIdx="0" presStyleCnt="5"/>
      <dgm:spPr/>
    </dgm:pt>
    <dgm:pt modelId="{03C10741-DB27-7C4A-9C80-0EF4E4FD6E7C}" type="pres">
      <dgm:prSet presAssocID="{E4CA663C-226E-4A62-BC57-B5BC6B32FC72}" presName="vert1" presStyleCnt="0"/>
      <dgm:spPr/>
    </dgm:pt>
    <dgm:pt modelId="{80B67684-7213-C74A-9A86-77BD4DCA74C4}" type="pres">
      <dgm:prSet presAssocID="{C50DC52A-4DC9-4D05-8C76-5C33BB0F561B}" presName="thickLine" presStyleLbl="alignNode1" presStyleIdx="1" presStyleCnt="5"/>
      <dgm:spPr/>
    </dgm:pt>
    <dgm:pt modelId="{C975A3DB-6AB0-6F44-8C4F-7720E3CB5226}" type="pres">
      <dgm:prSet presAssocID="{C50DC52A-4DC9-4D05-8C76-5C33BB0F561B}" presName="horz1" presStyleCnt="0"/>
      <dgm:spPr/>
    </dgm:pt>
    <dgm:pt modelId="{9562E909-FE78-2440-9331-B6F9047D8E48}" type="pres">
      <dgm:prSet presAssocID="{C50DC52A-4DC9-4D05-8C76-5C33BB0F561B}" presName="tx1" presStyleLbl="revTx" presStyleIdx="1" presStyleCnt="5"/>
      <dgm:spPr/>
    </dgm:pt>
    <dgm:pt modelId="{5A437D80-2B9E-E248-91F5-0375D281EF1E}" type="pres">
      <dgm:prSet presAssocID="{C50DC52A-4DC9-4D05-8C76-5C33BB0F561B}" presName="vert1" presStyleCnt="0"/>
      <dgm:spPr/>
    </dgm:pt>
    <dgm:pt modelId="{8564889D-3E21-9140-9A39-AFF46DB6F701}" type="pres">
      <dgm:prSet presAssocID="{C1963C21-9854-42E8-80A3-5BA192A27222}" presName="thickLine" presStyleLbl="alignNode1" presStyleIdx="2" presStyleCnt="5"/>
      <dgm:spPr/>
    </dgm:pt>
    <dgm:pt modelId="{D26BD801-A562-834B-B0B2-50AD0E650D23}" type="pres">
      <dgm:prSet presAssocID="{C1963C21-9854-42E8-80A3-5BA192A27222}" presName="horz1" presStyleCnt="0"/>
      <dgm:spPr/>
    </dgm:pt>
    <dgm:pt modelId="{6C6972CB-B78C-004E-A993-E88CFED7E4CC}" type="pres">
      <dgm:prSet presAssocID="{C1963C21-9854-42E8-80A3-5BA192A27222}" presName="tx1" presStyleLbl="revTx" presStyleIdx="2" presStyleCnt="5"/>
      <dgm:spPr/>
    </dgm:pt>
    <dgm:pt modelId="{033DA39B-A5E4-6047-A75A-34484A370617}" type="pres">
      <dgm:prSet presAssocID="{C1963C21-9854-42E8-80A3-5BA192A27222}" presName="vert1" presStyleCnt="0"/>
      <dgm:spPr/>
    </dgm:pt>
    <dgm:pt modelId="{62D0C12D-E378-2C49-87D0-D872264591F1}" type="pres">
      <dgm:prSet presAssocID="{41EF49D8-16D3-4166-88E1-E54E7A93F4AF}" presName="thickLine" presStyleLbl="alignNode1" presStyleIdx="3" presStyleCnt="5"/>
      <dgm:spPr/>
    </dgm:pt>
    <dgm:pt modelId="{3BB27482-8A57-E047-8A63-9589EC4BC9CF}" type="pres">
      <dgm:prSet presAssocID="{41EF49D8-16D3-4166-88E1-E54E7A93F4AF}" presName="horz1" presStyleCnt="0"/>
      <dgm:spPr/>
    </dgm:pt>
    <dgm:pt modelId="{35B739F3-F70C-0D4D-BD07-CAEA00C3B150}" type="pres">
      <dgm:prSet presAssocID="{41EF49D8-16D3-4166-88E1-E54E7A93F4AF}" presName="tx1" presStyleLbl="revTx" presStyleIdx="3" presStyleCnt="5"/>
      <dgm:spPr/>
    </dgm:pt>
    <dgm:pt modelId="{636324BC-BCFD-384A-A390-9558E4E3D70C}" type="pres">
      <dgm:prSet presAssocID="{41EF49D8-16D3-4166-88E1-E54E7A93F4AF}" presName="vert1" presStyleCnt="0"/>
      <dgm:spPr/>
    </dgm:pt>
    <dgm:pt modelId="{1A0ECDE0-8343-3B43-8866-D488DF80CE5E}" type="pres">
      <dgm:prSet presAssocID="{D3006348-78BD-41FA-8BDB-033DC59B7190}" presName="thickLine" presStyleLbl="alignNode1" presStyleIdx="4" presStyleCnt="5"/>
      <dgm:spPr/>
    </dgm:pt>
    <dgm:pt modelId="{342BA51C-82F9-3842-AF89-3B1017D0C814}" type="pres">
      <dgm:prSet presAssocID="{D3006348-78BD-41FA-8BDB-033DC59B7190}" presName="horz1" presStyleCnt="0"/>
      <dgm:spPr/>
    </dgm:pt>
    <dgm:pt modelId="{163A1DC6-F6D5-1A4F-8226-76B4EED060C3}" type="pres">
      <dgm:prSet presAssocID="{D3006348-78BD-41FA-8BDB-033DC59B7190}" presName="tx1" presStyleLbl="revTx" presStyleIdx="4" presStyleCnt="5"/>
      <dgm:spPr/>
    </dgm:pt>
    <dgm:pt modelId="{931FB27A-282E-4F43-95CE-229C8786165D}" type="pres">
      <dgm:prSet presAssocID="{D3006348-78BD-41FA-8BDB-033DC59B7190}" presName="vert1" presStyleCnt="0"/>
      <dgm:spPr/>
    </dgm:pt>
  </dgm:ptLst>
  <dgm:cxnLst>
    <dgm:cxn modelId="{5B71F539-7D14-6B42-BF67-38864FA7FD0C}" type="presOf" srcId="{C50DC52A-4DC9-4D05-8C76-5C33BB0F561B}" destId="{9562E909-FE78-2440-9331-B6F9047D8E48}" srcOrd="0" destOrd="0" presId="urn:microsoft.com/office/officeart/2008/layout/LinedList"/>
    <dgm:cxn modelId="{EEE97F4D-30BB-F845-981A-CEAEF241CCBB}" type="presOf" srcId="{E4CA663C-226E-4A62-BC57-B5BC6B32FC72}" destId="{AC8F78C2-9BF4-8D47-B680-9A1620CBEF60}" srcOrd="0" destOrd="0" presId="urn:microsoft.com/office/officeart/2008/layout/LinedList"/>
    <dgm:cxn modelId="{775DEE57-B7B0-164D-B7B6-FE5346441575}" type="presOf" srcId="{C1963C21-9854-42E8-80A3-5BA192A27222}" destId="{6C6972CB-B78C-004E-A993-E88CFED7E4CC}" srcOrd="0" destOrd="0" presId="urn:microsoft.com/office/officeart/2008/layout/LinedList"/>
    <dgm:cxn modelId="{28E36E70-4D2F-5F47-88FF-CD9AB658FFA5}" type="presOf" srcId="{41EF49D8-16D3-4166-88E1-E54E7A93F4AF}" destId="{35B739F3-F70C-0D4D-BD07-CAEA00C3B150}" srcOrd="0" destOrd="0" presId="urn:microsoft.com/office/officeart/2008/layout/LinedList"/>
    <dgm:cxn modelId="{9BC8DB78-6E16-4D5A-9666-EE5D00876514}" srcId="{E1B627BD-41F6-4B91-BB93-8DD17B16BF4D}" destId="{D3006348-78BD-41FA-8BDB-033DC59B7190}" srcOrd="4" destOrd="0" parTransId="{06A82397-C9BA-4312-9C50-59823434ACEA}" sibTransId="{6572669F-1CD5-4D9A-80BB-F56C30857245}"/>
    <dgm:cxn modelId="{B46F9FA1-B40C-49F4-B58A-A232EC1D55E2}" srcId="{E1B627BD-41F6-4B91-BB93-8DD17B16BF4D}" destId="{41EF49D8-16D3-4166-88E1-E54E7A93F4AF}" srcOrd="3" destOrd="0" parTransId="{BC454373-5188-4891-A35F-FF4CD487B62B}" sibTransId="{32173E1C-4498-4144-A6B0-1DC0AFC6A3F1}"/>
    <dgm:cxn modelId="{753204C4-DFF9-9341-85E2-05627AD35FF6}" type="presOf" srcId="{D3006348-78BD-41FA-8BDB-033DC59B7190}" destId="{163A1DC6-F6D5-1A4F-8226-76B4EED060C3}" srcOrd="0" destOrd="0" presId="urn:microsoft.com/office/officeart/2008/layout/LinedList"/>
    <dgm:cxn modelId="{2DE604D5-D9CD-D945-8744-22C1FB33A031}" type="presOf" srcId="{E1B627BD-41F6-4B91-BB93-8DD17B16BF4D}" destId="{03BC7A80-D835-9D4B-9F81-FD159D04BEAB}" srcOrd="0" destOrd="0" presId="urn:microsoft.com/office/officeart/2008/layout/LinedList"/>
    <dgm:cxn modelId="{809869E6-2768-463B-AAE1-56EFA3266709}" srcId="{E1B627BD-41F6-4B91-BB93-8DD17B16BF4D}" destId="{E4CA663C-226E-4A62-BC57-B5BC6B32FC72}" srcOrd="0" destOrd="0" parTransId="{AEEA0F56-FADF-488C-9654-2D9DDD8FA620}" sibTransId="{EA3363E2-E955-40A7-B2FC-FFD19A7679D3}"/>
    <dgm:cxn modelId="{0E6F0FEF-67A1-413F-A2D5-B68EEDF37029}" srcId="{E1B627BD-41F6-4B91-BB93-8DD17B16BF4D}" destId="{C1963C21-9854-42E8-80A3-5BA192A27222}" srcOrd="2" destOrd="0" parTransId="{E871B872-6552-415E-95C8-4360F8EF9D7A}" sibTransId="{A8BC167F-4C9A-4075-8C7E-CA0B37A83373}"/>
    <dgm:cxn modelId="{291E3EFD-7EA9-426C-BE3F-BA443F0ECDFB}" srcId="{E1B627BD-41F6-4B91-BB93-8DD17B16BF4D}" destId="{C50DC52A-4DC9-4D05-8C76-5C33BB0F561B}" srcOrd="1" destOrd="0" parTransId="{6B733D96-0195-4651-B825-9FC80C3E0922}" sibTransId="{5DE3DA9F-5E39-4EC1-A2B5-F06F081627A9}"/>
    <dgm:cxn modelId="{4C893C5C-2054-1A40-8678-DFE5F29153C6}" type="presParOf" srcId="{03BC7A80-D835-9D4B-9F81-FD159D04BEAB}" destId="{CB48164B-59C6-584A-8EF6-F3582B4E356D}" srcOrd="0" destOrd="0" presId="urn:microsoft.com/office/officeart/2008/layout/LinedList"/>
    <dgm:cxn modelId="{AF12222F-F54A-C840-84B9-2BB7099BD32B}" type="presParOf" srcId="{03BC7A80-D835-9D4B-9F81-FD159D04BEAB}" destId="{50B7CE25-BE5B-CC44-B954-7364809F0940}" srcOrd="1" destOrd="0" presId="urn:microsoft.com/office/officeart/2008/layout/LinedList"/>
    <dgm:cxn modelId="{AB30363C-A554-094D-9697-2271AD005B12}" type="presParOf" srcId="{50B7CE25-BE5B-CC44-B954-7364809F0940}" destId="{AC8F78C2-9BF4-8D47-B680-9A1620CBEF60}" srcOrd="0" destOrd="0" presId="urn:microsoft.com/office/officeart/2008/layout/LinedList"/>
    <dgm:cxn modelId="{66D9E28D-05BB-3A4D-9068-B3AD760094EE}" type="presParOf" srcId="{50B7CE25-BE5B-CC44-B954-7364809F0940}" destId="{03C10741-DB27-7C4A-9C80-0EF4E4FD6E7C}" srcOrd="1" destOrd="0" presId="urn:microsoft.com/office/officeart/2008/layout/LinedList"/>
    <dgm:cxn modelId="{63F73A35-1799-B147-B55B-DF4661E44FF0}" type="presParOf" srcId="{03BC7A80-D835-9D4B-9F81-FD159D04BEAB}" destId="{80B67684-7213-C74A-9A86-77BD4DCA74C4}" srcOrd="2" destOrd="0" presId="urn:microsoft.com/office/officeart/2008/layout/LinedList"/>
    <dgm:cxn modelId="{F54BE975-147B-D44B-B904-79EDEB32E099}" type="presParOf" srcId="{03BC7A80-D835-9D4B-9F81-FD159D04BEAB}" destId="{C975A3DB-6AB0-6F44-8C4F-7720E3CB5226}" srcOrd="3" destOrd="0" presId="urn:microsoft.com/office/officeart/2008/layout/LinedList"/>
    <dgm:cxn modelId="{E442C5A2-5EC8-C742-BAA0-3EC2A245C991}" type="presParOf" srcId="{C975A3DB-6AB0-6F44-8C4F-7720E3CB5226}" destId="{9562E909-FE78-2440-9331-B6F9047D8E48}" srcOrd="0" destOrd="0" presId="urn:microsoft.com/office/officeart/2008/layout/LinedList"/>
    <dgm:cxn modelId="{968E3933-061F-4046-B4B8-142435E06A1A}" type="presParOf" srcId="{C975A3DB-6AB0-6F44-8C4F-7720E3CB5226}" destId="{5A437D80-2B9E-E248-91F5-0375D281EF1E}" srcOrd="1" destOrd="0" presId="urn:microsoft.com/office/officeart/2008/layout/LinedList"/>
    <dgm:cxn modelId="{D69A2CAD-B663-BE48-A8B1-19A1F9409CC3}" type="presParOf" srcId="{03BC7A80-D835-9D4B-9F81-FD159D04BEAB}" destId="{8564889D-3E21-9140-9A39-AFF46DB6F701}" srcOrd="4" destOrd="0" presId="urn:microsoft.com/office/officeart/2008/layout/LinedList"/>
    <dgm:cxn modelId="{705D043D-B125-D244-A61B-273FB1B365C9}" type="presParOf" srcId="{03BC7A80-D835-9D4B-9F81-FD159D04BEAB}" destId="{D26BD801-A562-834B-B0B2-50AD0E650D23}" srcOrd="5" destOrd="0" presId="urn:microsoft.com/office/officeart/2008/layout/LinedList"/>
    <dgm:cxn modelId="{ADCE41D5-7FBB-584B-AD82-14A056ACC0F4}" type="presParOf" srcId="{D26BD801-A562-834B-B0B2-50AD0E650D23}" destId="{6C6972CB-B78C-004E-A993-E88CFED7E4CC}" srcOrd="0" destOrd="0" presId="urn:microsoft.com/office/officeart/2008/layout/LinedList"/>
    <dgm:cxn modelId="{DCA40E3A-2F39-2648-9149-431BC95048D9}" type="presParOf" srcId="{D26BD801-A562-834B-B0B2-50AD0E650D23}" destId="{033DA39B-A5E4-6047-A75A-34484A370617}" srcOrd="1" destOrd="0" presId="urn:microsoft.com/office/officeart/2008/layout/LinedList"/>
    <dgm:cxn modelId="{7A819AF0-9EFF-754D-A4AF-A2255F75F083}" type="presParOf" srcId="{03BC7A80-D835-9D4B-9F81-FD159D04BEAB}" destId="{62D0C12D-E378-2C49-87D0-D872264591F1}" srcOrd="6" destOrd="0" presId="urn:microsoft.com/office/officeart/2008/layout/LinedList"/>
    <dgm:cxn modelId="{4EDF6419-8E59-F34C-9C16-D450BDD9DB17}" type="presParOf" srcId="{03BC7A80-D835-9D4B-9F81-FD159D04BEAB}" destId="{3BB27482-8A57-E047-8A63-9589EC4BC9CF}" srcOrd="7" destOrd="0" presId="urn:microsoft.com/office/officeart/2008/layout/LinedList"/>
    <dgm:cxn modelId="{4DE55100-A5A5-134C-883B-C4F514B2CB25}" type="presParOf" srcId="{3BB27482-8A57-E047-8A63-9589EC4BC9CF}" destId="{35B739F3-F70C-0D4D-BD07-CAEA00C3B150}" srcOrd="0" destOrd="0" presId="urn:microsoft.com/office/officeart/2008/layout/LinedList"/>
    <dgm:cxn modelId="{EB547D87-C940-B445-979A-6192D5645139}" type="presParOf" srcId="{3BB27482-8A57-E047-8A63-9589EC4BC9CF}" destId="{636324BC-BCFD-384A-A390-9558E4E3D70C}" srcOrd="1" destOrd="0" presId="urn:microsoft.com/office/officeart/2008/layout/LinedList"/>
    <dgm:cxn modelId="{B1697BE6-6260-184F-B122-EEC6FCC120F2}" type="presParOf" srcId="{03BC7A80-D835-9D4B-9F81-FD159D04BEAB}" destId="{1A0ECDE0-8343-3B43-8866-D488DF80CE5E}" srcOrd="8" destOrd="0" presId="urn:microsoft.com/office/officeart/2008/layout/LinedList"/>
    <dgm:cxn modelId="{15EC432C-E37A-9B49-B533-3E0C9EA4EBEB}" type="presParOf" srcId="{03BC7A80-D835-9D4B-9F81-FD159D04BEAB}" destId="{342BA51C-82F9-3842-AF89-3B1017D0C814}" srcOrd="9" destOrd="0" presId="urn:microsoft.com/office/officeart/2008/layout/LinedList"/>
    <dgm:cxn modelId="{EA5228CB-6376-9242-A135-FDDDC4833F0A}" type="presParOf" srcId="{342BA51C-82F9-3842-AF89-3B1017D0C814}" destId="{163A1DC6-F6D5-1A4F-8226-76B4EED060C3}" srcOrd="0" destOrd="0" presId="urn:microsoft.com/office/officeart/2008/layout/LinedList"/>
    <dgm:cxn modelId="{D6C6BECC-B3AA-594F-9799-5C407CDD022A}" type="presParOf" srcId="{342BA51C-82F9-3842-AF89-3B1017D0C814}" destId="{931FB27A-282E-4F43-95CE-229C8786165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48164B-59C6-584A-8EF6-F3582B4E356D}">
      <dsp:nvSpPr>
        <dsp:cNvPr id="0" name=""/>
        <dsp:cNvSpPr/>
      </dsp:nvSpPr>
      <dsp:spPr>
        <a:xfrm>
          <a:off x="0" y="525"/>
          <a:ext cx="671474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C8F78C2-9BF4-8D47-B680-9A1620CBEF60}">
      <dsp:nvSpPr>
        <dsp:cNvPr id="0" name=""/>
        <dsp:cNvSpPr/>
      </dsp:nvSpPr>
      <dsp:spPr>
        <a:xfrm>
          <a:off x="0" y="525"/>
          <a:ext cx="6714744"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b="1" kern="1200"/>
            <a:t>Information Loss: I</a:t>
          </a:r>
          <a:r>
            <a:rPr lang="en-GB" sz="1700" kern="1200"/>
            <a:t>f the transformation is not within limit valuable details might get discarded leading to a failed model.</a:t>
          </a:r>
          <a:endParaRPr lang="en-US" sz="1700" kern="1200"/>
        </a:p>
      </dsp:txBody>
      <dsp:txXfrm>
        <a:off x="0" y="525"/>
        <a:ext cx="6714744" cy="860482"/>
      </dsp:txXfrm>
    </dsp:sp>
    <dsp:sp modelId="{80B67684-7213-C74A-9A86-77BD4DCA74C4}">
      <dsp:nvSpPr>
        <dsp:cNvPr id="0" name=""/>
        <dsp:cNvSpPr/>
      </dsp:nvSpPr>
      <dsp:spPr>
        <a:xfrm>
          <a:off x="0" y="861008"/>
          <a:ext cx="6714744" cy="0"/>
        </a:xfrm>
        <a:prstGeom prst="line">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562E909-FE78-2440-9331-B6F9047D8E48}">
      <dsp:nvSpPr>
        <dsp:cNvPr id="0" name=""/>
        <dsp:cNvSpPr/>
      </dsp:nvSpPr>
      <dsp:spPr>
        <a:xfrm>
          <a:off x="0" y="861008"/>
          <a:ext cx="6714744"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b="1" kern="1200"/>
            <a:t>Risk of Overfitting: </a:t>
          </a:r>
          <a:r>
            <a:rPr lang="en-GB" sz="1700" kern="1200"/>
            <a:t>Excessive feature engineering and complex transformations might lead to overfitting, the model might fit data too closely and perform bad on new, unseen cases.</a:t>
          </a:r>
          <a:endParaRPr lang="en-US" sz="1700" kern="1200"/>
        </a:p>
      </dsp:txBody>
      <dsp:txXfrm>
        <a:off x="0" y="861008"/>
        <a:ext cx="6714744" cy="860482"/>
      </dsp:txXfrm>
    </dsp:sp>
    <dsp:sp modelId="{8564889D-3E21-9140-9A39-AFF46DB6F701}">
      <dsp:nvSpPr>
        <dsp:cNvPr id="0" name=""/>
        <dsp:cNvSpPr/>
      </dsp:nvSpPr>
      <dsp:spPr>
        <a:xfrm>
          <a:off x="0" y="1721491"/>
          <a:ext cx="6714744" cy="0"/>
        </a:xfrm>
        <a:prstGeom prst="line">
          <a:avLst/>
        </a:prstGeom>
        <a:solidFill>
          <a:schemeClr val="accent2">
            <a:hueOff val="3221806"/>
            <a:satOff val="-9246"/>
            <a:lumOff val="-14805"/>
            <a:alphaOff val="0"/>
          </a:schemeClr>
        </a:solidFill>
        <a:ln w="19050" cap="flat" cmpd="sng" algn="ctr">
          <a:solidFill>
            <a:schemeClr val="accent2">
              <a:hueOff val="3221806"/>
              <a:satOff val="-9246"/>
              <a:lumOff val="-1480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C6972CB-B78C-004E-A993-E88CFED7E4CC}">
      <dsp:nvSpPr>
        <dsp:cNvPr id="0" name=""/>
        <dsp:cNvSpPr/>
      </dsp:nvSpPr>
      <dsp:spPr>
        <a:xfrm>
          <a:off x="0" y="1721491"/>
          <a:ext cx="6714744"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b="1" kern="1200"/>
            <a:t>Data Leakage: </a:t>
          </a:r>
          <a:r>
            <a:rPr lang="en-GB" sz="1700" kern="1200"/>
            <a:t>Applying transformation inappropriately using the entire dataset including the test data can lead to overestimation of model performance.</a:t>
          </a:r>
          <a:endParaRPr lang="en-US" sz="1700" kern="1200"/>
        </a:p>
      </dsp:txBody>
      <dsp:txXfrm>
        <a:off x="0" y="1721491"/>
        <a:ext cx="6714744" cy="860482"/>
      </dsp:txXfrm>
    </dsp:sp>
    <dsp:sp modelId="{62D0C12D-E378-2C49-87D0-D872264591F1}">
      <dsp:nvSpPr>
        <dsp:cNvPr id="0" name=""/>
        <dsp:cNvSpPr/>
      </dsp:nvSpPr>
      <dsp:spPr>
        <a:xfrm>
          <a:off x="0" y="2581973"/>
          <a:ext cx="6714744" cy="0"/>
        </a:xfrm>
        <a:prstGeom prst="line">
          <a:avLst/>
        </a:prstGeom>
        <a:solidFill>
          <a:schemeClr val="accent2">
            <a:hueOff val="4832709"/>
            <a:satOff val="-13870"/>
            <a:lumOff val="-22207"/>
            <a:alphaOff val="0"/>
          </a:schemeClr>
        </a:solidFill>
        <a:ln w="19050" cap="flat" cmpd="sng" algn="ctr">
          <a:solidFill>
            <a:schemeClr val="accent2">
              <a:hueOff val="4832709"/>
              <a:satOff val="-13870"/>
              <a:lumOff val="-22207"/>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5B739F3-F70C-0D4D-BD07-CAEA00C3B150}">
      <dsp:nvSpPr>
        <dsp:cNvPr id="0" name=""/>
        <dsp:cNvSpPr/>
      </dsp:nvSpPr>
      <dsp:spPr>
        <a:xfrm>
          <a:off x="0" y="2581973"/>
          <a:ext cx="6714744"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b="1" kern="1200"/>
            <a:t>Increased Complexity</a:t>
          </a:r>
          <a:endParaRPr lang="en-US" sz="1700" kern="1200"/>
        </a:p>
      </dsp:txBody>
      <dsp:txXfrm>
        <a:off x="0" y="2581973"/>
        <a:ext cx="6714744" cy="860482"/>
      </dsp:txXfrm>
    </dsp:sp>
    <dsp:sp modelId="{1A0ECDE0-8343-3B43-8866-D488DF80CE5E}">
      <dsp:nvSpPr>
        <dsp:cNvPr id="0" name=""/>
        <dsp:cNvSpPr/>
      </dsp:nvSpPr>
      <dsp:spPr>
        <a:xfrm>
          <a:off x="0" y="3442456"/>
          <a:ext cx="6714744" cy="0"/>
        </a:xfrm>
        <a:prstGeom prst="line">
          <a:avLst/>
        </a:prstGeom>
        <a:solidFill>
          <a:schemeClr val="accent2">
            <a:hueOff val="6443612"/>
            <a:satOff val="-18493"/>
            <a:lumOff val="-29609"/>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63A1DC6-F6D5-1A4F-8226-76B4EED060C3}">
      <dsp:nvSpPr>
        <dsp:cNvPr id="0" name=""/>
        <dsp:cNvSpPr/>
      </dsp:nvSpPr>
      <dsp:spPr>
        <a:xfrm>
          <a:off x="0" y="3442456"/>
          <a:ext cx="6714744"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b="1" kern="1200"/>
            <a:t>Assumption Violation: </a:t>
          </a:r>
          <a:r>
            <a:rPr lang="en-GB" sz="1700" kern="1200"/>
            <a:t>Sometimes transformation might not align with the assumptions of the chosen machine learning algorithm, which might lead to bad performance of the model in general.</a:t>
          </a:r>
          <a:endParaRPr lang="en-US" sz="1700" kern="1200"/>
        </a:p>
      </dsp:txBody>
      <dsp:txXfrm>
        <a:off x="0" y="3442456"/>
        <a:ext cx="6714744" cy="86048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9D2A-F492-03AF-AB47-736F4BB1B63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94E2B8D-6AC1-E290-CA21-E8FAEE308E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062EEA1-3D7B-B096-0666-46ED1C7BF4C3}"/>
              </a:ext>
            </a:extLst>
          </p:cNvPr>
          <p:cNvSpPr>
            <a:spLocks noGrp="1"/>
          </p:cNvSpPr>
          <p:nvPr>
            <p:ph type="dt" sz="half" idx="10"/>
          </p:nvPr>
        </p:nvSpPr>
        <p:spPr/>
        <p:txBody>
          <a:bodyPr/>
          <a:lstStyle/>
          <a:p>
            <a:fld id="{DDBD76D9-7FAA-F643-BAF5-EC7EA6985C61}" type="datetimeFigureOut">
              <a:rPr lang="en-US" smtClean="0"/>
              <a:t>10/16/25</a:t>
            </a:fld>
            <a:endParaRPr lang="en-US"/>
          </a:p>
        </p:txBody>
      </p:sp>
      <p:sp>
        <p:nvSpPr>
          <p:cNvPr id="5" name="Footer Placeholder 4">
            <a:extLst>
              <a:ext uri="{FF2B5EF4-FFF2-40B4-BE49-F238E27FC236}">
                <a16:creationId xmlns:a16="http://schemas.microsoft.com/office/drawing/2014/main" id="{E3F06AD3-2718-9520-0494-E8D5C7960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F92D21-B0DF-3E5E-CCEA-76C8BED6CF35}"/>
              </a:ext>
            </a:extLst>
          </p:cNvPr>
          <p:cNvSpPr>
            <a:spLocks noGrp="1"/>
          </p:cNvSpPr>
          <p:nvPr>
            <p:ph type="sldNum" sz="quarter" idx="12"/>
          </p:nvPr>
        </p:nvSpPr>
        <p:spPr/>
        <p:txBody>
          <a:bodyPr/>
          <a:lstStyle/>
          <a:p>
            <a:fld id="{E6587EA2-12D3-164E-974C-291FDF176FB5}" type="slidenum">
              <a:rPr lang="en-US" smtClean="0"/>
              <a:t>‹#›</a:t>
            </a:fld>
            <a:endParaRPr lang="en-US"/>
          </a:p>
        </p:txBody>
      </p:sp>
    </p:spTree>
    <p:extLst>
      <p:ext uri="{BB962C8B-B14F-4D97-AF65-F5344CB8AC3E}">
        <p14:creationId xmlns:p14="http://schemas.microsoft.com/office/powerpoint/2010/main" val="235111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CF5F-4D86-59C4-5CB2-B0F860FB09E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E455059-A9EE-B21E-BBF0-D4D0696C752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A2506C-35C0-8DB7-0D3E-E0CE2B8EF614}"/>
              </a:ext>
            </a:extLst>
          </p:cNvPr>
          <p:cNvSpPr>
            <a:spLocks noGrp="1"/>
          </p:cNvSpPr>
          <p:nvPr>
            <p:ph type="dt" sz="half" idx="10"/>
          </p:nvPr>
        </p:nvSpPr>
        <p:spPr/>
        <p:txBody>
          <a:bodyPr/>
          <a:lstStyle/>
          <a:p>
            <a:fld id="{DDBD76D9-7FAA-F643-BAF5-EC7EA6985C61}" type="datetimeFigureOut">
              <a:rPr lang="en-US" smtClean="0"/>
              <a:t>10/16/25</a:t>
            </a:fld>
            <a:endParaRPr lang="en-US"/>
          </a:p>
        </p:txBody>
      </p:sp>
      <p:sp>
        <p:nvSpPr>
          <p:cNvPr id="5" name="Footer Placeholder 4">
            <a:extLst>
              <a:ext uri="{FF2B5EF4-FFF2-40B4-BE49-F238E27FC236}">
                <a16:creationId xmlns:a16="http://schemas.microsoft.com/office/drawing/2014/main" id="{E5759009-F982-AFD3-0A07-DF6E4A47D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9B40B-0042-50BB-1EB6-759DF74C94A6}"/>
              </a:ext>
            </a:extLst>
          </p:cNvPr>
          <p:cNvSpPr>
            <a:spLocks noGrp="1"/>
          </p:cNvSpPr>
          <p:nvPr>
            <p:ph type="sldNum" sz="quarter" idx="12"/>
          </p:nvPr>
        </p:nvSpPr>
        <p:spPr/>
        <p:txBody>
          <a:bodyPr/>
          <a:lstStyle/>
          <a:p>
            <a:fld id="{E6587EA2-12D3-164E-974C-291FDF176FB5}" type="slidenum">
              <a:rPr lang="en-US" smtClean="0"/>
              <a:t>‹#›</a:t>
            </a:fld>
            <a:endParaRPr lang="en-US"/>
          </a:p>
        </p:txBody>
      </p:sp>
    </p:spTree>
    <p:extLst>
      <p:ext uri="{BB962C8B-B14F-4D97-AF65-F5344CB8AC3E}">
        <p14:creationId xmlns:p14="http://schemas.microsoft.com/office/powerpoint/2010/main" val="602918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F9414F-1C80-B800-333E-2DF55507E7D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1DAE9F5-3AF2-4606-066E-37B08EEE76E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30774F-773C-80F8-E139-917E23315830}"/>
              </a:ext>
            </a:extLst>
          </p:cNvPr>
          <p:cNvSpPr>
            <a:spLocks noGrp="1"/>
          </p:cNvSpPr>
          <p:nvPr>
            <p:ph type="dt" sz="half" idx="10"/>
          </p:nvPr>
        </p:nvSpPr>
        <p:spPr/>
        <p:txBody>
          <a:bodyPr/>
          <a:lstStyle/>
          <a:p>
            <a:fld id="{DDBD76D9-7FAA-F643-BAF5-EC7EA6985C61}" type="datetimeFigureOut">
              <a:rPr lang="en-US" smtClean="0"/>
              <a:t>10/16/25</a:t>
            </a:fld>
            <a:endParaRPr lang="en-US"/>
          </a:p>
        </p:txBody>
      </p:sp>
      <p:sp>
        <p:nvSpPr>
          <p:cNvPr id="5" name="Footer Placeholder 4">
            <a:extLst>
              <a:ext uri="{FF2B5EF4-FFF2-40B4-BE49-F238E27FC236}">
                <a16:creationId xmlns:a16="http://schemas.microsoft.com/office/drawing/2014/main" id="{D300984D-1E61-2E37-DCF3-69F159C0F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D8987-03E6-F3C5-7E82-D260BBE82899}"/>
              </a:ext>
            </a:extLst>
          </p:cNvPr>
          <p:cNvSpPr>
            <a:spLocks noGrp="1"/>
          </p:cNvSpPr>
          <p:nvPr>
            <p:ph type="sldNum" sz="quarter" idx="12"/>
          </p:nvPr>
        </p:nvSpPr>
        <p:spPr/>
        <p:txBody>
          <a:bodyPr/>
          <a:lstStyle/>
          <a:p>
            <a:fld id="{E6587EA2-12D3-164E-974C-291FDF176FB5}" type="slidenum">
              <a:rPr lang="en-US" smtClean="0"/>
              <a:t>‹#›</a:t>
            </a:fld>
            <a:endParaRPr lang="en-US"/>
          </a:p>
        </p:txBody>
      </p:sp>
    </p:spTree>
    <p:extLst>
      <p:ext uri="{BB962C8B-B14F-4D97-AF65-F5344CB8AC3E}">
        <p14:creationId xmlns:p14="http://schemas.microsoft.com/office/powerpoint/2010/main" val="321434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5B9A-830B-6BDA-2B26-D177E5745C8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21D2994-D948-F8AC-C231-EAF8C541B85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AFA1E83-E773-E1CB-B350-918078CC0688}"/>
              </a:ext>
            </a:extLst>
          </p:cNvPr>
          <p:cNvSpPr>
            <a:spLocks noGrp="1"/>
          </p:cNvSpPr>
          <p:nvPr>
            <p:ph type="dt" sz="half" idx="10"/>
          </p:nvPr>
        </p:nvSpPr>
        <p:spPr/>
        <p:txBody>
          <a:bodyPr/>
          <a:lstStyle/>
          <a:p>
            <a:fld id="{DDBD76D9-7FAA-F643-BAF5-EC7EA6985C61}" type="datetimeFigureOut">
              <a:rPr lang="en-US" smtClean="0"/>
              <a:t>10/16/25</a:t>
            </a:fld>
            <a:endParaRPr lang="en-US"/>
          </a:p>
        </p:txBody>
      </p:sp>
      <p:sp>
        <p:nvSpPr>
          <p:cNvPr id="5" name="Footer Placeholder 4">
            <a:extLst>
              <a:ext uri="{FF2B5EF4-FFF2-40B4-BE49-F238E27FC236}">
                <a16:creationId xmlns:a16="http://schemas.microsoft.com/office/drawing/2014/main" id="{7B86342C-0AB3-57A7-A0EE-5662CCF1F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9C9463-1F7F-EB63-9D9C-02CFF3FD383B}"/>
              </a:ext>
            </a:extLst>
          </p:cNvPr>
          <p:cNvSpPr>
            <a:spLocks noGrp="1"/>
          </p:cNvSpPr>
          <p:nvPr>
            <p:ph type="sldNum" sz="quarter" idx="12"/>
          </p:nvPr>
        </p:nvSpPr>
        <p:spPr/>
        <p:txBody>
          <a:bodyPr/>
          <a:lstStyle/>
          <a:p>
            <a:fld id="{E6587EA2-12D3-164E-974C-291FDF176FB5}" type="slidenum">
              <a:rPr lang="en-US" smtClean="0"/>
              <a:t>‹#›</a:t>
            </a:fld>
            <a:endParaRPr lang="en-US"/>
          </a:p>
        </p:txBody>
      </p:sp>
    </p:spTree>
    <p:extLst>
      <p:ext uri="{BB962C8B-B14F-4D97-AF65-F5344CB8AC3E}">
        <p14:creationId xmlns:p14="http://schemas.microsoft.com/office/powerpoint/2010/main" val="2216987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F865-6AF3-BC2E-B938-F23EF71F26C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1AEA242-9CB5-ECCE-D60B-1AE94F81E9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FD4BDD3-0533-1063-F3D0-D4FA87EF2936}"/>
              </a:ext>
            </a:extLst>
          </p:cNvPr>
          <p:cNvSpPr>
            <a:spLocks noGrp="1"/>
          </p:cNvSpPr>
          <p:nvPr>
            <p:ph type="dt" sz="half" idx="10"/>
          </p:nvPr>
        </p:nvSpPr>
        <p:spPr/>
        <p:txBody>
          <a:bodyPr/>
          <a:lstStyle/>
          <a:p>
            <a:fld id="{DDBD76D9-7FAA-F643-BAF5-EC7EA6985C61}" type="datetimeFigureOut">
              <a:rPr lang="en-US" smtClean="0"/>
              <a:t>10/16/25</a:t>
            </a:fld>
            <a:endParaRPr lang="en-US"/>
          </a:p>
        </p:txBody>
      </p:sp>
      <p:sp>
        <p:nvSpPr>
          <p:cNvPr id="5" name="Footer Placeholder 4">
            <a:extLst>
              <a:ext uri="{FF2B5EF4-FFF2-40B4-BE49-F238E27FC236}">
                <a16:creationId xmlns:a16="http://schemas.microsoft.com/office/drawing/2014/main" id="{7203D7A8-A771-113C-591B-4C67AE88AB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37687-90CE-EF87-FD4C-5EF65EDAE17F}"/>
              </a:ext>
            </a:extLst>
          </p:cNvPr>
          <p:cNvSpPr>
            <a:spLocks noGrp="1"/>
          </p:cNvSpPr>
          <p:nvPr>
            <p:ph type="sldNum" sz="quarter" idx="12"/>
          </p:nvPr>
        </p:nvSpPr>
        <p:spPr/>
        <p:txBody>
          <a:bodyPr/>
          <a:lstStyle/>
          <a:p>
            <a:fld id="{E6587EA2-12D3-164E-974C-291FDF176FB5}" type="slidenum">
              <a:rPr lang="en-US" smtClean="0"/>
              <a:t>‹#›</a:t>
            </a:fld>
            <a:endParaRPr lang="en-US"/>
          </a:p>
        </p:txBody>
      </p:sp>
    </p:spTree>
    <p:extLst>
      <p:ext uri="{BB962C8B-B14F-4D97-AF65-F5344CB8AC3E}">
        <p14:creationId xmlns:p14="http://schemas.microsoft.com/office/powerpoint/2010/main" val="99717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3684-60DE-3F0C-94B8-A32169ED81C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3FA6598-5BBB-F10E-AC52-3FBE03622A6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0B9A0D3-F22C-9A53-0FE1-F8D6FC5F39D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80C8BD7-621B-D3A1-B685-F8415282A551}"/>
              </a:ext>
            </a:extLst>
          </p:cNvPr>
          <p:cNvSpPr>
            <a:spLocks noGrp="1"/>
          </p:cNvSpPr>
          <p:nvPr>
            <p:ph type="dt" sz="half" idx="10"/>
          </p:nvPr>
        </p:nvSpPr>
        <p:spPr/>
        <p:txBody>
          <a:bodyPr/>
          <a:lstStyle/>
          <a:p>
            <a:fld id="{DDBD76D9-7FAA-F643-BAF5-EC7EA6985C61}" type="datetimeFigureOut">
              <a:rPr lang="en-US" smtClean="0"/>
              <a:t>10/16/25</a:t>
            </a:fld>
            <a:endParaRPr lang="en-US"/>
          </a:p>
        </p:txBody>
      </p:sp>
      <p:sp>
        <p:nvSpPr>
          <p:cNvPr id="6" name="Footer Placeholder 5">
            <a:extLst>
              <a:ext uri="{FF2B5EF4-FFF2-40B4-BE49-F238E27FC236}">
                <a16:creationId xmlns:a16="http://schemas.microsoft.com/office/drawing/2014/main" id="{242DC6D1-D1B6-8520-C997-618F60109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670E94-ED2E-D556-21CB-C055EB2647C4}"/>
              </a:ext>
            </a:extLst>
          </p:cNvPr>
          <p:cNvSpPr>
            <a:spLocks noGrp="1"/>
          </p:cNvSpPr>
          <p:nvPr>
            <p:ph type="sldNum" sz="quarter" idx="12"/>
          </p:nvPr>
        </p:nvSpPr>
        <p:spPr/>
        <p:txBody>
          <a:bodyPr/>
          <a:lstStyle/>
          <a:p>
            <a:fld id="{E6587EA2-12D3-164E-974C-291FDF176FB5}" type="slidenum">
              <a:rPr lang="en-US" smtClean="0"/>
              <a:t>‹#›</a:t>
            </a:fld>
            <a:endParaRPr lang="en-US"/>
          </a:p>
        </p:txBody>
      </p:sp>
    </p:spTree>
    <p:extLst>
      <p:ext uri="{BB962C8B-B14F-4D97-AF65-F5344CB8AC3E}">
        <p14:creationId xmlns:p14="http://schemas.microsoft.com/office/powerpoint/2010/main" val="2521989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317F4-A98B-C424-0000-57D5E75B244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0524B50-78D4-9102-BB49-977A6EFEE5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ECE9F9F-785A-EE9C-E731-BA34D4A3C0A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DA49431-BCA9-87BC-BA51-D20BA00A86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1EF6752-F8D0-AA27-BFEA-149624DE7CC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60312F0-29F0-9652-429D-A0388F1FE3D0}"/>
              </a:ext>
            </a:extLst>
          </p:cNvPr>
          <p:cNvSpPr>
            <a:spLocks noGrp="1"/>
          </p:cNvSpPr>
          <p:nvPr>
            <p:ph type="dt" sz="half" idx="10"/>
          </p:nvPr>
        </p:nvSpPr>
        <p:spPr/>
        <p:txBody>
          <a:bodyPr/>
          <a:lstStyle/>
          <a:p>
            <a:fld id="{DDBD76D9-7FAA-F643-BAF5-EC7EA6985C61}" type="datetimeFigureOut">
              <a:rPr lang="en-US" smtClean="0"/>
              <a:t>10/16/25</a:t>
            </a:fld>
            <a:endParaRPr lang="en-US"/>
          </a:p>
        </p:txBody>
      </p:sp>
      <p:sp>
        <p:nvSpPr>
          <p:cNvPr id="8" name="Footer Placeholder 7">
            <a:extLst>
              <a:ext uri="{FF2B5EF4-FFF2-40B4-BE49-F238E27FC236}">
                <a16:creationId xmlns:a16="http://schemas.microsoft.com/office/drawing/2014/main" id="{9B91C982-2059-2E6D-4AFA-4DF07BCE2E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18AAD5-F6FD-C23A-6533-202D2DA2227A}"/>
              </a:ext>
            </a:extLst>
          </p:cNvPr>
          <p:cNvSpPr>
            <a:spLocks noGrp="1"/>
          </p:cNvSpPr>
          <p:nvPr>
            <p:ph type="sldNum" sz="quarter" idx="12"/>
          </p:nvPr>
        </p:nvSpPr>
        <p:spPr/>
        <p:txBody>
          <a:bodyPr/>
          <a:lstStyle/>
          <a:p>
            <a:fld id="{E6587EA2-12D3-164E-974C-291FDF176FB5}" type="slidenum">
              <a:rPr lang="en-US" smtClean="0"/>
              <a:t>‹#›</a:t>
            </a:fld>
            <a:endParaRPr lang="en-US"/>
          </a:p>
        </p:txBody>
      </p:sp>
    </p:spTree>
    <p:extLst>
      <p:ext uri="{BB962C8B-B14F-4D97-AF65-F5344CB8AC3E}">
        <p14:creationId xmlns:p14="http://schemas.microsoft.com/office/powerpoint/2010/main" val="170652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835A-0082-7A54-2219-CD49DC17D87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7C7CD7D-3507-36F1-74C3-9175E0D7A777}"/>
              </a:ext>
            </a:extLst>
          </p:cNvPr>
          <p:cNvSpPr>
            <a:spLocks noGrp="1"/>
          </p:cNvSpPr>
          <p:nvPr>
            <p:ph type="dt" sz="half" idx="10"/>
          </p:nvPr>
        </p:nvSpPr>
        <p:spPr/>
        <p:txBody>
          <a:bodyPr/>
          <a:lstStyle/>
          <a:p>
            <a:fld id="{DDBD76D9-7FAA-F643-BAF5-EC7EA6985C61}" type="datetimeFigureOut">
              <a:rPr lang="en-US" smtClean="0"/>
              <a:t>10/16/25</a:t>
            </a:fld>
            <a:endParaRPr lang="en-US"/>
          </a:p>
        </p:txBody>
      </p:sp>
      <p:sp>
        <p:nvSpPr>
          <p:cNvPr id="4" name="Footer Placeholder 3">
            <a:extLst>
              <a:ext uri="{FF2B5EF4-FFF2-40B4-BE49-F238E27FC236}">
                <a16:creationId xmlns:a16="http://schemas.microsoft.com/office/drawing/2014/main" id="{5C4C35FE-D626-C459-144E-A1BE15E0B5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3E9BB9-C510-4231-2FD1-93C6CDA9F7F3}"/>
              </a:ext>
            </a:extLst>
          </p:cNvPr>
          <p:cNvSpPr>
            <a:spLocks noGrp="1"/>
          </p:cNvSpPr>
          <p:nvPr>
            <p:ph type="sldNum" sz="quarter" idx="12"/>
          </p:nvPr>
        </p:nvSpPr>
        <p:spPr/>
        <p:txBody>
          <a:bodyPr/>
          <a:lstStyle/>
          <a:p>
            <a:fld id="{E6587EA2-12D3-164E-974C-291FDF176FB5}" type="slidenum">
              <a:rPr lang="en-US" smtClean="0"/>
              <a:t>‹#›</a:t>
            </a:fld>
            <a:endParaRPr lang="en-US"/>
          </a:p>
        </p:txBody>
      </p:sp>
    </p:spTree>
    <p:extLst>
      <p:ext uri="{BB962C8B-B14F-4D97-AF65-F5344CB8AC3E}">
        <p14:creationId xmlns:p14="http://schemas.microsoft.com/office/powerpoint/2010/main" val="3219915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9EA162-AA8B-DF44-72BA-D4ACB7860A8B}"/>
              </a:ext>
            </a:extLst>
          </p:cNvPr>
          <p:cNvSpPr>
            <a:spLocks noGrp="1"/>
          </p:cNvSpPr>
          <p:nvPr>
            <p:ph type="dt" sz="half" idx="10"/>
          </p:nvPr>
        </p:nvSpPr>
        <p:spPr/>
        <p:txBody>
          <a:bodyPr/>
          <a:lstStyle/>
          <a:p>
            <a:fld id="{DDBD76D9-7FAA-F643-BAF5-EC7EA6985C61}" type="datetimeFigureOut">
              <a:rPr lang="en-US" smtClean="0"/>
              <a:t>10/16/25</a:t>
            </a:fld>
            <a:endParaRPr lang="en-US"/>
          </a:p>
        </p:txBody>
      </p:sp>
      <p:sp>
        <p:nvSpPr>
          <p:cNvPr id="3" name="Footer Placeholder 2">
            <a:extLst>
              <a:ext uri="{FF2B5EF4-FFF2-40B4-BE49-F238E27FC236}">
                <a16:creationId xmlns:a16="http://schemas.microsoft.com/office/drawing/2014/main" id="{18D913EF-BCF8-B531-A823-C56E1007A0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D8809A-5B3C-5D4E-CA2D-533E1677AB61}"/>
              </a:ext>
            </a:extLst>
          </p:cNvPr>
          <p:cNvSpPr>
            <a:spLocks noGrp="1"/>
          </p:cNvSpPr>
          <p:nvPr>
            <p:ph type="sldNum" sz="quarter" idx="12"/>
          </p:nvPr>
        </p:nvSpPr>
        <p:spPr/>
        <p:txBody>
          <a:bodyPr/>
          <a:lstStyle/>
          <a:p>
            <a:fld id="{E6587EA2-12D3-164E-974C-291FDF176FB5}" type="slidenum">
              <a:rPr lang="en-US" smtClean="0"/>
              <a:t>‹#›</a:t>
            </a:fld>
            <a:endParaRPr lang="en-US"/>
          </a:p>
        </p:txBody>
      </p:sp>
    </p:spTree>
    <p:extLst>
      <p:ext uri="{BB962C8B-B14F-4D97-AF65-F5344CB8AC3E}">
        <p14:creationId xmlns:p14="http://schemas.microsoft.com/office/powerpoint/2010/main" val="4056828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11CF-A87F-AF9B-ED99-EBA405000F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88D5383-F0E6-1DFC-A926-1E7FD1366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FAED05-2A1B-BA2D-EE8E-A7B3432CF7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46E2E3F-B183-B476-DF21-E66E96CF99EB}"/>
              </a:ext>
            </a:extLst>
          </p:cNvPr>
          <p:cNvSpPr>
            <a:spLocks noGrp="1"/>
          </p:cNvSpPr>
          <p:nvPr>
            <p:ph type="dt" sz="half" idx="10"/>
          </p:nvPr>
        </p:nvSpPr>
        <p:spPr/>
        <p:txBody>
          <a:bodyPr/>
          <a:lstStyle/>
          <a:p>
            <a:fld id="{DDBD76D9-7FAA-F643-BAF5-EC7EA6985C61}" type="datetimeFigureOut">
              <a:rPr lang="en-US" smtClean="0"/>
              <a:t>10/16/25</a:t>
            </a:fld>
            <a:endParaRPr lang="en-US"/>
          </a:p>
        </p:txBody>
      </p:sp>
      <p:sp>
        <p:nvSpPr>
          <p:cNvPr id="6" name="Footer Placeholder 5">
            <a:extLst>
              <a:ext uri="{FF2B5EF4-FFF2-40B4-BE49-F238E27FC236}">
                <a16:creationId xmlns:a16="http://schemas.microsoft.com/office/drawing/2014/main" id="{D5BC393F-D75E-92A3-F5E6-324D004C0B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A35654-25EC-8160-1BBD-73CAE1759178}"/>
              </a:ext>
            </a:extLst>
          </p:cNvPr>
          <p:cNvSpPr>
            <a:spLocks noGrp="1"/>
          </p:cNvSpPr>
          <p:nvPr>
            <p:ph type="sldNum" sz="quarter" idx="12"/>
          </p:nvPr>
        </p:nvSpPr>
        <p:spPr/>
        <p:txBody>
          <a:bodyPr/>
          <a:lstStyle/>
          <a:p>
            <a:fld id="{E6587EA2-12D3-164E-974C-291FDF176FB5}" type="slidenum">
              <a:rPr lang="en-US" smtClean="0"/>
              <a:t>‹#›</a:t>
            </a:fld>
            <a:endParaRPr lang="en-US"/>
          </a:p>
        </p:txBody>
      </p:sp>
    </p:spTree>
    <p:extLst>
      <p:ext uri="{BB962C8B-B14F-4D97-AF65-F5344CB8AC3E}">
        <p14:creationId xmlns:p14="http://schemas.microsoft.com/office/powerpoint/2010/main" val="186091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8445-8E5A-4A7F-0FC2-BF7AC1BDF44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41B132F-1828-3C84-D4F1-C41B33D7D0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A0B229-84CE-2B1A-32F7-3562BE138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367FC7B-078F-E47B-9949-F21F8BE8C302}"/>
              </a:ext>
            </a:extLst>
          </p:cNvPr>
          <p:cNvSpPr>
            <a:spLocks noGrp="1"/>
          </p:cNvSpPr>
          <p:nvPr>
            <p:ph type="dt" sz="half" idx="10"/>
          </p:nvPr>
        </p:nvSpPr>
        <p:spPr/>
        <p:txBody>
          <a:bodyPr/>
          <a:lstStyle/>
          <a:p>
            <a:fld id="{DDBD76D9-7FAA-F643-BAF5-EC7EA6985C61}" type="datetimeFigureOut">
              <a:rPr lang="en-US" smtClean="0"/>
              <a:t>10/16/25</a:t>
            </a:fld>
            <a:endParaRPr lang="en-US"/>
          </a:p>
        </p:txBody>
      </p:sp>
      <p:sp>
        <p:nvSpPr>
          <p:cNvPr id="6" name="Footer Placeholder 5">
            <a:extLst>
              <a:ext uri="{FF2B5EF4-FFF2-40B4-BE49-F238E27FC236}">
                <a16:creationId xmlns:a16="http://schemas.microsoft.com/office/drawing/2014/main" id="{2354870E-1E52-643E-4C5B-40A1456E7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CA2115-A7D4-6611-4B80-6DA068D8A1E0}"/>
              </a:ext>
            </a:extLst>
          </p:cNvPr>
          <p:cNvSpPr>
            <a:spLocks noGrp="1"/>
          </p:cNvSpPr>
          <p:nvPr>
            <p:ph type="sldNum" sz="quarter" idx="12"/>
          </p:nvPr>
        </p:nvSpPr>
        <p:spPr/>
        <p:txBody>
          <a:bodyPr/>
          <a:lstStyle/>
          <a:p>
            <a:fld id="{E6587EA2-12D3-164E-974C-291FDF176FB5}" type="slidenum">
              <a:rPr lang="en-US" smtClean="0"/>
              <a:t>‹#›</a:t>
            </a:fld>
            <a:endParaRPr lang="en-US"/>
          </a:p>
        </p:txBody>
      </p:sp>
    </p:spTree>
    <p:extLst>
      <p:ext uri="{BB962C8B-B14F-4D97-AF65-F5344CB8AC3E}">
        <p14:creationId xmlns:p14="http://schemas.microsoft.com/office/powerpoint/2010/main" val="3137711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937F76-8CC4-2DA1-8C37-0ADFD47591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1ADF7CC-EBD6-20C7-BA62-2BE638F57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3B5954-13A0-C027-BEA4-AF8DE63502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DBD76D9-7FAA-F643-BAF5-EC7EA6985C61}" type="datetimeFigureOut">
              <a:rPr lang="en-US" smtClean="0"/>
              <a:t>10/16/25</a:t>
            </a:fld>
            <a:endParaRPr lang="en-US"/>
          </a:p>
        </p:txBody>
      </p:sp>
      <p:sp>
        <p:nvSpPr>
          <p:cNvPr id="5" name="Footer Placeholder 4">
            <a:extLst>
              <a:ext uri="{FF2B5EF4-FFF2-40B4-BE49-F238E27FC236}">
                <a16:creationId xmlns:a16="http://schemas.microsoft.com/office/drawing/2014/main" id="{510440CB-366D-5CEE-8B4B-580CAA38BB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95D3806-E158-0A2F-323F-735CD52E59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6587EA2-12D3-164E-974C-291FDF176FB5}" type="slidenum">
              <a:rPr lang="en-US" smtClean="0"/>
              <a:t>‹#›</a:t>
            </a:fld>
            <a:endParaRPr lang="en-US"/>
          </a:p>
        </p:txBody>
      </p:sp>
    </p:spTree>
    <p:extLst>
      <p:ext uri="{BB962C8B-B14F-4D97-AF65-F5344CB8AC3E}">
        <p14:creationId xmlns:p14="http://schemas.microsoft.com/office/powerpoint/2010/main" val="90002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machine-learning/underfitting-and-overfitting-in-machine-learn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data-analysis/principal-component-analysis-pc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machine-learning/ml-t-distributed-stochastic-neighbor-embedding-t-sne-algorith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eeksforgeeks.org/machine-learning/understanding-tf-idf-term-frequency-inverse-document-frequenc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nlp/word-embeddings-in-nl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machine-learning/ml-feature-scaling-part-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Shape 64">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241917-6B42-CCF8-3F3E-FD07FE55585B}"/>
              </a:ext>
            </a:extLst>
          </p:cNvPr>
          <p:cNvSpPr>
            <a:spLocks noGrp="1"/>
          </p:cNvSpPr>
          <p:nvPr>
            <p:ph type="ctrTitle"/>
          </p:nvPr>
        </p:nvSpPr>
        <p:spPr>
          <a:xfrm>
            <a:off x="2026693" y="1030406"/>
            <a:ext cx="8147713" cy="3081242"/>
          </a:xfrm>
        </p:spPr>
        <p:txBody>
          <a:bodyPr anchor="ctr">
            <a:normAutofit/>
          </a:bodyPr>
          <a:lstStyle/>
          <a:p>
            <a:r>
              <a:rPr lang="en-US" sz="4800" dirty="0">
                <a:solidFill>
                  <a:srgbClr val="FFFFFF"/>
                </a:solidFill>
              </a:rPr>
              <a:t>Data Processing Programming </a:t>
            </a:r>
            <a:br>
              <a:rPr lang="en-US" sz="4800" dirty="0">
                <a:solidFill>
                  <a:srgbClr val="FFFFFF"/>
                </a:solidFill>
              </a:rPr>
            </a:br>
            <a:br>
              <a:rPr lang="en-US" sz="4800" dirty="0">
                <a:solidFill>
                  <a:srgbClr val="FFFFFF"/>
                </a:solidFill>
              </a:rPr>
            </a:br>
            <a:r>
              <a:rPr lang="en-US" sz="4800" dirty="0">
                <a:solidFill>
                  <a:srgbClr val="FFFFFF"/>
                </a:solidFill>
              </a:rPr>
              <a:t>DATA TRANSFORMATION</a:t>
            </a:r>
          </a:p>
        </p:txBody>
      </p:sp>
      <p:sp>
        <p:nvSpPr>
          <p:cNvPr id="3" name="Subtitle 2">
            <a:extLst>
              <a:ext uri="{FF2B5EF4-FFF2-40B4-BE49-F238E27FC236}">
                <a16:creationId xmlns:a16="http://schemas.microsoft.com/office/drawing/2014/main" id="{20CE535A-B00F-D7CC-12E6-F3682900EDBF}"/>
              </a:ext>
            </a:extLst>
          </p:cNvPr>
          <p:cNvSpPr>
            <a:spLocks noGrp="1"/>
          </p:cNvSpPr>
          <p:nvPr>
            <p:ph type="subTitle" idx="1"/>
          </p:nvPr>
        </p:nvSpPr>
        <p:spPr>
          <a:xfrm>
            <a:off x="1559943" y="5171093"/>
            <a:ext cx="9078628" cy="860620"/>
          </a:xfrm>
        </p:spPr>
        <p:txBody>
          <a:bodyPr anchor="ctr">
            <a:normAutofit/>
          </a:bodyPr>
          <a:lstStyle/>
          <a:p>
            <a:r>
              <a:rPr lang="en-US">
                <a:solidFill>
                  <a:srgbClr val="FFFFFF"/>
                </a:solidFill>
              </a:rPr>
              <a:t>Lecturer: Shakhnoza Muksimova</a:t>
            </a:r>
          </a:p>
        </p:txBody>
      </p:sp>
    </p:spTree>
    <p:extLst>
      <p:ext uri="{BB962C8B-B14F-4D97-AF65-F5344CB8AC3E}">
        <p14:creationId xmlns:p14="http://schemas.microsoft.com/office/powerpoint/2010/main" val="1937499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45D986-ECE4-E917-0372-00B7EEC12EC1}"/>
              </a:ext>
            </a:extLst>
          </p:cNvPr>
          <p:cNvSpPr>
            <a:spLocks noGrp="1"/>
          </p:cNvSpPr>
          <p:nvPr>
            <p:ph type="title"/>
          </p:nvPr>
        </p:nvSpPr>
        <p:spPr>
          <a:xfrm>
            <a:off x="826396" y="586855"/>
            <a:ext cx="4230100" cy="3387497"/>
          </a:xfrm>
        </p:spPr>
        <p:txBody>
          <a:bodyPr anchor="b">
            <a:normAutofit/>
          </a:bodyPr>
          <a:lstStyle/>
          <a:p>
            <a:pPr algn="r"/>
            <a:r>
              <a:rPr lang="en-GB" sz="4000" b="1">
                <a:solidFill>
                  <a:srgbClr val="FFFFFF"/>
                </a:solidFill>
              </a:rPr>
              <a:t>Normalization</a:t>
            </a:r>
            <a:r>
              <a:rPr lang="en-GB" sz="4000">
                <a:solidFill>
                  <a:srgbClr val="FFFFFF"/>
                </a:solidFill>
              </a:rPr>
              <a:t>:</a:t>
            </a:r>
            <a:endParaRPr lang="en-US" sz="4000">
              <a:solidFill>
                <a:srgbClr val="FFFFFF"/>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AF13C4-3642-9843-C209-AE42277A970D}"/>
                  </a:ext>
                </a:extLst>
              </p:cNvPr>
              <p:cNvSpPr>
                <a:spLocks noGrp="1"/>
              </p:cNvSpPr>
              <p:nvPr>
                <p:ph idx="1"/>
              </p:nvPr>
            </p:nvSpPr>
            <p:spPr>
              <a:xfrm>
                <a:off x="5994964" y="649480"/>
                <a:ext cx="5370641" cy="4762779"/>
              </a:xfrm>
            </p:spPr>
            <p:txBody>
              <a:bodyPr anchor="ctr">
                <a:normAutofit lnSpcReduction="10000"/>
              </a:bodyPr>
              <a:lstStyle/>
              <a:p>
                <a:pPr algn="just" fontAlgn="base"/>
                <a:r>
                  <a:rPr lang="en-GB" sz="2000" dirty="0"/>
                  <a:t>The main objective of normalization is to rescale the features to a standard range of values which is usually 0-1. Normalization is usually used when different features have different range of values and some feature might contribute more to the model learning process, normalization helps in equalizing the range of the features and makes sure that the features contribute equally to the learning algorithm.</a:t>
                </a:r>
                <a:br>
                  <a:rPr lang="en-GB" sz="2000" dirty="0"/>
                </a:br>
                <a:r>
                  <a:rPr lang="en-GB" sz="2000" dirty="0"/>
                  <a:t>Mathematically after normalization the new data point becomes:</a:t>
                </a:r>
                <a:br>
                  <a:rPr lang="en-GB" sz="2000" dirty="0"/>
                </a:br>
                <a14:m>
                  <m:oMath xmlns:m="http://schemas.openxmlformats.org/officeDocument/2006/math">
                    <m:sSubSup>
                      <m:sSubSupPr>
                        <m:ctrlPr>
                          <a:rPr lang="ar-AE" sz="2000" i="1">
                            <a:latin typeface="Cambria Math" panose="02040503050406030204" pitchFamily="18" charset="0"/>
                          </a:rPr>
                        </m:ctrlPr>
                      </m:sSubSupPr>
                      <m:e>
                        <m:r>
                          <a:rPr lang="ar-AE" sz="2000" i="1">
                            <a:latin typeface="Cambria Math" panose="02040503050406030204" pitchFamily="18" charset="0"/>
                          </a:rPr>
                          <m:t>𝑥</m:t>
                        </m:r>
                      </m:e>
                      <m:sub>
                        <m:r>
                          <a:rPr lang="ar-AE" sz="2000" i="1">
                            <a:latin typeface="Cambria Math" panose="02040503050406030204" pitchFamily="18" charset="0"/>
                          </a:rPr>
                          <m:t>𝑖</m:t>
                        </m:r>
                      </m:sub>
                      <m:sup>
                        <m:r>
                          <a:rPr lang="ar-AE" sz="2000">
                            <a:latin typeface="Cambria Math" panose="02040503050406030204" pitchFamily="18" charset="0"/>
                          </a:rPr>
                          <m:t>′</m:t>
                        </m:r>
                      </m:sup>
                    </m:sSubSup>
                    <m:r>
                      <a:rPr lang="ar-AE" sz="2000">
                        <a:latin typeface="Cambria Math" panose="02040503050406030204" pitchFamily="18" charset="0"/>
                      </a:rPr>
                      <m:t>=</m:t>
                    </m:r>
                    <m:f>
                      <m:fPr>
                        <m:ctrlPr>
                          <a:rPr lang="ar-AE" sz="2000" i="1">
                            <a:latin typeface="Cambria Math" panose="02040503050406030204" pitchFamily="18" charset="0"/>
                          </a:rPr>
                        </m:ctrlPr>
                      </m:fPr>
                      <m:num>
                        <m:sSub>
                          <m:sSubPr>
                            <m:ctrlPr>
                              <a:rPr lang="ar-AE" sz="2000" i="1">
                                <a:latin typeface="Cambria Math" panose="02040503050406030204" pitchFamily="18" charset="0"/>
                              </a:rPr>
                            </m:ctrlPr>
                          </m:sSubPr>
                          <m:e>
                            <m:r>
                              <a:rPr lang="ar-AE" sz="2000" i="1">
                                <a:latin typeface="Cambria Math" panose="02040503050406030204" pitchFamily="18" charset="0"/>
                              </a:rPr>
                              <m:t>𝑥</m:t>
                            </m:r>
                          </m:e>
                          <m:sub>
                            <m:r>
                              <a:rPr lang="ar-AE" sz="2000" i="1">
                                <a:latin typeface="Cambria Math" panose="02040503050406030204" pitchFamily="18" charset="0"/>
                              </a:rPr>
                              <m:t>𝑖</m:t>
                            </m:r>
                          </m:sub>
                        </m:sSub>
                        <m:r>
                          <a:rPr lang="ar-AE" sz="2000">
                            <a:latin typeface="Cambria Math" panose="02040503050406030204" pitchFamily="18" charset="0"/>
                          </a:rPr>
                          <m:t>−</m:t>
                        </m:r>
                        <m:r>
                          <a:rPr lang="ar-AE" sz="2000" i="1">
                            <a:latin typeface="Cambria Math" panose="02040503050406030204" pitchFamily="18" charset="0"/>
                          </a:rPr>
                          <m:t>𝑚𝑖𝑛</m:t>
                        </m:r>
                        <m:d>
                          <m:dPr>
                            <m:ctrlPr>
                              <a:rPr lang="ar-AE" sz="2000" i="1">
                                <a:latin typeface="Cambria Math" panose="02040503050406030204" pitchFamily="18" charset="0"/>
                              </a:rPr>
                            </m:ctrlPr>
                          </m:dPr>
                          <m:e>
                            <m:r>
                              <a:rPr lang="ar-AE" sz="2000" i="1">
                                <a:latin typeface="Cambria Math" panose="02040503050406030204" pitchFamily="18" charset="0"/>
                              </a:rPr>
                              <m:t>𝑋</m:t>
                            </m:r>
                          </m:e>
                        </m:d>
                      </m:num>
                      <m:den>
                        <m:r>
                          <a:rPr lang="ar-AE" sz="2000" i="1">
                            <a:latin typeface="Cambria Math" panose="02040503050406030204" pitchFamily="18" charset="0"/>
                          </a:rPr>
                          <m:t>𝑚𝑎𝑥</m:t>
                        </m:r>
                        <m:d>
                          <m:dPr>
                            <m:ctrlPr>
                              <a:rPr lang="ar-AE" sz="2000" i="1">
                                <a:latin typeface="Cambria Math" panose="02040503050406030204" pitchFamily="18" charset="0"/>
                              </a:rPr>
                            </m:ctrlPr>
                          </m:dPr>
                          <m:e>
                            <m:r>
                              <a:rPr lang="ar-AE" sz="2000" i="1">
                                <a:latin typeface="Cambria Math" panose="02040503050406030204" pitchFamily="18" charset="0"/>
                              </a:rPr>
                              <m:t>𝑋</m:t>
                            </m:r>
                          </m:e>
                        </m:d>
                        <m:r>
                          <a:rPr lang="ar-AE" sz="2000">
                            <a:latin typeface="Cambria Math" panose="02040503050406030204" pitchFamily="18" charset="0"/>
                          </a:rPr>
                          <m:t>−</m:t>
                        </m:r>
                        <m:r>
                          <a:rPr lang="ar-AE" sz="2000" i="1">
                            <a:latin typeface="Cambria Math" panose="02040503050406030204" pitchFamily="18" charset="0"/>
                          </a:rPr>
                          <m:t>𝑚𝑖𝑛</m:t>
                        </m:r>
                        <m:d>
                          <m:dPr>
                            <m:ctrlPr>
                              <a:rPr lang="ar-AE" sz="2000" i="1">
                                <a:latin typeface="Cambria Math" panose="02040503050406030204" pitchFamily="18" charset="0"/>
                              </a:rPr>
                            </m:ctrlPr>
                          </m:dPr>
                          <m:e>
                            <m:r>
                              <a:rPr lang="ar-AE" sz="2000" i="1">
                                <a:latin typeface="Cambria Math" panose="02040503050406030204" pitchFamily="18" charset="0"/>
                              </a:rPr>
                              <m:t>𝑋</m:t>
                            </m:r>
                          </m:e>
                        </m:d>
                      </m:den>
                    </m:f>
                  </m:oMath>
                </a14:m>
                <a:r>
                  <a:rPr lang="en-GB" sz="2000" dirty="0"/>
                  <a:t>here max(X) and min(X) are the maximum and minimum value of the feature of the data point being used</a:t>
                </a:r>
              </a:p>
              <a:p>
                <a:pPr algn="just" fontAlgn="base"/>
                <a14:m>
                  <m:oMath xmlns:m="http://schemas.openxmlformats.org/officeDocument/2006/math">
                    <m:sSub>
                      <m:sSubPr>
                        <m:ctrlPr>
                          <a:rPr lang="ar-AE" sz="2000" i="1">
                            <a:latin typeface="Cambria Math" panose="02040503050406030204" pitchFamily="18" charset="0"/>
                          </a:rPr>
                        </m:ctrlPr>
                      </m:sSubPr>
                      <m:e>
                        <m:r>
                          <a:rPr lang="ar-AE" sz="2000" i="1">
                            <a:latin typeface="Cambria Math" panose="02040503050406030204" pitchFamily="18" charset="0"/>
                          </a:rPr>
                          <m:t>𝑥</m:t>
                        </m:r>
                      </m:e>
                      <m:sub>
                        <m:r>
                          <a:rPr lang="ar-AE" sz="2000" i="1">
                            <a:latin typeface="Cambria Math" panose="02040503050406030204" pitchFamily="18" charset="0"/>
                          </a:rPr>
                          <m:t>𝑖</m:t>
                        </m:r>
                      </m:sub>
                    </m:sSub>
                  </m:oMath>
                </a14:m>
                <a:r>
                  <a:rPr lang="ar-AE" sz="2000" dirty="0"/>
                  <a:t> </a:t>
                </a:r>
                <a:r>
                  <a:rPr lang="en-GB" sz="2000" dirty="0"/>
                  <a:t>is the value of the data point.</a:t>
                </a:r>
              </a:p>
            </p:txBody>
          </p:sp>
        </mc:Choice>
        <mc:Fallback>
          <p:sp>
            <p:nvSpPr>
              <p:cNvPr id="3" name="Content Placeholder 2">
                <a:extLst>
                  <a:ext uri="{FF2B5EF4-FFF2-40B4-BE49-F238E27FC236}">
                    <a16:creationId xmlns:a16="http://schemas.microsoft.com/office/drawing/2014/main" id="{66AF13C4-3642-9843-C209-AE42277A970D}"/>
                  </a:ext>
                </a:extLst>
              </p:cNvPr>
              <p:cNvSpPr>
                <a:spLocks noGrp="1" noRot="1" noChangeAspect="1" noMove="1" noResize="1" noEditPoints="1" noAdjustHandles="1" noChangeArrowheads="1" noChangeShapeType="1" noTextEdit="1"/>
              </p:cNvSpPr>
              <p:nvPr>
                <p:ph idx="1"/>
              </p:nvPr>
            </p:nvSpPr>
            <p:spPr>
              <a:xfrm>
                <a:off x="5994964" y="649480"/>
                <a:ext cx="5370641" cy="4762779"/>
              </a:xfrm>
              <a:blipFill>
                <a:blip r:embed="rId2"/>
                <a:stretch>
                  <a:fillRect l="-708" r="-1415"/>
                </a:stretch>
              </a:blipFill>
            </p:spPr>
            <p:txBody>
              <a:bodyPr/>
              <a:lstStyle/>
              <a:p>
                <a:r>
                  <a:rPr lang="en-US">
                    <a:noFill/>
                  </a:rPr>
                  <a:t> </a:t>
                </a:r>
              </a:p>
            </p:txBody>
          </p:sp>
        </mc:Fallback>
      </mc:AlternateContent>
    </p:spTree>
    <p:extLst>
      <p:ext uri="{BB962C8B-B14F-4D97-AF65-F5344CB8AC3E}">
        <p14:creationId xmlns:p14="http://schemas.microsoft.com/office/powerpoint/2010/main" val="27097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437725-4420-AA81-C370-73758EA11FE4}"/>
              </a:ext>
            </a:extLst>
          </p:cNvPr>
          <p:cNvSpPr>
            <a:spLocks noGrp="1"/>
          </p:cNvSpPr>
          <p:nvPr>
            <p:ph type="title"/>
          </p:nvPr>
        </p:nvSpPr>
        <p:spPr>
          <a:xfrm>
            <a:off x="826396" y="586855"/>
            <a:ext cx="4230100" cy="3387497"/>
          </a:xfrm>
        </p:spPr>
        <p:txBody>
          <a:bodyPr anchor="b">
            <a:normAutofit/>
          </a:bodyPr>
          <a:lstStyle/>
          <a:p>
            <a:pPr algn="r"/>
            <a:r>
              <a:rPr lang="en-GB" sz="4000" b="1">
                <a:solidFill>
                  <a:srgbClr val="FFFFFF"/>
                </a:solidFill>
              </a:rPr>
              <a:t>Standardization</a:t>
            </a:r>
            <a:r>
              <a:rPr lang="en-GB" sz="4000">
                <a:solidFill>
                  <a:srgbClr val="FFFFFF"/>
                </a:solidFill>
              </a:rPr>
              <a:t>:</a:t>
            </a:r>
            <a:endParaRPr lang="en-US" sz="4000">
              <a:solidFill>
                <a:srgbClr val="FFFFFF"/>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CC47E82-13BC-6FD5-3DF6-9592200689F1}"/>
                  </a:ext>
                </a:extLst>
              </p:cNvPr>
              <p:cNvSpPr>
                <a:spLocks noGrp="1"/>
              </p:cNvSpPr>
              <p:nvPr>
                <p:ph idx="1"/>
              </p:nvPr>
            </p:nvSpPr>
            <p:spPr>
              <a:xfrm>
                <a:off x="6503158" y="649480"/>
                <a:ext cx="4862447" cy="5546047"/>
              </a:xfrm>
            </p:spPr>
            <p:txBody>
              <a:bodyPr anchor="ctr">
                <a:normAutofit/>
              </a:bodyPr>
              <a:lstStyle/>
              <a:p>
                <a:pPr/>
                <a:r>
                  <a:rPr lang="en-GB" sz="2000"/>
                  <a:t>Standardardization is also known as </a:t>
                </a:r>
                <a:r>
                  <a:rPr lang="en-GB" sz="2000" b="1"/>
                  <a:t>z-score normalization</a:t>
                </a:r>
                <a:r>
                  <a:rPr lang="en-GB" sz="2000"/>
                  <a:t>, the objective of standardization is to transform the feature such that the value of mean becomes 0 and the value of standard deviation becomes 1. Standardization is usually useful when features have different scales but follow normal distribution, it helps machine learning algorithms which relies on gradient based optimization to converge at a faster rate. The new data point after standardization becomes:</a:t>
                </a:r>
                <a:br>
                  <a:rPr lang="en-GB" sz="2000"/>
                </a:br>
                <a14:m>
                  <m:oMath xmlns:m="http://schemas.openxmlformats.org/officeDocument/2006/math">
                    <m:sSubSup>
                      <m:sSubSupPr>
                        <m:ctrlPr>
                          <a:rPr lang="ar-AE" sz="2000" i="1">
                            <a:latin typeface="Cambria Math" panose="02040503050406030204" pitchFamily="18" charset="0"/>
                          </a:rPr>
                        </m:ctrlPr>
                      </m:sSubSupPr>
                      <m:e>
                        <m:r>
                          <a:rPr lang="ar-AE" sz="2000" i="1">
                            <a:latin typeface="Cambria Math" panose="02040503050406030204" pitchFamily="18" charset="0"/>
                          </a:rPr>
                          <m:t>𝑥</m:t>
                        </m:r>
                      </m:e>
                      <m:sub>
                        <m:r>
                          <a:rPr lang="ar-AE" sz="2000" i="1">
                            <a:latin typeface="Cambria Math" panose="02040503050406030204" pitchFamily="18" charset="0"/>
                          </a:rPr>
                          <m:t>𝑖</m:t>
                        </m:r>
                      </m:sub>
                      <m:sup>
                        <m:r>
                          <a:rPr lang="ar-AE" sz="2000">
                            <a:latin typeface="Cambria Math" panose="02040503050406030204" pitchFamily="18" charset="0"/>
                          </a:rPr>
                          <m:t>′</m:t>
                        </m:r>
                      </m:sup>
                    </m:sSubSup>
                    <m:r>
                      <a:rPr lang="ar-AE" sz="2000">
                        <a:latin typeface="Cambria Math" panose="02040503050406030204" pitchFamily="18" charset="0"/>
                      </a:rPr>
                      <m:t>=</m:t>
                    </m:r>
                    <m:f>
                      <m:fPr>
                        <m:ctrlPr>
                          <a:rPr lang="ar-AE" sz="2000" i="1">
                            <a:latin typeface="Cambria Math" panose="02040503050406030204" pitchFamily="18" charset="0"/>
                          </a:rPr>
                        </m:ctrlPr>
                      </m:fPr>
                      <m:num>
                        <m:sSub>
                          <m:sSubPr>
                            <m:ctrlPr>
                              <a:rPr lang="ar-AE" sz="2000" i="1">
                                <a:latin typeface="Cambria Math" panose="02040503050406030204" pitchFamily="18" charset="0"/>
                              </a:rPr>
                            </m:ctrlPr>
                          </m:sSubPr>
                          <m:e>
                            <m:r>
                              <a:rPr lang="ar-AE" sz="2000" i="1">
                                <a:latin typeface="Cambria Math" panose="02040503050406030204" pitchFamily="18" charset="0"/>
                              </a:rPr>
                              <m:t>𝑥</m:t>
                            </m:r>
                          </m:e>
                          <m:sub>
                            <m:r>
                              <a:rPr lang="ar-AE" sz="2000" i="1">
                                <a:latin typeface="Cambria Math" panose="02040503050406030204" pitchFamily="18" charset="0"/>
                              </a:rPr>
                              <m:t>𝑖</m:t>
                            </m:r>
                          </m:sub>
                        </m:sSub>
                        <m:r>
                          <a:rPr lang="ar-AE" sz="2000">
                            <a:latin typeface="Cambria Math" panose="02040503050406030204" pitchFamily="18" charset="0"/>
                          </a:rPr>
                          <m:t>−</m:t>
                        </m:r>
                        <m:r>
                          <a:rPr lang="ar-AE" sz="2000" i="1">
                            <a:latin typeface="Cambria Math" panose="02040503050406030204" pitchFamily="18" charset="0"/>
                          </a:rPr>
                          <m:t>𝑚𝑒𝑎𝑛</m:t>
                        </m:r>
                        <m:d>
                          <m:dPr>
                            <m:ctrlPr>
                              <a:rPr lang="ar-AE" sz="2000" i="1">
                                <a:latin typeface="Cambria Math" panose="02040503050406030204" pitchFamily="18" charset="0"/>
                              </a:rPr>
                            </m:ctrlPr>
                          </m:dPr>
                          <m:e>
                            <m:r>
                              <a:rPr lang="ar-AE" sz="2000" i="1">
                                <a:latin typeface="Cambria Math" panose="02040503050406030204" pitchFamily="18" charset="0"/>
                              </a:rPr>
                              <m:t>𝑋</m:t>
                            </m:r>
                          </m:e>
                        </m:d>
                      </m:num>
                      <m:den>
                        <m:r>
                          <a:rPr lang="ar-AE" sz="2000" i="1">
                            <a:latin typeface="Cambria Math" panose="02040503050406030204" pitchFamily="18" charset="0"/>
                          </a:rPr>
                          <m:t>𝑠𝑡𝑑</m:t>
                        </m:r>
                        <m:d>
                          <m:dPr>
                            <m:ctrlPr>
                              <a:rPr lang="ar-AE" sz="2000" i="1">
                                <a:latin typeface="Cambria Math" panose="02040503050406030204" pitchFamily="18" charset="0"/>
                              </a:rPr>
                            </m:ctrlPr>
                          </m:dPr>
                          <m:e>
                            <m:r>
                              <a:rPr lang="ar-AE" sz="2000" i="1">
                                <a:latin typeface="Cambria Math" panose="02040503050406030204" pitchFamily="18" charset="0"/>
                              </a:rPr>
                              <m:t>𝑋</m:t>
                            </m:r>
                          </m:e>
                        </m:d>
                      </m:den>
                    </m:f>
                  </m:oMath>
                </a14:m>
                <a:br>
                  <a:rPr lang="ar-AE" sz="2000"/>
                </a:br>
                <a:r>
                  <a:rPr lang="en-GB" sz="2000"/>
                  <a:t>here, mean(X) and std(X) are the mean and standard deviation of feature respectively.</a:t>
                </a:r>
                <a:endParaRPr lang="en-US" sz="2000"/>
              </a:p>
            </p:txBody>
          </p:sp>
        </mc:Choice>
        <mc:Fallback>
          <p:sp>
            <p:nvSpPr>
              <p:cNvPr id="3" name="Content Placeholder 2">
                <a:extLst>
                  <a:ext uri="{FF2B5EF4-FFF2-40B4-BE49-F238E27FC236}">
                    <a16:creationId xmlns:a16="http://schemas.microsoft.com/office/drawing/2014/main" id="{CCC47E82-13BC-6FD5-3DF6-9592200689F1}"/>
                  </a:ext>
                </a:extLst>
              </p:cNvPr>
              <p:cNvSpPr>
                <a:spLocks noGrp="1" noRot="1" noChangeAspect="1" noMove="1" noResize="1" noEditPoints="1" noAdjustHandles="1" noChangeArrowheads="1" noChangeShapeType="1" noTextEdit="1"/>
              </p:cNvSpPr>
              <p:nvPr>
                <p:ph idx="1"/>
              </p:nvPr>
            </p:nvSpPr>
            <p:spPr>
              <a:xfrm>
                <a:off x="6503158" y="649480"/>
                <a:ext cx="4862447" cy="5546047"/>
              </a:xfrm>
              <a:blipFill>
                <a:blip r:embed="rId2"/>
                <a:stretch>
                  <a:fillRect l="-1305" r="-522"/>
                </a:stretch>
              </a:blipFill>
            </p:spPr>
            <p:txBody>
              <a:bodyPr/>
              <a:lstStyle/>
              <a:p>
                <a:r>
                  <a:rPr lang="en-US">
                    <a:noFill/>
                  </a:rPr>
                  <a:t> </a:t>
                </a:r>
              </a:p>
            </p:txBody>
          </p:sp>
        </mc:Fallback>
      </mc:AlternateContent>
    </p:spTree>
    <p:extLst>
      <p:ext uri="{BB962C8B-B14F-4D97-AF65-F5344CB8AC3E}">
        <p14:creationId xmlns:p14="http://schemas.microsoft.com/office/powerpoint/2010/main" val="43721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FE857-9D24-A568-8B5D-DC15F276E5C9}"/>
              </a:ext>
            </a:extLst>
          </p:cNvPr>
          <p:cNvSpPr>
            <a:spLocks noGrp="1"/>
          </p:cNvSpPr>
          <p:nvPr>
            <p:ph type="title"/>
          </p:nvPr>
        </p:nvSpPr>
        <p:spPr>
          <a:xfrm>
            <a:off x="1156851" y="637762"/>
            <a:ext cx="9888496" cy="900131"/>
          </a:xfrm>
        </p:spPr>
        <p:txBody>
          <a:bodyPr anchor="t">
            <a:normAutofit/>
          </a:bodyPr>
          <a:lstStyle/>
          <a:p>
            <a:r>
              <a:rPr lang="en-GB" sz="4000" b="1">
                <a:solidFill>
                  <a:schemeClr val="bg1"/>
                </a:solidFill>
              </a:rPr>
              <a:t>Encoding Categorical Variables</a:t>
            </a:r>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BB50B5-00A9-D546-8B57-C3C48C7228AE}"/>
              </a:ext>
            </a:extLst>
          </p:cNvPr>
          <p:cNvSpPr>
            <a:spLocks noGrp="1"/>
          </p:cNvSpPr>
          <p:nvPr>
            <p:ph idx="1"/>
          </p:nvPr>
        </p:nvSpPr>
        <p:spPr>
          <a:xfrm>
            <a:off x="1155548" y="2217343"/>
            <a:ext cx="9880893" cy="3959619"/>
          </a:xfrm>
        </p:spPr>
        <p:txBody>
          <a:bodyPr>
            <a:normAutofit/>
          </a:bodyPr>
          <a:lstStyle/>
          <a:p>
            <a:r>
              <a:rPr lang="en-GB" sz="1700"/>
              <a:t>Many a times some features of a dataset are labeled as of different categories, but most of the machine learning algorithms works better on numeric data feature as compared to any different data type feature. Therefore, encoding of categorical features becomes an important step of data transformation. The categorical features could be encoded into numerical valued features in different ways.</a:t>
            </a:r>
          </a:p>
          <a:p>
            <a:r>
              <a:rPr lang="en-US" sz="1700" b="1"/>
              <a:t>One-Hot Encoding:</a:t>
            </a:r>
          </a:p>
          <a:p>
            <a:pPr marL="0" indent="0">
              <a:buNone/>
            </a:pPr>
            <a:r>
              <a:rPr lang="en-US" sz="1700"/>
              <a:t>Converts each category into separate binary columns (example:car, bike, bicycle → is_car, is_bike, is_bicycle).</a:t>
            </a:r>
          </a:p>
          <a:p>
            <a:r>
              <a:rPr lang="en-US" sz="1700" b="1"/>
              <a:t>Label Encoding:</a:t>
            </a:r>
          </a:p>
          <a:p>
            <a:pPr marL="0" indent="0">
              <a:buNone/>
            </a:pPr>
            <a:r>
              <a:rPr lang="en-US" sz="1700"/>
              <a:t>Assigns a unique numeric value to each category (example: small, medium, large → 0, 1, 2).</a:t>
            </a:r>
          </a:p>
          <a:p>
            <a:r>
              <a:rPr lang="en-US" sz="1700" b="1"/>
              <a:t>Ordinal Encoding:</a:t>
            </a:r>
          </a:p>
          <a:p>
            <a:pPr marL="0" indent="0">
              <a:buNone/>
            </a:pPr>
            <a:r>
              <a:rPr lang="en-US" sz="1700"/>
              <a:t>Similar to label encoding but follows a logical order or hierarchy (example: High School, Bachelor’s, Master’s → 0, 1, 2).</a:t>
            </a:r>
          </a:p>
        </p:txBody>
      </p:sp>
    </p:spTree>
    <p:extLst>
      <p:ext uri="{BB962C8B-B14F-4D97-AF65-F5344CB8AC3E}">
        <p14:creationId xmlns:p14="http://schemas.microsoft.com/office/powerpoint/2010/main" val="1705887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AB1732-F61E-07F3-1644-3D737A4AC3AB}"/>
              </a:ext>
            </a:extLst>
          </p:cNvPr>
          <p:cNvSpPr>
            <a:spLocks noGrp="1"/>
          </p:cNvSpPr>
          <p:nvPr>
            <p:ph type="title"/>
          </p:nvPr>
        </p:nvSpPr>
        <p:spPr>
          <a:xfrm>
            <a:off x="826396" y="586855"/>
            <a:ext cx="4230100" cy="3387497"/>
          </a:xfrm>
        </p:spPr>
        <p:txBody>
          <a:bodyPr anchor="b">
            <a:normAutofit/>
          </a:bodyPr>
          <a:lstStyle/>
          <a:p>
            <a:pPr algn="r"/>
            <a:r>
              <a:rPr lang="en-GB" sz="4000" b="1">
                <a:solidFill>
                  <a:srgbClr val="FFFFFF"/>
                </a:solidFill>
              </a:rPr>
              <a:t>Handling Skewed Distribution</a:t>
            </a:r>
            <a:endParaRPr lang="en-US" sz="4000">
              <a:solidFill>
                <a:srgbClr val="FFFFFF"/>
              </a:solidFill>
            </a:endParaRPr>
          </a:p>
        </p:txBody>
      </p:sp>
      <p:sp>
        <p:nvSpPr>
          <p:cNvPr id="3" name="Content Placeholder 2">
            <a:extLst>
              <a:ext uri="{FF2B5EF4-FFF2-40B4-BE49-F238E27FC236}">
                <a16:creationId xmlns:a16="http://schemas.microsoft.com/office/drawing/2014/main" id="{4F1D203B-677A-624F-2752-6A2638D4BBCC}"/>
              </a:ext>
            </a:extLst>
          </p:cNvPr>
          <p:cNvSpPr>
            <a:spLocks noGrp="1"/>
          </p:cNvSpPr>
          <p:nvPr>
            <p:ph idx="1"/>
          </p:nvPr>
        </p:nvSpPr>
        <p:spPr>
          <a:xfrm>
            <a:off x="6503158" y="649480"/>
            <a:ext cx="4862447" cy="5546047"/>
          </a:xfrm>
        </p:spPr>
        <p:txBody>
          <a:bodyPr anchor="ctr">
            <a:normAutofit/>
          </a:bodyPr>
          <a:lstStyle/>
          <a:p>
            <a:r>
              <a:rPr lang="en-GB" sz="1300"/>
              <a:t>Many machine learning algorithms assumes that the data features are normally distributed, this is why handling skewed distribution becomes an essential task in data transformation process, as the skewed data might lead to biased or inaccurate model. As we have seen transformers in the </a:t>
            </a:r>
            <a:r>
              <a:rPr lang="en-GB" sz="1300" b="1"/>
              <a:t>Dealing with Outliers</a:t>
            </a:r>
            <a:r>
              <a:rPr lang="en-GB" sz="1300"/>
              <a:t> process, they are used usually to normally distribute the features:</a:t>
            </a:r>
          </a:p>
          <a:p>
            <a:r>
              <a:rPr lang="en-US" sz="1300" b="1"/>
              <a:t>Log Transformation:</a:t>
            </a:r>
          </a:p>
          <a:p>
            <a:r>
              <a:rPr lang="en-US" sz="1300"/>
              <a:t>Used for right-skewed data; applies natural log to positive values only.</a:t>
            </a:r>
          </a:p>
          <a:p>
            <a:r>
              <a:rPr lang="en-US" sz="1300" b="1"/>
              <a:t>Square Root Transformation:</a:t>
            </a:r>
          </a:p>
          <a:p>
            <a:r>
              <a:rPr lang="en-US" sz="1300"/>
              <a:t>Reduces moderate right skew by taking the square root of each value.</a:t>
            </a:r>
          </a:p>
          <a:p>
            <a:r>
              <a:rPr lang="en-US" sz="1300" b="1"/>
              <a:t>Box-Cox Transformation:</a:t>
            </a:r>
          </a:p>
          <a:p>
            <a:r>
              <a:rPr lang="en-US" sz="1300"/>
              <a:t>Normalizes right-skewed positive data using a parameter (</a:t>
            </a:r>
            <a:r>
              <a:rPr lang="el-GR" sz="1300"/>
              <a:t>λ) </a:t>
            </a:r>
            <a:r>
              <a:rPr lang="en-US" sz="1300"/>
              <a:t>to best approximate normality.</a:t>
            </a:r>
          </a:p>
          <a:p>
            <a:r>
              <a:rPr lang="en-US" sz="1300" b="1"/>
              <a:t>Yeo-Johnson Transformation:</a:t>
            </a:r>
          </a:p>
          <a:p>
            <a:r>
              <a:rPr lang="en-US" sz="1300"/>
              <a:t>Similar to Box-Cox but works for both positive/negative and left/right-skewed data.</a:t>
            </a:r>
          </a:p>
          <a:p>
            <a:r>
              <a:rPr lang="en-US" sz="1300" b="1"/>
              <a:t>Quantile Transformation:</a:t>
            </a:r>
          </a:p>
          <a:p>
            <a:r>
              <a:rPr lang="en-US" sz="1300"/>
              <a:t>Maps data to a uniform or normal distribution based on percentiles.</a:t>
            </a:r>
          </a:p>
        </p:txBody>
      </p:sp>
    </p:spTree>
    <p:extLst>
      <p:ext uri="{BB962C8B-B14F-4D97-AF65-F5344CB8AC3E}">
        <p14:creationId xmlns:p14="http://schemas.microsoft.com/office/powerpoint/2010/main" val="382611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BF201C-8672-1A3A-74AA-BA462558D65D}"/>
              </a:ext>
            </a:extLst>
          </p:cNvPr>
          <p:cNvSpPr>
            <a:spLocks noGrp="1"/>
          </p:cNvSpPr>
          <p:nvPr>
            <p:ph type="title"/>
          </p:nvPr>
        </p:nvSpPr>
        <p:spPr>
          <a:xfrm>
            <a:off x="826396" y="586855"/>
            <a:ext cx="4230100" cy="3387497"/>
          </a:xfrm>
        </p:spPr>
        <p:txBody>
          <a:bodyPr anchor="b">
            <a:normAutofit/>
          </a:bodyPr>
          <a:lstStyle/>
          <a:p>
            <a:pPr algn="r"/>
            <a:r>
              <a:rPr lang="en-GB" sz="4000" b="1">
                <a:solidFill>
                  <a:srgbClr val="FFFFFF"/>
                </a:solidFill>
              </a:rPr>
              <a:t>Feature Engineering</a:t>
            </a:r>
            <a:endParaRPr lang="en-US" sz="4000">
              <a:solidFill>
                <a:srgbClr val="FFFFFF"/>
              </a:solidFill>
            </a:endParaRPr>
          </a:p>
        </p:txBody>
      </p:sp>
      <p:sp>
        <p:nvSpPr>
          <p:cNvPr id="3" name="Content Placeholder 2">
            <a:extLst>
              <a:ext uri="{FF2B5EF4-FFF2-40B4-BE49-F238E27FC236}">
                <a16:creationId xmlns:a16="http://schemas.microsoft.com/office/drawing/2014/main" id="{C0A9F363-1A85-05BA-8CDA-0B716A76B4A8}"/>
              </a:ext>
            </a:extLst>
          </p:cNvPr>
          <p:cNvSpPr>
            <a:spLocks noGrp="1"/>
          </p:cNvSpPr>
          <p:nvPr>
            <p:ph idx="1"/>
          </p:nvPr>
        </p:nvSpPr>
        <p:spPr>
          <a:xfrm>
            <a:off x="6503157" y="10141"/>
            <a:ext cx="4862447" cy="5546047"/>
          </a:xfrm>
        </p:spPr>
        <p:txBody>
          <a:bodyPr anchor="ctr">
            <a:normAutofit/>
          </a:bodyPr>
          <a:lstStyle/>
          <a:p>
            <a:r>
              <a:rPr lang="en-GB" sz="1600" dirty="0"/>
              <a:t>The process of creating new features or modifying the existing feature to improve the performance of machine learning model is called feature engineering. It helps in creating more informative and effective representation of patterns present in data by combining and transforming the given features. Through feature engineering we can increase our model performance and generalization ability. We have already seen some of the feature engineering techniques such as binning and normalization in previous steps.</a:t>
            </a:r>
          </a:p>
          <a:p>
            <a:r>
              <a:rPr lang="en-US" sz="1600" b="1" dirty="0"/>
              <a:t>Polynomial Features: </a:t>
            </a:r>
            <a:r>
              <a:rPr lang="en-US" sz="1600" dirty="0"/>
              <a:t>Capture non-linear relationships by raising features to powers; can enhance linear models with regularization to avoid overfitting.</a:t>
            </a:r>
          </a:p>
          <a:p>
            <a:r>
              <a:rPr lang="en-US" sz="1600" b="1" dirty="0"/>
              <a:t>Interaction Terms: </a:t>
            </a:r>
            <a:r>
              <a:rPr lang="en-US" sz="1600" dirty="0"/>
              <a:t>Combine features (ex: length × width) to reveal relationships not seen individually.</a:t>
            </a:r>
          </a:p>
          <a:p>
            <a:r>
              <a:rPr lang="en-US" sz="1600" b="1" dirty="0"/>
              <a:t>Domain-Specific Features: </a:t>
            </a:r>
            <a:r>
              <a:rPr lang="en-US" sz="1600" dirty="0"/>
              <a:t>Create features based on domain knowledge to add meaningful, problem-relevant information.</a:t>
            </a:r>
          </a:p>
        </p:txBody>
      </p:sp>
    </p:spTree>
    <p:extLst>
      <p:ext uri="{BB962C8B-B14F-4D97-AF65-F5344CB8AC3E}">
        <p14:creationId xmlns:p14="http://schemas.microsoft.com/office/powerpoint/2010/main" val="480173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904C14-EF19-0D6E-0AEC-50E1EECD8FEE}"/>
              </a:ext>
            </a:extLst>
          </p:cNvPr>
          <p:cNvSpPr>
            <a:spLocks noGrp="1"/>
          </p:cNvSpPr>
          <p:nvPr>
            <p:ph type="title"/>
          </p:nvPr>
        </p:nvSpPr>
        <p:spPr>
          <a:xfrm>
            <a:off x="826396" y="586855"/>
            <a:ext cx="4230100" cy="3387497"/>
          </a:xfrm>
        </p:spPr>
        <p:txBody>
          <a:bodyPr anchor="b">
            <a:normAutofit/>
          </a:bodyPr>
          <a:lstStyle/>
          <a:p>
            <a:pPr algn="r"/>
            <a:r>
              <a:rPr lang="en-GB" sz="4000" b="1">
                <a:solidFill>
                  <a:srgbClr val="FFFFFF"/>
                </a:solidFill>
              </a:rPr>
              <a:t>Dimensionality Reduction</a:t>
            </a:r>
            <a:endParaRPr lang="en-US" sz="4000">
              <a:solidFill>
                <a:srgbClr val="FFFFFF"/>
              </a:solidFill>
            </a:endParaRPr>
          </a:p>
        </p:txBody>
      </p:sp>
      <p:sp>
        <p:nvSpPr>
          <p:cNvPr id="3" name="Content Placeholder 2">
            <a:extLst>
              <a:ext uri="{FF2B5EF4-FFF2-40B4-BE49-F238E27FC236}">
                <a16:creationId xmlns:a16="http://schemas.microsoft.com/office/drawing/2014/main" id="{7045FD7C-605F-5260-5E66-DBA5EAD4FC57}"/>
              </a:ext>
            </a:extLst>
          </p:cNvPr>
          <p:cNvSpPr>
            <a:spLocks noGrp="1"/>
          </p:cNvSpPr>
          <p:nvPr>
            <p:ph idx="1"/>
          </p:nvPr>
        </p:nvSpPr>
        <p:spPr>
          <a:xfrm>
            <a:off x="6503158" y="649480"/>
            <a:ext cx="4862447" cy="5546047"/>
          </a:xfrm>
        </p:spPr>
        <p:txBody>
          <a:bodyPr anchor="ctr">
            <a:normAutofit/>
          </a:bodyPr>
          <a:lstStyle/>
          <a:p>
            <a:pPr fontAlgn="base"/>
            <a:r>
              <a:rPr lang="en-GB" sz="2000" dirty="0" err="1"/>
              <a:t>Dimentionality</a:t>
            </a:r>
            <a:r>
              <a:rPr lang="en-GB" sz="2000" dirty="0"/>
              <a:t> reduction is the process of reducing the number of features in the dataset while preserving the information that the original dataset conveys. It is often considered good to reduce the dimensions of highly dimensional dataset to reduce the computational complexity and reduce the chances of </a:t>
            </a:r>
            <a:r>
              <a:rPr lang="en-GB" sz="2000" b="1" u="sng" dirty="0">
                <a:hlinkClick r:id="rId2"/>
              </a:rPr>
              <a:t>overfitting</a:t>
            </a:r>
            <a:r>
              <a:rPr lang="en-GB" sz="2000" dirty="0"/>
              <a:t>. There are two dimensionality reduction techniques which are used widely.</a:t>
            </a:r>
          </a:p>
          <a:p>
            <a:pPr marL="0" indent="0" fontAlgn="base">
              <a:buNone/>
            </a:pPr>
            <a:br>
              <a:rPr lang="en-GB" sz="2000" dirty="0"/>
            </a:br>
            <a:endParaRPr lang="en-GB" sz="2000" dirty="0"/>
          </a:p>
          <a:p>
            <a:endParaRPr lang="en-US" sz="2000" dirty="0"/>
          </a:p>
        </p:txBody>
      </p:sp>
    </p:spTree>
    <p:extLst>
      <p:ext uri="{BB962C8B-B14F-4D97-AF65-F5344CB8AC3E}">
        <p14:creationId xmlns:p14="http://schemas.microsoft.com/office/powerpoint/2010/main" val="2359577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A7544E-D111-F6BF-C193-5D8576DA5AA3}"/>
              </a:ext>
            </a:extLst>
          </p:cNvPr>
          <p:cNvSpPr>
            <a:spLocks noGrp="1"/>
          </p:cNvSpPr>
          <p:nvPr>
            <p:ph type="title"/>
          </p:nvPr>
        </p:nvSpPr>
        <p:spPr>
          <a:xfrm>
            <a:off x="826396" y="586855"/>
            <a:ext cx="4230100" cy="3387497"/>
          </a:xfrm>
        </p:spPr>
        <p:txBody>
          <a:bodyPr anchor="b">
            <a:normAutofit/>
          </a:bodyPr>
          <a:lstStyle/>
          <a:p>
            <a:pPr algn="r"/>
            <a:r>
              <a:rPr lang="en-GB" sz="4000" b="1">
                <a:solidFill>
                  <a:srgbClr val="FFFFFF"/>
                </a:solidFill>
              </a:rPr>
              <a:t>Principal Component Analysis(PCA)</a:t>
            </a:r>
            <a:endParaRPr lang="en-US" sz="4000">
              <a:solidFill>
                <a:srgbClr val="FFFFFF"/>
              </a:solidFill>
            </a:endParaRPr>
          </a:p>
        </p:txBody>
      </p:sp>
      <p:sp>
        <p:nvSpPr>
          <p:cNvPr id="3" name="Content Placeholder 2">
            <a:extLst>
              <a:ext uri="{FF2B5EF4-FFF2-40B4-BE49-F238E27FC236}">
                <a16:creationId xmlns:a16="http://schemas.microsoft.com/office/drawing/2014/main" id="{24F1FFA5-892F-7B22-3EAF-FFC0AB7D08C7}"/>
              </a:ext>
            </a:extLst>
          </p:cNvPr>
          <p:cNvSpPr>
            <a:spLocks noGrp="1"/>
          </p:cNvSpPr>
          <p:nvPr>
            <p:ph idx="1"/>
          </p:nvPr>
        </p:nvSpPr>
        <p:spPr>
          <a:xfrm>
            <a:off x="6503158" y="649480"/>
            <a:ext cx="4862447" cy="5546047"/>
          </a:xfrm>
        </p:spPr>
        <p:txBody>
          <a:bodyPr anchor="ctr">
            <a:normAutofit/>
          </a:bodyPr>
          <a:lstStyle/>
          <a:p>
            <a:pPr fontAlgn="base"/>
            <a:r>
              <a:rPr lang="en-GB" sz="2000" b="1" u="sng">
                <a:hlinkClick r:id="rId2"/>
              </a:rPr>
              <a:t>PCA</a:t>
            </a:r>
            <a:r>
              <a:rPr lang="en-GB" sz="2000"/>
              <a:t> is the most common dimensionality reduction technique used in machine learning which transforms higher dimension data into lower dimension data retaining the information of the original dataset. PCA deals with the generation of principal components through standardization of data, finding covariance matrix of the data and then arranging the eigenvector obtained from the covariance matrix according to eigen values in descending order. In PCA the original data is projected onto the principal components to obtain lower dimensional data.</a:t>
            </a:r>
          </a:p>
          <a:p>
            <a:endParaRPr lang="en-US" sz="2000"/>
          </a:p>
        </p:txBody>
      </p:sp>
    </p:spTree>
    <p:extLst>
      <p:ext uri="{BB962C8B-B14F-4D97-AF65-F5344CB8AC3E}">
        <p14:creationId xmlns:p14="http://schemas.microsoft.com/office/powerpoint/2010/main" val="277731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9AF4C4-2611-D56E-A6FD-3489A029FC33}"/>
              </a:ext>
            </a:extLst>
          </p:cNvPr>
          <p:cNvSpPr>
            <a:spLocks noGrp="1"/>
          </p:cNvSpPr>
          <p:nvPr>
            <p:ph type="title"/>
          </p:nvPr>
        </p:nvSpPr>
        <p:spPr>
          <a:xfrm>
            <a:off x="826396" y="586855"/>
            <a:ext cx="4230100" cy="3387497"/>
          </a:xfrm>
        </p:spPr>
        <p:txBody>
          <a:bodyPr anchor="b">
            <a:normAutofit/>
          </a:bodyPr>
          <a:lstStyle/>
          <a:p>
            <a:pPr algn="r"/>
            <a:r>
              <a:rPr lang="en-GB" sz="4000" b="1">
                <a:solidFill>
                  <a:srgbClr val="FFFFFF"/>
                </a:solidFill>
              </a:rPr>
              <a:t>t-Distributed Stochastic Neighbor Embedding</a:t>
            </a:r>
            <a:endParaRPr lang="en-US" sz="4000">
              <a:solidFill>
                <a:srgbClr val="FFFFFF"/>
              </a:solidFill>
            </a:endParaRPr>
          </a:p>
        </p:txBody>
      </p:sp>
      <p:sp>
        <p:nvSpPr>
          <p:cNvPr id="3" name="Content Placeholder 2">
            <a:extLst>
              <a:ext uri="{FF2B5EF4-FFF2-40B4-BE49-F238E27FC236}">
                <a16:creationId xmlns:a16="http://schemas.microsoft.com/office/drawing/2014/main" id="{7FD86EBE-0D02-AD88-BFF4-9FA8496AC015}"/>
              </a:ext>
            </a:extLst>
          </p:cNvPr>
          <p:cNvSpPr>
            <a:spLocks noGrp="1"/>
          </p:cNvSpPr>
          <p:nvPr>
            <p:ph idx="1"/>
          </p:nvPr>
        </p:nvSpPr>
        <p:spPr>
          <a:xfrm>
            <a:off x="6503158" y="649480"/>
            <a:ext cx="4862447" cy="5546047"/>
          </a:xfrm>
        </p:spPr>
        <p:txBody>
          <a:bodyPr anchor="ctr">
            <a:normAutofit/>
          </a:bodyPr>
          <a:lstStyle/>
          <a:p>
            <a:br>
              <a:rPr lang="en-GB" sz="2000"/>
            </a:br>
            <a:r>
              <a:rPr lang="en-GB" sz="2000" b="1" u="sng">
                <a:hlinkClick r:id="rId2"/>
              </a:rPr>
              <a:t>t-SNE</a:t>
            </a:r>
            <a:r>
              <a:rPr lang="en-GB" sz="2000"/>
              <a:t> reduces the dimensionality of the data while maintaining local relationships between data points. What t-SNE algorithm does is that it takes higher dimensional data and finds out the similarities in between the data points, such that if this data point occurs what is the probability of the other data point occurring, and then it does the same with lower dimensional data and tries to reduce the divergence between the pairwise data points in high and low dimension space.</a:t>
            </a:r>
          </a:p>
          <a:p>
            <a:endParaRPr lang="en-US" sz="2000"/>
          </a:p>
        </p:txBody>
      </p:sp>
    </p:spTree>
    <p:extLst>
      <p:ext uri="{BB962C8B-B14F-4D97-AF65-F5344CB8AC3E}">
        <p14:creationId xmlns:p14="http://schemas.microsoft.com/office/powerpoint/2010/main" val="1407718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C8B3BA-A19D-7916-9595-F9C0888DF616}"/>
              </a:ext>
            </a:extLst>
          </p:cNvPr>
          <p:cNvSpPr>
            <a:spLocks noGrp="1"/>
          </p:cNvSpPr>
          <p:nvPr>
            <p:ph type="title"/>
          </p:nvPr>
        </p:nvSpPr>
        <p:spPr>
          <a:xfrm>
            <a:off x="826396" y="586855"/>
            <a:ext cx="4230100" cy="3387497"/>
          </a:xfrm>
        </p:spPr>
        <p:txBody>
          <a:bodyPr anchor="b">
            <a:normAutofit/>
          </a:bodyPr>
          <a:lstStyle/>
          <a:p>
            <a:pPr algn="r"/>
            <a:r>
              <a:rPr lang="en-GB" sz="4000" b="1">
                <a:solidFill>
                  <a:srgbClr val="FFFFFF"/>
                </a:solidFill>
              </a:rPr>
              <a:t>Text Data Transformation</a:t>
            </a:r>
            <a:endParaRPr lang="en-US" sz="4000">
              <a:solidFill>
                <a:srgbClr val="FFFFFF"/>
              </a:solidFill>
            </a:endParaRPr>
          </a:p>
        </p:txBody>
      </p:sp>
      <p:sp>
        <p:nvSpPr>
          <p:cNvPr id="3" name="Content Placeholder 2">
            <a:extLst>
              <a:ext uri="{FF2B5EF4-FFF2-40B4-BE49-F238E27FC236}">
                <a16:creationId xmlns:a16="http://schemas.microsoft.com/office/drawing/2014/main" id="{288F0755-11DE-00D7-A4B9-EA279A9DD5CD}"/>
              </a:ext>
            </a:extLst>
          </p:cNvPr>
          <p:cNvSpPr>
            <a:spLocks noGrp="1"/>
          </p:cNvSpPr>
          <p:nvPr>
            <p:ph idx="1"/>
          </p:nvPr>
        </p:nvSpPr>
        <p:spPr>
          <a:xfrm>
            <a:off x="6503158" y="649480"/>
            <a:ext cx="4862447" cy="5546047"/>
          </a:xfrm>
        </p:spPr>
        <p:txBody>
          <a:bodyPr anchor="ctr">
            <a:normAutofit/>
          </a:bodyPr>
          <a:lstStyle/>
          <a:p>
            <a:r>
              <a:rPr lang="en-GB" sz="2000"/>
              <a:t>Text Data Transformation prepares the textual information for the machine learning models, usually raw text data is not suitable for machine learning algorithms, therefore, converting it into a suitable format becomes a part of the whole data transformation such that it could be fed into the machine learning algorithm.</a:t>
            </a:r>
            <a:endParaRPr lang="en-US" sz="2000"/>
          </a:p>
        </p:txBody>
      </p:sp>
    </p:spTree>
    <p:extLst>
      <p:ext uri="{BB962C8B-B14F-4D97-AF65-F5344CB8AC3E}">
        <p14:creationId xmlns:p14="http://schemas.microsoft.com/office/powerpoint/2010/main" val="194015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2195E-27F4-1174-A9B4-E82EFE0ED2B5}"/>
              </a:ext>
            </a:extLst>
          </p:cNvPr>
          <p:cNvSpPr>
            <a:spLocks noGrp="1"/>
          </p:cNvSpPr>
          <p:nvPr>
            <p:ph type="title"/>
          </p:nvPr>
        </p:nvSpPr>
        <p:spPr>
          <a:xfrm>
            <a:off x="1156851" y="637762"/>
            <a:ext cx="9888496" cy="900131"/>
          </a:xfrm>
        </p:spPr>
        <p:txBody>
          <a:bodyPr anchor="t">
            <a:normAutofit/>
          </a:bodyPr>
          <a:lstStyle/>
          <a:p>
            <a:r>
              <a:rPr lang="en-GB" sz="4000" b="1">
                <a:solidFill>
                  <a:schemeClr val="bg1"/>
                </a:solidFill>
              </a:rPr>
              <a:t>Text Cleaning</a:t>
            </a:r>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C05B56-4C95-5E04-C065-FD2F06BBC922}"/>
              </a:ext>
            </a:extLst>
          </p:cNvPr>
          <p:cNvSpPr>
            <a:spLocks noGrp="1"/>
          </p:cNvSpPr>
          <p:nvPr>
            <p:ph idx="1"/>
          </p:nvPr>
        </p:nvSpPr>
        <p:spPr>
          <a:xfrm>
            <a:off x="1155548" y="2217343"/>
            <a:ext cx="9880893" cy="3959619"/>
          </a:xfrm>
        </p:spPr>
        <p:txBody>
          <a:bodyPr>
            <a:normAutofit/>
          </a:bodyPr>
          <a:lstStyle/>
          <a:p>
            <a:br>
              <a:rPr lang="en-GB" sz="2400"/>
            </a:br>
            <a:r>
              <a:rPr lang="en-GB" sz="2400"/>
              <a:t>When we receive the textual data fromm any source of data, the raw data might contain HTML tags, punctuations, special characters, and symbols which is not usually useful in the analysis process, therefore, stripping them off of the data might be a better option. Also, converting the characters in the data into a lowercase is often considered a good practice, so that uniformity could be obtained in the data.</a:t>
            </a:r>
          </a:p>
          <a:p>
            <a:endParaRPr lang="en-US" sz="2400"/>
          </a:p>
        </p:txBody>
      </p:sp>
    </p:spTree>
    <p:extLst>
      <p:ext uri="{BB962C8B-B14F-4D97-AF65-F5344CB8AC3E}">
        <p14:creationId xmlns:p14="http://schemas.microsoft.com/office/powerpoint/2010/main" val="3573370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63900C-458F-9F61-7A12-FCB4E1737153}"/>
              </a:ext>
            </a:extLst>
          </p:cNvPr>
          <p:cNvSpPr>
            <a:spLocks noGrp="1"/>
          </p:cNvSpPr>
          <p:nvPr>
            <p:ph type="title"/>
          </p:nvPr>
        </p:nvSpPr>
        <p:spPr>
          <a:xfrm>
            <a:off x="1371599" y="294538"/>
            <a:ext cx="9895951" cy="1033669"/>
          </a:xfrm>
        </p:spPr>
        <p:txBody>
          <a:bodyPr>
            <a:normAutofit/>
          </a:bodyPr>
          <a:lstStyle/>
          <a:p>
            <a:r>
              <a:rPr lang="en-GB" sz="4000" b="1">
                <a:solidFill>
                  <a:srgbClr val="FFFFFF"/>
                </a:solidFill>
              </a:rPr>
              <a:t>What is Data Transformation?</a:t>
            </a:r>
            <a:endParaRPr lang="en-US" sz="4000">
              <a:solidFill>
                <a:srgbClr val="FFFFFF"/>
              </a:solidFill>
            </a:endParaRPr>
          </a:p>
        </p:txBody>
      </p:sp>
      <p:sp>
        <p:nvSpPr>
          <p:cNvPr id="3" name="Content Placeholder 2">
            <a:extLst>
              <a:ext uri="{FF2B5EF4-FFF2-40B4-BE49-F238E27FC236}">
                <a16:creationId xmlns:a16="http://schemas.microsoft.com/office/drawing/2014/main" id="{FD6ACC1C-01D3-B15D-9F5B-55206518F81E}"/>
              </a:ext>
            </a:extLst>
          </p:cNvPr>
          <p:cNvSpPr>
            <a:spLocks noGrp="1"/>
          </p:cNvSpPr>
          <p:nvPr>
            <p:ph idx="1"/>
          </p:nvPr>
        </p:nvSpPr>
        <p:spPr>
          <a:xfrm>
            <a:off x="1371599" y="2318197"/>
            <a:ext cx="9724031" cy="3683358"/>
          </a:xfrm>
        </p:spPr>
        <p:txBody>
          <a:bodyPr anchor="ctr">
            <a:normAutofit/>
          </a:bodyPr>
          <a:lstStyle/>
          <a:p>
            <a:r>
              <a:rPr lang="en-GB" sz="2000"/>
              <a:t>Data transformation is the process of converting raw data into a more suitable format or structure for analysis, to improve its quality and make it compatible with the requirements of a particular task or system.</a:t>
            </a:r>
            <a:endParaRPr lang="en-US" sz="2000"/>
          </a:p>
        </p:txBody>
      </p:sp>
    </p:spTree>
    <p:extLst>
      <p:ext uri="{BB962C8B-B14F-4D97-AF65-F5344CB8AC3E}">
        <p14:creationId xmlns:p14="http://schemas.microsoft.com/office/powerpoint/2010/main" val="1144891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76DA6-8965-22BB-1F7B-0846452B5D39}"/>
              </a:ext>
            </a:extLst>
          </p:cNvPr>
          <p:cNvSpPr>
            <a:spLocks noGrp="1"/>
          </p:cNvSpPr>
          <p:nvPr>
            <p:ph type="title"/>
          </p:nvPr>
        </p:nvSpPr>
        <p:spPr>
          <a:xfrm>
            <a:off x="1156851" y="637762"/>
            <a:ext cx="9888496" cy="900131"/>
          </a:xfrm>
        </p:spPr>
        <p:txBody>
          <a:bodyPr anchor="t">
            <a:normAutofit/>
          </a:bodyPr>
          <a:lstStyle/>
          <a:p>
            <a:r>
              <a:rPr lang="en-GB" sz="4000" b="1">
                <a:solidFill>
                  <a:schemeClr val="bg1"/>
                </a:solidFill>
              </a:rPr>
              <a:t>Tokenization</a:t>
            </a:r>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DD2F5E-D816-88F9-B460-17D87529F81C}"/>
              </a:ext>
            </a:extLst>
          </p:cNvPr>
          <p:cNvSpPr>
            <a:spLocks noGrp="1"/>
          </p:cNvSpPr>
          <p:nvPr>
            <p:ph idx="1"/>
          </p:nvPr>
        </p:nvSpPr>
        <p:spPr>
          <a:xfrm>
            <a:off x="1155548" y="2217343"/>
            <a:ext cx="9880893" cy="3959619"/>
          </a:xfrm>
        </p:spPr>
        <p:txBody>
          <a:bodyPr>
            <a:normAutofit/>
          </a:bodyPr>
          <a:lstStyle/>
          <a:p>
            <a:br>
              <a:rPr lang="en-GB" sz="2400"/>
            </a:br>
            <a:r>
              <a:rPr lang="en-GB" sz="2400"/>
              <a:t>This process breaks down text into individual words or tokens, it is considered one of the most fundamental steps in word processing through nlp. The tokenization of raw text into structured format makes it easy to process and analyse words. </a:t>
            </a:r>
          </a:p>
          <a:p>
            <a:r>
              <a:rPr lang="en-GB" sz="2400"/>
              <a:t>For example - "This is a statement" could be tokenized as</a:t>
            </a:r>
          </a:p>
          <a:p>
            <a:r>
              <a:rPr lang="en-GB" sz="2400"/>
              <a:t> "This", "is", "a", "statement".</a:t>
            </a:r>
          </a:p>
          <a:p>
            <a:endParaRPr lang="en-US" sz="2400"/>
          </a:p>
        </p:txBody>
      </p:sp>
    </p:spTree>
    <p:extLst>
      <p:ext uri="{BB962C8B-B14F-4D97-AF65-F5344CB8AC3E}">
        <p14:creationId xmlns:p14="http://schemas.microsoft.com/office/powerpoint/2010/main" val="1445261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6DE38D-44F2-6DB9-447F-3F83C0EB08F1}"/>
              </a:ext>
            </a:extLst>
          </p:cNvPr>
          <p:cNvSpPr>
            <a:spLocks noGrp="1"/>
          </p:cNvSpPr>
          <p:nvPr>
            <p:ph type="title"/>
          </p:nvPr>
        </p:nvSpPr>
        <p:spPr>
          <a:xfrm>
            <a:off x="1156851" y="637762"/>
            <a:ext cx="9888496" cy="900131"/>
          </a:xfrm>
        </p:spPr>
        <p:txBody>
          <a:bodyPr anchor="t">
            <a:normAutofit/>
          </a:bodyPr>
          <a:lstStyle/>
          <a:p>
            <a:r>
              <a:rPr lang="en-GB" sz="4000" b="1">
                <a:solidFill>
                  <a:schemeClr val="bg1"/>
                </a:solidFill>
              </a:rPr>
              <a:t>Stopword Removal</a:t>
            </a:r>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B963AF-0816-2F86-50FD-61BA2CEF0A02}"/>
              </a:ext>
            </a:extLst>
          </p:cNvPr>
          <p:cNvSpPr>
            <a:spLocks noGrp="1"/>
          </p:cNvSpPr>
          <p:nvPr>
            <p:ph idx="1"/>
          </p:nvPr>
        </p:nvSpPr>
        <p:spPr>
          <a:xfrm>
            <a:off x="1155548" y="2217343"/>
            <a:ext cx="9880893" cy="3959619"/>
          </a:xfrm>
        </p:spPr>
        <p:txBody>
          <a:bodyPr>
            <a:normAutofit/>
          </a:bodyPr>
          <a:lstStyle/>
          <a:p>
            <a:r>
              <a:rPr lang="en-GB" sz="2400"/>
              <a:t>We must consider removing the words that do not contribute to the overall meaning of the text or the words which are not essential for the analysis process. </a:t>
            </a:r>
          </a:p>
          <a:p>
            <a:r>
              <a:rPr lang="en-GB" sz="2400"/>
              <a:t>For example words like - "and", "or", "the", etc.</a:t>
            </a:r>
            <a:endParaRPr lang="en-US" sz="2400"/>
          </a:p>
        </p:txBody>
      </p:sp>
    </p:spTree>
    <p:extLst>
      <p:ext uri="{BB962C8B-B14F-4D97-AF65-F5344CB8AC3E}">
        <p14:creationId xmlns:p14="http://schemas.microsoft.com/office/powerpoint/2010/main" val="1710582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82298-8217-C6C7-37CD-DF7A2E4DD4B3}"/>
              </a:ext>
            </a:extLst>
          </p:cNvPr>
          <p:cNvSpPr>
            <a:spLocks noGrp="1"/>
          </p:cNvSpPr>
          <p:nvPr>
            <p:ph type="title"/>
          </p:nvPr>
        </p:nvSpPr>
        <p:spPr>
          <a:xfrm>
            <a:off x="1156851" y="637762"/>
            <a:ext cx="9888496" cy="900131"/>
          </a:xfrm>
        </p:spPr>
        <p:txBody>
          <a:bodyPr anchor="t">
            <a:normAutofit/>
          </a:bodyPr>
          <a:lstStyle/>
          <a:p>
            <a:r>
              <a:rPr lang="en-GB" sz="4000" b="1">
                <a:solidFill>
                  <a:schemeClr val="bg1"/>
                </a:solidFill>
              </a:rPr>
              <a:t>Stemming and Lemmatization</a:t>
            </a:r>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C6B5E4-DE2D-E73E-C36B-AACF3B6BEADC}"/>
              </a:ext>
            </a:extLst>
          </p:cNvPr>
          <p:cNvSpPr>
            <a:spLocks noGrp="1"/>
          </p:cNvSpPr>
          <p:nvPr>
            <p:ph idx="1"/>
          </p:nvPr>
        </p:nvSpPr>
        <p:spPr>
          <a:xfrm>
            <a:off x="1155548" y="2217343"/>
            <a:ext cx="9880893" cy="3959619"/>
          </a:xfrm>
        </p:spPr>
        <p:txBody>
          <a:bodyPr>
            <a:normAutofit/>
          </a:bodyPr>
          <a:lstStyle/>
          <a:p>
            <a:r>
              <a:rPr lang="en-GB" sz="2400"/>
              <a:t>Stemming is the reduction of words to their base forms like "sleeping" becomes associated with "sleep" or we can say that "sleep" is the base word here. Whereas, lemmatization is similar to stemming in many ways but it uses the core meaning of the word to get it to their base form. For example "worse" could be associated with "bad".</a:t>
            </a:r>
            <a:endParaRPr lang="en-US" sz="2400"/>
          </a:p>
        </p:txBody>
      </p:sp>
    </p:spTree>
    <p:extLst>
      <p:ext uri="{BB962C8B-B14F-4D97-AF65-F5344CB8AC3E}">
        <p14:creationId xmlns:p14="http://schemas.microsoft.com/office/powerpoint/2010/main" val="370570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566B16-F9CE-290C-7503-D9724B1ED796}"/>
              </a:ext>
            </a:extLst>
          </p:cNvPr>
          <p:cNvSpPr>
            <a:spLocks noGrp="1"/>
          </p:cNvSpPr>
          <p:nvPr>
            <p:ph type="title"/>
          </p:nvPr>
        </p:nvSpPr>
        <p:spPr>
          <a:xfrm>
            <a:off x="1156851" y="637762"/>
            <a:ext cx="9888496" cy="900131"/>
          </a:xfrm>
        </p:spPr>
        <p:txBody>
          <a:bodyPr anchor="t">
            <a:normAutofit/>
          </a:bodyPr>
          <a:lstStyle/>
          <a:p>
            <a:r>
              <a:rPr lang="en-GB" sz="4000" b="1">
                <a:solidFill>
                  <a:schemeClr val="bg1"/>
                </a:solidFill>
              </a:rPr>
              <a:t>TF-IDF</a:t>
            </a:r>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1B9401-CDFC-1C41-A953-47E70E3E705E}"/>
              </a:ext>
            </a:extLst>
          </p:cNvPr>
          <p:cNvSpPr>
            <a:spLocks noGrp="1"/>
          </p:cNvSpPr>
          <p:nvPr>
            <p:ph idx="1"/>
          </p:nvPr>
        </p:nvSpPr>
        <p:spPr>
          <a:xfrm>
            <a:off x="1155548" y="2217343"/>
            <a:ext cx="9880893" cy="3959619"/>
          </a:xfrm>
        </p:spPr>
        <p:txBody>
          <a:bodyPr>
            <a:normAutofit/>
          </a:bodyPr>
          <a:lstStyle/>
          <a:p>
            <a:pPr fontAlgn="base"/>
            <a:r>
              <a:rPr lang="en-GB" sz="2400" b="1" u="sng">
                <a:hlinkClick r:id="rId2"/>
              </a:rPr>
              <a:t>Time Frequency - Inverse Document Frequency</a:t>
            </a:r>
            <a:r>
              <a:rPr lang="en-GB" sz="2400"/>
              <a:t> is the importance of a given word in a specified document with respect to the word's importance in a collection of documents. This process assigns higher weights to words which have more importance in a specific document as compared to different collection of documents.</a:t>
            </a:r>
          </a:p>
          <a:p>
            <a:pPr marL="0" indent="0">
              <a:buNone/>
            </a:pPr>
            <a:endParaRPr lang="en-US" sz="2400"/>
          </a:p>
        </p:txBody>
      </p:sp>
    </p:spTree>
    <p:extLst>
      <p:ext uri="{BB962C8B-B14F-4D97-AF65-F5344CB8AC3E}">
        <p14:creationId xmlns:p14="http://schemas.microsoft.com/office/powerpoint/2010/main" val="554106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8F7D9-082B-1322-EC5F-7F9668B555BE}"/>
              </a:ext>
            </a:extLst>
          </p:cNvPr>
          <p:cNvSpPr>
            <a:spLocks noGrp="1"/>
          </p:cNvSpPr>
          <p:nvPr>
            <p:ph type="title"/>
          </p:nvPr>
        </p:nvSpPr>
        <p:spPr>
          <a:xfrm>
            <a:off x="1156851" y="637762"/>
            <a:ext cx="9888496" cy="900131"/>
          </a:xfrm>
        </p:spPr>
        <p:txBody>
          <a:bodyPr anchor="t">
            <a:normAutofit/>
          </a:bodyPr>
          <a:lstStyle/>
          <a:p>
            <a:r>
              <a:rPr lang="en-GB" sz="4000" b="1">
                <a:solidFill>
                  <a:schemeClr val="bg1"/>
                </a:solidFill>
              </a:rPr>
              <a:t>Word Embeddings</a:t>
            </a:r>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3F987C-B584-E36E-EE0C-ED59B2ACD732}"/>
              </a:ext>
            </a:extLst>
          </p:cNvPr>
          <p:cNvSpPr>
            <a:spLocks noGrp="1"/>
          </p:cNvSpPr>
          <p:nvPr>
            <p:ph idx="1"/>
          </p:nvPr>
        </p:nvSpPr>
        <p:spPr>
          <a:xfrm>
            <a:off x="1155548" y="2217343"/>
            <a:ext cx="9880893" cy="3959619"/>
          </a:xfrm>
        </p:spPr>
        <p:txBody>
          <a:bodyPr>
            <a:normAutofit/>
          </a:bodyPr>
          <a:lstStyle/>
          <a:p>
            <a:pPr fontAlgn="base"/>
            <a:r>
              <a:rPr lang="en-GB" sz="2400"/>
              <a:t>This is the process of mapping out words as vector for higher dimensional space, such that similar words are mapped close to each other. </a:t>
            </a:r>
            <a:r>
              <a:rPr lang="en-GB" sz="2400" b="1" u="sng">
                <a:hlinkClick r:id="rId2"/>
              </a:rPr>
              <a:t>Word embeddings</a:t>
            </a:r>
            <a:r>
              <a:rPr lang="en-GB" sz="2400"/>
              <a:t> helps in capturing the relationships between words.</a:t>
            </a:r>
          </a:p>
          <a:p>
            <a:endParaRPr lang="en-US" sz="2400"/>
          </a:p>
        </p:txBody>
      </p:sp>
    </p:spTree>
    <p:extLst>
      <p:ext uri="{BB962C8B-B14F-4D97-AF65-F5344CB8AC3E}">
        <p14:creationId xmlns:p14="http://schemas.microsoft.com/office/powerpoint/2010/main" val="3613277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5356FF7C-F1AE-12F8-9155-9437CA422944}"/>
              </a:ext>
            </a:extLst>
          </p:cNvPr>
          <p:cNvPicPr>
            <a:picLocks noChangeAspect="1"/>
          </p:cNvPicPr>
          <p:nvPr/>
        </p:nvPicPr>
        <p:blipFill>
          <a:blip r:embed="rId2"/>
          <a:srcRect l="40321" r="25035"/>
          <a:stretch>
            <a:fillRect/>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D327FBD8-CC37-D27E-2228-E154F8471A02}"/>
              </a:ext>
            </a:extLst>
          </p:cNvPr>
          <p:cNvSpPr>
            <a:spLocks noGrp="1"/>
          </p:cNvSpPr>
          <p:nvPr>
            <p:ph type="title"/>
          </p:nvPr>
        </p:nvSpPr>
        <p:spPr>
          <a:xfrm>
            <a:off x="1137034" y="609600"/>
            <a:ext cx="6831188" cy="1322887"/>
          </a:xfrm>
        </p:spPr>
        <p:txBody>
          <a:bodyPr>
            <a:normAutofit/>
          </a:bodyPr>
          <a:lstStyle/>
          <a:p>
            <a:r>
              <a:rPr lang="en-GB" b="1" dirty="0"/>
              <a:t>Advantages</a:t>
            </a:r>
            <a:endParaRPr lang="en-US" dirty="0"/>
          </a:p>
        </p:txBody>
      </p:sp>
      <p:sp>
        <p:nvSpPr>
          <p:cNvPr id="3" name="Content Placeholder 2">
            <a:extLst>
              <a:ext uri="{FF2B5EF4-FFF2-40B4-BE49-F238E27FC236}">
                <a16:creationId xmlns:a16="http://schemas.microsoft.com/office/drawing/2014/main" id="{6E29284E-8783-9EC0-EE2E-FAF40CA82FA8}"/>
              </a:ext>
            </a:extLst>
          </p:cNvPr>
          <p:cNvSpPr>
            <a:spLocks noGrp="1"/>
          </p:cNvSpPr>
          <p:nvPr>
            <p:ph idx="1"/>
          </p:nvPr>
        </p:nvSpPr>
        <p:spPr>
          <a:xfrm>
            <a:off x="1137035" y="2194102"/>
            <a:ext cx="6516216" cy="3908585"/>
          </a:xfrm>
        </p:spPr>
        <p:txBody>
          <a:bodyPr>
            <a:normAutofit/>
          </a:bodyPr>
          <a:lstStyle/>
          <a:p>
            <a:pPr fontAlgn="base"/>
            <a:r>
              <a:rPr lang="en-GB" sz="2000" b="1"/>
              <a:t>Improved Model Performance: T</a:t>
            </a:r>
            <a:r>
              <a:rPr lang="en-GB" sz="2000"/>
              <a:t>he model gets better at generalizing new data when the issues in data are resolved through data transformation.</a:t>
            </a:r>
          </a:p>
          <a:p>
            <a:pPr fontAlgn="base"/>
            <a:r>
              <a:rPr lang="en-GB" sz="2000" b="1"/>
              <a:t>Handling Missing Data: R</a:t>
            </a:r>
            <a:r>
              <a:rPr lang="en-GB" sz="2000"/>
              <a:t>esults into good increase in the accuracy of the model.</a:t>
            </a:r>
          </a:p>
          <a:p>
            <a:pPr fontAlgn="base"/>
            <a:r>
              <a:rPr lang="en-GB" sz="2000" b="1"/>
              <a:t>Better Convergence: </a:t>
            </a:r>
            <a:r>
              <a:rPr lang="en-GB" sz="2000"/>
              <a:t>Data normalization and standardization results into better convergence of the model during it's training period.</a:t>
            </a:r>
          </a:p>
          <a:p>
            <a:pPr fontAlgn="base"/>
            <a:r>
              <a:rPr lang="en-GB" sz="2000" b="1"/>
              <a:t>Dimensionality Reduction: S</a:t>
            </a:r>
            <a:r>
              <a:rPr lang="en-GB" sz="2000"/>
              <a:t>implifies the model training process.</a:t>
            </a:r>
          </a:p>
          <a:p>
            <a:pPr fontAlgn="base"/>
            <a:r>
              <a:rPr lang="en-GB" sz="2000" b="1"/>
              <a:t>Better Insights from Feature Engineering</a:t>
            </a:r>
            <a:endParaRPr lang="en-GB" sz="2000"/>
          </a:p>
          <a:p>
            <a:endParaRPr lang="en-US" sz="2000"/>
          </a:p>
        </p:txBody>
      </p:sp>
    </p:spTree>
    <p:extLst>
      <p:ext uri="{BB962C8B-B14F-4D97-AF65-F5344CB8AC3E}">
        <p14:creationId xmlns:p14="http://schemas.microsoft.com/office/powerpoint/2010/main" val="2657941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D5055-60A5-B5F7-1EC2-2A05034F9086}"/>
              </a:ext>
            </a:extLst>
          </p:cNvPr>
          <p:cNvSpPr>
            <a:spLocks noGrp="1"/>
          </p:cNvSpPr>
          <p:nvPr>
            <p:ph type="title"/>
          </p:nvPr>
        </p:nvSpPr>
        <p:spPr>
          <a:xfrm>
            <a:off x="838200" y="365125"/>
            <a:ext cx="10515600" cy="1306443"/>
          </a:xfrm>
        </p:spPr>
        <p:txBody>
          <a:bodyPr>
            <a:normAutofit/>
          </a:bodyPr>
          <a:lstStyle/>
          <a:p>
            <a:r>
              <a:rPr lang="en-GB" sz="4000" b="1"/>
              <a:t>Disadvantages:</a:t>
            </a:r>
            <a:endParaRPr lang="en-US" sz="4000"/>
          </a:p>
        </p:txBody>
      </p:sp>
      <p:pic>
        <p:nvPicPr>
          <p:cNvPr id="6" name="Picture 5">
            <a:extLst>
              <a:ext uri="{FF2B5EF4-FFF2-40B4-BE49-F238E27FC236}">
                <a16:creationId xmlns:a16="http://schemas.microsoft.com/office/drawing/2014/main" id="{FA4C5DED-617D-59B2-5BDE-66828875854A}"/>
              </a:ext>
            </a:extLst>
          </p:cNvPr>
          <p:cNvPicPr>
            <a:picLocks noChangeAspect="1"/>
          </p:cNvPicPr>
          <p:nvPr/>
        </p:nvPicPr>
        <p:blipFill>
          <a:blip r:embed="rId2"/>
          <a:srcRect l="27848" r="26576"/>
          <a:stretch>
            <a:fillRect/>
          </a:stretch>
        </p:blipFill>
        <p:spPr>
          <a:xfrm>
            <a:off x="7989293" y="1904282"/>
            <a:ext cx="3423093" cy="4224808"/>
          </a:xfrm>
          <a:prstGeom prst="rect">
            <a:avLst/>
          </a:prstGeom>
        </p:spPr>
      </p:pic>
      <p:graphicFrame>
        <p:nvGraphicFramePr>
          <p:cNvPr id="5" name="Content Placeholder 2">
            <a:extLst>
              <a:ext uri="{FF2B5EF4-FFF2-40B4-BE49-F238E27FC236}">
                <a16:creationId xmlns:a16="http://schemas.microsoft.com/office/drawing/2014/main" id="{11DBC233-7F07-823D-4B8D-4ECAD47BA7FB}"/>
              </a:ext>
            </a:extLst>
          </p:cNvPr>
          <p:cNvGraphicFramePr>
            <a:graphicFrameLocks noGrp="1"/>
          </p:cNvGraphicFramePr>
          <p:nvPr>
            <p:ph idx="1"/>
            <p:extLst>
              <p:ext uri="{D42A27DB-BD31-4B8C-83A1-F6EECF244321}">
                <p14:modId xmlns:p14="http://schemas.microsoft.com/office/powerpoint/2010/main" val="2833948648"/>
              </p:ext>
            </p:extLst>
          </p:nvPr>
        </p:nvGraphicFramePr>
        <p:xfrm>
          <a:off x="838200" y="1467279"/>
          <a:ext cx="6714744" cy="4303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9504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8B23D8-8573-B287-D1E5-20D5D2B18B62}"/>
              </a:ext>
            </a:extLst>
          </p:cNvPr>
          <p:cNvSpPr>
            <a:spLocks noGrp="1"/>
          </p:cNvSpPr>
          <p:nvPr>
            <p:ph type="title"/>
          </p:nvPr>
        </p:nvSpPr>
        <p:spPr>
          <a:xfrm>
            <a:off x="761800" y="762001"/>
            <a:ext cx="5334197" cy="1708242"/>
          </a:xfrm>
        </p:spPr>
        <p:txBody>
          <a:bodyPr anchor="ctr">
            <a:normAutofit/>
          </a:bodyPr>
          <a:lstStyle/>
          <a:p>
            <a:r>
              <a:rPr lang="en-GB" sz="4000" b="1"/>
              <a:t>Data Transformation in Machine Learning</a:t>
            </a:r>
            <a:endParaRPr lang="en-US" sz="4000"/>
          </a:p>
        </p:txBody>
      </p:sp>
      <p:sp>
        <p:nvSpPr>
          <p:cNvPr id="3" name="Content Placeholder 2">
            <a:extLst>
              <a:ext uri="{FF2B5EF4-FFF2-40B4-BE49-F238E27FC236}">
                <a16:creationId xmlns:a16="http://schemas.microsoft.com/office/drawing/2014/main" id="{639290AB-57B6-0542-6A13-808B302DCAFB}"/>
              </a:ext>
            </a:extLst>
          </p:cNvPr>
          <p:cNvSpPr>
            <a:spLocks noGrp="1"/>
          </p:cNvSpPr>
          <p:nvPr>
            <p:ph idx="1"/>
          </p:nvPr>
        </p:nvSpPr>
        <p:spPr>
          <a:xfrm>
            <a:off x="761800" y="2470244"/>
            <a:ext cx="5334197" cy="3769835"/>
          </a:xfrm>
        </p:spPr>
        <p:txBody>
          <a:bodyPr anchor="ctr">
            <a:normAutofit/>
          </a:bodyPr>
          <a:lstStyle/>
          <a:p>
            <a:r>
              <a:rPr lang="en-GB" sz="2000"/>
              <a:t>Data transformation is the most important step in a machine learning pipeline which includes modifying the raw data and converting it into a better format so that it can be more suitable for analysis and model training purposes. In data transformation, we usually deal with issues such as noise, missing values, outliers, and non-normality.</a:t>
            </a:r>
            <a:endParaRPr lang="en-US" sz="2000"/>
          </a:p>
        </p:txBody>
      </p:sp>
      <p:pic>
        <p:nvPicPr>
          <p:cNvPr id="5" name="Picture 4" descr="Green and yellow layers">
            <a:extLst>
              <a:ext uri="{FF2B5EF4-FFF2-40B4-BE49-F238E27FC236}">
                <a16:creationId xmlns:a16="http://schemas.microsoft.com/office/drawing/2014/main" id="{516D28FC-BD93-759A-A45D-40DC32CE2527}"/>
              </a:ext>
            </a:extLst>
          </p:cNvPr>
          <p:cNvPicPr>
            <a:picLocks noChangeAspect="1"/>
          </p:cNvPicPr>
          <p:nvPr/>
        </p:nvPicPr>
        <p:blipFill>
          <a:blip r:embed="rId2"/>
          <a:srcRect l="20316" r="17170"/>
          <a:stretch>
            <a:fillRect/>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36042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BD16D-A234-83DC-49DC-2C9E2BEEF99D}"/>
              </a:ext>
            </a:extLst>
          </p:cNvPr>
          <p:cNvSpPr>
            <a:spLocks noGrp="1"/>
          </p:cNvSpPr>
          <p:nvPr>
            <p:ph type="title"/>
          </p:nvPr>
        </p:nvSpPr>
        <p:spPr>
          <a:xfrm>
            <a:off x="1156851" y="637762"/>
            <a:ext cx="9888496" cy="900131"/>
          </a:xfrm>
        </p:spPr>
        <p:txBody>
          <a:bodyPr anchor="t">
            <a:normAutofit/>
          </a:bodyPr>
          <a:lstStyle/>
          <a:p>
            <a:r>
              <a:rPr lang="en-GB" sz="4000" b="1">
                <a:solidFill>
                  <a:schemeClr val="bg1"/>
                </a:solidFill>
              </a:rPr>
              <a:t>Why Data Transformation is Important?</a:t>
            </a:r>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879534-FB6B-DA1A-6AAC-52EC223269F3}"/>
              </a:ext>
            </a:extLst>
          </p:cNvPr>
          <p:cNvSpPr>
            <a:spLocks noGrp="1"/>
          </p:cNvSpPr>
          <p:nvPr>
            <p:ph idx="1"/>
          </p:nvPr>
        </p:nvSpPr>
        <p:spPr>
          <a:xfrm>
            <a:off x="1155548" y="2217343"/>
            <a:ext cx="9880893" cy="3959619"/>
          </a:xfrm>
        </p:spPr>
        <p:txBody>
          <a:bodyPr>
            <a:normAutofit/>
          </a:bodyPr>
          <a:lstStyle/>
          <a:p>
            <a:pPr fontAlgn="base"/>
            <a:r>
              <a:rPr lang="en-GB" sz="2400"/>
              <a:t>Data transformation is essential in data analysis and machine learning as it prepares raw, inconsistent data for accurate modeling and insights. It involves cleaning, encoding, and structuring data to make it compatible with analytical tools. This process also supports feature engineering, creating new variables that enhance model performance. Ultimately, it ensures models are trained on high-quality, standardized data for reliable predictions and meaningful results.</a:t>
            </a:r>
          </a:p>
          <a:p>
            <a:endParaRPr lang="en-US" sz="2400"/>
          </a:p>
        </p:txBody>
      </p:sp>
    </p:spTree>
    <p:extLst>
      <p:ext uri="{BB962C8B-B14F-4D97-AF65-F5344CB8AC3E}">
        <p14:creationId xmlns:p14="http://schemas.microsoft.com/office/powerpoint/2010/main" val="3883214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07AFD-16F4-C326-300D-CE376755EDFD}"/>
              </a:ext>
            </a:extLst>
          </p:cNvPr>
          <p:cNvSpPr>
            <a:spLocks noGrp="1"/>
          </p:cNvSpPr>
          <p:nvPr>
            <p:ph type="title"/>
          </p:nvPr>
        </p:nvSpPr>
        <p:spPr>
          <a:xfrm>
            <a:off x="1156851" y="637762"/>
            <a:ext cx="9888496" cy="900131"/>
          </a:xfrm>
        </p:spPr>
        <p:txBody>
          <a:bodyPr anchor="t">
            <a:normAutofit/>
          </a:bodyPr>
          <a:lstStyle/>
          <a:p>
            <a:r>
              <a:rPr lang="en-GB" sz="2800" b="1">
                <a:solidFill>
                  <a:schemeClr val="bg1"/>
                </a:solidFill>
              </a:rPr>
              <a:t>Different Data Transformation Technique</a:t>
            </a:r>
            <a:br>
              <a:rPr lang="en-GB" sz="2800" b="1">
                <a:solidFill>
                  <a:schemeClr val="bg1"/>
                </a:solidFill>
              </a:rPr>
            </a:br>
            <a:endParaRPr lang="en-US" sz="28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EC8E90-F174-8ADC-5ADB-54BF56AF23C1}"/>
              </a:ext>
            </a:extLst>
          </p:cNvPr>
          <p:cNvSpPr>
            <a:spLocks noGrp="1"/>
          </p:cNvSpPr>
          <p:nvPr>
            <p:ph idx="1"/>
          </p:nvPr>
        </p:nvSpPr>
        <p:spPr>
          <a:xfrm>
            <a:off x="1155548" y="2217343"/>
            <a:ext cx="9880893" cy="3959619"/>
          </a:xfrm>
        </p:spPr>
        <p:txBody>
          <a:bodyPr>
            <a:normAutofit/>
          </a:bodyPr>
          <a:lstStyle/>
          <a:p>
            <a:pPr fontAlgn="base"/>
            <a:r>
              <a:rPr lang="en-GB" sz="2400" dirty="0"/>
              <a:t>Data transformation in machine learning involves a lot of techniques, 8 of the major techniques that we can apply to data to better fit our model and produce better results in the prediction process.</a:t>
            </a:r>
          </a:p>
          <a:p>
            <a:pPr fontAlgn="base"/>
            <a:r>
              <a:rPr lang="en-GB" sz="2400" dirty="0"/>
              <a:t>The choice of data transformation technique depends on the characteristics of the data and the machine learning algorithm that we intend to use on the data. </a:t>
            </a:r>
            <a:endParaRPr lang="en-US" sz="2400" dirty="0"/>
          </a:p>
        </p:txBody>
      </p:sp>
    </p:spTree>
    <p:extLst>
      <p:ext uri="{BB962C8B-B14F-4D97-AF65-F5344CB8AC3E}">
        <p14:creationId xmlns:p14="http://schemas.microsoft.com/office/powerpoint/2010/main" val="2986327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A420F-3D78-FD54-B12F-F590F5D85CB5}"/>
              </a:ext>
            </a:extLst>
          </p:cNvPr>
          <p:cNvSpPr>
            <a:spLocks noGrp="1"/>
          </p:cNvSpPr>
          <p:nvPr>
            <p:ph type="title"/>
          </p:nvPr>
        </p:nvSpPr>
        <p:spPr>
          <a:xfrm>
            <a:off x="1156851" y="637762"/>
            <a:ext cx="9888496" cy="900131"/>
          </a:xfrm>
        </p:spPr>
        <p:txBody>
          <a:bodyPr anchor="t">
            <a:normAutofit/>
          </a:bodyPr>
          <a:lstStyle/>
          <a:p>
            <a:r>
              <a:rPr lang="en-GB" sz="4000" b="1">
                <a:solidFill>
                  <a:schemeClr val="bg1"/>
                </a:solidFill>
              </a:rPr>
              <a:t>Handling Missing Data</a:t>
            </a:r>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EF9B5B-AF8E-6108-C23B-237BA5FFB783}"/>
              </a:ext>
            </a:extLst>
          </p:cNvPr>
          <p:cNvSpPr>
            <a:spLocks noGrp="1"/>
          </p:cNvSpPr>
          <p:nvPr>
            <p:ph idx="1"/>
          </p:nvPr>
        </p:nvSpPr>
        <p:spPr>
          <a:xfrm>
            <a:off x="1155548" y="2217343"/>
            <a:ext cx="9880893" cy="3959619"/>
          </a:xfrm>
        </p:spPr>
        <p:txBody>
          <a:bodyPr>
            <a:normAutofit/>
          </a:bodyPr>
          <a:lstStyle/>
          <a:p>
            <a:r>
              <a:rPr lang="en-GB" sz="2400"/>
              <a:t>Most of the times the data that is received from different sources miss some of the values in it, if we train our model on this data the model might behave differently or even produce error while training. Therefore, handling missing data becomes an important aspect to consider while transforming the data, there are different techniques through which we can handle the missing data which can help us improve our model performance. </a:t>
            </a:r>
            <a:endParaRPr lang="en-US" sz="2400"/>
          </a:p>
        </p:txBody>
      </p:sp>
    </p:spTree>
    <p:extLst>
      <p:ext uri="{BB962C8B-B14F-4D97-AF65-F5344CB8AC3E}">
        <p14:creationId xmlns:p14="http://schemas.microsoft.com/office/powerpoint/2010/main" val="327431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DA9A0-B910-1E89-32F9-99F418590C8E}"/>
              </a:ext>
            </a:extLst>
          </p:cNvPr>
          <p:cNvSpPr>
            <a:spLocks noGrp="1"/>
          </p:cNvSpPr>
          <p:nvPr>
            <p:ph type="title"/>
          </p:nvPr>
        </p:nvSpPr>
        <p:spPr>
          <a:xfrm>
            <a:off x="1156851" y="637762"/>
            <a:ext cx="9888496" cy="900131"/>
          </a:xfrm>
        </p:spPr>
        <p:txBody>
          <a:bodyPr anchor="t">
            <a:normAutofit/>
          </a:bodyPr>
          <a:lstStyle/>
          <a:p>
            <a:r>
              <a:rPr lang="en-GB" sz="4000" b="1">
                <a:solidFill>
                  <a:schemeClr val="bg1"/>
                </a:solidFill>
              </a:rPr>
              <a:t>Handling Missing Data</a:t>
            </a:r>
            <a:endParaRPr lang="en-US" sz="4000">
              <a:solidFill>
                <a:schemeClr val="bg1"/>
              </a:solidFill>
            </a:endParaRPr>
          </a:p>
        </p:txBody>
      </p:sp>
      <p:sp>
        <p:nvSpPr>
          <p:cNvPr id="13" name="Rectangle 1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a:extLst>
              <a:ext uri="{FF2B5EF4-FFF2-40B4-BE49-F238E27FC236}">
                <a16:creationId xmlns:a16="http://schemas.microsoft.com/office/drawing/2014/main" id="{E62A8515-E497-B2AE-A720-6F44E4A51E43}"/>
              </a:ext>
            </a:extLst>
          </p:cNvPr>
          <p:cNvSpPr>
            <a:spLocks noGrp="1" noChangeArrowheads="1"/>
          </p:cNvSpPr>
          <p:nvPr>
            <p:ph idx="1"/>
          </p:nvPr>
        </p:nvSpPr>
        <p:spPr bwMode="auto">
          <a:xfrm>
            <a:off x="1154256" y="2109593"/>
            <a:ext cx="9880893" cy="3959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effectLst/>
                <a:latin typeface="Times New Roman" panose="02020603050405020304" pitchFamily="18" charset="0"/>
                <a:cs typeface="Times New Roman" panose="02020603050405020304" pitchFamily="18" charset="0"/>
              </a:rPr>
              <a:t>Removing Missing Data: </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Delete rows / columns with missing values if only a small portion of data is missing </a:t>
            </a:r>
          </a:p>
          <a:p>
            <a:pPr marL="0" marR="0" lvl="0" indent="0" defTabSz="914400" rtl="0" eaLnBrk="0" fontAlgn="base" latinLnBrk="0" hangingPunct="0">
              <a:spcBef>
                <a:spcPct val="0"/>
              </a:spcBef>
              <a:spcAft>
                <a:spcPts val="600"/>
              </a:spcAft>
              <a:buClrTx/>
              <a:buSzTx/>
              <a:buFontTx/>
              <a:buChar char="•"/>
              <a:tabLst/>
            </a:pPr>
            <a:r>
              <a:rPr lang="en-US" altLang="en-US" sz="2000" b="1">
                <a:latin typeface="Times New Roman" panose="02020603050405020304" pitchFamily="18" charset="0"/>
                <a:cs typeface="Times New Roman" panose="02020603050405020304" pitchFamily="18" charset="0"/>
              </a:rPr>
              <a:t>(</a:t>
            </a:r>
            <a:r>
              <a:rPr kumimoji="0" lang="en-US" altLang="en-US" sz="2000" b="1" i="0" u="none" strike="noStrike" cap="none" normalizeH="0" baseline="0">
                <a:ln>
                  <a:noFill/>
                </a:ln>
                <a:effectLst/>
                <a:latin typeface="Times New Roman" panose="02020603050405020304" pitchFamily="18" charset="0"/>
                <a:cs typeface="Times New Roman" panose="02020603050405020304" pitchFamily="18" charset="0"/>
              </a:rPr>
              <a:t>dropna() </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in pandas). Avoid this if too much data is missing, as it may reduce model accuracy.</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effectLst/>
                <a:latin typeface="Times New Roman" panose="02020603050405020304" pitchFamily="18" charset="0"/>
                <a:cs typeface="Times New Roman" panose="02020603050405020304" pitchFamily="18" charset="0"/>
              </a:rPr>
              <a:t>Imputation: </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Fill missing values with calculated or constant values (mean, median,etc.). </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Advanced methods like KNN Imputer from sklearn.impute can estimate values using nearby data. Choose imputation methods carefully based on data type and distribution.</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effectLst/>
                <a:latin typeface="Times New Roman" panose="02020603050405020304" pitchFamily="18" charset="0"/>
                <a:cs typeface="Times New Roman" panose="02020603050405020304" pitchFamily="18" charset="0"/>
              </a:rPr>
              <a:t>Forward/Backward Fill: </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Common in time series — replace missing values with the previous (forward fill) or </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next (backward fill) valid entry.</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effectLst/>
                <a:latin typeface="Times New Roman" panose="02020603050405020304" pitchFamily="18" charset="0"/>
                <a:cs typeface="Times New Roman" panose="02020603050405020304" pitchFamily="18" charset="0"/>
              </a:rPr>
              <a:t>Interpolation: </a:t>
            </a: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Estimate missing values by predicting based on nearby data points </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Times New Roman" panose="02020603050405020304" pitchFamily="18" charset="0"/>
                <a:cs typeface="Times New Roman" panose="02020603050405020304" pitchFamily="18" charset="0"/>
              </a:rPr>
              <a:t>(ex: linear interpolation fits a line between surrounding values).</a:t>
            </a:r>
          </a:p>
        </p:txBody>
      </p:sp>
    </p:spTree>
    <p:extLst>
      <p:ext uri="{BB962C8B-B14F-4D97-AF65-F5344CB8AC3E}">
        <p14:creationId xmlns:p14="http://schemas.microsoft.com/office/powerpoint/2010/main" val="1242150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ABE73C-4413-D9D2-94D3-261753EBA4BB}"/>
              </a:ext>
            </a:extLst>
          </p:cNvPr>
          <p:cNvSpPr>
            <a:spLocks noGrp="1"/>
          </p:cNvSpPr>
          <p:nvPr>
            <p:ph type="title"/>
          </p:nvPr>
        </p:nvSpPr>
        <p:spPr>
          <a:xfrm>
            <a:off x="1156851" y="637762"/>
            <a:ext cx="9888496" cy="900131"/>
          </a:xfrm>
        </p:spPr>
        <p:txBody>
          <a:bodyPr anchor="t">
            <a:normAutofit/>
          </a:bodyPr>
          <a:lstStyle/>
          <a:p>
            <a:r>
              <a:rPr lang="en-GB" sz="4000" b="1">
                <a:solidFill>
                  <a:schemeClr val="bg1"/>
                </a:solidFill>
              </a:rPr>
              <a:t>Dealing with Outliers</a:t>
            </a:r>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AEE8A9-0635-C36C-3CAA-9F7AA223F429}"/>
              </a:ext>
            </a:extLst>
          </p:cNvPr>
          <p:cNvSpPr>
            <a:spLocks noGrp="1"/>
          </p:cNvSpPr>
          <p:nvPr>
            <p:ph idx="1"/>
          </p:nvPr>
        </p:nvSpPr>
        <p:spPr>
          <a:xfrm>
            <a:off x="1155548" y="2217343"/>
            <a:ext cx="9880893" cy="3959619"/>
          </a:xfrm>
        </p:spPr>
        <p:txBody>
          <a:bodyPr>
            <a:normAutofit/>
          </a:bodyPr>
          <a:lstStyle/>
          <a:p>
            <a:r>
              <a:rPr lang="en-GB" sz="1700"/>
              <a:t>Dealing with the outlier values is one of the most important steps of data transformation, an outlier is a data point which is significantly different in value from the rest of the dataset. These outliers affects the generalization behaviour of the machine learning model as they impact the performance and accuracy of the model, here are some of the techniques used to handle the outliers:</a:t>
            </a:r>
          </a:p>
          <a:p>
            <a:r>
              <a:rPr lang="en-GB" sz="1700" b="1"/>
              <a:t>Identification: </a:t>
            </a:r>
            <a:r>
              <a:rPr lang="en-GB" sz="1700"/>
              <a:t>Detect outliers using visual methods (box plot, scatter plot) or statistical techniques (Z-score, IQR). Advanced models like Isolation Forest or One-Class SVM can also identify anomalies.</a:t>
            </a:r>
          </a:p>
          <a:p>
            <a:r>
              <a:rPr lang="en-GB" sz="1700" b="1"/>
              <a:t>Removal: </a:t>
            </a:r>
            <a:r>
              <a:rPr lang="en-GB" sz="1700"/>
              <a:t>Remove outliers that add noise or reduce model accuracy—but keep them if they provide valuable insights (e.g., fraud detection).</a:t>
            </a:r>
          </a:p>
          <a:p>
            <a:r>
              <a:rPr lang="en-GB" sz="1700" b="1"/>
              <a:t>Transformation:</a:t>
            </a:r>
            <a:r>
              <a:rPr lang="en-GB" sz="1700"/>
              <a:t> Reduce outlier impact using transformations such as log, square root, or Box-Cox to stabilize variance and normalize data.</a:t>
            </a:r>
          </a:p>
          <a:p>
            <a:r>
              <a:rPr lang="en-GB" sz="1700" b="1"/>
              <a:t>Truncation: </a:t>
            </a:r>
            <a:r>
              <a:rPr lang="en-GB" sz="1700"/>
              <a:t>Set thresholds to limit extreme values, reducing their influence on analysis and modeling.</a:t>
            </a:r>
          </a:p>
          <a:p>
            <a:r>
              <a:rPr lang="en-GB" sz="1700" b="1"/>
              <a:t>Binning/Discretization: </a:t>
            </a:r>
            <a:r>
              <a:rPr lang="en-GB" sz="1700"/>
              <a:t>Convert continuous data into categorical bins (with KBinsDiscretizer) to improve model performance, especially for algorithms like decision trees.</a:t>
            </a:r>
          </a:p>
          <a:p>
            <a:pPr marL="0" indent="0">
              <a:buNone/>
            </a:pPr>
            <a:endParaRPr lang="en-US" sz="1700"/>
          </a:p>
        </p:txBody>
      </p:sp>
    </p:spTree>
    <p:extLst>
      <p:ext uri="{BB962C8B-B14F-4D97-AF65-F5344CB8AC3E}">
        <p14:creationId xmlns:p14="http://schemas.microsoft.com/office/powerpoint/2010/main" val="3929684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684801-B63C-05FF-4B2F-1D0A4FCA36B0}"/>
              </a:ext>
            </a:extLst>
          </p:cNvPr>
          <p:cNvSpPr>
            <a:spLocks noGrp="1"/>
          </p:cNvSpPr>
          <p:nvPr>
            <p:ph type="title"/>
          </p:nvPr>
        </p:nvSpPr>
        <p:spPr>
          <a:xfrm>
            <a:off x="1156851" y="637762"/>
            <a:ext cx="9888496" cy="900131"/>
          </a:xfrm>
        </p:spPr>
        <p:txBody>
          <a:bodyPr anchor="t">
            <a:normAutofit/>
          </a:bodyPr>
          <a:lstStyle/>
          <a:p>
            <a:pPr fontAlgn="base"/>
            <a:r>
              <a:rPr lang="en-GB" sz="4000" b="1">
                <a:solidFill>
                  <a:schemeClr val="bg1"/>
                </a:solidFill>
              </a:rPr>
              <a:t>Normalization and Standardization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EDC858-FD83-8A93-4069-BFFBAB4CB1BC}"/>
              </a:ext>
            </a:extLst>
          </p:cNvPr>
          <p:cNvSpPr>
            <a:spLocks noGrp="1"/>
          </p:cNvSpPr>
          <p:nvPr>
            <p:ph idx="1"/>
          </p:nvPr>
        </p:nvSpPr>
        <p:spPr>
          <a:xfrm>
            <a:off x="1155548" y="2217343"/>
            <a:ext cx="9880893" cy="3959619"/>
          </a:xfrm>
        </p:spPr>
        <p:txBody>
          <a:bodyPr>
            <a:normAutofit/>
          </a:bodyPr>
          <a:lstStyle/>
          <a:p>
            <a:r>
              <a:rPr lang="en-GB" sz="2400" b="1" u="sng">
                <a:hlinkClick r:id="rId2"/>
              </a:rPr>
              <a:t>Normalization and Standardization</a:t>
            </a:r>
            <a:r>
              <a:rPr lang="en-GB" sz="2400"/>
              <a:t> are two of the most common techniques used in data transformation which aims to scale and transform the data such that the features have similar scales, which makes it easy for the machine learning algorithm ot learn and converge.</a:t>
            </a:r>
            <a:endParaRPr lang="en-US" sz="2400"/>
          </a:p>
        </p:txBody>
      </p:sp>
    </p:spTree>
    <p:extLst>
      <p:ext uri="{BB962C8B-B14F-4D97-AF65-F5344CB8AC3E}">
        <p14:creationId xmlns:p14="http://schemas.microsoft.com/office/powerpoint/2010/main" val="710091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TotalTime>
  <Words>2240</Words>
  <Application>Microsoft Macintosh PowerPoint</Application>
  <PresentationFormat>Widescreen</PresentationFormat>
  <Paragraphs>97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Aptos Display</vt:lpstr>
      <vt:lpstr>Arial</vt:lpstr>
      <vt:lpstr>Cambria Math</vt:lpstr>
      <vt:lpstr>Times New Roman</vt:lpstr>
      <vt:lpstr>Office Theme</vt:lpstr>
      <vt:lpstr>Data Processing Programming   DATA TRANSFORMATION</vt:lpstr>
      <vt:lpstr>What is Data Transformation?</vt:lpstr>
      <vt:lpstr>Data Transformation in Machine Learning</vt:lpstr>
      <vt:lpstr>Why Data Transformation is Important?</vt:lpstr>
      <vt:lpstr>Different Data Transformation Technique </vt:lpstr>
      <vt:lpstr>Handling Missing Data</vt:lpstr>
      <vt:lpstr>Handling Missing Data</vt:lpstr>
      <vt:lpstr>Dealing with Outliers</vt:lpstr>
      <vt:lpstr>Normalization and Standardization</vt:lpstr>
      <vt:lpstr>Normalization:</vt:lpstr>
      <vt:lpstr>Standardization:</vt:lpstr>
      <vt:lpstr>Encoding Categorical Variables</vt:lpstr>
      <vt:lpstr>Handling Skewed Distribution</vt:lpstr>
      <vt:lpstr>Feature Engineering</vt:lpstr>
      <vt:lpstr>Dimensionality Reduction</vt:lpstr>
      <vt:lpstr>Principal Component Analysis(PCA)</vt:lpstr>
      <vt:lpstr>t-Distributed Stochastic Neighbor Embedding</vt:lpstr>
      <vt:lpstr>Text Data Transformation</vt:lpstr>
      <vt:lpstr>Text Cleaning</vt:lpstr>
      <vt:lpstr>Tokenization</vt:lpstr>
      <vt:lpstr>Stopword Removal</vt:lpstr>
      <vt:lpstr>Stemming and Lemmatization</vt:lpstr>
      <vt:lpstr>TF-IDF</vt:lpstr>
      <vt:lpstr>Word Embeddings</vt:lpstr>
      <vt:lpstr>Advantages</vt:lpstr>
      <vt:lpstr>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Shakhnoza Muksimova</dc:creator>
  <cp:lastModifiedBy>Shakhnoza Muksimova</cp:lastModifiedBy>
  <cp:revision>1</cp:revision>
  <dcterms:created xsi:type="dcterms:W3CDTF">2025-10-15T23:46:37Z</dcterms:created>
  <dcterms:modified xsi:type="dcterms:W3CDTF">2025-10-16T00:15:26Z</dcterms:modified>
</cp:coreProperties>
</file>