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9" r:id="rId3"/>
    <p:sldId id="262" r:id="rId4"/>
    <p:sldId id="268" r:id="rId5"/>
    <p:sldId id="291" r:id="rId6"/>
    <p:sldId id="270" r:id="rId7"/>
    <p:sldId id="271" r:id="rId8"/>
    <p:sldId id="272" r:id="rId9"/>
    <p:sldId id="273" r:id="rId10"/>
    <p:sldId id="274" r:id="rId11"/>
    <p:sldId id="275" r:id="rId12"/>
    <p:sldId id="276" r:id="rId13"/>
    <p:sldId id="277" r:id="rId14"/>
    <p:sldId id="278" r:id="rId15"/>
    <p:sldId id="279" r:id="rId16"/>
    <p:sldId id="280" r:id="rId17"/>
    <p:sldId id="281" r:id="rId18"/>
    <p:sldId id="282" r:id="rId19"/>
    <p:sldId id="283" r:id="rId20"/>
    <p:sldId id="284" r:id="rId21"/>
    <p:sldId id="285" r:id="rId22"/>
    <p:sldId id="286" r:id="rId23"/>
    <p:sldId id="287" r:id="rId24"/>
    <p:sldId id="288" r:id="rId25"/>
    <p:sldId id="292" r:id="rId26"/>
    <p:sldId id="289" r:id="rId27"/>
    <p:sldId id="290" r:id="rId28"/>
    <p:sldId id="258" r:id="rId29"/>
    <p:sldId id="265" r:id="rId30"/>
    <p:sldId id="26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61"/>
    <p:restoredTop sz="94589"/>
  </p:normalViewPr>
  <p:slideViewPr>
    <p:cSldViewPr snapToGrid="0">
      <p:cViewPr varScale="1">
        <p:scale>
          <a:sx n="120" d="100"/>
          <a:sy n="120" d="100"/>
        </p:scale>
        <p:origin x="132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F53065-920A-4364-85A4-41203CF78B1D}" type="doc">
      <dgm:prSet loTypeId="urn:microsoft.com/office/officeart/2016/7/layout/RepeatingBendingProcessNew" loCatId="process" qsTypeId="urn:microsoft.com/office/officeart/2005/8/quickstyle/simple1" qsCatId="simple" csTypeId="urn:microsoft.com/office/officeart/2005/8/colors/colorful1" csCatId="colorful"/>
      <dgm:spPr/>
      <dgm:t>
        <a:bodyPr/>
        <a:lstStyle/>
        <a:p>
          <a:endParaRPr lang="en-US"/>
        </a:p>
      </dgm:t>
    </dgm:pt>
    <dgm:pt modelId="{881AA8E1-95B5-4105-A05B-AA7A1776E66B}">
      <dgm:prSet/>
      <dgm:spPr/>
      <dgm:t>
        <a:bodyPr/>
        <a:lstStyle/>
        <a:p>
          <a:r>
            <a:rPr lang="en-GB" b="1" i="0"/>
            <a:t>-</a:t>
          </a:r>
          <a:r>
            <a:rPr lang="en-GB" b="0" i="0"/>
            <a:t> Increases productivity.</a:t>
          </a:r>
          <a:endParaRPr lang="en-US"/>
        </a:p>
      </dgm:t>
    </dgm:pt>
    <dgm:pt modelId="{26A05397-9342-411D-965D-D3E8A1783DA3}" type="parTrans" cxnId="{83A2689B-05B8-47FB-8AD3-200FABE66AE9}">
      <dgm:prSet/>
      <dgm:spPr/>
      <dgm:t>
        <a:bodyPr/>
        <a:lstStyle/>
        <a:p>
          <a:endParaRPr lang="en-US"/>
        </a:p>
      </dgm:t>
    </dgm:pt>
    <dgm:pt modelId="{0A8F4575-E148-4407-83AE-037CC7BE42DC}" type="sibTrans" cxnId="{83A2689B-05B8-47FB-8AD3-200FABE66AE9}">
      <dgm:prSet/>
      <dgm:spPr/>
      <dgm:t>
        <a:bodyPr/>
        <a:lstStyle/>
        <a:p>
          <a:endParaRPr lang="en-US"/>
        </a:p>
      </dgm:t>
    </dgm:pt>
    <dgm:pt modelId="{26C42A8B-4B4E-4FB7-AAE8-BA409426E7FF}">
      <dgm:prSet/>
      <dgm:spPr/>
      <dgm:t>
        <a:bodyPr/>
        <a:lstStyle/>
        <a:p>
          <a:r>
            <a:rPr lang="en-GB" b="1" i="0"/>
            <a:t>-</a:t>
          </a:r>
          <a:r>
            <a:rPr lang="en-GB" b="0" i="0"/>
            <a:t> Access to structured data.</a:t>
          </a:r>
          <a:endParaRPr lang="en-US"/>
        </a:p>
      </dgm:t>
    </dgm:pt>
    <dgm:pt modelId="{513F4BE6-1E7A-40EE-B060-45E86DB7E19A}" type="parTrans" cxnId="{5F1111E8-F863-4FF6-88E4-0D6CF9989CFD}">
      <dgm:prSet/>
      <dgm:spPr/>
      <dgm:t>
        <a:bodyPr/>
        <a:lstStyle/>
        <a:p>
          <a:endParaRPr lang="en-US"/>
        </a:p>
      </dgm:t>
    </dgm:pt>
    <dgm:pt modelId="{B54D47E3-FFA8-48CF-82F7-C4E5462958F7}" type="sibTrans" cxnId="{5F1111E8-F863-4FF6-88E4-0D6CF9989CFD}">
      <dgm:prSet/>
      <dgm:spPr/>
      <dgm:t>
        <a:bodyPr/>
        <a:lstStyle/>
        <a:p>
          <a:endParaRPr lang="en-US"/>
        </a:p>
      </dgm:t>
    </dgm:pt>
    <dgm:pt modelId="{2744A354-8CE1-4182-AB43-61A3166B9001}">
      <dgm:prSet/>
      <dgm:spPr/>
      <dgm:t>
        <a:bodyPr/>
        <a:lstStyle/>
        <a:p>
          <a:r>
            <a:rPr lang="en-GB" b="1" i="0"/>
            <a:t>-</a:t>
          </a:r>
          <a:r>
            <a:rPr lang="en-GB" b="0" i="0"/>
            <a:t> It is a fast and secure process.</a:t>
          </a:r>
          <a:endParaRPr lang="en-US"/>
        </a:p>
      </dgm:t>
    </dgm:pt>
    <dgm:pt modelId="{C9FC83EE-0754-4837-8D24-07C73F7261B0}" type="parTrans" cxnId="{FDF4476C-86F8-4A5E-A316-548657EE014C}">
      <dgm:prSet/>
      <dgm:spPr/>
      <dgm:t>
        <a:bodyPr/>
        <a:lstStyle/>
        <a:p>
          <a:endParaRPr lang="en-US"/>
        </a:p>
      </dgm:t>
    </dgm:pt>
    <dgm:pt modelId="{D56DED9E-3B84-4AD0-A44D-C437BFE56D40}" type="sibTrans" cxnId="{FDF4476C-86F8-4A5E-A316-548657EE014C}">
      <dgm:prSet/>
      <dgm:spPr/>
      <dgm:t>
        <a:bodyPr/>
        <a:lstStyle/>
        <a:p>
          <a:endParaRPr lang="en-US"/>
        </a:p>
      </dgm:t>
    </dgm:pt>
    <dgm:pt modelId="{497D2C07-F351-4A9E-9BEA-A8A4DEA66713}">
      <dgm:prSet/>
      <dgm:spPr/>
      <dgm:t>
        <a:bodyPr/>
        <a:lstStyle/>
        <a:p>
          <a:r>
            <a:rPr lang="en-GB" b="1" i="0"/>
            <a:t>-</a:t>
          </a:r>
          <a:r>
            <a:rPr lang="en-GB" b="0" i="0"/>
            <a:t> It helps improve the business margin.</a:t>
          </a:r>
          <a:endParaRPr lang="en-US"/>
        </a:p>
      </dgm:t>
    </dgm:pt>
    <dgm:pt modelId="{37AE9D44-F25C-492F-9C1D-E253FF2CB8F8}" type="parTrans" cxnId="{DF14C6BB-DE01-4CAE-B26C-CB045785809D}">
      <dgm:prSet/>
      <dgm:spPr/>
      <dgm:t>
        <a:bodyPr/>
        <a:lstStyle/>
        <a:p>
          <a:endParaRPr lang="en-US"/>
        </a:p>
      </dgm:t>
    </dgm:pt>
    <dgm:pt modelId="{646E435F-8C3B-482C-9E12-ED1B1527CD29}" type="sibTrans" cxnId="{DF14C6BB-DE01-4CAE-B26C-CB045785809D}">
      <dgm:prSet/>
      <dgm:spPr/>
      <dgm:t>
        <a:bodyPr/>
        <a:lstStyle/>
        <a:p>
          <a:endParaRPr lang="en-US"/>
        </a:p>
      </dgm:t>
    </dgm:pt>
    <dgm:pt modelId="{01A40BB2-1086-4A6E-A8AB-F45AAB16DC9A}">
      <dgm:prSet/>
      <dgm:spPr/>
      <dgm:t>
        <a:bodyPr/>
        <a:lstStyle/>
        <a:p>
          <a:r>
            <a:rPr lang="en-GB" b="1" i="0"/>
            <a:t>-</a:t>
          </a:r>
          <a:r>
            <a:rPr lang="en-GB" b="0" i="0"/>
            <a:t> Complex calculations do not take much time.</a:t>
          </a:r>
          <a:endParaRPr lang="en-US"/>
        </a:p>
      </dgm:t>
    </dgm:pt>
    <dgm:pt modelId="{FB305F1E-395F-4E2E-BFB9-84495C261162}" type="parTrans" cxnId="{A809D22F-472F-463B-B2C0-E3F5CB13BD38}">
      <dgm:prSet/>
      <dgm:spPr/>
      <dgm:t>
        <a:bodyPr/>
        <a:lstStyle/>
        <a:p>
          <a:endParaRPr lang="en-US"/>
        </a:p>
      </dgm:t>
    </dgm:pt>
    <dgm:pt modelId="{B60E4A6D-EAB0-40E8-BF15-D9F2DE196B13}" type="sibTrans" cxnId="{A809D22F-472F-463B-B2C0-E3F5CB13BD38}">
      <dgm:prSet/>
      <dgm:spPr/>
      <dgm:t>
        <a:bodyPr/>
        <a:lstStyle/>
        <a:p>
          <a:endParaRPr lang="en-US"/>
        </a:p>
      </dgm:t>
    </dgm:pt>
    <dgm:pt modelId="{7366FD5F-6C1F-4A57-AB08-364652D6D7A0}">
      <dgm:prSet/>
      <dgm:spPr/>
      <dgm:t>
        <a:bodyPr/>
        <a:lstStyle/>
        <a:p>
          <a:r>
            <a:rPr lang="en-GB" b="1" i="0"/>
            <a:t>-</a:t>
          </a:r>
          <a:r>
            <a:rPr lang="en-GB" b="0" i="0"/>
            <a:t> Calculation and algorithm errors are highly avoided.</a:t>
          </a:r>
          <a:endParaRPr lang="en-US"/>
        </a:p>
      </dgm:t>
    </dgm:pt>
    <dgm:pt modelId="{74125A5C-CCE3-4EDF-B0E9-97BCBD7AE5C8}" type="parTrans" cxnId="{CAF01EEE-12FE-411F-A15D-DFBA2BDC53FA}">
      <dgm:prSet/>
      <dgm:spPr/>
      <dgm:t>
        <a:bodyPr/>
        <a:lstStyle/>
        <a:p>
          <a:endParaRPr lang="en-US"/>
        </a:p>
      </dgm:t>
    </dgm:pt>
    <dgm:pt modelId="{C6A2527D-B9FD-491A-9C41-15A8AF318AB5}" type="sibTrans" cxnId="{CAF01EEE-12FE-411F-A15D-DFBA2BDC53FA}">
      <dgm:prSet/>
      <dgm:spPr/>
      <dgm:t>
        <a:bodyPr/>
        <a:lstStyle/>
        <a:p>
          <a:endParaRPr lang="en-US"/>
        </a:p>
      </dgm:t>
    </dgm:pt>
    <dgm:pt modelId="{E496C45F-B619-734A-BA21-CDB0077D763B}" type="pres">
      <dgm:prSet presAssocID="{A3F53065-920A-4364-85A4-41203CF78B1D}" presName="Name0" presStyleCnt="0">
        <dgm:presLayoutVars>
          <dgm:dir/>
          <dgm:resizeHandles val="exact"/>
        </dgm:presLayoutVars>
      </dgm:prSet>
      <dgm:spPr/>
    </dgm:pt>
    <dgm:pt modelId="{D4D67AF4-AC80-5740-9BF0-9BDB2BB9F399}" type="pres">
      <dgm:prSet presAssocID="{881AA8E1-95B5-4105-A05B-AA7A1776E66B}" presName="node" presStyleLbl="node1" presStyleIdx="0" presStyleCnt="6">
        <dgm:presLayoutVars>
          <dgm:bulletEnabled val="1"/>
        </dgm:presLayoutVars>
      </dgm:prSet>
      <dgm:spPr/>
    </dgm:pt>
    <dgm:pt modelId="{FA01D3EE-8911-BB49-80B8-BDFF71AC1890}" type="pres">
      <dgm:prSet presAssocID="{0A8F4575-E148-4407-83AE-037CC7BE42DC}" presName="sibTrans" presStyleLbl="sibTrans1D1" presStyleIdx="0" presStyleCnt="5"/>
      <dgm:spPr/>
    </dgm:pt>
    <dgm:pt modelId="{C5B9A7CE-ECC8-B949-8B3E-ABB4DE9B5F13}" type="pres">
      <dgm:prSet presAssocID="{0A8F4575-E148-4407-83AE-037CC7BE42DC}" presName="connectorText" presStyleLbl="sibTrans1D1" presStyleIdx="0" presStyleCnt="5"/>
      <dgm:spPr/>
    </dgm:pt>
    <dgm:pt modelId="{419FF592-51ED-8D49-A9C9-A234050D304A}" type="pres">
      <dgm:prSet presAssocID="{26C42A8B-4B4E-4FB7-AAE8-BA409426E7FF}" presName="node" presStyleLbl="node1" presStyleIdx="1" presStyleCnt="6">
        <dgm:presLayoutVars>
          <dgm:bulletEnabled val="1"/>
        </dgm:presLayoutVars>
      </dgm:prSet>
      <dgm:spPr/>
    </dgm:pt>
    <dgm:pt modelId="{1A885E88-336B-AE47-B9DD-2BE5863EFBAF}" type="pres">
      <dgm:prSet presAssocID="{B54D47E3-FFA8-48CF-82F7-C4E5462958F7}" presName="sibTrans" presStyleLbl="sibTrans1D1" presStyleIdx="1" presStyleCnt="5"/>
      <dgm:spPr/>
    </dgm:pt>
    <dgm:pt modelId="{92BB30CA-F281-7E4B-841C-00B0C2C43C05}" type="pres">
      <dgm:prSet presAssocID="{B54D47E3-FFA8-48CF-82F7-C4E5462958F7}" presName="connectorText" presStyleLbl="sibTrans1D1" presStyleIdx="1" presStyleCnt="5"/>
      <dgm:spPr/>
    </dgm:pt>
    <dgm:pt modelId="{313953BF-64BC-E244-A051-5EC596F50715}" type="pres">
      <dgm:prSet presAssocID="{2744A354-8CE1-4182-AB43-61A3166B9001}" presName="node" presStyleLbl="node1" presStyleIdx="2" presStyleCnt="6">
        <dgm:presLayoutVars>
          <dgm:bulletEnabled val="1"/>
        </dgm:presLayoutVars>
      </dgm:prSet>
      <dgm:spPr/>
    </dgm:pt>
    <dgm:pt modelId="{B5826B98-3F9F-DD4E-A3A6-64A7DAD62752}" type="pres">
      <dgm:prSet presAssocID="{D56DED9E-3B84-4AD0-A44D-C437BFE56D40}" presName="sibTrans" presStyleLbl="sibTrans1D1" presStyleIdx="2" presStyleCnt="5"/>
      <dgm:spPr/>
    </dgm:pt>
    <dgm:pt modelId="{E138EBCD-8479-3545-B012-2D862B7699FF}" type="pres">
      <dgm:prSet presAssocID="{D56DED9E-3B84-4AD0-A44D-C437BFE56D40}" presName="connectorText" presStyleLbl="sibTrans1D1" presStyleIdx="2" presStyleCnt="5"/>
      <dgm:spPr/>
    </dgm:pt>
    <dgm:pt modelId="{1357267A-D89C-4E47-A18B-822F5614B0B3}" type="pres">
      <dgm:prSet presAssocID="{497D2C07-F351-4A9E-9BEA-A8A4DEA66713}" presName="node" presStyleLbl="node1" presStyleIdx="3" presStyleCnt="6">
        <dgm:presLayoutVars>
          <dgm:bulletEnabled val="1"/>
        </dgm:presLayoutVars>
      </dgm:prSet>
      <dgm:spPr/>
    </dgm:pt>
    <dgm:pt modelId="{6CAAF927-C154-3540-833A-78016B5B455F}" type="pres">
      <dgm:prSet presAssocID="{646E435F-8C3B-482C-9E12-ED1B1527CD29}" presName="sibTrans" presStyleLbl="sibTrans1D1" presStyleIdx="3" presStyleCnt="5"/>
      <dgm:spPr/>
    </dgm:pt>
    <dgm:pt modelId="{05741DC4-8100-D540-B0D9-8D962D31ED8F}" type="pres">
      <dgm:prSet presAssocID="{646E435F-8C3B-482C-9E12-ED1B1527CD29}" presName="connectorText" presStyleLbl="sibTrans1D1" presStyleIdx="3" presStyleCnt="5"/>
      <dgm:spPr/>
    </dgm:pt>
    <dgm:pt modelId="{6EFFFAF3-03DA-4F4F-8D86-3B471990E876}" type="pres">
      <dgm:prSet presAssocID="{01A40BB2-1086-4A6E-A8AB-F45AAB16DC9A}" presName="node" presStyleLbl="node1" presStyleIdx="4" presStyleCnt="6">
        <dgm:presLayoutVars>
          <dgm:bulletEnabled val="1"/>
        </dgm:presLayoutVars>
      </dgm:prSet>
      <dgm:spPr/>
    </dgm:pt>
    <dgm:pt modelId="{35C526A5-378F-5D43-BDA6-C1A951F178DD}" type="pres">
      <dgm:prSet presAssocID="{B60E4A6D-EAB0-40E8-BF15-D9F2DE196B13}" presName="sibTrans" presStyleLbl="sibTrans1D1" presStyleIdx="4" presStyleCnt="5"/>
      <dgm:spPr/>
    </dgm:pt>
    <dgm:pt modelId="{9E071ABE-37A3-7345-AA2A-B5539E6D0642}" type="pres">
      <dgm:prSet presAssocID="{B60E4A6D-EAB0-40E8-BF15-D9F2DE196B13}" presName="connectorText" presStyleLbl="sibTrans1D1" presStyleIdx="4" presStyleCnt="5"/>
      <dgm:spPr/>
    </dgm:pt>
    <dgm:pt modelId="{0304D886-D440-C44D-AC02-856B8AB6876F}" type="pres">
      <dgm:prSet presAssocID="{7366FD5F-6C1F-4A57-AB08-364652D6D7A0}" presName="node" presStyleLbl="node1" presStyleIdx="5" presStyleCnt="6">
        <dgm:presLayoutVars>
          <dgm:bulletEnabled val="1"/>
        </dgm:presLayoutVars>
      </dgm:prSet>
      <dgm:spPr/>
    </dgm:pt>
  </dgm:ptLst>
  <dgm:cxnLst>
    <dgm:cxn modelId="{C2F13607-F11E-674B-8B7F-91812FF9CFB2}" type="presOf" srcId="{646E435F-8C3B-482C-9E12-ED1B1527CD29}" destId="{6CAAF927-C154-3540-833A-78016B5B455F}" srcOrd="0" destOrd="0" presId="urn:microsoft.com/office/officeart/2016/7/layout/RepeatingBendingProcessNew"/>
    <dgm:cxn modelId="{990E3F07-727C-0B4A-8FFD-F4A3D46A9A7F}" type="presOf" srcId="{0A8F4575-E148-4407-83AE-037CC7BE42DC}" destId="{C5B9A7CE-ECC8-B949-8B3E-ABB4DE9B5F13}" srcOrd="1" destOrd="0" presId="urn:microsoft.com/office/officeart/2016/7/layout/RepeatingBendingProcessNew"/>
    <dgm:cxn modelId="{4A2BE408-457F-B841-ADFC-456ECF3B8FF2}" type="presOf" srcId="{646E435F-8C3B-482C-9E12-ED1B1527CD29}" destId="{05741DC4-8100-D540-B0D9-8D962D31ED8F}" srcOrd="1" destOrd="0" presId="urn:microsoft.com/office/officeart/2016/7/layout/RepeatingBendingProcessNew"/>
    <dgm:cxn modelId="{14931813-124B-F643-8FB8-0882540CA254}" type="presOf" srcId="{2744A354-8CE1-4182-AB43-61A3166B9001}" destId="{313953BF-64BC-E244-A051-5EC596F50715}" srcOrd="0" destOrd="0" presId="urn:microsoft.com/office/officeart/2016/7/layout/RepeatingBendingProcessNew"/>
    <dgm:cxn modelId="{A809D22F-472F-463B-B2C0-E3F5CB13BD38}" srcId="{A3F53065-920A-4364-85A4-41203CF78B1D}" destId="{01A40BB2-1086-4A6E-A8AB-F45AAB16DC9A}" srcOrd="4" destOrd="0" parTransId="{FB305F1E-395F-4E2E-BFB9-84495C261162}" sibTransId="{B60E4A6D-EAB0-40E8-BF15-D9F2DE196B13}"/>
    <dgm:cxn modelId="{66BA6D32-CDE1-0C4D-9AE7-342114864B40}" type="presOf" srcId="{B54D47E3-FFA8-48CF-82F7-C4E5462958F7}" destId="{92BB30CA-F281-7E4B-841C-00B0C2C43C05}" srcOrd="1" destOrd="0" presId="urn:microsoft.com/office/officeart/2016/7/layout/RepeatingBendingProcessNew"/>
    <dgm:cxn modelId="{228BEF36-F3A0-E14F-B582-99FB82B421FA}" type="presOf" srcId="{01A40BB2-1086-4A6E-A8AB-F45AAB16DC9A}" destId="{6EFFFAF3-03DA-4F4F-8D86-3B471990E876}" srcOrd="0" destOrd="0" presId="urn:microsoft.com/office/officeart/2016/7/layout/RepeatingBendingProcessNew"/>
    <dgm:cxn modelId="{D8A75249-8C5F-D549-9030-50D5BF7B4567}" type="presOf" srcId="{0A8F4575-E148-4407-83AE-037CC7BE42DC}" destId="{FA01D3EE-8911-BB49-80B8-BDFF71AC1890}" srcOrd="0" destOrd="0" presId="urn:microsoft.com/office/officeart/2016/7/layout/RepeatingBendingProcessNew"/>
    <dgm:cxn modelId="{0503AC4C-D992-A242-82F2-1FF6E02DD481}" type="presOf" srcId="{881AA8E1-95B5-4105-A05B-AA7A1776E66B}" destId="{D4D67AF4-AC80-5740-9BF0-9BDB2BB9F399}" srcOrd="0" destOrd="0" presId="urn:microsoft.com/office/officeart/2016/7/layout/RepeatingBendingProcessNew"/>
    <dgm:cxn modelId="{1EC6264E-06B0-F747-AD83-4B74EF95C6E5}" type="presOf" srcId="{D56DED9E-3B84-4AD0-A44D-C437BFE56D40}" destId="{B5826B98-3F9F-DD4E-A3A6-64A7DAD62752}" srcOrd="0" destOrd="0" presId="urn:microsoft.com/office/officeart/2016/7/layout/RepeatingBendingProcessNew"/>
    <dgm:cxn modelId="{FDF4476C-86F8-4A5E-A316-548657EE014C}" srcId="{A3F53065-920A-4364-85A4-41203CF78B1D}" destId="{2744A354-8CE1-4182-AB43-61A3166B9001}" srcOrd="2" destOrd="0" parTransId="{C9FC83EE-0754-4837-8D24-07C73F7261B0}" sibTransId="{D56DED9E-3B84-4AD0-A44D-C437BFE56D40}"/>
    <dgm:cxn modelId="{89967F77-E7EB-0440-AFFB-E311A4315ADB}" type="presOf" srcId="{497D2C07-F351-4A9E-9BEA-A8A4DEA66713}" destId="{1357267A-D89C-4E47-A18B-822F5614B0B3}" srcOrd="0" destOrd="0" presId="urn:microsoft.com/office/officeart/2016/7/layout/RepeatingBendingProcessNew"/>
    <dgm:cxn modelId="{D6321588-F374-B04D-A3FB-31E526C0174F}" type="presOf" srcId="{B60E4A6D-EAB0-40E8-BF15-D9F2DE196B13}" destId="{35C526A5-378F-5D43-BDA6-C1A951F178DD}" srcOrd="0" destOrd="0" presId="urn:microsoft.com/office/officeart/2016/7/layout/RepeatingBendingProcessNew"/>
    <dgm:cxn modelId="{52F02298-F3BD-174F-B5E2-12EA54E4E5EA}" type="presOf" srcId="{7366FD5F-6C1F-4A57-AB08-364652D6D7A0}" destId="{0304D886-D440-C44D-AC02-856B8AB6876F}" srcOrd="0" destOrd="0" presId="urn:microsoft.com/office/officeart/2016/7/layout/RepeatingBendingProcessNew"/>
    <dgm:cxn modelId="{83A2689B-05B8-47FB-8AD3-200FABE66AE9}" srcId="{A3F53065-920A-4364-85A4-41203CF78B1D}" destId="{881AA8E1-95B5-4105-A05B-AA7A1776E66B}" srcOrd="0" destOrd="0" parTransId="{26A05397-9342-411D-965D-D3E8A1783DA3}" sibTransId="{0A8F4575-E148-4407-83AE-037CC7BE42DC}"/>
    <dgm:cxn modelId="{FC2378B2-0306-7C47-A08E-175C330C3064}" type="presOf" srcId="{A3F53065-920A-4364-85A4-41203CF78B1D}" destId="{E496C45F-B619-734A-BA21-CDB0077D763B}" srcOrd="0" destOrd="0" presId="urn:microsoft.com/office/officeart/2016/7/layout/RepeatingBendingProcessNew"/>
    <dgm:cxn modelId="{DF14C6BB-DE01-4CAE-B26C-CB045785809D}" srcId="{A3F53065-920A-4364-85A4-41203CF78B1D}" destId="{497D2C07-F351-4A9E-9BEA-A8A4DEA66713}" srcOrd="3" destOrd="0" parTransId="{37AE9D44-F25C-492F-9C1D-E253FF2CB8F8}" sibTransId="{646E435F-8C3B-482C-9E12-ED1B1527CD29}"/>
    <dgm:cxn modelId="{D87960D1-ED87-3249-A89E-BE56A2EA772B}" type="presOf" srcId="{D56DED9E-3B84-4AD0-A44D-C437BFE56D40}" destId="{E138EBCD-8479-3545-B012-2D862B7699FF}" srcOrd="1" destOrd="0" presId="urn:microsoft.com/office/officeart/2016/7/layout/RepeatingBendingProcessNew"/>
    <dgm:cxn modelId="{D962E6DE-FED6-C64F-B0A7-86C1E135AFE6}" type="presOf" srcId="{26C42A8B-4B4E-4FB7-AAE8-BA409426E7FF}" destId="{419FF592-51ED-8D49-A9C9-A234050D304A}" srcOrd="0" destOrd="0" presId="urn:microsoft.com/office/officeart/2016/7/layout/RepeatingBendingProcessNew"/>
    <dgm:cxn modelId="{692B86E2-4205-7B48-BFC5-2E418A1F664C}" type="presOf" srcId="{B54D47E3-FFA8-48CF-82F7-C4E5462958F7}" destId="{1A885E88-336B-AE47-B9DD-2BE5863EFBAF}" srcOrd="0" destOrd="0" presId="urn:microsoft.com/office/officeart/2016/7/layout/RepeatingBendingProcessNew"/>
    <dgm:cxn modelId="{5F1111E8-F863-4FF6-88E4-0D6CF9989CFD}" srcId="{A3F53065-920A-4364-85A4-41203CF78B1D}" destId="{26C42A8B-4B4E-4FB7-AAE8-BA409426E7FF}" srcOrd="1" destOrd="0" parTransId="{513F4BE6-1E7A-40EE-B060-45E86DB7E19A}" sibTransId="{B54D47E3-FFA8-48CF-82F7-C4E5462958F7}"/>
    <dgm:cxn modelId="{CAF01EEE-12FE-411F-A15D-DFBA2BDC53FA}" srcId="{A3F53065-920A-4364-85A4-41203CF78B1D}" destId="{7366FD5F-6C1F-4A57-AB08-364652D6D7A0}" srcOrd="5" destOrd="0" parTransId="{74125A5C-CCE3-4EDF-B0E9-97BCBD7AE5C8}" sibTransId="{C6A2527D-B9FD-491A-9C41-15A8AF318AB5}"/>
    <dgm:cxn modelId="{B03822FF-0D13-D74D-A36B-DCFD6AF208FF}" type="presOf" srcId="{B60E4A6D-EAB0-40E8-BF15-D9F2DE196B13}" destId="{9E071ABE-37A3-7345-AA2A-B5539E6D0642}" srcOrd="1" destOrd="0" presId="urn:microsoft.com/office/officeart/2016/7/layout/RepeatingBendingProcessNew"/>
    <dgm:cxn modelId="{2B0C80F0-709F-2240-ABB4-51E824841E04}" type="presParOf" srcId="{E496C45F-B619-734A-BA21-CDB0077D763B}" destId="{D4D67AF4-AC80-5740-9BF0-9BDB2BB9F399}" srcOrd="0" destOrd="0" presId="urn:microsoft.com/office/officeart/2016/7/layout/RepeatingBendingProcessNew"/>
    <dgm:cxn modelId="{F24CD49F-19F9-5C49-8253-4456B89FB0AE}" type="presParOf" srcId="{E496C45F-B619-734A-BA21-CDB0077D763B}" destId="{FA01D3EE-8911-BB49-80B8-BDFF71AC1890}" srcOrd="1" destOrd="0" presId="urn:microsoft.com/office/officeart/2016/7/layout/RepeatingBendingProcessNew"/>
    <dgm:cxn modelId="{32D93D54-5260-A542-A4B2-E6CE1B7AD9B6}" type="presParOf" srcId="{FA01D3EE-8911-BB49-80B8-BDFF71AC1890}" destId="{C5B9A7CE-ECC8-B949-8B3E-ABB4DE9B5F13}" srcOrd="0" destOrd="0" presId="urn:microsoft.com/office/officeart/2016/7/layout/RepeatingBendingProcessNew"/>
    <dgm:cxn modelId="{DCD1B70F-ED32-A247-813A-BC9E752030E8}" type="presParOf" srcId="{E496C45F-B619-734A-BA21-CDB0077D763B}" destId="{419FF592-51ED-8D49-A9C9-A234050D304A}" srcOrd="2" destOrd="0" presId="urn:microsoft.com/office/officeart/2016/7/layout/RepeatingBendingProcessNew"/>
    <dgm:cxn modelId="{F3B9926D-1C93-EF44-B98B-E4AAB2DE52DA}" type="presParOf" srcId="{E496C45F-B619-734A-BA21-CDB0077D763B}" destId="{1A885E88-336B-AE47-B9DD-2BE5863EFBAF}" srcOrd="3" destOrd="0" presId="urn:microsoft.com/office/officeart/2016/7/layout/RepeatingBendingProcessNew"/>
    <dgm:cxn modelId="{B72D6B1A-E9E6-DA47-A0A6-CF38FD42AC86}" type="presParOf" srcId="{1A885E88-336B-AE47-B9DD-2BE5863EFBAF}" destId="{92BB30CA-F281-7E4B-841C-00B0C2C43C05}" srcOrd="0" destOrd="0" presId="urn:microsoft.com/office/officeart/2016/7/layout/RepeatingBendingProcessNew"/>
    <dgm:cxn modelId="{976E0931-5A97-4E4E-9515-DA7563F181D1}" type="presParOf" srcId="{E496C45F-B619-734A-BA21-CDB0077D763B}" destId="{313953BF-64BC-E244-A051-5EC596F50715}" srcOrd="4" destOrd="0" presId="urn:microsoft.com/office/officeart/2016/7/layout/RepeatingBendingProcessNew"/>
    <dgm:cxn modelId="{BFA3D062-1C27-074B-A0BA-E0F8F73B1DDF}" type="presParOf" srcId="{E496C45F-B619-734A-BA21-CDB0077D763B}" destId="{B5826B98-3F9F-DD4E-A3A6-64A7DAD62752}" srcOrd="5" destOrd="0" presId="urn:microsoft.com/office/officeart/2016/7/layout/RepeatingBendingProcessNew"/>
    <dgm:cxn modelId="{675E8503-BF74-514C-B02E-5B31C9D880B9}" type="presParOf" srcId="{B5826B98-3F9F-DD4E-A3A6-64A7DAD62752}" destId="{E138EBCD-8479-3545-B012-2D862B7699FF}" srcOrd="0" destOrd="0" presId="urn:microsoft.com/office/officeart/2016/7/layout/RepeatingBendingProcessNew"/>
    <dgm:cxn modelId="{5288D582-86A0-8244-B8E5-62471F1783DA}" type="presParOf" srcId="{E496C45F-B619-734A-BA21-CDB0077D763B}" destId="{1357267A-D89C-4E47-A18B-822F5614B0B3}" srcOrd="6" destOrd="0" presId="urn:microsoft.com/office/officeart/2016/7/layout/RepeatingBendingProcessNew"/>
    <dgm:cxn modelId="{6423DD6C-E8A1-B643-8257-51891C0D7947}" type="presParOf" srcId="{E496C45F-B619-734A-BA21-CDB0077D763B}" destId="{6CAAF927-C154-3540-833A-78016B5B455F}" srcOrd="7" destOrd="0" presId="urn:microsoft.com/office/officeart/2016/7/layout/RepeatingBendingProcessNew"/>
    <dgm:cxn modelId="{706E55F5-7614-2F40-A76C-DFFDFAB78FBC}" type="presParOf" srcId="{6CAAF927-C154-3540-833A-78016B5B455F}" destId="{05741DC4-8100-D540-B0D9-8D962D31ED8F}" srcOrd="0" destOrd="0" presId="urn:microsoft.com/office/officeart/2016/7/layout/RepeatingBendingProcessNew"/>
    <dgm:cxn modelId="{4279D677-2CC1-1C4A-B9BE-10368A3D296D}" type="presParOf" srcId="{E496C45F-B619-734A-BA21-CDB0077D763B}" destId="{6EFFFAF3-03DA-4F4F-8D86-3B471990E876}" srcOrd="8" destOrd="0" presId="urn:microsoft.com/office/officeart/2016/7/layout/RepeatingBendingProcessNew"/>
    <dgm:cxn modelId="{24CC25F0-E658-C64D-8CAE-7FFD7B096159}" type="presParOf" srcId="{E496C45F-B619-734A-BA21-CDB0077D763B}" destId="{35C526A5-378F-5D43-BDA6-C1A951F178DD}" srcOrd="9" destOrd="0" presId="urn:microsoft.com/office/officeart/2016/7/layout/RepeatingBendingProcessNew"/>
    <dgm:cxn modelId="{FDBA383E-D66B-9547-A912-E2398D671AA7}" type="presParOf" srcId="{35C526A5-378F-5D43-BDA6-C1A951F178DD}" destId="{9E071ABE-37A3-7345-AA2A-B5539E6D0642}" srcOrd="0" destOrd="0" presId="urn:microsoft.com/office/officeart/2016/7/layout/RepeatingBendingProcessNew"/>
    <dgm:cxn modelId="{FAD19AFA-3577-DC4C-B7C1-3A11D1C13E9B}" type="presParOf" srcId="{E496C45F-B619-734A-BA21-CDB0077D763B}" destId="{0304D886-D440-C44D-AC02-856B8AB6876F}"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F97B0BA-8DD7-42A8-91B2-6CF063B31145}"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F771EEA1-D443-4C2B-A015-7951DC571D9A}">
      <dgm:prSet/>
      <dgm:spPr/>
      <dgm:t>
        <a:bodyPr/>
        <a:lstStyle/>
        <a:p>
          <a:r>
            <a:rPr lang="en-GB" b="1" i="0"/>
            <a:t>- </a:t>
          </a:r>
          <a:r>
            <a:rPr lang="en-GB" b="0" i="0"/>
            <a:t>Memory wastage.</a:t>
          </a:r>
          <a:endParaRPr lang="en-US"/>
        </a:p>
      </dgm:t>
    </dgm:pt>
    <dgm:pt modelId="{CF3C94FA-EFAF-4829-883F-F468C656F60C}" type="parTrans" cxnId="{CD0EE27F-0889-42B1-B2C5-269E53727DF7}">
      <dgm:prSet/>
      <dgm:spPr/>
      <dgm:t>
        <a:bodyPr/>
        <a:lstStyle/>
        <a:p>
          <a:endParaRPr lang="en-US"/>
        </a:p>
      </dgm:t>
    </dgm:pt>
    <dgm:pt modelId="{E45EF4A7-8632-4099-B316-759C7011AACC}" type="sibTrans" cxnId="{CD0EE27F-0889-42B1-B2C5-269E53727DF7}">
      <dgm:prSet/>
      <dgm:spPr/>
      <dgm:t>
        <a:bodyPr/>
        <a:lstStyle/>
        <a:p>
          <a:endParaRPr lang="en-US"/>
        </a:p>
      </dgm:t>
    </dgm:pt>
    <dgm:pt modelId="{2FE8834B-A195-4EE7-AC72-1FCB4BB5A7E0}">
      <dgm:prSet/>
      <dgm:spPr/>
      <dgm:t>
        <a:bodyPr/>
        <a:lstStyle/>
        <a:p>
          <a:r>
            <a:rPr lang="en-GB" b="1" i="0"/>
            <a:t>- </a:t>
          </a:r>
          <a:r>
            <a:rPr lang="en-GB" b="0" i="0"/>
            <a:t>High power occupancy.</a:t>
          </a:r>
          <a:endParaRPr lang="en-US"/>
        </a:p>
      </dgm:t>
    </dgm:pt>
    <dgm:pt modelId="{DAF8DA0B-9C0D-47E0-A5FA-5A0438B879EA}" type="parTrans" cxnId="{D297DEEC-D39E-46D6-8C7D-1C15AFB95FEA}">
      <dgm:prSet/>
      <dgm:spPr/>
      <dgm:t>
        <a:bodyPr/>
        <a:lstStyle/>
        <a:p>
          <a:endParaRPr lang="en-US"/>
        </a:p>
      </dgm:t>
    </dgm:pt>
    <dgm:pt modelId="{5DE06DC8-4364-4D4A-B18D-C55798CA198C}" type="sibTrans" cxnId="{D297DEEC-D39E-46D6-8C7D-1C15AFB95FEA}">
      <dgm:prSet/>
      <dgm:spPr/>
      <dgm:t>
        <a:bodyPr/>
        <a:lstStyle/>
        <a:p>
          <a:endParaRPr lang="en-US"/>
        </a:p>
      </dgm:t>
    </dgm:pt>
    <dgm:pt modelId="{F58F0613-8194-496A-BF0D-971DCD813120}">
      <dgm:prSet/>
      <dgm:spPr/>
      <dgm:t>
        <a:bodyPr/>
        <a:lstStyle/>
        <a:p>
          <a:r>
            <a:rPr lang="en-GB" b="1" i="0"/>
            <a:t>- </a:t>
          </a:r>
          <a:r>
            <a:rPr lang="en-GB" b="0" i="0"/>
            <a:t>Installation costs are high.</a:t>
          </a:r>
          <a:endParaRPr lang="en-US"/>
        </a:p>
      </dgm:t>
    </dgm:pt>
    <dgm:pt modelId="{2B0B2F3D-442B-455C-B1DC-808411BB3F36}" type="parTrans" cxnId="{2963DCBA-F5E7-4C8A-8C2F-13C6FE6B997B}">
      <dgm:prSet/>
      <dgm:spPr/>
      <dgm:t>
        <a:bodyPr/>
        <a:lstStyle/>
        <a:p>
          <a:endParaRPr lang="en-US"/>
        </a:p>
      </dgm:t>
    </dgm:pt>
    <dgm:pt modelId="{2E6BB900-67FB-4233-8B55-0C079A99732A}" type="sibTrans" cxnId="{2963DCBA-F5E7-4C8A-8C2F-13C6FE6B997B}">
      <dgm:prSet/>
      <dgm:spPr/>
      <dgm:t>
        <a:bodyPr/>
        <a:lstStyle/>
        <a:p>
          <a:endParaRPr lang="en-US"/>
        </a:p>
      </dgm:t>
    </dgm:pt>
    <dgm:pt modelId="{A46B6B24-BAF8-4B40-A7E5-8859DB12EB79}">
      <dgm:prSet/>
      <dgm:spPr/>
      <dgm:t>
        <a:bodyPr/>
        <a:lstStyle/>
        <a:p>
          <a:r>
            <a:rPr lang="en-GB" b="1" i="0"/>
            <a:t>-</a:t>
          </a:r>
          <a:r>
            <a:rPr lang="en-GB" b="0" i="0"/>
            <a:t> Requires huge amounts of storage.</a:t>
          </a:r>
          <a:endParaRPr lang="en-US"/>
        </a:p>
      </dgm:t>
    </dgm:pt>
    <dgm:pt modelId="{501E9E43-E4B8-42AB-82E2-2FAEF5AE80E1}" type="parTrans" cxnId="{96FD832E-9A91-465D-ADEC-41489D0295FD}">
      <dgm:prSet/>
      <dgm:spPr/>
      <dgm:t>
        <a:bodyPr/>
        <a:lstStyle/>
        <a:p>
          <a:endParaRPr lang="en-US"/>
        </a:p>
      </dgm:t>
    </dgm:pt>
    <dgm:pt modelId="{223D0B0A-A890-4565-A67A-A506210ABD0E}" type="sibTrans" cxnId="{96FD832E-9A91-465D-ADEC-41489D0295FD}">
      <dgm:prSet/>
      <dgm:spPr/>
      <dgm:t>
        <a:bodyPr/>
        <a:lstStyle/>
        <a:p>
          <a:endParaRPr lang="en-US"/>
        </a:p>
      </dgm:t>
    </dgm:pt>
    <dgm:pt modelId="{97848BAC-D197-4DDF-9FBA-E14F72F2E94B}">
      <dgm:prSet/>
      <dgm:spPr/>
      <dgm:t>
        <a:bodyPr/>
        <a:lstStyle/>
        <a:p>
          <a:r>
            <a:rPr lang="en-GB" b="1" i="0"/>
            <a:t>-</a:t>
          </a:r>
          <a:r>
            <a:rPr lang="en-GB" b="0" i="0"/>
            <a:t> Maintenance requires extra resources.</a:t>
          </a:r>
          <a:endParaRPr lang="en-US"/>
        </a:p>
      </dgm:t>
    </dgm:pt>
    <dgm:pt modelId="{57FDC330-05D0-4DFA-9B17-156C66BBC013}" type="parTrans" cxnId="{CCED8C02-E8B9-4E63-95E4-25F9DA86E389}">
      <dgm:prSet/>
      <dgm:spPr/>
      <dgm:t>
        <a:bodyPr/>
        <a:lstStyle/>
        <a:p>
          <a:endParaRPr lang="en-US"/>
        </a:p>
      </dgm:t>
    </dgm:pt>
    <dgm:pt modelId="{1728A8C2-2C23-4BF7-84C8-D3701BD5ED3F}" type="sibTrans" cxnId="{CCED8C02-E8B9-4E63-95E4-25F9DA86E389}">
      <dgm:prSet/>
      <dgm:spPr/>
      <dgm:t>
        <a:bodyPr/>
        <a:lstStyle/>
        <a:p>
          <a:endParaRPr lang="en-US"/>
        </a:p>
      </dgm:t>
    </dgm:pt>
    <dgm:pt modelId="{A8C3634C-A3C5-4A3B-A8CB-F3E84612E105}">
      <dgm:prSet/>
      <dgm:spPr/>
      <dgm:t>
        <a:bodyPr/>
        <a:lstStyle/>
        <a:p>
          <a:r>
            <a:rPr lang="en-GB" b="1" i="0"/>
            <a:t>- </a:t>
          </a:r>
          <a:r>
            <a:rPr lang="en-GB" b="0" i="0"/>
            <a:t>Safekeeping of data is extremely hard to preserve.</a:t>
          </a:r>
          <a:endParaRPr lang="en-US"/>
        </a:p>
      </dgm:t>
    </dgm:pt>
    <dgm:pt modelId="{9BAAC441-DB0A-42EF-91AF-A428F196C3CD}" type="parTrans" cxnId="{7E9F55B7-A302-4364-9247-66477CE2C836}">
      <dgm:prSet/>
      <dgm:spPr/>
      <dgm:t>
        <a:bodyPr/>
        <a:lstStyle/>
        <a:p>
          <a:endParaRPr lang="en-US"/>
        </a:p>
      </dgm:t>
    </dgm:pt>
    <dgm:pt modelId="{F3E21423-E604-4855-8BB9-DEA525C67556}" type="sibTrans" cxnId="{7E9F55B7-A302-4364-9247-66477CE2C836}">
      <dgm:prSet/>
      <dgm:spPr/>
      <dgm:t>
        <a:bodyPr/>
        <a:lstStyle/>
        <a:p>
          <a:endParaRPr lang="en-US"/>
        </a:p>
      </dgm:t>
    </dgm:pt>
    <dgm:pt modelId="{145C8A07-47C0-4908-8923-C0519CB2B62F}">
      <dgm:prSet/>
      <dgm:spPr/>
      <dgm:t>
        <a:bodyPr/>
        <a:lstStyle/>
        <a:p>
          <a:r>
            <a:rPr lang="en-GB" b="1" i="0"/>
            <a:t>- </a:t>
          </a:r>
          <a:r>
            <a:rPr lang="en-GB" b="0" i="0"/>
            <a:t>Estimation of work time for processing the data is difficult.</a:t>
          </a:r>
          <a:br>
            <a:rPr lang="en-GB"/>
          </a:br>
          <a:endParaRPr lang="en-US"/>
        </a:p>
      </dgm:t>
    </dgm:pt>
    <dgm:pt modelId="{2DF76B24-AA08-49FB-A6AE-40D06A051948}" type="parTrans" cxnId="{508757EB-5351-4F4F-971E-F938E95FE3D2}">
      <dgm:prSet/>
      <dgm:spPr/>
      <dgm:t>
        <a:bodyPr/>
        <a:lstStyle/>
        <a:p>
          <a:endParaRPr lang="en-US"/>
        </a:p>
      </dgm:t>
    </dgm:pt>
    <dgm:pt modelId="{1F1478C9-321E-4A56-A9BF-092B566850AF}" type="sibTrans" cxnId="{508757EB-5351-4F4F-971E-F938E95FE3D2}">
      <dgm:prSet/>
      <dgm:spPr/>
      <dgm:t>
        <a:bodyPr/>
        <a:lstStyle/>
        <a:p>
          <a:endParaRPr lang="en-US"/>
        </a:p>
      </dgm:t>
    </dgm:pt>
    <dgm:pt modelId="{EB3D000C-7146-3243-A249-C652B265D35C}" type="pres">
      <dgm:prSet presAssocID="{DF97B0BA-8DD7-42A8-91B2-6CF063B31145}" presName="vert0" presStyleCnt="0">
        <dgm:presLayoutVars>
          <dgm:dir/>
          <dgm:animOne val="branch"/>
          <dgm:animLvl val="lvl"/>
        </dgm:presLayoutVars>
      </dgm:prSet>
      <dgm:spPr/>
    </dgm:pt>
    <dgm:pt modelId="{2A3DBA77-907F-1B41-93D3-A9174DA36315}" type="pres">
      <dgm:prSet presAssocID="{F771EEA1-D443-4C2B-A015-7951DC571D9A}" presName="thickLine" presStyleLbl="alignNode1" presStyleIdx="0" presStyleCnt="7"/>
      <dgm:spPr/>
    </dgm:pt>
    <dgm:pt modelId="{7807A48A-D3C2-314D-A914-6BAF4A9E3229}" type="pres">
      <dgm:prSet presAssocID="{F771EEA1-D443-4C2B-A015-7951DC571D9A}" presName="horz1" presStyleCnt="0"/>
      <dgm:spPr/>
    </dgm:pt>
    <dgm:pt modelId="{9D31A439-6FF0-C644-8239-26BFB47C0186}" type="pres">
      <dgm:prSet presAssocID="{F771EEA1-D443-4C2B-A015-7951DC571D9A}" presName="tx1" presStyleLbl="revTx" presStyleIdx="0" presStyleCnt="7"/>
      <dgm:spPr/>
    </dgm:pt>
    <dgm:pt modelId="{BCC4015E-A6AB-9A40-B86A-780695895319}" type="pres">
      <dgm:prSet presAssocID="{F771EEA1-D443-4C2B-A015-7951DC571D9A}" presName="vert1" presStyleCnt="0"/>
      <dgm:spPr/>
    </dgm:pt>
    <dgm:pt modelId="{08BFA87E-0EBE-F641-915D-B5E2DBFC66E0}" type="pres">
      <dgm:prSet presAssocID="{2FE8834B-A195-4EE7-AC72-1FCB4BB5A7E0}" presName="thickLine" presStyleLbl="alignNode1" presStyleIdx="1" presStyleCnt="7"/>
      <dgm:spPr/>
    </dgm:pt>
    <dgm:pt modelId="{7F1E583D-044F-3744-AFBA-79786BFD318F}" type="pres">
      <dgm:prSet presAssocID="{2FE8834B-A195-4EE7-AC72-1FCB4BB5A7E0}" presName="horz1" presStyleCnt="0"/>
      <dgm:spPr/>
    </dgm:pt>
    <dgm:pt modelId="{08B334FB-C3E3-DB4D-807B-AFA6CE2E9721}" type="pres">
      <dgm:prSet presAssocID="{2FE8834B-A195-4EE7-AC72-1FCB4BB5A7E0}" presName="tx1" presStyleLbl="revTx" presStyleIdx="1" presStyleCnt="7"/>
      <dgm:spPr/>
    </dgm:pt>
    <dgm:pt modelId="{71BC9BCD-E580-734E-BE14-5A5106667E46}" type="pres">
      <dgm:prSet presAssocID="{2FE8834B-A195-4EE7-AC72-1FCB4BB5A7E0}" presName="vert1" presStyleCnt="0"/>
      <dgm:spPr/>
    </dgm:pt>
    <dgm:pt modelId="{89B19222-A1C3-E046-B259-789627CE35DF}" type="pres">
      <dgm:prSet presAssocID="{F58F0613-8194-496A-BF0D-971DCD813120}" presName="thickLine" presStyleLbl="alignNode1" presStyleIdx="2" presStyleCnt="7"/>
      <dgm:spPr/>
    </dgm:pt>
    <dgm:pt modelId="{D052B0C0-09E5-8048-8B97-DC3A23B54F51}" type="pres">
      <dgm:prSet presAssocID="{F58F0613-8194-496A-BF0D-971DCD813120}" presName="horz1" presStyleCnt="0"/>
      <dgm:spPr/>
    </dgm:pt>
    <dgm:pt modelId="{18C26FED-6D64-2D42-ABEC-DFD72158864A}" type="pres">
      <dgm:prSet presAssocID="{F58F0613-8194-496A-BF0D-971DCD813120}" presName="tx1" presStyleLbl="revTx" presStyleIdx="2" presStyleCnt="7"/>
      <dgm:spPr/>
    </dgm:pt>
    <dgm:pt modelId="{C32805C8-AB56-864A-B6C1-89AC816A2463}" type="pres">
      <dgm:prSet presAssocID="{F58F0613-8194-496A-BF0D-971DCD813120}" presName="vert1" presStyleCnt="0"/>
      <dgm:spPr/>
    </dgm:pt>
    <dgm:pt modelId="{22382A7C-BE88-D948-9EED-3482A86132D4}" type="pres">
      <dgm:prSet presAssocID="{A46B6B24-BAF8-4B40-A7E5-8859DB12EB79}" presName="thickLine" presStyleLbl="alignNode1" presStyleIdx="3" presStyleCnt="7"/>
      <dgm:spPr/>
    </dgm:pt>
    <dgm:pt modelId="{17E28AB4-80E2-4A44-A122-ADC0DCBA2F3C}" type="pres">
      <dgm:prSet presAssocID="{A46B6B24-BAF8-4B40-A7E5-8859DB12EB79}" presName="horz1" presStyleCnt="0"/>
      <dgm:spPr/>
    </dgm:pt>
    <dgm:pt modelId="{87A55211-D21E-6A4E-A080-A792193D8917}" type="pres">
      <dgm:prSet presAssocID="{A46B6B24-BAF8-4B40-A7E5-8859DB12EB79}" presName="tx1" presStyleLbl="revTx" presStyleIdx="3" presStyleCnt="7"/>
      <dgm:spPr/>
    </dgm:pt>
    <dgm:pt modelId="{FFAFDCAB-7CC1-E34E-BA2D-B5B1BEDB0743}" type="pres">
      <dgm:prSet presAssocID="{A46B6B24-BAF8-4B40-A7E5-8859DB12EB79}" presName="vert1" presStyleCnt="0"/>
      <dgm:spPr/>
    </dgm:pt>
    <dgm:pt modelId="{1C2CA1B1-0FD9-4E4C-B273-47CC1883C307}" type="pres">
      <dgm:prSet presAssocID="{97848BAC-D197-4DDF-9FBA-E14F72F2E94B}" presName="thickLine" presStyleLbl="alignNode1" presStyleIdx="4" presStyleCnt="7"/>
      <dgm:spPr/>
    </dgm:pt>
    <dgm:pt modelId="{AA8671A0-FEC2-A648-86CB-6C2AB753F256}" type="pres">
      <dgm:prSet presAssocID="{97848BAC-D197-4DDF-9FBA-E14F72F2E94B}" presName="horz1" presStyleCnt="0"/>
      <dgm:spPr/>
    </dgm:pt>
    <dgm:pt modelId="{467C65E9-6C17-774A-8CF4-1511AC83BA64}" type="pres">
      <dgm:prSet presAssocID="{97848BAC-D197-4DDF-9FBA-E14F72F2E94B}" presName="tx1" presStyleLbl="revTx" presStyleIdx="4" presStyleCnt="7"/>
      <dgm:spPr/>
    </dgm:pt>
    <dgm:pt modelId="{C80DCCAF-5970-9E41-9FB1-C74CBAAE418D}" type="pres">
      <dgm:prSet presAssocID="{97848BAC-D197-4DDF-9FBA-E14F72F2E94B}" presName="vert1" presStyleCnt="0"/>
      <dgm:spPr/>
    </dgm:pt>
    <dgm:pt modelId="{124B30FF-D898-FF4D-AA41-8ECA9E610389}" type="pres">
      <dgm:prSet presAssocID="{A8C3634C-A3C5-4A3B-A8CB-F3E84612E105}" presName="thickLine" presStyleLbl="alignNode1" presStyleIdx="5" presStyleCnt="7"/>
      <dgm:spPr/>
    </dgm:pt>
    <dgm:pt modelId="{98043756-64DF-F34A-AFEA-85764BCA3292}" type="pres">
      <dgm:prSet presAssocID="{A8C3634C-A3C5-4A3B-A8CB-F3E84612E105}" presName="horz1" presStyleCnt="0"/>
      <dgm:spPr/>
    </dgm:pt>
    <dgm:pt modelId="{7DE2F94D-B65C-BD49-A41B-41D08BEF455D}" type="pres">
      <dgm:prSet presAssocID="{A8C3634C-A3C5-4A3B-A8CB-F3E84612E105}" presName="tx1" presStyleLbl="revTx" presStyleIdx="5" presStyleCnt="7"/>
      <dgm:spPr/>
    </dgm:pt>
    <dgm:pt modelId="{147B99F1-326C-F549-98E9-94C88E244E25}" type="pres">
      <dgm:prSet presAssocID="{A8C3634C-A3C5-4A3B-A8CB-F3E84612E105}" presName="vert1" presStyleCnt="0"/>
      <dgm:spPr/>
    </dgm:pt>
    <dgm:pt modelId="{20166B6A-6338-1F48-A5A8-DF54456D11E3}" type="pres">
      <dgm:prSet presAssocID="{145C8A07-47C0-4908-8923-C0519CB2B62F}" presName="thickLine" presStyleLbl="alignNode1" presStyleIdx="6" presStyleCnt="7"/>
      <dgm:spPr/>
    </dgm:pt>
    <dgm:pt modelId="{194907A6-32A7-9749-81A0-797597C46473}" type="pres">
      <dgm:prSet presAssocID="{145C8A07-47C0-4908-8923-C0519CB2B62F}" presName="horz1" presStyleCnt="0"/>
      <dgm:spPr/>
    </dgm:pt>
    <dgm:pt modelId="{7FB7B011-CAE5-B643-A1BF-2F4F7BE18D91}" type="pres">
      <dgm:prSet presAssocID="{145C8A07-47C0-4908-8923-C0519CB2B62F}" presName="tx1" presStyleLbl="revTx" presStyleIdx="6" presStyleCnt="7"/>
      <dgm:spPr/>
    </dgm:pt>
    <dgm:pt modelId="{893C8672-9FAA-DF4E-91F8-DB909F8CA630}" type="pres">
      <dgm:prSet presAssocID="{145C8A07-47C0-4908-8923-C0519CB2B62F}" presName="vert1" presStyleCnt="0"/>
      <dgm:spPr/>
    </dgm:pt>
  </dgm:ptLst>
  <dgm:cxnLst>
    <dgm:cxn modelId="{CCED8C02-E8B9-4E63-95E4-25F9DA86E389}" srcId="{DF97B0BA-8DD7-42A8-91B2-6CF063B31145}" destId="{97848BAC-D197-4DDF-9FBA-E14F72F2E94B}" srcOrd="4" destOrd="0" parTransId="{57FDC330-05D0-4DFA-9B17-156C66BBC013}" sibTransId="{1728A8C2-2C23-4BF7-84C8-D3701BD5ED3F}"/>
    <dgm:cxn modelId="{00304A2A-390E-9A45-B06C-62DF8789858E}" type="presOf" srcId="{97848BAC-D197-4DDF-9FBA-E14F72F2E94B}" destId="{467C65E9-6C17-774A-8CF4-1511AC83BA64}" srcOrd="0" destOrd="0" presId="urn:microsoft.com/office/officeart/2008/layout/LinedList"/>
    <dgm:cxn modelId="{96FD832E-9A91-465D-ADEC-41489D0295FD}" srcId="{DF97B0BA-8DD7-42A8-91B2-6CF063B31145}" destId="{A46B6B24-BAF8-4B40-A7E5-8859DB12EB79}" srcOrd="3" destOrd="0" parTransId="{501E9E43-E4B8-42AB-82E2-2FAEF5AE80E1}" sibTransId="{223D0B0A-A890-4565-A67A-A506210ABD0E}"/>
    <dgm:cxn modelId="{8822353C-F79A-FB45-8BD6-7716EACDED41}" type="presOf" srcId="{A46B6B24-BAF8-4B40-A7E5-8859DB12EB79}" destId="{87A55211-D21E-6A4E-A080-A792193D8917}" srcOrd="0" destOrd="0" presId="urn:microsoft.com/office/officeart/2008/layout/LinedList"/>
    <dgm:cxn modelId="{4630A74A-117E-AA44-9EF6-A55594AC9CFD}" type="presOf" srcId="{F771EEA1-D443-4C2B-A015-7951DC571D9A}" destId="{9D31A439-6FF0-C644-8239-26BFB47C0186}" srcOrd="0" destOrd="0" presId="urn:microsoft.com/office/officeart/2008/layout/LinedList"/>
    <dgm:cxn modelId="{CD0EE27F-0889-42B1-B2C5-269E53727DF7}" srcId="{DF97B0BA-8DD7-42A8-91B2-6CF063B31145}" destId="{F771EEA1-D443-4C2B-A015-7951DC571D9A}" srcOrd="0" destOrd="0" parTransId="{CF3C94FA-EFAF-4829-883F-F468C656F60C}" sibTransId="{E45EF4A7-8632-4099-B316-759C7011AACC}"/>
    <dgm:cxn modelId="{3024A995-1771-E644-88EC-BEFB9849D2E4}" type="presOf" srcId="{2FE8834B-A195-4EE7-AC72-1FCB4BB5A7E0}" destId="{08B334FB-C3E3-DB4D-807B-AFA6CE2E9721}" srcOrd="0" destOrd="0" presId="urn:microsoft.com/office/officeart/2008/layout/LinedList"/>
    <dgm:cxn modelId="{CA4BBD9E-1D9F-1C42-9EC5-650779DFEC42}" type="presOf" srcId="{A8C3634C-A3C5-4A3B-A8CB-F3E84612E105}" destId="{7DE2F94D-B65C-BD49-A41B-41D08BEF455D}" srcOrd="0" destOrd="0" presId="urn:microsoft.com/office/officeart/2008/layout/LinedList"/>
    <dgm:cxn modelId="{7D7A86A8-2A10-744B-BCEE-A4183428D2CB}" type="presOf" srcId="{145C8A07-47C0-4908-8923-C0519CB2B62F}" destId="{7FB7B011-CAE5-B643-A1BF-2F4F7BE18D91}" srcOrd="0" destOrd="0" presId="urn:microsoft.com/office/officeart/2008/layout/LinedList"/>
    <dgm:cxn modelId="{7E9F55B7-A302-4364-9247-66477CE2C836}" srcId="{DF97B0BA-8DD7-42A8-91B2-6CF063B31145}" destId="{A8C3634C-A3C5-4A3B-A8CB-F3E84612E105}" srcOrd="5" destOrd="0" parTransId="{9BAAC441-DB0A-42EF-91AF-A428F196C3CD}" sibTransId="{F3E21423-E604-4855-8BB9-DEA525C67556}"/>
    <dgm:cxn modelId="{2963DCBA-F5E7-4C8A-8C2F-13C6FE6B997B}" srcId="{DF97B0BA-8DD7-42A8-91B2-6CF063B31145}" destId="{F58F0613-8194-496A-BF0D-971DCD813120}" srcOrd="2" destOrd="0" parTransId="{2B0B2F3D-442B-455C-B1DC-808411BB3F36}" sibTransId="{2E6BB900-67FB-4233-8B55-0C079A99732A}"/>
    <dgm:cxn modelId="{EF5506BC-38FD-4449-9D01-C82D0E2A8B5F}" type="presOf" srcId="{F58F0613-8194-496A-BF0D-971DCD813120}" destId="{18C26FED-6D64-2D42-ABEC-DFD72158864A}" srcOrd="0" destOrd="0" presId="urn:microsoft.com/office/officeart/2008/layout/LinedList"/>
    <dgm:cxn modelId="{3F2093E4-9D60-E74C-B58B-8FEA2EE53299}" type="presOf" srcId="{DF97B0BA-8DD7-42A8-91B2-6CF063B31145}" destId="{EB3D000C-7146-3243-A249-C652B265D35C}" srcOrd="0" destOrd="0" presId="urn:microsoft.com/office/officeart/2008/layout/LinedList"/>
    <dgm:cxn modelId="{508757EB-5351-4F4F-971E-F938E95FE3D2}" srcId="{DF97B0BA-8DD7-42A8-91B2-6CF063B31145}" destId="{145C8A07-47C0-4908-8923-C0519CB2B62F}" srcOrd="6" destOrd="0" parTransId="{2DF76B24-AA08-49FB-A6AE-40D06A051948}" sibTransId="{1F1478C9-321E-4A56-A9BF-092B566850AF}"/>
    <dgm:cxn modelId="{D297DEEC-D39E-46D6-8C7D-1C15AFB95FEA}" srcId="{DF97B0BA-8DD7-42A8-91B2-6CF063B31145}" destId="{2FE8834B-A195-4EE7-AC72-1FCB4BB5A7E0}" srcOrd="1" destOrd="0" parTransId="{DAF8DA0B-9C0D-47E0-A5FA-5A0438B879EA}" sibTransId="{5DE06DC8-4364-4D4A-B18D-C55798CA198C}"/>
    <dgm:cxn modelId="{F3837C83-D745-004E-B368-57D74AF18302}" type="presParOf" srcId="{EB3D000C-7146-3243-A249-C652B265D35C}" destId="{2A3DBA77-907F-1B41-93D3-A9174DA36315}" srcOrd="0" destOrd="0" presId="urn:microsoft.com/office/officeart/2008/layout/LinedList"/>
    <dgm:cxn modelId="{67CF79F1-7CFD-D044-820E-AE6A85AA1493}" type="presParOf" srcId="{EB3D000C-7146-3243-A249-C652B265D35C}" destId="{7807A48A-D3C2-314D-A914-6BAF4A9E3229}" srcOrd="1" destOrd="0" presId="urn:microsoft.com/office/officeart/2008/layout/LinedList"/>
    <dgm:cxn modelId="{85496FA2-34EA-094D-9874-6004EAC9F3E5}" type="presParOf" srcId="{7807A48A-D3C2-314D-A914-6BAF4A9E3229}" destId="{9D31A439-6FF0-C644-8239-26BFB47C0186}" srcOrd="0" destOrd="0" presId="urn:microsoft.com/office/officeart/2008/layout/LinedList"/>
    <dgm:cxn modelId="{32EF4F01-8C2A-9842-92F8-ED85A36F1DD1}" type="presParOf" srcId="{7807A48A-D3C2-314D-A914-6BAF4A9E3229}" destId="{BCC4015E-A6AB-9A40-B86A-780695895319}" srcOrd="1" destOrd="0" presId="urn:microsoft.com/office/officeart/2008/layout/LinedList"/>
    <dgm:cxn modelId="{D0EBF278-4D97-284E-BC41-D8CD93925CA7}" type="presParOf" srcId="{EB3D000C-7146-3243-A249-C652B265D35C}" destId="{08BFA87E-0EBE-F641-915D-B5E2DBFC66E0}" srcOrd="2" destOrd="0" presId="urn:microsoft.com/office/officeart/2008/layout/LinedList"/>
    <dgm:cxn modelId="{CCFE036A-CCD5-8741-94D3-88089B507600}" type="presParOf" srcId="{EB3D000C-7146-3243-A249-C652B265D35C}" destId="{7F1E583D-044F-3744-AFBA-79786BFD318F}" srcOrd="3" destOrd="0" presId="urn:microsoft.com/office/officeart/2008/layout/LinedList"/>
    <dgm:cxn modelId="{37C1BBAB-8AF9-6C41-8FD2-EDB5D6C0B74B}" type="presParOf" srcId="{7F1E583D-044F-3744-AFBA-79786BFD318F}" destId="{08B334FB-C3E3-DB4D-807B-AFA6CE2E9721}" srcOrd="0" destOrd="0" presId="urn:microsoft.com/office/officeart/2008/layout/LinedList"/>
    <dgm:cxn modelId="{99717EE5-A242-7040-9A40-49B9E6640E93}" type="presParOf" srcId="{7F1E583D-044F-3744-AFBA-79786BFD318F}" destId="{71BC9BCD-E580-734E-BE14-5A5106667E46}" srcOrd="1" destOrd="0" presId="urn:microsoft.com/office/officeart/2008/layout/LinedList"/>
    <dgm:cxn modelId="{9F7824BE-2D72-D640-9EF7-BF54B51C41C3}" type="presParOf" srcId="{EB3D000C-7146-3243-A249-C652B265D35C}" destId="{89B19222-A1C3-E046-B259-789627CE35DF}" srcOrd="4" destOrd="0" presId="urn:microsoft.com/office/officeart/2008/layout/LinedList"/>
    <dgm:cxn modelId="{EAB15994-FAE2-344B-A529-423D306C80F2}" type="presParOf" srcId="{EB3D000C-7146-3243-A249-C652B265D35C}" destId="{D052B0C0-09E5-8048-8B97-DC3A23B54F51}" srcOrd="5" destOrd="0" presId="urn:microsoft.com/office/officeart/2008/layout/LinedList"/>
    <dgm:cxn modelId="{41BD5DC6-7FB8-BD40-89BD-2CA9705EE06A}" type="presParOf" srcId="{D052B0C0-09E5-8048-8B97-DC3A23B54F51}" destId="{18C26FED-6D64-2D42-ABEC-DFD72158864A}" srcOrd="0" destOrd="0" presId="urn:microsoft.com/office/officeart/2008/layout/LinedList"/>
    <dgm:cxn modelId="{55740A88-C904-564A-BE5C-82ACDFE431FB}" type="presParOf" srcId="{D052B0C0-09E5-8048-8B97-DC3A23B54F51}" destId="{C32805C8-AB56-864A-B6C1-89AC816A2463}" srcOrd="1" destOrd="0" presId="urn:microsoft.com/office/officeart/2008/layout/LinedList"/>
    <dgm:cxn modelId="{50797DB1-6756-3446-B5E5-40B0CF2DE997}" type="presParOf" srcId="{EB3D000C-7146-3243-A249-C652B265D35C}" destId="{22382A7C-BE88-D948-9EED-3482A86132D4}" srcOrd="6" destOrd="0" presId="urn:microsoft.com/office/officeart/2008/layout/LinedList"/>
    <dgm:cxn modelId="{3DE7FB4B-F2D6-0642-8F21-25EE600C2444}" type="presParOf" srcId="{EB3D000C-7146-3243-A249-C652B265D35C}" destId="{17E28AB4-80E2-4A44-A122-ADC0DCBA2F3C}" srcOrd="7" destOrd="0" presId="urn:microsoft.com/office/officeart/2008/layout/LinedList"/>
    <dgm:cxn modelId="{6082E81C-2F55-B346-B8D7-48AD321D6E40}" type="presParOf" srcId="{17E28AB4-80E2-4A44-A122-ADC0DCBA2F3C}" destId="{87A55211-D21E-6A4E-A080-A792193D8917}" srcOrd="0" destOrd="0" presId="urn:microsoft.com/office/officeart/2008/layout/LinedList"/>
    <dgm:cxn modelId="{E1AEDF28-2DCC-DA49-8D86-21075512193C}" type="presParOf" srcId="{17E28AB4-80E2-4A44-A122-ADC0DCBA2F3C}" destId="{FFAFDCAB-7CC1-E34E-BA2D-B5B1BEDB0743}" srcOrd="1" destOrd="0" presId="urn:microsoft.com/office/officeart/2008/layout/LinedList"/>
    <dgm:cxn modelId="{DE388E02-9F3D-3C44-BC4D-E93B36032FCD}" type="presParOf" srcId="{EB3D000C-7146-3243-A249-C652B265D35C}" destId="{1C2CA1B1-0FD9-4E4C-B273-47CC1883C307}" srcOrd="8" destOrd="0" presId="urn:microsoft.com/office/officeart/2008/layout/LinedList"/>
    <dgm:cxn modelId="{304ACFA2-C514-B044-8B71-3BED3385EE94}" type="presParOf" srcId="{EB3D000C-7146-3243-A249-C652B265D35C}" destId="{AA8671A0-FEC2-A648-86CB-6C2AB753F256}" srcOrd="9" destOrd="0" presId="urn:microsoft.com/office/officeart/2008/layout/LinedList"/>
    <dgm:cxn modelId="{76BA27E4-80EE-F14D-93CC-CE5A64C7F6CA}" type="presParOf" srcId="{AA8671A0-FEC2-A648-86CB-6C2AB753F256}" destId="{467C65E9-6C17-774A-8CF4-1511AC83BA64}" srcOrd="0" destOrd="0" presId="urn:microsoft.com/office/officeart/2008/layout/LinedList"/>
    <dgm:cxn modelId="{24B026C1-5AA3-234A-B5DD-E351678CF860}" type="presParOf" srcId="{AA8671A0-FEC2-A648-86CB-6C2AB753F256}" destId="{C80DCCAF-5970-9E41-9FB1-C74CBAAE418D}" srcOrd="1" destOrd="0" presId="urn:microsoft.com/office/officeart/2008/layout/LinedList"/>
    <dgm:cxn modelId="{1873B8B2-FF74-D24A-A1D4-90A567D245AD}" type="presParOf" srcId="{EB3D000C-7146-3243-A249-C652B265D35C}" destId="{124B30FF-D898-FF4D-AA41-8ECA9E610389}" srcOrd="10" destOrd="0" presId="urn:microsoft.com/office/officeart/2008/layout/LinedList"/>
    <dgm:cxn modelId="{40C2EE42-96EC-3047-8F7A-F45D0E1B8561}" type="presParOf" srcId="{EB3D000C-7146-3243-A249-C652B265D35C}" destId="{98043756-64DF-F34A-AFEA-85764BCA3292}" srcOrd="11" destOrd="0" presId="urn:microsoft.com/office/officeart/2008/layout/LinedList"/>
    <dgm:cxn modelId="{B5597314-8626-1749-8873-F86B39203B4F}" type="presParOf" srcId="{98043756-64DF-F34A-AFEA-85764BCA3292}" destId="{7DE2F94D-B65C-BD49-A41B-41D08BEF455D}" srcOrd="0" destOrd="0" presId="urn:microsoft.com/office/officeart/2008/layout/LinedList"/>
    <dgm:cxn modelId="{36957254-4799-064C-8215-DFB8F0B858EB}" type="presParOf" srcId="{98043756-64DF-F34A-AFEA-85764BCA3292}" destId="{147B99F1-326C-F549-98E9-94C88E244E25}" srcOrd="1" destOrd="0" presId="urn:microsoft.com/office/officeart/2008/layout/LinedList"/>
    <dgm:cxn modelId="{2C231F0A-6121-DC4B-B69E-A6F3322F3464}" type="presParOf" srcId="{EB3D000C-7146-3243-A249-C652B265D35C}" destId="{20166B6A-6338-1F48-A5A8-DF54456D11E3}" srcOrd="12" destOrd="0" presId="urn:microsoft.com/office/officeart/2008/layout/LinedList"/>
    <dgm:cxn modelId="{6478A1A2-5BE2-4741-A139-5A9DD6875E3A}" type="presParOf" srcId="{EB3D000C-7146-3243-A249-C652B265D35C}" destId="{194907A6-32A7-9749-81A0-797597C46473}" srcOrd="13" destOrd="0" presId="urn:microsoft.com/office/officeart/2008/layout/LinedList"/>
    <dgm:cxn modelId="{10E232D6-A5E8-AE40-819D-003EC16F818E}" type="presParOf" srcId="{194907A6-32A7-9749-81A0-797597C46473}" destId="{7FB7B011-CAE5-B643-A1BF-2F4F7BE18D91}" srcOrd="0" destOrd="0" presId="urn:microsoft.com/office/officeart/2008/layout/LinedList"/>
    <dgm:cxn modelId="{73467415-A139-504B-8C34-B4F4E50FC91E}" type="presParOf" srcId="{194907A6-32A7-9749-81A0-797597C46473}" destId="{893C8672-9FAA-DF4E-91F8-DB909F8CA630}"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1D3EE-8911-BB49-80B8-BDFF71AC1890}">
      <dsp:nvSpPr>
        <dsp:cNvPr id="0" name=""/>
        <dsp:cNvSpPr/>
      </dsp:nvSpPr>
      <dsp:spPr>
        <a:xfrm>
          <a:off x="2899779" y="686484"/>
          <a:ext cx="530464" cy="91440"/>
        </a:xfrm>
        <a:custGeom>
          <a:avLst/>
          <a:gdLst/>
          <a:ahLst/>
          <a:cxnLst/>
          <a:rect l="0" t="0" r="0" b="0"/>
          <a:pathLst>
            <a:path>
              <a:moveTo>
                <a:pt x="0" y="45720"/>
              </a:moveTo>
              <a:lnTo>
                <a:pt x="530464"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729398"/>
        <a:ext cx="28053" cy="5610"/>
      </dsp:txXfrm>
    </dsp:sp>
    <dsp:sp modelId="{D4D67AF4-AC80-5740-9BF0-9BDB2BB9F399}">
      <dsp:nvSpPr>
        <dsp:cNvPr id="0" name=""/>
        <dsp:cNvSpPr/>
      </dsp:nvSpPr>
      <dsp:spPr>
        <a:xfrm>
          <a:off x="462167" y="380"/>
          <a:ext cx="2439412" cy="146364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933450">
            <a:lnSpc>
              <a:spcPct val="90000"/>
            </a:lnSpc>
            <a:spcBef>
              <a:spcPct val="0"/>
            </a:spcBef>
            <a:spcAft>
              <a:spcPct val="35000"/>
            </a:spcAft>
            <a:buNone/>
          </a:pPr>
          <a:r>
            <a:rPr lang="en-GB" sz="2100" b="1" i="0" kern="1200"/>
            <a:t>-</a:t>
          </a:r>
          <a:r>
            <a:rPr lang="en-GB" sz="2100" b="0" i="0" kern="1200"/>
            <a:t> Increases productivity.</a:t>
          </a:r>
          <a:endParaRPr lang="en-US" sz="2100" kern="1200"/>
        </a:p>
      </dsp:txBody>
      <dsp:txXfrm>
        <a:off x="462167" y="380"/>
        <a:ext cx="2439412" cy="1463647"/>
      </dsp:txXfrm>
    </dsp:sp>
    <dsp:sp modelId="{1A885E88-336B-AE47-B9DD-2BE5863EFBAF}">
      <dsp:nvSpPr>
        <dsp:cNvPr id="0" name=""/>
        <dsp:cNvSpPr/>
      </dsp:nvSpPr>
      <dsp:spPr>
        <a:xfrm>
          <a:off x="1681873" y="1462227"/>
          <a:ext cx="3000476" cy="530464"/>
        </a:xfrm>
        <a:custGeom>
          <a:avLst/>
          <a:gdLst/>
          <a:ahLst/>
          <a:cxnLst/>
          <a:rect l="0" t="0" r="0" b="0"/>
          <a:pathLst>
            <a:path>
              <a:moveTo>
                <a:pt x="3000476" y="0"/>
              </a:moveTo>
              <a:lnTo>
                <a:pt x="3000476" y="282332"/>
              </a:lnTo>
              <a:lnTo>
                <a:pt x="0" y="282332"/>
              </a:lnTo>
              <a:lnTo>
                <a:pt x="0" y="530464"/>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1724654"/>
        <a:ext cx="152624" cy="5610"/>
      </dsp:txXfrm>
    </dsp:sp>
    <dsp:sp modelId="{419FF592-51ED-8D49-A9C9-A234050D304A}">
      <dsp:nvSpPr>
        <dsp:cNvPr id="0" name=""/>
        <dsp:cNvSpPr/>
      </dsp:nvSpPr>
      <dsp:spPr>
        <a:xfrm>
          <a:off x="3462644" y="380"/>
          <a:ext cx="2439412" cy="1463647"/>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933450">
            <a:lnSpc>
              <a:spcPct val="90000"/>
            </a:lnSpc>
            <a:spcBef>
              <a:spcPct val="0"/>
            </a:spcBef>
            <a:spcAft>
              <a:spcPct val="35000"/>
            </a:spcAft>
            <a:buNone/>
          </a:pPr>
          <a:r>
            <a:rPr lang="en-GB" sz="2100" b="1" i="0" kern="1200"/>
            <a:t>-</a:t>
          </a:r>
          <a:r>
            <a:rPr lang="en-GB" sz="2100" b="0" i="0" kern="1200"/>
            <a:t> Access to structured data.</a:t>
          </a:r>
          <a:endParaRPr lang="en-US" sz="2100" kern="1200"/>
        </a:p>
      </dsp:txBody>
      <dsp:txXfrm>
        <a:off x="3462644" y="380"/>
        <a:ext cx="2439412" cy="1463647"/>
      </dsp:txXfrm>
    </dsp:sp>
    <dsp:sp modelId="{B5826B98-3F9F-DD4E-A3A6-64A7DAD62752}">
      <dsp:nvSpPr>
        <dsp:cNvPr id="0" name=""/>
        <dsp:cNvSpPr/>
      </dsp:nvSpPr>
      <dsp:spPr>
        <a:xfrm>
          <a:off x="2899779" y="2711195"/>
          <a:ext cx="530464" cy="91440"/>
        </a:xfrm>
        <a:custGeom>
          <a:avLst/>
          <a:gdLst/>
          <a:ahLst/>
          <a:cxnLst/>
          <a:rect l="0" t="0" r="0" b="0"/>
          <a:pathLst>
            <a:path>
              <a:moveTo>
                <a:pt x="0" y="45720"/>
              </a:moveTo>
              <a:lnTo>
                <a:pt x="530464"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2754110"/>
        <a:ext cx="28053" cy="5610"/>
      </dsp:txXfrm>
    </dsp:sp>
    <dsp:sp modelId="{313953BF-64BC-E244-A051-5EC596F50715}">
      <dsp:nvSpPr>
        <dsp:cNvPr id="0" name=""/>
        <dsp:cNvSpPr/>
      </dsp:nvSpPr>
      <dsp:spPr>
        <a:xfrm>
          <a:off x="462167" y="2025092"/>
          <a:ext cx="2439412" cy="1463647"/>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933450">
            <a:lnSpc>
              <a:spcPct val="90000"/>
            </a:lnSpc>
            <a:spcBef>
              <a:spcPct val="0"/>
            </a:spcBef>
            <a:spcAft>
              <a:spcPct val="35000"/>
            </a:spcAft>
            <a:buNone/>
          </a:pPr>
          <a:r>
            <a:rPr lang="en-GB" sz="2100" b="1" i="0" kern="1200"/>
            <a:t>-</a:t>
          </a:r>
          <a:r>
            <a:rPr lang="en-GB" sz="2100" b="0" i="0" kern="1200"/>
            <a:t> It is a fast and secure process.</a:t>
          </a:r>
          <a:endParaRPr lang="en-US" sz="2100" kern="1200"/>
        </a:p>
      </dsp:txBody>
      <dsp:txXfrm>
        <a:off x="462167" y="2025092"/>
        <a:ext cx="2439412" cy="1463647"/>
      </dsp:txXfrm>
    </dsp:sp>
    <dsp:sp modelId="{6CAAF927-C154-3540-833A-78016B5B455F}">
      <dsp:nvSpPr>
        <dsp:cNvPr id="0" name=""/>
        <dsp:cNvSpPr/>
      </dsp:nvSpPr>
      <dsp:spPr>
        <a:xfrm>
          <a:off x="1681873" y="3486939"/>
          <a:ext cx="3000476" cy="530464"/>
        </a:xfrm>
        <a:custGeom>
          <a:avLst/>
          <a:gdLst/>
          <a:ahLst/>
          <a:cxnLst/>
          <a:rect l="0" t="0" r="0" b="0"/>
          <a:pathLst>
            <a:path>
              <a:moveTo>
                <a:pt x="3000476" y="0"/>
              </a:moveTo>
              <a:lnTo>
                <a:pt x="3000476" y="282332"/>
              </a:lnTo>
              <a:lnTo>
                <a:pt x="0" y="282332"/>
              </a:lnTo>
              <a:lnTo>
                <a:pt x="0" y="530464"/>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05799" y="3749366"/>
        <a:ext cx="152624" cy="5610"/>
      </dsp:txXfrm>
    </dsp:sp>
    <dsp:sp modelId="{1357267A-D89C-4E47-A18B-822F5614B0B3}">
      <dsp:nvSpPr>
        <dsp:cNvPr id="0" name=""/>
        <dsp:cNvSpPr/>
      </dsp:nvSpPr>
      <dsp:spPr>
        <a:xfrm>
          <a:off x="3462644" y="2025092"/>
          <a:ext cx="2439412" cy="1463647"/>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933450">
            <a:lnSpc>
              <a:spcPct val="90000"/>
            </a:lnSpc>
            <a:spcBef>
              <a:spcPct val="0"/>
            </a:spcBef>
            <a:spcAft>
              <a:spcPct val="35000"/>
            </a:spcAft>
            <a:buNone/>
          </a:pPr>
          <a:r>
            <a:rPr lang="en-GB" sz="2100" b="1" i="0" kern="1200"/>
            <a:t>-</a:t>
          </a:r>
          <a:r>
            <a:rPr lang="en-GB" sz="2100" b="0" i="0" kern="1200"/>
            <a:t> It helps improve the business margin.</a:t>
          </a:r>
          <a:endParaRPr lang="en-US" sz="2100" kern="1200"/>
        </a:p>
      </dsp:txBody>
      <dsp:txXfrm>
        <a:off x="3462644" y="2025092"/>
        <a:ext cx="2439412" cy="1463647"/>
      </dsp:txXfrm>
    </dsp:sp>
    <dsp:sp modelId="{35C526A5-378F-5D43-BDA6-C1A951F178DD}">
      <dsp:nvSpPr>
        <dsp:cNvPr id="0" name=""/>
        <dsp:cNvSpPr/>
      </dsp:nvSpPr>
      <dsp:spPr>
        <a:xfrm>
          <a:off x="2899779" y="4735907"/>
          <a:ext cx="530464" cy="91440"/>
        </a:xfrm>
        <a:custGeom>
          <a:avLst/>
          <a:gdLst/>
          <a:ahLst/>
          <a:cxnLst/>
          <a:rect l="0" t="0" r="0" b="0"/>
          <a:pathLst>
            <a:path>
              <a:moveTo>
                <a:pt x="0" y="45720"/>
              </a:moveTo>
              <a:lnTo>
                <a:pt x="530464" y="45720"/>
              </a:lnTo>
            </a:path>
          </a:pathLst>
        </a:custGeom>
        <a:noFill/>
        <a:ln w="12700" cap="flat" cmpd="sng" algn="ctr">
          <a:solidFill>
            <a:schemeClr val="accent6">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150985" y="4778822"/>
        <a:ext cx="28053" cy="5610"/>
      </dsp:txXfrm>
    </dsp:sp>
    <dsp:sp modelId="{6EFFFAF3-03DA-4F4F-8D86-3B471990E876}">
      <dsp:nvSpPr>
        <dsp:cNvPr id="0" name=""/>
        <dsp:cNvSpPr/>
      </dsp:nvSpPr>
      <dsp:spPr>
        <a:xfrm>
          <a:off x="462167" y="4049804"/>
          <a:ext cx="2439412" cy="1463647"/>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933450">
            <a:lnSpc>
              <a:spcPct val="90000"/>
            </a:lnSpc>
            <a:spcBef>
              <a:spcPct val="0"/>
            </a:spcBef>
            <a:spcAft>
              <a:spcPct val="35000"/>
            </a:spcAft>
            <a:buNone/>
          </a:pPr>
          <a:r>
            <a:rPr lang="en-GB" sz="2100" b="1" i="0" kern="1200"/>
            <a:t>-</a:t>
          </a:r>
          <a:r>
            <a:rPr lang="en-GB" sz="2100" b="0" i="0" kern="1200"/>
            <a:t> Complex calculations do not take much time.</a:t>
          </a:r>
          <a:endParaRPr lang="en-US" sz="2100" kern="1200"/>
        </a:p>
      </dsp:txBody>
      <dsp:txXfrm>
        <a:off x="462167" y="4049804"/>
        <a:ext cx="2439412" cy="1463647"/>
      </dsp:txXfrm>
    </dsp:sp>
    <dsp:sp modelId="{0304D886-D440-C44D-AC02-856B8AB6876F}">
      <dsp:nvSpPr>
        <dsp:cNvPr id="0" name=""/>
        <dsp:cNvSpPr/>
      </dsp:nvSpPr>
      <dsp:spPr>
        <a:xfrm>
          <a:off x="3462644" y="4049804"/>
          <a:ext cx="2439412" cy="1463647"/>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9533" tIns="125471" rIns="119533" bIns="125471" numCol="1" spcCol="1270" anchor="ctr" anchorCtr="0">
          <a:noAutofit/>
        </a:bodyPr>
        <a:lstStyle/>
        <a:p>
          <a:pPr marL="0" lvl="0" indent="0" algn="ctr" defTabSz="933450">
            <a:lnSpc>
              <a:spcPct val="90000"/>
            </a:lnSpc>
            <a:spcBef>
              <a:spcPct val="0"/>
            </a:spcBef>
            <a:spcAft>
              <a:spcPct val="35000"/>
            </a:spcAft>
            <a:buNone/>
          </a:pPr>
          <a:r>
            <a:rPr lang="en-GB" sz="2100" b="1" i="0" kern="1200"/>
            <a:t>-</a:t>
          </a:r>
          <a:r>
            <a:rPr lang="en-GB" sz="2100" b="0" i="0" kern="1200"/>
            <a:t> Calculation and algorithm errors are highly avoided.</a:t>
          </a:r>
          <a:endParaRPr lang="en-US" sz="2100" kern="1200"/>
        </a:p>
      </dsp:txBody>
      <dsp:txXfrm>
        <a:off x="3462644" y="4049804"/>
        <a:ext cx="2439412" cy="146364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3DBA77-907F-1B41-93D3-A9174DA36315}">
      <dsp:nvSpPr>
        <dsp:cNvPr id="0" name=""/>
        <dsp:cNvSpPr/>
      </dsp:nvSpPr>
      <dsp:spPr>
        <a:xfrm>
          <a:off x="0" y="675"/>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31A439-6FF0-C644-8239-26BFB47C0186}">
      <dsp:nvSpPr>
        <dsp:cNvPr id="0" name=""/>
        <dsp:cNvSpPr/>
      </dsp:nvSpPr>
      <dsp:spPr>
        <a:xfrm>
          <a:off x="0" y="675"/>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i="0" kern="1200"/>
            <a:t>- </a:t>
          </a:r>
          <a:r>
            <a:rPr lang="en-GB" sz="2000" b="0" i="0" kern="1200"/>
            <a:t>Memory wastage.</a:t>
          </a:r>
          <a:endParaRPr lang="en-US" sz="2000" kern="1200"/>
        </a:p>
      </dsp:txBody>
      <dsp:txXfrm>
        <a:off x="0" y="675"/>
        <a:ext cx="6900512" cy="790684"/>
      </dsp:txXfrm>
    </dsp:sp>
    <dsp:sp modelId="{08BFA87E-0EBE-F641-915D-B5E2DBFC66E0}">
      <dsp:nvSpPr>
        <dsp:cNvPr id="0" name=""/>
        <dsp:cNvSpPr/>
      </dsp:nvSpPr>
      <dsp:spPr>
        <a:xfrm>
          <a:off x="0" y="791359"/>
          <a:ext cx="6900512" cy="0"/>
        </a:xfrm>
        <a:prstGeom prst="line">
          <a:avLst/>
        </a:prstGeom>
        <a:solidFill>
          <a:schemeClr val="accent2">
            <a:hueOff val="1073935"/>
            <a:satOff val="-3082"/>
            <a:lumOff val="-4935"/>
            <a:alphaOff val="0"/>
          </a:schemeClr>
        </a:solidFill>
        <a:ln w="19050" cap="flat" cmpd="sng" algn="ctr">
          <a:solidFill>
            <a:schemeClr val="accent2">
              <a:hueOff val="1073935"/>
              <a:satOff val="-3082"/>
              <a:lumOff val="-493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8B334FB-C3E3-DB4D-807B-AFA6CE2E9721}">
      <dsp:nvSpPr>
        <dsp:cNvPr id="0" name=""/>
        <dsp:cNvSpPr/>
      </dsp:nvSpPr>
      <dsp:spPr>
        <a:xfrm>
          <a:off x="0" y="791359"/>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i="0" kern="1200"/>
            <a:t>- </a:t>
          </a:r>
          <a:r>
            <a:rPr lang="en-GB" sz="2000" b="0" i="0" kern="1200"/>
            <a:t>High power occupancy.</a:t>
          </a:r>
          <a:endParaRPr lang="en-US" sz="2000" kern="1200"/>
        </a:p>
      </dsp:txBody>
      <dsp:txXfrm>
        <a:off x="0" y="791359"/>
        <a:ext cx="6900512" cy="790684"/>
      </dsp:txXfrm>
    </dsp:sp>
    <dsp:sp modelId="{89B19222-A1C3-E046-B259-789627CE35DF}">
      <dsp:nvSpPr>
        <dsp:cNvPr id="0" name=""/>
        <dsp:cNvSpPr/>
      </dsp:nvSpPr>
      <dsp:spPr>
        <a:xfrm>
          <a:off x="0" y="1582044"/>
          <a:ext cx="6900512" cy="0"/>
        </a:xfrm>
        <a:prstGeom prst="line">
          <a:avLst/>
        </a:prstGeom>
        <a:solidFill>
          <a:schemeClr val="accent2">
            <a:hueOff val="2147871"/>
            <a:satOff val="-6164"/>
            <a:lumOff val="-987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C26FED-6D64-2D42-ABEC-DFD72158864A}">
      <dsp:nvSpPr>
        <dsp:cNvPr id="0" name=""/>
        <dsp:cNvSpPr/>
      </dsp:nvSpPr>
      <dsp:spPr>
        <a:xfrm>
          <a:off x="0" y="1582044"/>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i="0" kern="1200"/>
            <a:t>- </a:t>
          </a:r>
          <a:r>
            <a:rPr lang="en-GB" sz="2000" b="0" i="0" kern="1200"/>
            <a:t>Installation costs are high.</a:t>
          </a:r>
          <a:endParaRPr lang="en-US" sz="2000" kern="1200"/>
        </a:p>
      </dsp:txBody>
      <dsp:txXfrm>
        <a:off x="0" y="1582044"/>
        <a:ext cx="6900512" cy="790684"/>
      </dsp:txXfrm>
    </dsp:sp>
    <dsp:sp modelId="{22382A7C-BE88-D948-9EED-3482A86132D4}">
      <dsp:nvSpPr>
        <dsp:cNvPr id="0" name=""/>
        <dsp:cNvSpPr/>
      </dsp:nvSpPr>
      <dsp:spPr>
        <a:xfrm>
          <a:off x="0" y="2372728"/>
          <a:ext cx="6900512" cy="0"/>
        </a:xfrm>
        <a:prstGeom prst="line">
          <a:avLst/>
        </a:prstGeom>
        <a:solidFill>
          <a:schemeClr val="accent2">
            <a:hueOff val="3221806"/>
            <a:satOff val="-9246"/>
            <a:lumOff val="-14805"/>
            <a:alphaOff val="0"/>
          </a:schemeClr>
        </a:solidFill>
        <a:ln w="19050" cap="flat" cmpd="sng" algn="ctr">
          <a:solidFill>
            <a:schemeClr val="accent2">
              <a:hueOff val="3221806"/>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7A55211-D21E-6A4E-A080-A792193D8917}">
      <dsp:nvSpPr>
        <dsp:cNvPr id="0" name=""/>
        <dsp:cNvSpPr/>
      </dsp:nvSpPr>
      <dsp:spPr>
        <a:xfrm>
          <a:off x="0" y="2372728"/>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i="0" kern="1200"/>
            <a:t>-</a:t>
          </a:r>
          <a:r>
            <a:rPr lang="en-GB" sz="2000" b="0" i="0" kern="1200"/>
            <a:t> Requires huge amounts of storage.</a:t>
          </a:r>
          <a:endParaRPr lang="en-US" sz="2000" kern="1200"/>
        </a:p>
      </dsp:txBody>
      <dsp:txXfrm>
        <a:off x="0" y="2372728"/>
        <a:ext cx="6900512" cy="790684"/>
      </dsp:txXfrm>
    </dsp:sp>
    <dsp:sp modelId="{1C2CA1B1-0FD9-4E4C-B273-47CC1883C307}">
      <dsp:nvSpPr>
        <dsp:cNvPr id="0" name=""/>
        <dsp:cNvSpPr/>
      </dsp:nvSpPr>
      <dsp:spPr>
        <a:xfrm>
          <a:off x="0" y="3163412"/>
          <a:ext cx="6900512" cy="0"/>
        </a:xfrm>
        <a:prstGeom prst="line">
          <a:avLst/>
        </a:prstGeom>
        <a:solidFill>
          <a:schemeClr val="accent2">
            <a:hueOff val="4295742"/>
            <a:satOff val="-12329"/>
            <a:lumOff val="-19739"/>
            <a:alphaOff val="0"/>
          </a:schemeClr>
        </a:solidFill>
        <a:ln w="19050" cap="flat" cmpd="sng" algn="ctr">
          <a:solidFill>
            <a:schemeClr val="accent2">
              <a:hueOff val="4295742"/>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67C65E9-6C17-774A-8CF4-1511AC83BA64}">
      <dsp:nvSpPr>
        <dsp:cNvPr id="0" name=""/>
        <dsp:cNvSpPr/>
      </dsp:nvSpPr>
      <dsp:spPr>
        <a:xfrm>
          <a:off x="0" y="3163412"/>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i="0" kern="1200"/>
            <a:t>-</a:t>
          </a:r>
          <a:r>
            <a:rPr lang="en-GB" sz="2000" b="0" i="0" kern="1200"/>
            <a:t> Maintenance requires extra resources.</a:t>
          </a:r>
          <a:endParaRPr lang="en-US" sz="2000" kern="1200"/>
        </a:p>
      </dsp:txBody>
      <dsp:txXfrm>
        <a:off x="0" y="3163412"/>
        <a:ext cx="6900512" cy="790684"/>
      </dsp:txXfrm>
    </dsp:sp>
    <dsp:sp modelId="{124B30FF-D898-FF4D-AA41-8ECA9E610389}">
      <dsp:nvSpPr>
        <dsp:cNvPr id="0" name=""/>
        <dsp:cNvSpPr/>
      </dsp:nvSpPr>
      <dsp:spPr>
        <a:xfrm>
          <a:off x="0" y="3954096"/>
          <a:ext cx="6900512" cy="0"/>
        </a:xfrm>
        <a:prstGeom prst="line">
          <a:avLst/>
        </a:prstGeom>
        <a:solidFill>
          <a:schemeClr val="accent2">
            <a:hueOff val="5369677"/>
            <a:satOff val="-15411"/>
            <a:lumOff val="-24674"/>
            <a:alphaOff val="0"/>
          </a:schemeClr>
        </a:solidFill>
        <a:ln w="19050" cap="flat" cmpd="sng" algn="ctr">
          <a:solidFill>
            <a:schemeClr val="accent2">
              <a:hueOff val="5369677"/>
              <a:satOff val="-15411"/>
              <a:lumOff val="-2467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E2F94D-B65C-BD49-A41B-41D08BEF455D}">
      <dsp:nvSpPr>
        <dsp:cNvPr id="0" name=""/>
        <dsp:cNvSpPr/>
      </dsp:nvSpPr>
      <dsp:spPr>
        <a:xfrm>
          <a:off x="0" y="3954096"/>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i="0" kern="1200"/>
            <a:t>- </a:t>
          </a:r>
          <a:r>
            <a:rPr lang="en-GB" sz="2000" b="0" i="0" kern="1200"/>
            <a:t>Safekeeping of data is extremely hard to preserve.</a:t>
          </a:r>
          <a:endParaRPr lang="en-US" sz="2000" kern="1200"/>
        </a:p>
      </dsp:txBody>
      <dsp:txXfrm>
        <a:off x="0" y="3954096"/>
        <a:ext cx="6900512" cy="790684"/>
      </dsp:txXfrm>
    </dsp:sp>
    <dsp:sp modelId="{20166B6A-6338-1F48-A5A8-DF54456D11E3}">
      <dsp:nvSpPr>
        <dsp:cNvPr id="0" name=""/>
        <dsp:cNvSpPr/>
      </dsp:nvSpPr>
      <dsp:spPr>
        <a:xfrm>
          <a:off x="0" y="4744781"/>
          <a:ext cx="6900512" cy="0"/>
        </a:xfrm>
        <a:prstGeom prst="line">
          <a:avLst/>
        </a:prstGeom>
        <a:solidFill>
          <a:schemeClr val="accent2">
            <a:hueOff val="6443612"/>
            <a:satOff val="-18493"/>
            <a:lumOff val="-29609"/>
            <a:alphaOff val="0"/>
          </a:schemeClr>
        </a:solidFill>
        <a:ln w="19050" cap="flat" cmpd="sng" algn="ctr">
          <a:solidFill>
            <a:schemeClr val="accent2">
              <a:hueOff val="6443612"/>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B7B011-CAE5-B643-A1BF-2F4F7BE18D91}">
      <dsp:nvSpPr>
        <dsp:cNvPr id="0" name=""/>
        <dsp:cNvSpPr/>
      </dsp:nvSpPr>
      <dsp:spPr>
        <a:xfrm>
          <a:off x="0" y="4744781"/>
          <a:ext cx="6900512" cy="79068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GB" sz="2000" b="1" i="0" kern="1200"/>
            <a:t>- </a:t>
          </a:r>
          <a:r>
            <a:rPr lang="en-GB" sz="2000" b="0" i="0" kern="1200"/>
            <a:t>Estimation of work time for processing the data is difficult.</a:t>
          </a:r>
          <a:br>
            <a:rPr lang="en-GB" sz="2000" kern="1200"/>
          </a:br>
          <a:endParaRPr lang="en-US" sz="2000" kern="1200"/>
        </a:p>
      </dsp:txBody>
      <dsp:txXfrm>
        <a:off x="0" y="4744781"/>
        <a:ext cx="6900512" cy="790684"/>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D3351-7D7A-ACF9-F45A-B2233BE6450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D31F7E16-F97E-2C08-4166-60FDCCA0342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8286497-B0B6-C4F2-7FDE-E05AA6F92E1A}"/>
              </a:ext>
            </a:extLst>
          </p:cNvPr>
          <p:cNvSpPr>
            <a:spLocks noGrp="1"/>
          </p:cNvSpPr>
          <p:nvPr>
            <p:ph type="dt" sz="half" idx="10"/>
          </p:nvPr>
        </p:nvSpPr>
        <p:spPr/>
        <p:txBody>
          <a:bodyPr/>
          <a:lstStyle/>
          <a:p>
            <a:fld id="{04BB6DF7-7E94-E849-976B-12AE0D03CDA7}" type="datetimeFigureOut">
              <a:rPr lang="en-US" smtClean="0"/>
              <a:t>9/11/25</a:t>
            </a:fld>
            <a:endParaRPr lang="en-US"/>
          </a:p>
        </p:txBody>
      </p:sp>
      <p:sp>
        <p:nvSpPr>
          <p:cNvPr id="5" name="Footer Placeholder 4">
            <a:extLst>
              <a:ext uri="{FF2B5EF4-FFF2-40B4-BE49-F238E27FC236}">
                <a16:creationId xmlns:a16="http://schemas.microsoft.com/office/drawing/2014/main" id="{99CF875D-98C0-080B-8D27-45CC6B195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914B1-CC7D-7D6D-F597-9656C07A534D}"/>
              </a:ext>
            </a:extLst>
          </p:cNvPr>
          <p:cNvSpPr>
            <a:spLocks noGrp="1"/>
          </p:cNvSpPr>
          <p:nvPr>
            <p:ph type="sldNum" sz="quarter" idx="12"/>
          </p:nvPr>
        </p:nvSpPr>
        <p:spPr/>
        <p:txBody>
          <a:bodyPr/>
          <a:lstStyle/>
          <a:p>
            <a:fld id="{6F69BF7B-57D0-BE48-9CE8-D896EAD14028}" type="slidenum">
              <a:rPr lang="en-US" smtClean="0"/>
              <a:t>‹#›</a:t>
            </a:fld>
            <a:endParaRPr lang="en-US"/>
          </a:p>
        </p:txBody>
      </p:sp>
    </p:spTree>
    <p:extLst>
      <p:ext uri="{BB962C8B-B14F-4D97-AF65-F5344CB8AC3E}">
        <p14:creationId xmlns:p14="http://schemas.microsoft.com/office/powerpoint/2010/main" val="3902808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385EC-0DFB-F752-CAE1-6882E110411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8030D0A-6913-75CC-9823-56CE9094C03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E93A0B5-9039-6B5D-1CFA-382D3134076C}"/>
              </a:ext>
            </a:extLst>
          </p:cNvPr>
          <p:cNvSpPr>
            <a:spLocks noGrp="1"/>
          </p:cNvSpPr>
          <p:nvPr>
            <p:ph type="dt" sz="half" idx="10"/>
          </p:nvPr>
        </p:nvSpPr>
        <p:spPr/>
        <p:txBody>
          <a:bodyPr/>
          <a:lstStyle/>
          <a:p>
            <a:fld id="{04BB6DF7-7E94-E849-976B-12AE0D03CDA7}" type="datetimeFigureOut">
              <a:rPr lang="en-US" smtClean="0"/>
              <a:t>9/11/25</a:t>
            </a:fld>
            <a:endParaRPr lang="en-US"/>
          </a:p>
        </p:txBody>
      </p:sp>
      <p:sp>
        <p:nvSpPr>
          <p:cNvPr id="5" name="Footer Placeholder 4">
            <a:extLst>
              <a:ext uri="{FF2B5EF4-FFF2-40B4-BE49-F238E27FC236}">
                <a16:creationId xmlns:a16="http://schemas.microsoft.com/office/drawing/2014/main" id="{250C7CFF-A8E4-6D8B-87F9-A5978E07BD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98DC03-791D-668D-C5AB-0391C6170CFF}"/>
              </a:ext>
            </a:extLst>
          </p:cNvPr>
          <p:cNvSpPr>
            <a:spLocks noGrp="1"/>
          </p:cNvSpPr>
          <p:nvPr>
            <p:ph type="sldNum" sz="quarter" idx="12"/>
          </p:nvPr>
        </p:nvSpPr>
        <p:spPr/>
        <p:txBody>
          <a:bodyPr/>
          <a:lstStyle/>
          <a:p>
            <a:fld id="{6F69BF7B-57D0-BE48-9CE8-D896EAD14028}" type="slidenum">
              <a:rPr lang="en-US" smtClean="0"/>
              <a:t>‹#›</a:t>
            </a:fld>
            <a:endParaRPr lang="en-US"/>
          </a:p>
        </p:txBody>
      </p:sp>
    </p:spTree>
    <p:extLst>
      <p:ext uri="{BB962C8B-B14F-4D97-AF65-F5344CB8AC3E}">
        <p14:creationId xmlns:p14="http://schemas.microsoft.com/office/powerpoint/2010/main" val="11725736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509E2A6-5E3B-3763-5335-9E5D1F89DDD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03BFB1A-1F08-E87F-76FB-B25FE82745F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0EE8386-6530-726F-5DD4-89224001B241}"/>
              </a:ext>
            </a:extLst>
          </p:cNvPr>
          <p:cNvSpPr>
            <a:spLocks noGrp="1"/>
          </p:cNvSpPr>
          <p:nvPr>
            <p:ph type="dt" sz="half" idx="10"/>
          </p:nvPr>
        </p:nvSpPr>
        <p:spPr/>
        <p:txBody>
          <a:bodyPr/>
          <a:lstStyle/>
          <a:p>
            <a:fld id="{04BB6DF7-7E94-E849-976B-12AE0D03CDA7}" type="datetimeFigureOut">
              <a:rPr lang="en-US" smtClean="0"/>
              <a:t>9/11/25</a:t>
            </a:fld>
            <a:endParaRPr lang="en-US"/>
          </a:p>
        </p:txBody>
      </p:sp>
      <p:sp>
        <p:nvSpPr>
          <p:cNvPr id="5" name="Footer Placeholder 4">
            <a:extLst>
              <a:ext uri="{FF2B5EF4-FFF2-40B4-BE49-F238E27FC236}">
                <a16:creationId xmlns:a16="http://schemas.microsoft.com/office/drawing/2014/main" id="{20CF6EEE-704F-D7E6-CD69-0F38F31B4C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64E25D-B8D1-D7E5-50D1-80359B8F0211}"/>
              </a:ext>
            </a:extLst>
          </p:cNvPr>
          <p:cNvSpPr>
            <a:spLocks noGrp="1"/>
          </p:cNvSpPr>
          <p:nvPr>
            <p:ph type="sldNum" sz="quarter" idx="12"/>
          </p:nvPr>
        </p:nvSpPr>
        <p:spPr/>
        <p:txBody>
          <a:bodyPr/>
          <a:lstStyle/>
          <a:p>
            <a:fld id="{6F69BF7B-57D0-BE48-9CE8-D896EAD14028}" type="slidenum">
              <a:rPr lang="en-US" smtClean="0"/>
              <a:t>‹#›</a:t>
            </a:fld>
            <a:endParaRPr lang="en-US"/>
          </a:p>
        </p:txBody>
      </p:sp>
    </p:spTree>
    <p:extLst>
      <p:ext uri="{BB962C8B-B14F-4D97-AF65-F5344CB8AC3E}">
        <p14:creationId xmlns:p14="http://schemas.microsoft.com/office/powerpoint/2010/main" val="331157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78198-1F50-6AC6-DF10-50716E8A55B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1B468FF-561A-4168-1884-812440AEA39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A4571D67-0F6A-6B86-FEC9-CE7EAB9BF88A}"/>
              </a:ext>
            </a:extLst>
          </p:cNvPr>
          <p:cNvSpPr>
            <a:spLocks noGrp="1"/>
          </p:cNvSpPr>
          <p:nvPr>
            <p:ph type="dt" sz="half" idx="10"/>
          </p:nvPr>
        </p:nvSpPr>
        <p:spPr/>
        <p:txBody>
          <a:bodyPr/>
          <a:lstStyle/>
          <a:p>
            <a:fld id="{04BB6DF7-7E94-E849-976B-12AE0D03CDA7}" type="datetimeFigureOut">
              <a:rPr lang="en-US" smtClean="0"/>
              <a:t>9/11/25</a:t>
            </a:fld>
            <a:endParaRPr lang="en-US"/>
          </a:p>
        </p:txBody>
      </p:sp>
      <p:sp>
        <p:nvSpPr>
          <p:cNvPr id="5" name="Footer Placeholder 4">
            <a:extLst>
              <a:ext uri="{FF2B5EF4-FFF2-40B4-BE49-F238E27FC236}">
                <a16:creationId xmlns:a16="http://schemas.microsoft.com/office/drawing/2014/main" id="{75D0BFFE-D309-5524-8435-668F1E899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D3712BB-D9F5-B4FB-F637-D3FEA7F30EA5}"/>
              </a:ext>
            </a:extLst>
          </p:cNvPr>
          <p:cNvSpPr>
            <a:spLocks noGrp="1"/>
          </p:cNvSpPr>
          <p:nvPr>
            <p:ph type="sldNum" sz="quarter" idx="12"/>
          </p:nvPr>
        </p:nvSpPr>
        <p:spPr/>
        <p:txBody>
          <a:bodyPr/>
          <a:lstStyle/>
          <a:p>
            <a:fld id="{6F69BF7B-57D0-BE48-9CE8-D896EAD14028}" type="slidenum">
              <a:rPr lang="en-US" smtClean="0"/>
              <a:t>‹#›</a:t>
            </a:fld>
            <a:endParaRPr lang="en-US"/>
          </a:p>
        </p:txBody>
      </p:sp>
    </p:spTree>
    <p:extLst>
      <p:ext uri="{BB962C8B-B14F-4D97-AF65-F5344CB8AC3E}">
        <p14:creationId xmlns:p14="http://schemas.microsoft.com/office/powerpoint/2010/main" val="20950910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D2B1E-5FFF-7DA4-075D-24744305BEC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CEACE902-8A8E-1FB7-BC75-200829AFD8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2404F930-AB10-7731-ED55-51C1FFE1D26C}"/>
              </a:ext>
            </a:extLst>
          </p:cNvPr>
          <p:cNvSpPr>
            <a:spLocks noGrp="1"/>
          </p:cNvSpPr>
          <p:nvPr>
            <p:ph type="dt" sz="half" idx="10"/>
          </p:nvPr>
        </p:nvSpPr>
        <p:spPr/>
        <p:txBody>
          <a:bodyPr/>
          <a:lstStyle/>
          <a:p>
            <a:fld id="{04BB6DF7-7E94-E849-976B-12AE0D03CDA7}" type="datetimeFigureOut">
              <a:rPr lang="en-US" smtClean="0"/>
              <a:t>9/11/25</a:t>
            </a:fld>
            <a:endParaRPr lang="en-US"/>
          </a:p>
        </p:txBody>
      </p:sp>
      <p:sp>
        <p:nvSpPr>
          <p:cNvPr id="5" name="Footer Placeholder 4">
            <a:extLst>
              <a:ext uri="{FF2B5EF4-FFF2-40B4-BE49-F238E27FC236}">
                <a16:creationId xmlns:a16="http://schemas.microsoft.com/office/drawing/2014/main" id="{079A7A18-8E89-A009-2810-969EB29A45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A794CB-DA96-D777-44D4-56FF02964D5D}"/>
              </a:ext>
            </a:extLst>
          </p:cNvPr>
          <p:cNvSpPr>
            <a:spLocks noGrp="1"/>
          </p:cNvSpPr>
          <p:nvPr>
            <p:ph type="sldNum" sz="quarter" idx="12"/>
          </p:nvPr>
        </p:nvSpPr>
        <p:spPr/>
        <p:txBody>
          <a:bodyPr/>
          <a:lstStyle/>
          <a:p>
            <a:fld id="{6F69BF7B-57D0-BE48-9CE8-D896EAD14028}" type="slidenum">
              <a:rPr lang="en-US" smtClean="0"/>
              <a:t>‹#›</a:t>
            </a:fld>
            <a:endParaRPr lang="en-US"/>
          </a:p>
        </p:txBody>
      </p:sp>
    </p:spTree>
    <p:extLst>
      <p:ext uri="{BB962C8B-B14F-4D97-AF65-F5344CB8AC3E}">
        <p14:creationId xmlns:p14="http://schemas.microsoft.com/office/powerpoint/2010/main" val="18478554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6090A4-4F17-9D54-00B5-4771B2D51A29}"/>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F6A8454-3253-1592-0A88-DEF6285BFA57}"/>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387BDAC-B36D-BFA8-8401-5FB9B6941F3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427B3321-8D2E-72A7-CFB9-ED866798810A}"/>
              </a:ext>
            </a:extLst>
          </p:cNvPr>
          <p:cNvSpPr>
            <a:spLocks noGrp="1"/>
          </p:cNvSpPr>
          <p:nvPr>
            <p:ph type="dt" sz="half" idx="10"/>
          </p:nvPr>
        </p:nvSpPr>
        <p:spPr/>
        <p:txBody>
          <a:bodyPr/>
          <a:lstStyle/>
          <a:p>
            <a:fld id="{04BB6DF7-7E94-E849-976B-12AE0D03CDA7}" type="datetimeFigureOut">
              <a:rPr lang="en-US" smtClean="0"/>
              <a:t>9/11/25</a:t>
            </a:fld>
            <a:endParaRPr lang="en-US"/>
          </a:p>
        </p:txBody>
      </p:sp>
      <p:sp>
        <p:nvSpPr>
          <p:cNvPr id="6" name="Footer Placeholder 5">
            <a:extLst>
              <a:ext uri="{FF2B5EF4-FFF2-40B4-BE49-F238E27FC236}">
                <a16:creationId xmlns:a16="http://schemas.microsoft.com/office/drawing/2014/main" id="{A18BB363-43A8-191D-38F2-15F8C01E38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71581-088C-1400-0D22-FD25A6B0D282}"/>
              </a:ext>
            </a:extLst>
          </p:cNvPr>
          <p:cNvSpPr>
            <a:spLocks noGrp="1"/>
          </p:cNvSpPr>
          <p:nvPr>
            <p:ph type="sldNum" sz="quarter" idx="12"/>
          </p:nvPr>
        </p:nvSpPr>
        <p:spPr/>
        <p:txBody>
          <a:bodyPr/>
          <a:lstStyle/>
          <a:p>
            <a:fld id="{6F69BF7B-57D0-BE48-9CE8-D896EAD14028}" type="slidenum">
              <a:rPr lang="en-US" smtClean="0"/>
              <a:t>‹#›</a:t>
            </a:fld>
            <a:endParaRPr lang="en-US"/>
          </a:p>
        </p:txBody>
      </p:sp>
    </p:spTree>
    <p:extLst>
      <p:ext uri="{BB962C8B-B14F-4D97-AF65-F5344CB8AC3E}">
        <p14:creationId xmlns:p14="http://schemas.microsoft.com/office/powerpoint/2010/main" val="16292927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34C59-99A8-079B-B58A-17A397F73D4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CB1AC10-A116-9BA2-D895-BDB9AE67C0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E0F48F1-FC07-E4CE-5251-2582FBC6D3F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31850232-CB93-0B18-4ECC-194350ECBA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6A29114-3948-3F65-4A58-F70BE850752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7F60854-D9AF-01B4-55B1-FD106B3A7107}"/>
              </a:ext>
            </a:extLst>
          </p:cNvPr>
          <p:cNvSpPr>
            <a:spLocks noGrp="1"/>
          </p:cNvSpPr>
          <p:nvPr>
            <p:ph type="dt" sz="half" idx="10"/>
          </p:nvPr>
        </p:nvSpPr>
        <p:spPr/>
        <p:txBody>
          <a:bodyPr/>
          <a:lstStyle/>
          <a:p>
            <a:fld id="{04BB6DF7-7E94-E849-976B-12AE0D03CDA7}" type="datetimeFigureOut">
              <a:rPr lang="en-US" smtClean="0"/>
              <a:t>9/11/25</a:t>
            </a:fld>
            <a:endParaRPr lang="en-US"/>
          </a:p>
        </p:txBody>
      </p:sp>
      <p:sp>
        <p:nvSpPr>
          <p:cNvPr id="8" name="Footer Placeholder 7">
            <a:extLst>
              <a:ext uri="{FF2B5EF4-FFF2-40B4-BE49-F238E27FC236}">
                <a16:creationId xmlns:a16="http://schemas.microsoft.com/office/drawing/2014/main" id="{9589C9A3-E903-68C4-93D1-617FF9624C5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D061D8-90FD-D332-4ADA-033A5ECF01E4}"/>
              </a:ext>
            </a:extLst>
          </p:cNvPr>
          <p:cNvSpPr>
            <a:spLocks noGrp="1"/>
          </p:cNvSpPr>
          <p:nvPr>
            <p:ph type="sldNum" sz="quarter" idx="12"/>
          </p:nvPr>
        </p:nvSpPr>
        <p:spPr/>
        <p:txBody>
          <a:bodyPr/>
          <a:lstStyle/>
          <a:p>
            <a:fld id="{6F69BF7B-57D0-BE48-9CE8-D896EAD14028}" type="slidenum">
              <a:rPr lang="en-US" smtClean="0"/>
              <a:t>‹#›</a:t>
            </a:fld>
            <a:endParaRPr lang="en-US"/>
          </a:p>
        </p:txBody>
      </p:sp>
    </p:spTree>
    <p:extLst>
      <p:ext uri="{BB962C8B-B14F-4D97-AF65-F5344CB8AC3E}">
        <p14:creationId xmlns:p14="http://schemas.microsoft.com/office/powerpoint/2010/main" val="3411994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09219-BFF4-AA42-0DBB-980D4D28CA9E}"/>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A9E6460-7EFC-68B5-61DD-1EA649EF305B}"/>
              </a:ext>
            </a:extLst>
          </p:cNvPr>
          <p:cNvSpPr>
            <a:spLocks noGrp="1"/>
          </p:cNvSpPr>
          <p:nvPr>
            <p:ph type="dt" sz="half" idx="10"/>
          </p:nvPr>
        </p:nvSpPr>
        <p:spPr/>
        <p:txBody>
          <a:bodyPr/>
          <a:lstStyle/>
          <a:p>
            <a:fld id="{04BB6DF7-7E94-E849-976B-12AE0D03CDA7}" type="datetimeFigureOut">
              <a:rPr lang="en-US" smtClean="0"/>
              <a:t>9/11/25</a:t>
            </a:fld>
            <a:endParaRPr lang="en-US"/>
          </a:p>
        </p:txBody>
      </p:sp>
      <p:sp>
        <p:nvSpPr>
          <p:cNvPr id="4" name="Footer Placeholder 3">
            <a:extLst>
              <a:ext uri="{FF2B5EF4-FFF2-40B4-BE49-F238E27FC236}">
                <a16:creationId xmlns:a16="http://schemas.microsoft.com/office/drawing/2014/main" id="{2AAAD5E3-A15F-D42F-D325-029BA4206B8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9B009E8-AF45-D229-2F4C-36D6A9636C12}"/>
              </a:ext>
            </a:extLst>
          </p:cNvPr>
          <p:cNvSpPr>
            <a:spLocks noGrp="1"/>
          </p:cNvSpPr>
          <p:nvPr>
            <p:ph type="sldNum" sz="quarter" idx="12"/>
          </p:nvPr>
        </p:nvSpPr>
        <p:spPr/>
        <p:txBody>
          <a:bodyPr/>
          <a:lstStyle/>
          <a:p>
            <a:fld id="{6F69BF7B-57D0-BE48-9CE8-D896EAD14028}" type="slidenum">
              <a:rPr lang="en-US" smtClean="0"/>
              <a:t>‹#›</a:t>
            </a:fld>
            <a:endParaRPr lang="en-US"/>
          </a:p>
        </p:txBody>
      </p:sp>
    </p:spTree>
    <p:extLst>
      <p:ext uri="{BB962C8B-B14F-4D97-AF65-F5344CB8AC3E}">
        <p14:creationId xmlns:p14="http://schemas.microsoft.com/office/powerpoint/2010/main" val="10107986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FCBCE3-928D-A800-B3AA-0545442AB8B8}"/>
              </a:ext>
            </a:extLst>
          </p:cNvPr>
          <p:cNvSpPr>
            <a:spLocks noGrp="1"/>
          </p:cNvSpPr>
          <p:nvPr>
            <p:ph type="dt" sz="half" idx="10"/>
          </p:nvPr>
        </p:nvSpPr>
        <p:spPr/>
        <p:txBody>
          <a:bodyPr/>
          <a:lstStyle/>
          <a:p>
            <a:fld id="{04BB6DF7-7E94-E849-976B-12AE0D03CDA7}" type="datetimeFigureOut">
              <a:rPr lang="en-US" smtClean="0"/>
              <a:t>9/11/25</a:t>
            </a:fld>
            <a:endParaRPr lang="en-US"/>
          </a:p>
        </p:txBody>
      </p:sp>
      <p:sp>
        <p:nvSpPr>
          <p:cNvPr id="3" name="Footer Placeholder 2">
            <a:extLst>
              <a:ext uri="{FF2B5EF4-FFF2-40B4-BE49-F238E27FC236}">
                <a16:creationId xmlns:a16="http://schemas.microsoft.com/office/drawing/2014/main" id="{765FCB4F-E02B-B243-8059-49977773E0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19CE1DA-01BB-8EDB-3A47-991F2028D962}"/>
              </a:ext>
            </a:extLst>
          </p:cNvPr>
          <p:cNvSpPr>
            <a:spLocks noGrp="1"/>
          </p:cNvSpPr>
          <p:nvPr>
            <p:ph type="sldNum" sz="quarter" idx="12"/>
          </p:nvPr>
        </p:nvSpPr>
        <p:spPr/>
        <p:txBody>
          <a:bodyPr/>
          <a:lstStyle/>
          <a:p>
            <a:fld id="{6F69BF7B-57D0-BE48-9CE8-D896EAD14028}" type="slidenum">
              <a:rPr lang="en-US" smtClean="0"/>
              <a:t>‹#›</a:t>
            </a:fld>
            <a:endParaRPr lang="en-US"/>
          </a:p>
        </p:txBody>
      </p:sp>
    </p:spTree>
    <p:extLst>
      <p:ext uri="{BB962C8B-B14F-4D97-AF65-F5344CB8AC3E}">
        <p14:creationId xmlns:p14="http://schemas.microsoft.com/office/powerpoint/2010/main" val="29941553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D4F29-D9F1-D164-5B89-CEAD1D1D29F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C9370E8-E0FA-A990-DD3F-6D473B488A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70BA3FC-5F84-5F02-0E4A-0E493A1885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5E213D-DDFF-8C50-5AF2-1CB04DC57CE5}"/>
              </a:ext>
            </a:extLst>
          </p:cNvPr>
          <p:cNvSpPr>
            <a:spLocks noGrp="1"/>
          </p:cNvSpPr>
          <p:nvPr>
            <p:ph type="dt" sz="half" idx="10"/>
          </p:nvPr>
        </p:nvSpPr>
        <p:spPr/>
        <p:txBody>
          <a:bodyPr/>
          <a:lstStyle/>
          <a:p>
            <a:fld id="{04BB6DF7-7E94-E849-976B-12AE0D03CDA7}" type="datetimeFigureOut">
              <a:rPr lang="en-US" smtClean="0"/>
              <a:t>9/11/25</a:t>
            </a:fld>
            <a:endParaRPr lang="en-US"/>
          </a:p>
        </p:txBody>
      </p:sp>
      <p:sp>
        <p:nvSpPr>
          <p:cNvPr id="6" name="Footer Placeholder 5">
            <a:extLst>
              <a:ext uri="{FF2B5EF4-FFF2-40B4-BE49-F238E27FC236}">
                <a16:creationId xmlns:a16="http://schemas.microsoft.com/office/drawing/2014/main" id="{51159038-D68F-D3D1-A720-270D0AEE2D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3D533-EE3A-0580-CDE8-D586753F50DD}"/>
              </a:ext>
            </a:extLst>
          </p:cNvPr>
          <p:cNvSpPr>
            <a:spLocks noGrp="1"/>
          </p:cNvSpPr>
          <p:nvPr>
            <p:ph type="sldNum" sz="quarter" idx="12"/>
          </p:nvPr>
        </p:nvSpPr>
        <p:spPr/>
        <p:txBody>
          <a:bodyPr/>
          <a:lstStyle/>
          <a:p>
            <a:fld id="{6F69BF7B-57D0-BE48-9CE8-D896EAD14028}" type="slidenum">
              <a:rPr lang="en-US" smtClean="0"/>
              <a:t>‹#›</a:t>
            </a:fld>
            <a:endParaRPr lang="en-US"/>
          </a:p>
        </p:txBody>
      </p:sp>
    </p:spTree>
    <p:extLst>
      <p:ext uri="{BB962C8B-B14F-4D97-AF65-F5344CB8AC3E}">
        <p14:creationId xmlns:p14="http://schemas.microsoft.com/office/powerpoint/2010/main" val="2232912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BE3911-7FD3-FE4E-552C-C80140E08BE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007D39BD-0B06-3527-9EF0-7313928511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221C0E2-B0AA-0815-1964-F71DB6B0E8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3CED58E-B6AC-8E9B-DFA0-10395CF8BE62}"/>
              </a:ext>
            </a:extLst>
          </p:cNvPr>
          <p:cNvSpPr>
            <a:spLocks noGrp="1"/>
          </p:cNvSpPr>
          <p:nvPr>
            <p:ph type="dt" sz="half" idx="10"/>
          </p:nvPr>
        </p:nvSpPr>
        <p:spPr/>
        <p:txBody>
          <a:bodyPr/>
          <a:lstStyle/>
          <a:p>
            <a:fld id="{04BB6DF7-7E94-E849-976B-12AE0D03CDA7}" type="datetimeFigureOut">
              <a:rPr lang="en-US" smtClean="0"/>
              <a:t>9/11/25</a:t>
            </a:fld>
            <a:endParaRPr lang="en-US"/>
          </a:p>
        </p:txBody>
      </p:sp>
      <p:sp>
        <p:nvSpPr>
          <p:cNvPr id="6" name="Footer Placeholder 5">
            <a:extLst>
              <a:ext uri="{FF2B5EF4-FFF2-40B4-BE49-F238E27FC236}">
                <a16:creationId xmlns:a16="http://schemas.microsoft.com/office/drawing/2014/main" id="{BFFBF358-EF31-CA3E-D4A3-8C4F3EFBB2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48C5CE-E03D-1D3D-0031-B0403988088E}"/>
              </a:ext>
            </a:extLst>
          </p:cNvPr>
          <p:cNvSpPr>
            <a:spLocks noGrp="1"/>
          </p:cNvSpPr>
          <p:nvPr>
            <p:ph type="sldNum" sz="quarter" idx="12"/>
          </p:nvPr>
        </p:nvSpPr>
        <p:spPr/>
        <p:txBody>
          <a:bodyPr/>
          <a:lstStyle/>
          <a:p>
            <a:fld id="{6F69BF7B-57D0-BE48-9CE8-D896EAD14028}" type="slidenum">
              <a:rPr lang="en-US" smtClean="0"/>
              <a:t>‹#›</a:t>
            </a:fld>
            <a:endParaRPr lang="en-US"/>
          </a:p>
        </p:txBody>
      </p:sp>
    </p:spTree>
    <p:extLst>
      <p:ext uri="{BB962C8B-B14F-4D97-AF65-F5344CB8AC3E}">
        <p14:creationId xmlns:p14="http://schemas.microsoft.com/office/powerpoint/2010/main" val="3716211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A8DE42-3B3C-BBF3-43B1-F4D0BC6EB0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60580CF-2ABF-1F76-56FE-15F835AB28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F126227-791C-1138-E758-F52822A25F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BB6DF7-7E94-E849-976B-12AE0D03CDA7}" type="datetimeFigureOut">
              <a:rPr lang="en-US" smtClean="0"/>
              <a:t>9/11/25</a:t>
            </a:fld>
            <a:endParaRPr lang="en-US"/>
          </a:p>
        </p:txBody>
      </p:sp>
      <p:sp>
        <p:nvSpPr>
          <p:cNvPr id="5" name="Footer Placeholder 4">
            <a:extLst>
              <a:ext uri="{FF2B5EF4-FFF2-40B4-BE49-F238E27FC236}">
                <a16:creationId xmlns:a16="http://schemas.microsoft.com/office/drawing/2014/main" id="{EB0DE66B-4088-14A8-0880-8FF156A300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4FCC3C4-E5CC-E701-D0E9-EA971BD789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69BF7B-57D0-BE48-9CE8-D896EAD14028}" type="slidenum">
              <a:rPr lang="en-US" smtClean="0"/>
              <a:t>‹#›</a:t>
            </a:fld>
            <a:endParaRPr lang="en-US"/>
          </a:p>
        </p:txBody>
      </p:sp>
    </p:spTree>
    <p:extLst>
      <p:ext uri="{BB962C8B-B14F-4D97-AF65-F5344CB8AC3E}">
        <p14:creationId xmlns:p14="http://schemas.microsoft.com/office/powerpoint/2010/main" val="1336649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oracle.com/database/what-is-a-data-warehouse/" TargetMode="Externa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cs.python.org/3/" TargetMode="External"/><Relationship Id="rId2" Type="http://schemas.openxmlformats.org/officeDocument/2006/relationships/hyperlink" Target="https://jupyter-notebook.readthedocs.io/en/stabl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www.python.org/"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fullstory.com/blog/selection-bias-in-data/" TargetMode="External"/><Relationship Id="rId2" Type="http://schemas.openxmlformats.org/officeDocument/2006/relationships/hyperlink" Target="https://www.fullstory.com/blog/what-is-data-discovery"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fullstory.com/blog/data-enrichmen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F7D788E-2C1B-4EF4-8719-12613771FF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452"/>
          </a:xfrm>
          <a:prstGeom prst="rect">
            <a:avLst/>
          </a:prstGeom>
          <a:solidFill>
            <a:srgbClr val="40404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867FD3-F535-704A-936E-BED5FE672236}"/>
              </a:ext>
            </a:extLst>
          </p:cNvPr>
          <p:cNvSpPr>
            <a:spLocks noGrp="1"/>
          </p:cNvSpPr>
          <p:nvPr>
            <p:ph type="ctrTitle"/>
          </p:nvPr>
        </p:nvSpPr>
        <p:spPr>
          <a:xfrm>
            <a:off x="764949" y="3499076"/>
            <a:ext cx="6053558" cy="2424774"/>
          </a:xfrm>
        </p:spPr>
        <p:txBody>
          <a:bodyPr vert="horz" lIns="91440" tIns="45720" rIns="91440" bIns="45720" rtlCol="0" anchor="ctr">
            <a:normAutofit/>
          </a:bodyPr>
          <a:lstStyle/>
          <a:p>
            <a:pPr algn="l"/>
            <a:r>
              <a:rPr lang="en-US" sz="4400" kern="1200" dirty="0">
                <a:solidFill>
                  <a:srgbClr val="FFFFFF"/>
                </a:solidFill>
                <a:latin typeface="+mj-lt"/>
                <a:ea typeface="+mj-ea"/>
                <a:cs typeface="+mj-cs"/>
              </a:rPr>
              <a:t>Introduction to Data Processing</a:t>
            </a:r>
            <a:br>
              <a:rPr lang="en-US" sz="4400" kern="1200" dirty="0">
                <a:solidFill>
                  <a:srgbClr val="FFFFFF"/>
                </a:solidFill>
                <a:latin typeface="+mj-lt"/>
                <a:ea typeface="+mj-ea"/>
                <a:cs typeface="+mj-cs"/>
              </a:rPr>
            </a:br>
            <a:endParaRPr lang="en-US" sz="4400" kern="1200" dirty="0">
              <a:solidFill>
                <a:srgbClr val="FFFFFF"/>
              </a:solidFill>
              <a:latin typeface="+mj-lt"/>
              <a:ea typeface="+mj-ea"/>
              <a:cs typeface="+mj-cs"/>
            </a:endParaRPr>
          </a:p>
        </p:txBody>
      </p:sp>
      <p:sp>
        <p:nvSpPr>
          <p:cNvPr id="11" name="Freeform: Shape 10">
            <a:extLst>
              <a:ext uri="{FF2B5EF4-FFF2-40B4-BE49-F238E27FC236}">
                <a16:creationId xmlns:a16="http://schemas.microsoft.com/office/drawing/2014/main" id="{7C54E824-C0F4-480B-BC88-689F50C45F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76199" y="548"/>
            <a:ext cx="4349752" cy="3142889"/>
          </a:xfrm>
          <a:custGeom>
            <a:avLst/>
            <a:gdLst>
              <a:gd name="connsiteX0" fmla="*/ 229420 w 4349752"/>
              <a:gd name="connsiteY0" fmla="*/ 0 h 3142889"/>
              <a:gd name="connsiteX1" fmla="*/ 4120333 w 4349752"/>
              <a:gd name="connsiteY1" fmla="*/ 0 h 3142889"/>
              <a:gd name="connsiteX2" fmla="*/ 4178840 w 4349752"/>
              <a:gd name="connsiteY2" fmla="*/ 121453 h 3142889"/>
              <a:gd name="connsiteX3" fmla="*/ 4349752 w 4349752"/>
              <a:gd name="connsiteY3" fmla="*/ 968013 h 3142889"/>
              <a:gd name="connsiteX4" fmla="*/ 2174876 w 4349752"/>
              <a:gd name="connsiteY4" fmla="*/ 3142889 h 3142889"/>
              <a:gd name="connsiteX5" fmla="*/ 0 w 4349752"/>
              <a:gd name="connsiteY5" fmla="*/ 968013 h 3142889"/>
              <a:gd name="connsiteX6" fmla="*/ 170913 w 4349752"/>
              <a:gd name="connsiteY6" fmla="*/ 121453 h 3142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49752" h="3142889">
                <a:moveTo>
                  <a:pt x="229420" y="0"/>
                </a:moveTo>
                <a:lnTo>
                  <a:pt x="4120333" y="0"/>
                </a:lnTo>
                <a:lnTo>
                  <a:pt x="4178840" y="121453"/>
                </a:lnTo>
                <a:cubicBezTo>
                  <a:pt x="4288894" y="381652"/>
                  <a:pt x="4349752" y="667725"/>
                  <a:pt x="4349752" y="968013"/>
                </a:cubicBezTo>
                <a:cubicBezTo>
                  <a:pt x="4349752" y="2169164"/>
                  <a:pt x="3376027" y="3142889"/>
                  <a:pt x="2174876" y="3142889"/>
                </a:cubicBezTo>
                <a:cubicBezTo>
                  <a:pt x="973725" y="3142889"/>
                  <a:pt x="0" y="2169164"/>
                  <a:pt x="0" y="968013"/>
                </a:cubicBezTo>
                <a:cubicBezTo>
                  <a:pt x="0" y="667725"/>
                  <a:pt x="60858" y="381652"/>
                  <a:pt x="170913" y="12145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3" name="Freeform: Shape 12">
            <a:extLst>
              <a:ext uri="{FF2B5EF4-FFF2-40B4-BE49-F238E27FC236}">
                <a16:creationId xmlns:a16="http://schemas.microsoft.com/office/drawing/2014/main" id="{58DEA6A1-FC5C-4E6E-BBBF-7E472949B3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3759" y="1421356"/>
            <a:ext cx="4538241" cy="5436644"/>
          </a:xfrm>
          <a:custGeom>
            <a:avLst/>
            <a:gdLst>
              <a:gd name="connsiteX0" fmla="*/ 3084645 w 4538241"/>
              <a:gd name="connsiteY0" fmla="*/ 0 h 5436644"/>
              <a:gd name="connsiteX1" fmla="*/ 4285328 w 4538241"/>
              <a:gd name="connsiteY1" fmla="*/ 242407 h 5436644"/>
              <a:gd name="connsiteX2" fmla="*/ 4538241 w 4538241"/>
              <a:gd name="connsiteY2" fmla="*/ 364242 h 5436644"/>
              <a:gd name="connsiteX3" fmla="*/ 4538241 w 4538241"/>
              <a:gd name="connsiteY3" fmla="*/ 5436644 h 5436644"/>
              <a:gd name="connsiteX4" fmla="*/ 1091428 w 4538241"/>
              <a:gd name="connsiteY4" fmla="*/ 5436644 h 5436644"/>
              <a:gd name="connsiteX5" fmla="*/ 903472 w 4538241"/>
              <a:gd name="connsiteY5" fmla="*/ 5265818 h 5436644"/>
              <a:gd name="connsiteX6" fmla="*/ 0 w 4538241"/>
              <a:gd name="connsiteY6" fmla="*/ 3084645 h 5436644"/>
              <a:gd name="connsiteX7" fmla="*/ 3084645 w 4538241"/>
              <a:gd name="connsiteY7" fmla="*/ 0 h 5436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38241" h="5436644">
                <a:moveTo>
                  <a:pt x="3084645" y="0"/>
                </a:moveTo>
                <a:cubicBezTo>
                  <a:pt x="3510546" y="0"/>
                  <a:pt x="3916286" y="86315"/>
                  <a:pt x="4285328" y="242407"/>
                </a:cubicBezTo>
                <a:lnTo>
                  <a:pt x="4538241" y="364242"/>
                </a:lnTo>
                <a:lnTo>
                  <a:pt x="4538241" y="5436644"/>
                </a:lnTo>
                <a:lnTo>
                  <a:pt x="1091428" y="5436644"/>
                </a:lnTo>
                <a:lnTo>
                  <a:pt x="903472" y="5265818"/>
                </a:lnTo>
                <a:cubicBezTo>
                  <a:pt x="345261" y="4707608"/>
                  <a:pt x="0" y="3936446"/>
                  <a:pt x="0" y="3084645"/>
                </a:cubicBezTo>
                <a:cubicBezTo>
                  <a:pt x="0" y="1381043"/>
                  <a:pt x="1381043" y="0"/>
                  <a:pt x="3084645" y="0"/>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Freeform: Shape 14">
            <a:extLst>
              <a:ext uri="{FF2B5EF4-FFF2-40B4-BE49-F238E27FC236}">
                <a16:creationId xmlns:a16="http://schemas.microsoft.com/office/drawing/2014/main" id="{96AAAC3B-1954-46B7-BBAC-27DFF5B52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39395" y="0"/>
            <a:ext cx="4023360" cy="2980240"/>
          </a:xfrm>
          <a:custGeom>
            <a:avLst/>
            <a:gdLst>
              <a:gd name="connsiteX0" fmla="*/ 248676 w 4023360"/>
              <a:gd name="connsiteY0" fmla="*/ 0 h 2980240"/>
              <a:gd name="connsiteX1" fmla="*/ 3774684 w 4023360"/>
              <a:gd name="connsiteY1" fmla="*/ 0 h 2980240"/>
              <a:gd name="connsiteX2" fmla="*/ 3780561 w 4023360"/>
              <a:gd name="connsiteY2" fmla="*/ 9674 h 2980240"/>
              <a:gd name="connsiteX3" fmla="*/ 4023360 w 4023360"/>
              <a:gd name="connsiteY3" fmla="*/ 968560 h 2980240"/>
              <a:gd name="connsiteX4" fmla="*/ 2011680 w 4023360"/>
              <a:gd name="connsiteY4" fmla="*/ 2980240 h 2980240"/>
              <a:gd name="connsiteX5" fmla="*/ 0 w 4023360"/>
              <a:gd name="connsiteY5" fmla="*/ 968560 h 2980240"/>
              <a:gd name="connsiteX6" fmla="*/ 242799 w 4023360"/>
              <a:gd name="connsiteY6" fmla="*/ 9674 h 29802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23360" h="2980240">
                <a:moveTo>
                  <a:pt x="248676" y="0"/>
                </a:moveTo>
                <a:lnTo>
                  <a:pt x="3774684" y="0"/>
                </a:lnTo>
                <a:lnTo>
                  <a:pt x="3780561" y="9674"/>
                </a:lnTo>
                <a:cubicBezTo>
                  <a:pt x="3935405" y="294716"/>
                  <a:pt x="4023360" y="621366"/>
                  <a:pt x="4023360" y="968560"/>
                </a:cubicBezTo>
                <a:cubicBezTo>
                  <a:pt x="4023360" y="2079580"/>
                  <a:pt x="3122700" y="2980240"/>
                  <a:pt x="2011680" y="2980240"/>
                </a:cubicBezTo>
                <a:cubicBezTo>
                  <a:pt x="900660" y="2980240"/>
                  <a:pt x="0" y="2079580"/>
                  <a:pt x="0" y="968560"/>
                </a:cubicBezTo>
                <a:cubicBezTo>
                  <a:pt x="0" y="621366"/>
                  <a:pt x="87955" y="294716"/>
                  <a:pt x="242799" y="9674"/>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ubtitle 2">
            <a:extLst>
              <a:ext uri="{FF2B5EF4-FFF2-40B4-BE49-F238E27FC236}">
                <a16:creationId xmlns:a16="http://schemas.microsoft.com/office/drawing/2014/main" id="{BC8D33CC-CCC4-CCDB-631A-8DAD75698A5A}"/>
              </a:ext>
            </a:extLst>
          </p:cNvPr>
          <p:cNvSpPr>
            <a:spLocks noGrp="1"/>
          </p:cNvSpPr>
          <p:nvPr>
            <p:ph type="subTitle" idx="1"/>
          </p:nvPr>
        </p:nvSpPr>
        <p:spPr>
          <a:xfrm>
            <a:off x="4215161" y="356187"/>
            <a:ext cx="2878409" cy="1792281"/>
          </a:xfrm>
        </p:spPr>
        <p:txBody>
          <a:bodyPr vert="horz" lIns="91440" tIns="45720" rIns="91440" bIns="45720" rtlCol="0" anchor="ctr">
            <a:normAutofit/>
          </a:bodyPr>
          <a:lstStyle/>
          <a:p>
            <a:pPr indent="-228600" algn="l">
              <a:buFont typeface="Arial" panose="020B0604020202020204" pitchFamily="34" charset="0"/>
              <a:buChar char="•"/>
            </a:pPr>
            <a:endParaRPr lang="en-US" sz="2000" dirty="0"/>
          </a:p>
          <a:p>
            <a:r>
              <a:rPr lang="en-US" sz="2000" dirty="0"/>
              <a:t>Data Preprocessing Program</a:t>
            </a:r>
          </a:p>
        </p:txBody>
      </p:sp>
      <p:sp>
        <p:nvSpPr>
          <p:cNvPr id="17" name="Freeform: Shape 16">
            <a:extLst>
              <a:ext uri="{FF2B5EF4-FFF2-40B4-BE49-F238E27FC236}">
                <a16:creationId xmlns:a16="http://schemas.microsoft.com/office/drawing/2014/main" id="{A5AD6500-BB62-4AAC-9D2F-C10DDC90CB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16897" y="1584494"/>
            <a:ext cx="4375105" cy="5273507"/>
          </a:xfrm>
          <a:custGeom>
            <a:avLst/>
            <a:gdLst>
              <a:gd name="connsiteX0" fmla="*/ 2921508 w 4375105"/>
              <a:gd name="connsiteY0" fmla="*/ 0 h 5273507"/>
              <a:gd name="connsiteX1" fmla="*/ 4314072 w 4375105"/>
              <a:gd name="connsiteY1" fmla="*/ 352611 h 5273507"/>
              <a:gd name="connsiteX2" fmla="*/ 4375105 w 4375105"/>
              <a:gd name="connsiteY2" fmla="*/ 389689 h 5273507"/>
              <a:gd name="connsiteX3" fmla="*/ 4375105 w 4375105"/>
              <a:gd name="connsiteY3" fmla="*/ 5273507 h 5273507"/>
              <a:gd name="connsiteX4" fmla="*/ 1193705 w 4375105"/>
              <a:gd name="connsiteY4" fmla="*/ 5273507 h 5273507"/>
              <a:gd name="connsiteX5" fmla="*/ 1063158 w 4375105"/>
              <a:gd name="connsiteY5" fmla="*/ 5175886 h 5273507"/>
              <a:gd name="connsiteX6" fmla="*/ 0 w 4375105"/>
              <a:gd name="connsiteY6" fmla="*/ 2921508 h 5273507"/>
              <a:gd name="connsiteX7" fmla="*/ 2921508 w 4375105"/>
              <a:gd name="connsiteY7" fmla="*/ 0 h 5273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75105" h="5273507">
                <a:moveTo>
                  <a:pt x="2921508" y="0"/>
                </a:moveTo>
                <a:cubicBezTo>
                  <a:pt x="3425728" y="0"/>
                  <a:pt x="3900114" y="127735"/>
                  <a:pt x="4314072" y="352611"/>
                </a:cubicBezTo>
                <a:lnTo>
                  <a:pt x="4375105" y="389689"/>
                </a:lnTo>
                <a:lnTo>
                  <a:pt x="4375105" y="5273507"/>
                </a:lnTo>
                <a:lnTo>
                  <a:pt x="1193705" y="5273507"/>
                </a:lnTo>
                <a:lnTo>
                  <a:pt x="1063158" y="5175886"/>
                </a:lnTo>
                <a:cubicBezTo>
                  <a:pt x="413861" y="4640038"/>
                  <a:pt x="0" y="3829104"/>
                  <a:pt x="0" y="2921508"/>
                </a:cubicBezTo>
                <a:cubicBezTo>
                  <a:pt x="0" y="1308004"/>
                  <a:pt x="1308004" y="0"/>
                  <a:pt x="2921508"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AF90C837-7251-455A-035C-2A0E5724D6A2}"/>
              </a:ext>
            </a:extLst>
          </p:cNvPr>
          <p:cNvSpPr txBox="1"/>
          <p:nvPr/>
        </p:nvSpPr>
        <p:spPr>
          <a:xfrm>
            <a:off x="-2" y="6447994"/>
            <a:ext cx="2006082" cy="409458"/>
          </a:xfrm>
          <a:prstGeom prst="rect">
            <a:avLst/>
          </a:prstGeom>
        </p:spPr>
        <p:txBody>
          <a:bodyPr vert="horz" lIns="91440" tIns="45720" rIns="91440" bIns="45720" rtlCol="0" anchor="ctr">
            <a:normAutofit/>
          </a:bodyPr>
          <a:lstStyle/>
          <a:p>
            <a:pPr>
              <a:lnSpc>
                <a:spcPct val="90000"/>
              </a:lnSpc>
              <a:spcAft>
                <a:spcPts val="600"/>
              </a:spcAft>
            </a:pPr>
            <a:r>
              <a:rPr lang="en-US" sz="2000">
                <a:solidFill>
                  <a:schemeClr val="bg1"/>
                </a:solidFill>
              </a:rPr>
              <a:t>04.09.2025</a:t>
            </a:r>
            <a:endParaRPr lang="en-US" sz="2000" dirty="0">
              <a:solidFill>
                <a:schemeClr val="bg1"/>
              </a:solidFill>
            </a:endParaRPr>
          </a:p>
        </p:txBody>
      </p:sp>
      <p:sp>
        <p:nvSpPr>
          <p:cNvPr id="6" name="TextBox 5">
            <a:extLst>
              <a:ext uri="{FF2B5EF4-FFF2-40B4-BE49-F238E27FC236}">
                <a16:creationId xmlns:a16="http://schemas.microsoft.com/office/drawing/2014/main" id="{670B3008-CACB-42E9-85AB-C4A6A0018235}"/>
              </a:ext>
            </a:extLst>
          </p:cNvPr>
          <p:cNvSpPr txBox="1"/>
          <p:nvPr/>
        </p:nvSpPr>
        <p:spPr>
          <a:xfrm>
            <a:off x="8398043" y="4711463"/>
            <a:ext cx="3732606" cy="369332"/>
          </a:xfrm>
          <a:prstGeom prst="rect">
            <a:avLst/>
          </a:prstGeom>
          <a:noFill/>
        </p:spPr>
        <p:txBody>
          <a:bodyPr wrap="square">
            <a:spAutoFit/>
          </a:bodyPr>
          <a:lstStyle/>
          <a:p>
            <a:pPr algn="l"/>
            <a:r>
              <a:rPr lang="en-US" sz="1800" dirty="0"/>
              <a:t>Lecturer: </a:t>
            </a:r>
            <a:r>
              <a:rPr lang="en-US" sz="1800" dirty="0" err="1"/>
              <a:t>Shakhnoza</a:t>
            </a:r>
            <a:r>
              <a:rPr lang="en-US" sz="1800" dirty="0"/>
              <a:t> </a:t>
            </a:r>
            <a:r>
              <a:rPr lang="en-US" sz="1800" dirty="0" err="1"/>
              <a:t>Muksimova</a:t>
            </a:r>
            <a:r>
              <a:rPr lang="en-US" sz="1800" dirty="0"/>
              <a:t> </a:t>
            </a:r>
          </a:p>
        </p:txBody>
      </p:sp>
      <p:sp>
        <p:nvSpPr>
          <p:cNvPr id="7" name="TextBox 6">
            <a:extLst>
              <a:ext uri="{FF2B5EF4-FFF2-40B4-BE49-F238E27FC236}">
                <a16:creationId xmlns:a16="http://schemas.microsoft.com/office/drawing/2014/main" id="{B4E7E16A-C636-6F6A-22A9-545472A2EDB1}"/>
              </a:ext>
            </a:extLst>
          </p:cNvPr>
          <p:cNvSpPr txBox="1"/>
          <p:nvPr/>
        </p:nvSpPr>
        <p:spPr>
          <a:xfrm>
            <a:off x="8670758" y="5059267"/>
            <a:ext cx="3384884" cy="369332"/>
          </a:xfrm>
          <a:prstGeom prst="rect">
            <a:avLst/>
          </a:prstGeom>
          <a:noFill/>
        </p:spPr>
        <p:txBody>
          <a:bodyPr wrap="square" rtlCol="0">
            <a:spAutoFit/>
          </a:bodyPr>
          <a:lstStyle/>
          <a:p>
            <a:r>
              <a:rPr lang="en-US" dirty="0"/>
              <a:t>shakhnoza02@gachon.ac.kr</a:t>
            </a:r>
          </a:p>
        </p:txBody>
      </p:sp>
    </p:spTree>
    <p:extLst>
      <p:ext uri="{BB962C8B-B14F-4D97-AF65-F5344CB8AC3E}">
        <p14:creationId xmlns:p14="http://schemas.microsoft.com/office/powerpoint/2010/main" val="32044962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01D187-78E1-CCBB-FB78-7C4E5DBD47F1}"/>
              </a:ext>
            </a:extLst>
          </p:cNvPr>
          <p:cNvSpPr>
            <a:spLocks noGrp="1"/>
          </p:cNvSpPr>
          <p:nvPr>
            <p:ph type="title"/>
          </p:nvPr>
        </p:nvSpPr>
        <p:spPr>
          <a:xfrm>
            <a:off x="686834" y="1153572"/>
            <a:ext cx="3200400" cy="4461163"/>
          </a:xfrm>
        </p:spPr>
        <p:txBody>
          <a:bodyPr>
            <a:normAutofit/>
          </a:bodyPr>
          <a:lstStyle/>
          <a:p>
            <a:r>
              <a:rPr lang="en-GB" b="1" i="0">
                <a:solidFill>
                  <a:srgbClr val="FFFFFF"/>
                </a:solidFill>
                <a:effectLst/>
                <a:latin typeface="Roboto" panose="02000000000000000000" pitchFamily="2" charset="0"/>
              </a:rPr>
              <a:t>Data Processing</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3E8EAD8-24B4-9133-D8D2-20F24315E25D}"/>
              </a:ext>
            </a:extLst>
          </p:cNvPr>
          <p:cNvSpPr>
            <a:spLocks noGrp="1"/>
          </p:cNvSpPr>
          <p:nvPr>
            <p:ph idx="1"/>
          </p:nvPr>
        </p:nvSpPr>
        <p:spPr>
          <a:xfrm>
            <a:off x="4447308" y="591344"/>
            <a:ext cx="6906491" cy="5585619"/>
          </a:xfrm>
        </p:spPr>
        <p:txBody>
          <a:bodyPr anchor="ctr">
            <a:normAutofit/>
          </a:bodyPr>
          <a:lstStyle/>
          <a:p>
            <a:pPr algn="l"/>
            <a:r>
              <a:rPr lang="en-GB" b="0" i="0" dirty="0">
                <a:solidFill>
                  <a:srgbClr val="000000"/>
                </a:solidFill>
                <a:effectLst/>
                <a:latin typeface="neulis-sans"/>
              </a:rPr>
              <a:t>In the data processing stage, the input data is transformed, </a:t>
            </a:r>
            <a:r>
              <a:rPr lang="en-GB" b="0" i="0" dirty="0" err="1">
                <a:solidFill>
                  <a:srgbClr val="000000"/>
                </a:solidFill>
                <a:effectLst/>
                <a:latin typeface="neulis-sans"/>
              </a:rPr>
              <a:t>analyzed</a:t>
            </a:r>
            <a:r>
              <a:rPr lang="en-GB" b="0" i="0" dirty="0">
                <a:solidFill>
                  <a:srgbClr val="000000"/>
                </a:solidFill>
                <a:effectLst/>
                <a:latin typeface="neulis-sans"/>
              </a:rPr>
              <a:t>, and organized to produce relevant information. Several data processing techniques, like filtering, sorting, aggregation, or classification, may be employed to process the data. The choice of methods depends on the desired outcome or insights from the data.</a:t>
            </a:r>
          </a:p>
          <a:p>
            <a:pPr marL="0" indent="0">
              <a:buNone/>
            </a:pPr>
            <a:br>
              <a:rPr lang="en-GB" dirty="0"/>
            </a:br>
            <a:endParaRPr lang="en-US" dirty="0"/>
          </a:p>
        </p:txBody>
      </p:sp>
    </p:spTree>
    <p:extLst>
      <p:ext uri="{BB962C8B-B14F-4D97-AF65-F5344CB8AC3E}">
        <p14:creationId xmlns:p14="http://schemas.microsoft.com/office/powerpoint/2010/main" val="6519149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B3178-ABD4-4A64-B342-AD305B93F9B2}"/>
              </a:ext>
            </a:extLst>
          </p:cNvPr>
          <p:cNvSpPr>
            <a:spLocks noGrp="1"/>
          </p:cNvSpPr>
          <p:nvPr>
            <p:ph type="title"/>
          </p:nvPr>
        </p:nvSpPr>
        <p:spPr>
          <a:xfrm>
            <a:off x="686834" y="1153572"/>
            <a:ext cx="3200400" cy="4461163"/>
          </a:xfrm>
        </p:spPr>
        <p:txBody>
          <a:bodyPr>
            <a:normAutofit/>
          </a:bodyPr>
          <a:lstStyle/>
          <a:p>
            <a:r>
              <a:rPr lang="en-GB" b="1" i="0">
                <a:solidFill>
                  <a:srgbClr val="FFFFFF"/>
                </a:solidFill>
                <a:effectLst/>
                <a:latin typeface="Roboto" panose="02000000000000000000" pitchFamily="2" charset="0"/>
              </a:rPr>
              <a:t>Data output</a:t>
            </a:r>
            <a:r>
              <a:rPr lang="en-GB" b="0" i="0">
                <a:solidFill>
                  <a:srgbClr val="FFFFFF"/>
                </a:solidFill>
                <a:effectLst/>
                <a:latin typeface="Roboto" panose="02000000000000000000" pitchFamily="2" charset="0"/>
              </a:rPr>
              <a:t>s</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10CC3F1-F87D-D918-B246-647C97433C52}"/>
              </a:ext>
            </a:extLst>
          </p:cNvPr>
          <p:cNvSpPr>
            <a:spLocks noGrp="1"/>
          </p:cNvSpPr>
          <p:nvPr>
            <p:ph idx="1"/>
          </p:nvPr>
        </p:nvSpPr>
        <p:spPr>
          <a:xfrm>
            <a:off x="4447308" y="591344"/>
            <a:ext cx="6906491" cy="5585619"/>
          </a:xfrm>
        </p:spPr>
        <p:txBody>
          <a:bodyPr anchor="ctr">
            <a:normAutofit/>
          </a:bodyPr>
          <a:lstStyle/>
          <a:p>
            <a:pPr marL="0" indent="0">
              <a:buNone/>
            </a:pPr>
            <a:r>
              <a:rPr lang="en-GB" b="0" i="0" dirty="0">
                <a:effectLst/>
                <a:latin typeface="Roboto" panose="02000000000000000000" pitchFamily="2" charset="0"/>
              </a:rPr>
              <a:t>-</a:t>
            </a:r>
            <a:r>
              <a:rPr lang="en-GB" b="0" i="0" dirty="0">
                <a:solidFill>
                  <a:srgbClr val="000000"/>
                </a:solidFill>
                <a:effectLst/>
                <a:latin typeface="neulis-sans"/>
              </a:rPr>
              <a:t> The data output and interpretation stage deals with presenting the processed data in an easily digestible format. This could involve generating reports, graphs, or visualizations that simplify complex data patterns and help with decision-making. Furthermore, the output data should be interpreted and </a:t>
            </a:r>
            <a:r>
              <a:rPr lang="en-GB" b="0" i="0" dirty="0" err="1">
                <a:solidFill>
                  <a:srgbClr val="000000"/>
                </a:solidFill>
                <a:effectLst/>
                <a:latin typeface="neulis-sans"/>
              </a:rPr>
              <a:t>analyzed</a:t>
            </a:r>
            <a:r>
              <a:rPr lang="en-GB" b="0" i="0" dirty="0">
                <a:solidFill>
                  <a:srgbClr val="000000"/>
                </a:solidFill>
                <a:effectLst/>
                <a:latin typeface="neulis-sans"/>
              </a:rPr>
              <a:t> to extract valuable insights and knowledge.</a:t>
            </a:r>
            <a:endParaRPr lang="en-US" dirty="0"/>
          </a:p>
        </p:txBody>
      </p:sp>
    </p:spTree>
    <p:extLst>
      <p:ext uri="{BB962C8B-B14F-4D97-AF65-F5344CB8AC3E}">
        <p14:creationId xmlns:p14="http://schemas.microsoft.com/office/powerpoint/2010/main" val="258919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B210AC1D-4063-4C6E-9528-FA9C4C0C18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02F8C595-E68C-4306-AED8-DC7826A0A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1416414" cy="6858000"/>
          </a:xfrm>
          <a:prstGeom prst="rect">
            <a:avLst/>
          </a:prstGeom>
          <a:ln>
            <a:noFill/>
          </a:ln>
          <a:effectLst>
            <a:outerShdw blurRad="889000" dist="406400" dir="21540000" sx="90000" sy="90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C78D2F-F257-BEC9-C1F3-C4A31107A9DD}"/>
              </a:ext>
            </a:extLst>
          </p:cNvPr>
          <p:cNvSpPr>
            <a:spLocks noGrp="1"/>
          </p:cNvSpPr>
          <p:nvPr>
            <p:ph type="title"/>
          </p:nvPr>
        </p:nvSpPr>
        <p:spPr>
          <a:xfrm>
            <a:off x="6803409" y="762001"/>
            <a:ext cx="4156512" cy="1708244"/>
          </a:xfrm>
        </p:spPr>
        <p:txBody>
          <a:bodyPr anchor="ctr">
            <a:normAutofit/>
          </a:bodyPr>
          <a:lstStyle/>
          <a:p>
            <a:r>
              <a:rPr lang="en-GB" sz="4000" b="1" i="0">
                <a:effectLst/>
                <a:latin typeface="Roboto" panose="02000000000000000000" pitchFamily="2" charset="0"/>
              </a:rPr>
              <a:t>Data Storage</a:t>
            </a:r>
            <a:r>
              <a:rPr lang="en-GB" sz="4000" b="0" i="0">
                <a:effectLst/>
                <a:latin typeface="Roboto" panose="02000000000000000000" pitchFamily="2" charset="0"/>
              </a:rPr>
              <a:t> </a:t>
            </a:r>
            <a:endParaRPr lang="en-US" sz="4000"/>
          </a:p>
        </p:txBody>
      </p:sp>
      <p:pic>
        <p:nvPicPr>
          <p:cNvPr id="16" name="Picture 15">
            <a:extLst>
              <a:ext uri="{FF2B5EF4-FFF2-40B4-BE49-F238E27FC236}">
                <a16:creationId xmlns:a16="http://schemas.microsoft.com/office/drawing/2014/main" id="{FC1750DF-FAF1-05DB-C8BA-4D6E74F0B87B}"/>
              </a:ext>
            </a:extLst>
          </p:cNvPr>
          <p:cNvPicPr>
            <a:picLocks noChangeAspect="1"/>
          </p:cNvPicPr>
          <p:nvPr/>
        </p:nvPicPr>
        <p:blipFill>
          <a:blip r:embed="rId2"/>
          <a:srcRect r="50000"/>
          <a:stretch/>
        </p:blipFill>
        <p:spPr>
          <a:xfrm>
            <a:off x="-1" y="-2"/>
            <a:ext cx="6096001" cy="6858002"/>
          </a:xfrm>
          <a:prstGeom prst="rect">
            <a:avLst/>
          </a:prstGeom>
        </p:spPr>
      </p:pic>
      <p:sp>
        <p:nvSpPr>
          <p:cNvPr id="3" name="Content Placeholder 2">
            <a:extLst>
              <a:ext uri="{FF2B5EF4-FFF2-40B4-BE49-F238E27FC236}">
                <a16:creationId xmlns:a16="http://schemas.microsoft.com/office/drawing/2014/main" id="{C359C7AC-0388-853E-3F41-308B7789398B}"/>
              </a:ext>
            </a:extLst>
          </p:cNvPr>
          <p:cNvSpPr>
            <a:spLocks noGrp="1"/>
          </p:cNvSpPr>
          <p:nvPr>
            <p:ph idx="1"/>
          </p:nvPr>
        </p:nvSpPr>
        <p:spPr>
          <a:xfrm>
            <a:off x="6803409" y="2470245"/>
            <a:ext cx="4156512" cy="3769835"/>
          </a:xfrm>
        </p:spPr>
        <p:txBody>
          <a:bodyPr anchor="ctr">
            <a:normAutofit/>
          </a:bodyPr>
          <a:lstStyle/>
          <a:p>
            <a:r>
              <a:rPr lang="en-GB" sz="2000" b="0" i="0" dirty="0">
                <a:effectLst/>
                <a:latin typeface="Roboto" panose="02000000000000000000" pitchFamily="2" charset="0"/>
              </a:rPr>
              <a:t>-</a:t>
            </a:r>
            <a:r>
              <a:rPr lang="en-GB" sz="2000" b="0" i="0" dirty="0">
                <a:effectLst/>
                <a:latin typeface="neulis-sans"/>
              </a:rPr>
              <a:t> Finally, in the data storage stage, the processed information is securely stored in databases or </a:t>
            </a:r>
            <a:r>
              <a:rPr lang="en-GB" sz="2000" b="0" i="0" u="none" strike="noStrike" dirty="0">
                <a:effectLst/>
                <a:latin typeface="neulis-sans"/>
                <a:hlinkClick r:id="rId3"/>
              </a:rPr>
              <a:t>data warehouses </a:t>
            </a:r>
            <a:r>
              <a:rPr lang="en-GB" sz="2000" b="0" i="0" dirty="0">
                <a:effectLst/>
                <a:latin typeface="neulis-sans"/>
              </a:rPr>
              <a:t>for future retrieval, analysis, or use. Proper storage ensures data longevity, availability, and accessibility while maintaining data privacy and security.</a:t>
            </a:r>
          </a:p>
          <a:p>
            <a:pPr marL="0" indent="0">
              <a:buNone/>
            </a:pPr>
            <a:br>
              <a:rPr lang="en-GB" sz="2000" dirty="0"/>
            </a:br>
            <a:endParaRPr lang="en-US" sz="2000" dirty="0"/>
          </a:p>
        </p:txBody>
      </p:sp>
    </p:spTree>
    <p:extLst>
      <p:ext uri="{BB962C8B-B14F-4D97-AF65-F5344CB8AC3E}">
        <p14:creationId xmlns:p14="http://schemas.microsoft.com/office/powerpoint/2010/main" val="2961181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16" name="Rectangle 411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3629AAD-47DF-53C9-84C9-C629207A9448}"/>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200" b="1" i="0" kern="1200">
                <a:solidFill>
                  <a:schemeClr val="tx1"/>
                </a:solidFill>
                <a:effectLst/>
                <a:latin typeface="+mj-lt"/>
                <a:ea typeface="+mj-ea"/>
                <a:cs typeface="+mj-cs"/>
              </a:rPr>
              <a:t>What are the 3 methods of data processing?</a:t>
            </a:r>
            <a:br>
              <a:rPr lang="en-US" sz="2200" b="1" i="0" kern="1200">
                <a:solidFill>
                  <a:schemeClr val="tx1"/>
                </a:solidFill>
                <a:effectLst/>
                <a:latin typeface="+mj-lt"/>
                <a:ea typeface="+mj-ea"/>
                <a:cs typeface="+mj-cs"/>
              </a:rPr>
            </a:br>
            <a:br>
              <a:rPr lang="en-US" sz="2200" kern="1200">
                <a:solidFill>
                  <a:schemeClr val="tx1"/>
                </a:solidFill>
                <a:latin typeface="+mj-lt"/>
                <a:ea typeface="+mj-ea"/>
                <a:cs typeface="+mj-cs"/>
              </a:rPr>
            </a:br>
            <a:endParaRPr lang="en-US" sz="2200" kern="1200">
              <a:solidFill>
                <a:schemeClr val="tx1"/>
              </a:solidFill>
              <a:latin typeface="+mj-lt"/>
              <a:ea typeface="+mj-ea"/>
              <a:cs typeface="+mj-cs"/>
            </a:endParaRPr>
          </a:p>
        </p:txBody>
      </p:sp>
      <p:sp>
        <p:nvSpPr>
          <p:cNvPr id="4118"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7D3BDA2-D393-6A06-54CF-ED0150AA255D}"/>
              </a:ext>
            </a:extLst>
          </p:cNvPr>
          <p:cNvSpPr txBox="1"/>
          <p:nvPr/>
        </p:nvSpPr>
        <p:spPr>
          <a:xfrm>
            <a:off x="630936" y="2807208"/>
            <a:ext cx="3429000" cy="341071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200" b="0" i="0">
                <a:effectLst/>
              </a:rPr>
              <a:t>Depending on the tools available and the type of data being processed, there are mainly </a:t>
            </a:r>
            <a:r>
              <a:rPr lang="en-US" sz="2200" b="1" i="0">
                <a:effectLst/>
              </a:rPr>
              <a:t>three different methods </a:t>
            </a:r>
            <a:r>
              <a:rPr lang="en-US" sz="2200" b="0" i="0">
                <a:effectLst/>
              </a:rPr>
              <a:t>to go about data processing. The methods are as follows.</a:t>
            </a:r>
            <a:endParaRPr lang="en-US" sz="2200"/>
          </a:p>
        </p:txBody>
      </p:sp>
      <p:pic>
        <p:nvPicPr>
          <p:cNvPr id="4098" name="Picture 2" descr="Data Processing 2">
            <a:extLst>
              <a:ext uri="{FF2B5EF4-FFF2-40B4-BE49-F238E27FC236}">
                <a16:creationId xmlns:a16="http://schemas.microsoft.com/office/drawing/2014/main" id="{C7CECD86-EB4C-807B-94E4-5B556DF6255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715371" y="640080"/>
            <a:ext cx="6781570" cy="55778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08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1119B2-C046-DC18-E354-6147FE6E5242}"/>
              </a:ext>
            </a:extLst>
          </p:cNvPr>
          <p:cNvSpPr>
            <a:spLocks noGrp="1"/>
          </p:cNvSpPr>
          <p:nvPr>
            <p:ph type="title"/>
          </p:nvPr>
        </p:nvSpPr>
        <p:spPr>
          <a:xfrm>
            <a:off x="645065" y="1463040"/>
            <a:ext cx="3796306" cy="2690949"/>
          </a:xfrm>
        </p:spPr>
        <p:txBody>
          <a:bodyPr anchor="t">
            <a:normAutofit/>
          </a:bodyPr>
          <a:lstStyle/>
          <a:p>
            <a:r>
              <a:rPr lang="en-GB" sz="4800" b="1" i="0">
                <a:effectLst/>
                <a:latin typeface="Roboto" panose="02000000000000000000" pitchFamily="2" charset="0"/>
              </a:rPr>
              <a:t>Manual Data processing</a:t>
            </a:r>
            <a:endParaRPr lang="en-US"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1" name="Rectangle 10">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FFA3A7F-AA64-255D-A203-AC49F8C551F9}"/>
              </a:ext>
            </a:extLst>
          </p:cNvPr>
          <p:cNvSpPr>
            <a:spLocks noGrp="1"/>
          </p:cNvSpPr>
          <p:nvPr>
            <p:ph idx="1"/>
          </p:nvPr>
        </p:nvSpPr>
        <p:spPr>
          <a:xfrm>
            <a:off x="5656218" y="1463039"/>
            <a:ext cx="5542387" cy="4300447"/>
          </a:xfrm>
        </p:spPr>
        <p:txBody>
          <a:bodyPr anchor="t">
            <a:normAutofit/>
          </a:bodyPr>
          <a:lstStyle/>
          <a:p>
            <a:pPr algn="just"/>
            <a:r>
              <a:rPr lang="en-GB" sz="2200" b="0" i="0" dirty="0">
                <a:effectLst/>
                <a:latin typeface="Roboto" panose="02000000000000000000" pitchFamily="2" charset="0"/>
              </a:rPr>
              <a:t>In this type, the data collected from the eternal resources is converted manually and subjected to human-based algorithms and calculations. All the necessary calculations are done </a:t>
            </a:r>
            <a:r>
              <a:rPr lang="en-GB" sz="2200" b="1" i="0" dirty="0">
                <a:effectLst/>
                <a:latin typeface="Roboto" panose="02000000000000000000" pitchFamily="2" charset="0"/>
              </a:rPr>
              <a:t>manually</a:t>
            </a:r>
            <a:r>
              <a:rPr lang="en-GB" sz="2200" b="0" i="0" dirty="0">
                <a:effectLst/>
                <a:latin typeface="Roboto" panose="02000000000000000000" pitchFamily="2" charset="0"/>
              </a:rPr>
              <a:t> without using any machines or tools for the data processing results. All the logical operations are performed manually. This method </a:t>
            </a:r>
            <a:r>
              <a:rPr lang="en-GB" sz="2200" b="1" i="0" dirty="0">
                <a:effectLst/>
                <a:latin typeface="Roboto" panose="02000000000000000000" pitchFamily="2" charset="0"/>
              </a:rPr>
              <a:t>always led </a:t>
            </a:r>
            <a:r>
              <a:rPr lang="en-GB" sz="2200" b="0" i="0" dirty="0">
                <a:effectLst/>
                <a:latin typeface="Roboto" panose="02000000000000000000" pitchFamily="2" charset="0"/>
              </a:rPr>
              <a:t>to errors and non-structural data processing.</a:t>
            </a:r>
            <a:endParaRPr lang="en-US" sz="2200" dirty="0"/>
          </a:p>
        </p:txBody>
      </p:sp>
    </p:spTree>
    <p:extLst>
      <p:ext uri="{BB962C8B-B14F-4D97-AF65-F5344CB8AC3E}">
        <p14:creationId xmlns:p14="http://schemas.microsoft.com/office/powerpoint/2010/main" val="7195591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60D9F-E5F7-302E-F452-1738455AF58D}"/>
              </a:ext>
            </a:extLst>
          </p:cNvPr>
          <p:cNvSpPr>
            <a:spLocks noGrp="1"/>
          </p:cNvSpPr>
          <p:nvPr>
            <p:ph type="title"/>
          </p:nvPr>
        </p:nvSpPr>
        <p:spPr>
          <a:xfrm>
            <a:off x="1045028" y="1336329"/>
            <a:ext cx="3892732" cy="4382588"/>
          </a:xfrm>
        </p:spPr>
        <p:txBody>
          <a:bodyPr anchor="ctr">
            <a:normAutofit/>
          </a:bodyPr>
          <a:lstStyle/>
          <a:p>
            <a:r>
              <a:rPr lang="en-GB" sz="5400" b="1" i="0">
                <a:effectLst/>
                <a:latin typeface="Roboto" panose="02000000000000000000" pitchFamily="2" charset="0"/>
              </a:rPr>
              <a:t>Mechanical data processing</a:t>
            </a:r>
            <a:br>
              <a:rPr lang="en-GB" sz="5400" b="0" i="0">
                <a:effectLst/>
                <a:latin typeface="Roboto" panose="02000000000000000000" pitchFamily="2" charset="0"/>
              </a:rPr>
            </a:br>
            <a:br>
              <a:rPr lang="en-GB" sz="5400"/>
            </a:br>
            <a:endParaRPr lang="en-US" sz="5400"/>
          </a:p>
        </p:txBody>
      </p:sp>
      <p:grpSp>
        <p:nvGrpSpPr>
          <p:cNvPr id="10" name="Group 9">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B9E92E8-4B29-C74F-171C-1FDF19AEB5B5}"/>
              </a:ext>
            </a:extLst>
          </p:cNvPr>
          <p:cNvSpPr>
            <a:spLocks noGrp="1"/>
          </p:cNvSpPr>
          <p:nvPr>
            <p:ph idx="1"/>
          </p:nvPr>
        </p:nvSpPr>
        <p:spPr>
          <a:xfrm>
            <a:off x="6096001" y="1336329"/>
            <a:ext cx="5260848" cy="4382588"/>
          </a:xfrm>
        </p:spPr>
        <p:txBody>
          <a:bodyPr anchor="ctr">
            <a:normAutofit/>
          </a:bodyPr>
          <a:lstStyle/>
          <a:p>
            <a:r>
              <a:rPr lang="en-GB" sz="2000" b="0" i="0" dirty="0">
                <a:effectLst/>
                <a:latin typeface="Roboto" panose="02000000000000000000" pitchFamily="2" charset="0"/>
              </a:rPr>
              <a:t>When the data is processed using </a:t>
            </a:r>
            <a:r>
              <a:rPr lang="en-GB" sz="2000" b="1" i="0" dirty="0">
                <a:effectLst/>
                <a:latin typeface="Roboto" panose="02000000000000000000" pitchFamily="2" charset="0"/>
              </a:rPr>
              <a:t>some mechanical tools</a:t>
            </a:r>
            <a:r>
              <a:rPr lang="en-GB" sz="2000" b="0" i="0" dirty="0">
                <a:effectLst/>
                <a:latin typeface="Roboto" panose="02000000000000000000" pitchFamily="2" charset="0"/>
              </a:rPr>
              <a:t>, like typewriters, mechanical printers, or any other mechanical tool, such a processing method is called mechanical data processing. When compared to manual data processing, mechanical data processing is a </a:t>
            </a:r>
            <a:r>
              <a:rPr lang="en-GB" sz="2000" b="1" i="0" dirty="0">
                <a:effectLst/>
                <a:latin typeface="Roboto" panose="02000000000000000000" pitchFamily="2" charset="0"/>
              </a:rPr>
              <a:t>time-saving method</a:t>
            </a:r>
            <a:r>
              <a:rPr lang="en-GB" sz="2000" b="0" i="0" dirty="0">
                <a:effectLst/>
                <a:latin typeface="Roboto" panose="02000000000000000000" pitchFamily="2" charset="0"/>
              </a:rPr>
              <a:t> since the tools used make the process finish faster. Even the errors generated are relatively low. It is best suited for simple processing tasks.</a:t>
            </a:r>
            <a:endParaRPr lang="en-US" sz="2000" dirty="0"/>
          </a:p>
        </p:txBody>
      </p:sp>
    </p:spTree>
    <p:extLst>
      <p:ext uri="{BB962C8B-B14F-4D97-AF65-F5344CB8AC3E}">
        <p14:creationId xmlns:p14="http://schemas.microsoft.com/office/powerpoint/2010/main" val="4849013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11D80DE-873F-023F-5EDB-F6100C59237D}"/>
              </a:ext>
            </a:extLst>
          </p:cNvPr>
          <p:cNvSpPr>
            <a:spLocks noGrp="1"/>
          </p:cNvSpPr>
          <p:nvPr>
            <p:ph type="title"/>
          </p:nvPr>
        </p:nvSpPr>
        <p:spPr>
          <a:xfrm>
            <a:off x="686834" y="1153572"/>
            <a:ext cx="3200400" cy="4461163"/>
          </a:xfrm>
        </p:spPr>
        <p:txBody>
          <a:bodyPr>
            <a:normAutofit/>
          </a:bodyPr>
          <a:lstStyle/>
          <a:p>
            <a:r>
              <a:rPr lang="en-GB" b="1" i="0">
                <a:solidFill>
                  <a:srgbClr val="FFFFFF"/>
                </a:solidFill>
                <a:effectLst/>
                <a:latin typeface="Roboto" panose="02000000000000000000" pitchFamily="2" charset="0"/>
              </a:rPr>
              <a:t>Electronic or Digital data processing</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1E18175A-5E72-FCD7-FB26-A1EEE4BF7B1F}"/>
              </a:ext>
            </a:extLst>
          </p:cNvPr>
          <p:cNvSpPr>
            <a:spLocks noGrp="1"/>
          </p:cNvSpPr>
          <p:nvPr>
            <p:ph idx="1"/>
          </p:nvPr>
        </p:nvSpPr>
        <p:spPr>
          <a:xfrm>
            <a:off x="4447308" y="591344"/>
            <a:ext cx="6906491" cy="5585619"/>
          </a:xfrm>
        </p:spPr>
        <p:txBody>
          <a:bodyPr anchor="ctr">
            <a:normAutofit/>
          </a:bodyPr>
          <a:lstStyle/>
          <a:p>
            <a:r>
              <a:rPr lang="en-GB" b="0" i="0" dirty="0">
                <a:effectLst/>
                <a:latin typeface="Roboto" panose="02000000000000000000" pitchFamily="2" charset="0"/>
              </a:rPr>
              <a:t>The raw data collected is </a:t>
            </a:r>
            <a:r>
              <a:rPr lang="en-GB" b="1" i="0" dirty="0">
                <a:effectLst/>
                <a:latin typeface="Roboto" panose="02000000000000000000" pitchFamily="2" charset="0"/>
              </a:rPr>
              <a:t>processed using </a:t>
            </a:r>
            <a:r>
              <a:rPr lang="en-GB" b="0" i="0" dirty="0">
                <a:effectLst/>
                <a:latin typeface="Roboto" panose="02000000000000000000" pitchFamily="2" charset="0"/>
              </a:rPr>
              <a:t>the data processing software and tools. Such processing methods are called Electronic data processing. They make use of </a:t>
            </a:r>
            <a:r>
              <a:rPr lang="en-GB" b="1" i="0" dirty="0">
                <a:effectLst/>
                <a:latin typeface="Roboto" panose="02000000000000000000" pitchFamily="2" charset="0"/>
              </a:rPr>
              <a:t>AI algorithms </a:t>
            </a:r>
            <a:r>
              <a:rPr lang="en-GB" b="0" i="0" dirty="0">
                <a:effectLst/>
                <a:latin typeface="Roboto" panose="02000000000000000000" pitchFamily="2" charset="0"/>
              </a:rPr>
              <a:t>to perform the data processing of the given data. Such data processing methods are also called "</a:t>
            </a:r>
            <a:r>
              <a:rPr lang="en-GB" b="1" i="0" dirty="0">
                <a:effectLst/>
                <a:latin typeface="Roboto" panose="02000000000000000000" pitchFamily="2" charset="0"/>
              </a:rPr>
              <a:t>automated data processing</a:t>
            </a:r>
            <a:r>
              <a:rPr lang="en-GB" b="0" i="0" dirty="0">
                <a:effectLst/>
                <a:latin typeface="Roboto" panose="02000000000000000000" pitchFamily="2" charset="0"/>
              </a:rPr>
              <a:t>." When compared to both mechanical and manual methods, electronic data processing is a lot more efficient since it has no room for human errors. The data handled by the computers is more precise and time-saving.</a:t>
            </a:r>
            <a:endParaRPr lang="en-US" dirty="0"/>
          </a:p>
        </p:txBody>
      </p:sp>
    </p:spTree>
    <p:extLst>
      <p:ext uri="{BB962C8B-B14F-4D97-AF65-F5344CB8AC3E}">
        <p14:creationId xmlns:p14="http://schemas.microsoft.com/office/powerpoint/2010/main" val="37715063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3161DF-87FA-2011-3966-58996AF905B2}"/>
              </a:ext>
            </a:extLst>
          </p:cNvPr>
          <p:cNvSpPr>
            <a:spLocks noGrp="1"/>
          </p:cNvSpPr>
          <p:nvPr>
            <p:ph type="title"/>
          </p:nvPr>
        </p:nvSpPr>
        <p:spPr>
          <a:xfrm>
            <a:off x="645064" y="525982"/>
            <a:ext cx="4282983" cy="1200361"/>
          </a:xfrm>
        </p:spPr>
        <p:txBody>
          <a:bodyPr anchor="b">
            <a:normAutofit/>
          </a:bodyPr>
          <a:lstStyle/>
          <a:p>
            <a:r>
              <a:rPr lang="en-GB" sz="3100" b="1" i="0" dirty="0">
                <a:effectLst/>
                <a:latin typeface="Roboto" panose="02000000000000000000" pitchFamily="2" charset="0"/>
              </a:rPr>
              <a:t>Data Processing Types</a:t>
            </a:r>
            <a:br>
              <a:rPr lang="en-GB" sz="3100" b="0" i="0" dirty="0">
                <a:effectLst/>
                <a:latin typeface="Roboto" panose="02000000000000000000" pitchFamily="2" charset="0"/>
              </a:rPr>
            </a:br>
            <a:endParaRPr lang="en-US" sz="3100" dirty="0"/>
          </a:p>
        </p:txBody>
      </p:sp>
      <p:sp>
        <p:nvSpPr>
          <p:cNvPr id="16" name="Rectangle 15">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9F042E2-10B6-7961-4DDE-4D8E0545A0B1}"/>
              </a:ext>
            </a:extLst>
          </p:cNvPr>
          <p:cNvSpPr>
            <a:spLocks noGrp="1"/>
          </p:cNvSpPr>
          <p:nvPr>
            <p:ph idx="1"/>
          </p:nvPr>
        </p:nvSpPr>
        <p:spPr>
          <a:xfrm>
            <a:off x="645066" y="2031101"/>
            <a:ext cx="4282984" cy="3511943"/>
          </a:xfrm>
        </p:spPr>
        <p:txBody>
          <a:bodyPr anchor="ctr">
            <a:normAutofit/>
          </a:bodyPr>
          <a:lstStyle/>
          <a:p>
            <a:r>
              <a:rPr lang="en-US" sz="1800" dirty="0"/>
              <a:t>Data processing utilizes various methods to convert raw data into meaningful information. These methods can be classified into several types, each catering to different scenarios and requirements.</a:t>
            </a:r>
          </a:p>
        </p:txBody>
      </p:sp>
      <p:sp>
        <p:nvSpPr>
          <p:cNvPr id="13" name="Rectangle 12">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Data Processing 4">
            <a:extLst>
              <a:ext uri="{FF2B5EF4-FFF2-40B4-BE49-F238E27FC236}">
                <a16:creationId xmlns:a16="http://schemas.microsoft.com/office/drawing/2014/main" id="{E9750BAC-338A-49F5-64A4-FAC978908B6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13940"/>
          <a:stretch/>
        </p:blipFill>
        <p:spPr bwMode="auto">
          <a:xfrm>
            <a:off x="5987738" y="1320688"/>
            <a:ext cx="5628018" cy="45482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5182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9528" y="554152"/>
            <a:ext cx="5742189"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386A80-E9DA-57F7-B474-B26BFA37B51C}"/>
              </a:ext>
            </a:extLst>
          </p:cNvPr>
          <p:cNvSpPr>
            <a:spLocks noGrp="1"/>
          </p:cNvSpPr>
          <p:nvPr>
            <p:ph type="title"/>
          </p:nvPr>
        </p:nvSpPr>
        <p:spPr>
          <a:xfrm>
            <a:off x="1245072" y="1289765"/>
            <a:ext cx="3651101" cy="4270963"/>
          </a:xfrm>
        </p:spPr>
        <p:txBody>
          <a:bodyPr anchor="ctr">
            <a:normAutofit/>
          </a:bodyPr>
          <a:lstStyle/>
          <a:p>
            <a:pPr algn="ctr"/>
            <a:r>
              <a:rPr lang="en-GB" sz="4800" b="1" i="0">
                <a:solidFill>
                  <a:srgbClr val="FFFFFF"/>
                </a:solidFill>
                <a:effectLst/>
                <a:latin typeface="Roboto" panose="02000000000000000000" pitchFamily="2" charset="0"/>
              </a:rPr>
              <a:t>Batch Data Processing.</a:t>
            </a:r>
            <a:br>
              <a:rPr lang="en-GB" sz="4800" b="0" i="0">
                <a:solidFill>
                  <a:srgbClr val="FFFFFF"/>
                </a:solidFill>
                <a:effectLst/>
                <a:latin typeface="Roboto" panose="02000000000000000000" pitchFamily="2" charset="0"/>
              </a:rPr>
            </a:br>
            <a:endParaRPr lang="en-US" sz="4800">
              <a:solidFill>
                <a:srgbClr val="FFFFFF"/>
              </a:solidFill>
            </a:endParaRPr>
          </a:p>
        </p:txBody>
      </p:sp>
      <p:sp>
        <p:nvSpPr>
          <p:cNvPr id="16"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493" y="374394"/>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0109" y="1084507"/>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Content Placeholder 3">
            <a:extLst>
              <a:ext uri="{FF2B5EF4-FFF2-40B4-BE49-F238E27FC236}">
                <a16:creationId xmlns:a16="http://schemas.microsoft.com/office/drawing/2014/main" id="{7A46C2C7-6232-EF0F-AB5A-FF8D56F60B1F}"/>
              </a:ext>
            </a:extLst>
          </p:cNvPr>
          <p:cNvSpPr>
            <a:spLocks noGrp="1"/>
          </p:cNvSpPr>
          <p:nvPr>
            <p:ph idx="1"/>
          </p:nvPr>
        </p:nvSpPr>
        <p:spPr>
          <a:xfrm>
            <a:off x="6297233" y="518400"/>
            <a:ext cx="4771607" cy="5837949"/>
          </a:xfrm>
        </p:spPr>
        <p:txBody>
          <a:bodyPr anchor="ctr">
            <a:normAutofit/>
          </a:bodyPr>
          <a:lstStyle/>
          <a:p>
            <a:r>
              <a:rPr lang="en-GB" sz="2000" b="0" i="0">
                <a:solidFill>
                  <a:schemeClr val="tx1">
                    <a:alpha val="80000"/>
                  </a:schemeClr>
                </a:solidFill>
                <a:effectLst/>
                <a:latin typeface="Roboto" panose="02000000000000000000" pitchFamily="2" charset="0"/>
              </a:rPr>
              <a:t>In this type of processing, the data fed to the computer is divided into batches. When there is a massive amount of data under processing, it is divided into batches before processing. By this, huge amounts of data can be processed by maintaining the structure of the data.</a:t>
            </a: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36547" y="5751820"/>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76754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C5A64C-D6FB-7775-F13B-6A1BE0906B3E}"/>
              </a:ext>
            </a:extLst>
          </p:cNvPr>
          <p:cNvSpPr>
            <a:spLocks noGrp="1"/>
          </p:cNvSpPr>
          <p:nvPr>
            <p:ph type="title"/>
          </p:nvPr>
        </p:nvSpPr>
        <p:spPr>
          <a:xfrm>
            <a:off x="1045028" y="1336329"/>
            <a:ext cx="3892732" cy="4382588"/>
          </a:xfrm>
        </p:spPr>
        <p:txBody>
          <a:bodyPr anchor="ctr">
            <a:normAutofit/>
          </a:bodyPr>
          <a:lstStyle/>
          <a:p>
            <a:r>
              <a:rPr lang="en-GB" sz="5400" b="1" i="0">
                <a:effectLst/>
                <a:latin typeface="Roboto" panose="02000000000000000000" pitchFamily="2" charset="0"/>
              </a:rPr>
              <a:t>Real-Time Data Processing</a:t>
            </a:r>
            <a:br>
              <a:rPr lang="en-GB" sz="5400" b="0" i="0">
                <a:effectLst/>
                <a:latin typeface="Roboto" panose="02000000000000000000" pitchFamily="2" charset="0"/>
              </a:rPr>
            </a:br>
            <a:endParaRPr lang="en-US" sz="5400"/>
          </a:p>
        </p:txBody>
      </p:sp>
      <p:grpSp>
        <p:nvGrpSpPr>
          <p:cNvPr id="21" name="Group 20">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63461"/>
            <a:ext cx="731521" cy="673460"/>
            <a:chOff x="3940602" y="308034"/>
            <a:chExt cx="2116791" cy="3428999"/>
          </a:xfrm>
          <a:solidFill>
            <a:schemeClr val="accent4"/>
          </a:solidFill>
        </p:grpSpPr>
        <p:sp>
          <p:nvSpPr>
            <p:cNvPr id="22" name="Rectangle 21">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982976"/>
            <a:ext cx="6009366"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9254D4-9F4C-4D12-CF18-0F461518AA1F}"/>
              </a:ext>
            </a:extLst>
          </p:cNvPr>
          <p:cNvSpPr>
            <a:spLocks noGrp="1"/>
          </p:cNvSpPr>
          <p:nvPr>
            <p:ph idx="1"/>
          </p:nvPr>
        </p:nvSpPr>
        <p:spPr>
          <a:xfrm>
            <a:off x="6096001" y="1336329"/>
            <a:ext cx="5260848" cy="4382588"/>
          </a:xfrm>
        </p:spPr>
        <p:txBody>
          <a:bodyPr anchor="ctr">
            <a:normAutofit/>
          </a:bodyPr>
          <a:lstStyle/>
          <a:p>
            <a:r>
              <a:rPr lang="en-GB" sz="2000" b="0" i="0" dirty="0">
                <a:effectLst/>
                <a:latin typeface="Roboto" panose="02000000000000000000" pitchFamily="2" charset="0"/>
              </a:rPr>
              <a:t>As the name says, real-time processing is a type of data processing that updates the progress in real-time to help users track the status in real-time. This type of processing is most often used for small data packages. Since it requires a lot of RAM to update the progress in real-time, it is often avoided for highly accurate outcomes.</a:t>
            </a:r>
          </a:p>
          <a:p>
            <a:endParaRPr lang="en-US" sz="2000" dirty="0"/>
          </a:p>
        </p:txBody>
      </p:sp>
    </p:spTree>
    <p:extLst>
      <p:ext uri="{BB962C8B-B14F-4D97-AF65-F5344CB8AC3E}">
        <p14:creationId xmlns:p14="http://schemas.microsoft.com/office/powerpoint/2010/main" val="3157992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4AABF-F731-7B52-145C-9F9E52A809D9}"/>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1754AECE-60D9-5ED9-BAC0-47E0B975F961}"/>
              </a:ext>
            </a:extLst>
          </p:cNvPr>
          <p:cNvSpPr>
            <a:spLocks noGrp="1"/>
          </p:cNvSpPr>
          <p:nvPr>
            <p:ph idx="1"/>
          </p:nvPr>
        </p:nvSpPr>
        <p:spPr/>
        <p:txBody>
          <a:bodyPr/>
          <a:lstStyle/>
          <a:p>
            <a:pPr>
              <a:buFont typeface="Arial" panose="020B0604020202020204" pitchFamily="34" charset="0"/>
              <a:buChar char="•"/>
            </a:pPr>
            <a:r>
              <a:rPr lang="en-GB" dirty="0"/>
              <a:t>Overview of Data Processing</a:t>
            </a:r>
          </a:p>
          <a:p>
            <a:pPr>
              <a:buFont typeface="Arial" panose="020B0604020202020204" pitchFamily="34" charset="0"/>
              <a:buChar char="•"/>
            </a:pPr>
            <a:r>
              <a:rPr lang="en-GB" dirty="0"/>
              <a:t>Importance of Data Processing</a:t>
            </a:r>
          </a:p>
          <a:p>
            <a:pPr>
              <a:buFont typeface="Arial" panose="020B0604020202020204" pitchFamily="34" charset="0"/>
              <a:buChar char="•"/>
            </a:pPr>
            <a:r>
              <a:rPr lang="en-GB" dirty="0"/>
              <a:t>Applications of Data Processing</a:t>
            </a:r>
          </a:p>
          <a:p>
            <a:endParaRPr lang="en-US" dirty="0"/>
          </a:p>
        </p:txBody>
      </p:sp>
    </p:spTree>
    <p:extLst>
      <p:ext uri="{BB962C8B-B14F-4D97-AF65-F5344CB8AC3E}">
        <p14:creationId xmlns:p14="http://schemas.microsoft.com/office/powerpoint/2010/main" val="21271153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94EFD-3265-E6F6-9488-791BC68232AA}"/>
              </a:ext>
            </a:extLst>
          </p:cNvPr>
          <p:cNvSpPr>
            <a:spLocks noGrp="1"/>
          </p:cNvSpPr>
          <p:nvPr>
            <p:ph type="title"/>
          </p:nvPr>
        </p:nvSpPr>
        <p:spPr>
          <a:xfrm>
            <a:off x="6823878" y="741391"/>
            <a:ext cx="4491821" cy="1616203"/>
          </a:xfrm>
        </p:spPr>
        <p:txBody>
          <a:bodyPr anchor="b">
            <a:normAutofit/>
          </a:bodyPr>
          <a:lstStyle/>
          <a:p>
            <a:r>
              <a:rPr lang="en-GB" sz="3200" b="1" i="0">
                <a:effectLst/>
                <a:latin typeface="Roboto" panose="02000000000000000000" pitchFamily="2" charset="0"/>
              </a:rPr>
              <a:t>Online Data Processing</a:t>
            </a:r>
            <a:br>
              <a:rPr lang="en-GB" sz="3200" b="0" i="0">
                <a:effectLst/>
                <a:latin typeface="Roboto" panose="02000000000000000000" pitchFamily="2" charset="0"/>
              </a:rPr>
            </a:br>
            <a:endParaRPr lang="en-US" sz="3200"/>
          </a:p>
        </p:txBody>
      </p:sp>
      <p:pic>
        <p:nvPicPr>
          <p:cNvPr id="5" name="Picture 4">
            <a:extLst>
              <a:ext uri="{FF2B5EF4-FFF2-40B4-BE49-F238E27FC236}">
                <a16:creationId xmlns:a16="http://schemas.microsoft.com/office/drawing/2014/main" id="{B85F9D21-0258-50CD-66E8-567D4C076AC5}"/>
              </a:ext>
            </a:extLst>
          </p:cNvPr>
          <p:cNvPicPr>
            <a:picLocks noChangeAspect="1"/>
          </p:cNvPicPr>
          <p:nvPr/>
        </p:nvPicPr>
        <p:blipFill>
          <a:blip r:embed="rId2"/>
          <a:srcRect l="22631" r="27370"/>
          <a:stretch/>
        </p:blipFill>
        <p:spPr>
          <a:xfrm>
            <a:off x="20" y="10"/>
            <a:ext cx="6095980" cy="6857990"/>
          </a:xfrm>
          <a:prstGeom prst="rect">
            <a:avLst/>
          </a:prstGeom>
        </p:spPr>
      </p:pic>
      <p:grpSp>
        <p:nvGrpSpPr>
          <p:cNvPr id="9" name="Group 8">
            <a:extLst>
              <a:ext uri="{FF2B5EF4-FFF2-40B4-BE49-F238E27FC236}">
                <a16:creationId xmlns:a16="http://schemas.microsoft.com/office/drawing/2014/main" id="{5EFBDE31-BB3E-6CFC-23CD-B5976DA384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3362" cy="6858000"/>
            <a:chOff x="12068638" y="0"/>
            <a:chExt cx="123362" cy="6858000"/>
          </a:xfrm>
        </p:grpSpPr>
        <p:sp>
          <p:nvSpPr>
            <p:cNvPr id="10" name="Rectangle 9">
              <a:extLst>
                <a:ext uri="{FF2B5EF4-FFF2-40B4-BE49-F238E27FC236}">
                  <a16:creationId xmlns:a16="http://schemas.microsoft.com/office/drawing/2014/main" id="{180A60EC-72BB-121F-556A-E2837FD99A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91A2FAE-D41C-FF5D-B0A0-7808248ED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4139706"/>
              <a:ext cx="123362" cy="2718294"/>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ECF18D3A-3746-E751-ABB4-9048F75E4E07}"/>
              </a:ext>
            </a:extLst>
          </p:cNvPr>
          <p:cNvSpPr>
            <a:spLocks noGrp="1"/>
          </p:cNvSpPr>
          <p:nvPr>
            <p:ph idx="1"/>
          </p:nvPr>
        </p:nvSpPr>
        <p:spPr>
          <a:xfrm>
            <a:off x="6823878" y="2533476"/>
            <a:ext cx="4491820" cy="3447832"/>
          </a:xfrm>
        </p:spPr>
        <p:txBody>
          <a:bodyPr anchor="t">
            <a:normAutofit/>
          </a:bodyPr>
          <a:lstStyle/>
          <a:p>
            <a:pPr marL="0" indent="0">
              <a:buNone/>
            </a:pPr>
            <a:r>
              <a:rPr lang="en-GB" sz="2000" b="0" i="0">
                <a:effectLst/>
                <a:latin typeface="Roboto" panose="02000000000000000000" pitchFamily="2" charset="0"/>
              </a:rPr>
              <a:t>	This is another type of real-time processing that keeps users informed of progress in real-time. In this type of processing, the data that is being processed relies on other resources like the internet, for example. This helps the progress to be undertaken in real-time and this process becomes hands-free since the data, once fed to the server, gives the output when completed.</a:t>
            </a:r>
          </a:p>
          <a:p>
            <a:endParaRPr lang="en-US" sz="2000"/>
          </a:p>
        </p:txBody>
      </p:sp>
    </p:spTree>
    <p:extLst>
      <p:ext uri="{BB962C8B-B14F-4D97-AF65-F5344CB8AC3E}">
        <p14:creationId xmlns:p14="http://schemas.microsoft.com/office/powerpoint/2010/main" val="2200258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CDBA8-4C2D-5674-7B5F-D301D8C2D7E8}"/>
              </a:ext>
            </a:extLst>
          </p:cNvPr>
          <p:cNvSpPr>
            <a:spLocks noGrp="1"/>
          </p:cNvSpPr>
          <p:nvPr>
            <p:ph type="title"/>
          </p:nvPr>
        </p:nvSpPr>
        <p:spPr>
          <a:xfrm>
            <a:off x="8079978" y="741391"/>
            <a:ext cx="3369234" cy="1616203"/>
          </a:xfrm>
        </p:spPr>
        <p:txBody>
          <a:bodyPr anchor="b">
            <a:normAutofit/>
          </a:bodyPr>
          <a:lstStyle/>
          <a:p>
            <a:r>
              <a:rPr lang="en-GB" sz="3200" b="1" i="0">
                <a:effectLst/>
                <a:latin typeface="Roboto" panose="02000000000000000000" pitchFamily="2" charset="0"/>
              </a:rPr>
              <a:t>Distributed Data processing</a:t>
            </a:r>
            <a:br>
              <a:rPr lang="en-GB" sz="3200" b="0" i="0">
                <a:effectLst/>
                <a:latin typeface="Roboto" panose="02000000000000000000" pitchFamily="2" charset="0"/>
              </a:rPr>
            </a:br>
            <a:endParaRPr lang="en-US" sz="3200"/>
          </a:p>
        </p:txBody>
      </p:sp>
      <p:pic>
        <p:nvPicPr>
          <p:cNvPr id="14" name="Picture 13" descr="Illuminated server room panel">
            <a:extLst>
              <a:ext uri="{FF2B5EF4-FFF2-40B4-BE49-F238E27FC236}">
                <a16:creationId xmlns:a16="http://schemas.microsoft.com/office/drawing/2014/main" id="{CE9A6B13-C0A0-ABDA-1E78-8E594F08B095}"/>
              </a:ext>
            </a:extLst>
          </p:cNvPr>
          <p:cNvPicPr>
            <a:picLocks noChangeAspect="1"/>
          </p:cNvPicPr>
          <p:nvPr/>
        </p:nvPicPr>
        <p:blipFill>
          <a:blip r:embed="rId2"/>
          <a:srcRect l="10669" r="17400" b="-1"/>
          <a:stretch/>
        </p:blipFill>
        <p:spPr>
          <a:xfrm>
            <a:off x="20" y="10"/>
            <a:ext cx="7390243" cy="6857990"/>
          </a:xfrm>
          <a:prstGeom prst="rect">
            <a:avLst/>
          </a:prstGeom>
        </p:spPr>
      </p:pic>
      <p:sp>
        <p:nvSpPr>
          <p:cNvPr id="15" name="Rectangle 14">
            <a:extLst>
              <a:ext uri="{FF2B5EF4-FFF2-40B4-BE49-F238E27FC236}">
                <a16:creationId xmlns:a16="http://schemas.microsoft.com/office/drawing/2014/main" id="{AE3A741D-C19B-960A-5803-1C5887147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879677" y="2347416"/>
            <a:ext cx="1630908" cy="7390262"/>
          </a:xfrm>
          <a:prstGeom prst="rect">
            <a:avLst/>
          </a:prstGeom>
          <a:gradFill>
            <a:gsLst>
              <a:gs pos="0">
                <a:schemeClr val="accent5"/>
              </a:gs>
              <a:gs pos="47000">
                <a:schemeClr val="accent2">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C39DE25-0E4E-0AA7-0932-1D78C23727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flipV="1">
            <a:off x="-1919061" y="1919060"/>
            <a:ext cx="6854280" cy="3016159"/>
          </a:xfrm>
          <a:prstGeom prst="rect">
            <a:avLst/>
          </a:prstGeom>
          <a:gradFill flip="none" rotWithShape="1">
            <a:gsLst>
              <a:gs pos="0">
                <a:schemeClr val="accent5"/>
              </a:gs>
              <a:gs pos="47000">
                <a:schemeClr val="accent2">
                  <a:alpha val="0"/>
                </a:schemeClr>
              </a:gs>
            </a:gsLst>
            <a:lin ang="4200000" scaled="0"/>
            <a:tileRect/>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13" name="Rectangle 12">
            <a:extLst>
              <a:ext uri="{FF2B5EF4-FFF2-40B4-BE49-F238E27FC236}">
                <a16:creationId xmlns:a16="http://schemas.microsoft.com/office/drawing/2014/main" id="{8D6EA299-0840-6DEA-E670-C49AEBC87E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461657" y="4425055"/>
            <a:ext cx="2928605" cy="2432945"/>
          </a:xfrm>
          <a:prstGeom prst="rect">
            <a:avLst/>
          </a:prstGeom>
          <a:gradFill flip="none" rotWithShape="1">
            <a:gsLst>
              <a:gs pos="0">
                <a:schemeClr val="accent2"/>
              </a:gs>
              <a:gs pos="51000">
                <a:schemeClr val="accent5">
                  <a:lumMod val="60000"/>
                  <a:lumOff val="40000"/>
                  <a:alpha val="0"/>
                </a:schemeClr>
              </a:gs>
            </a:gsLst>
            <a:path path="circle">
              <a:fillToRect r="100000" b="100000"/>
            </a:path>
            <a:tileRect l="-100000" t="-100000"/>
          </a:gra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a:p>
        </p:txBody>
      </p:sp>
      <p:sp>
        <p:nvSpPr>
          <p:cNvPr id="3" name="Content Placeholder 2">
            <a:extLst>
              <a:ext uri="{FF2B5EF4-FFF2-40B4-BE49-F238E27FC236}">
                <a16:creationId xmlns:a16="http://schemas.microsoft.com/office/drawing/2014/main" id="{DE11A2FD-131E-F937-07C8-F272C95305E8}"/>
              </a:ext>
            </a:extLst>
          </p:cNvPr>
          <p:cNvSpPr>
            <a:spLocks noGrp="1"/>
          </p:cNvSpPr>
          <p:nvPr>
            <p:ph idx="1"/>
          </p:nvPr>
        </p:nvSpPr>
        <p:spPr>
          <a:xfrm>
            <a:off x="8079978" y="2533476"/>
            <a:ext cx="3369234" cy="3447832"/>
          </a:xfrm>
        </p:spPr>
        <p:txBody>
          <a:bodyPr anchor="t">
            <a:normAutofit/>
          </a:bodyPr>
          <a:lstStyle/>
          <a:p>
            <a:r>
              <a:rPr lang="en-GB" sz="2000" b="0" i="0" dirty="0">
                <a:effectLst/>
                <a:latin typeface="Roboto" panose="02000000000000000000" pitchFamily="2" charset="0"/>
              </a:rPr>
              <a:t>This type of processing is an alternative to batch processing. In this, the data is first distributed for different tasks among different servers or among different CPUs. This helps in speeding up the processing cycle.</a:t>
            </a:r>
          </a:p>
        </p:txBody>
      </p:sp>
    </p:spTree>
    <p:extLst>
      <p:ext uri="{BB962C8B-B14F-4D97-AF65-F5344CB8AC3E}">
        <p14:creationId xmlns:p14="http://schemas.microsoft.com/office/powerpoint/2010/main" val="832151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other Board">
            <a:extLst>
              <a:ext uri="{FF2B5EF4-FFF2-40B4-BE49-F238E27FC236}">
                <a16:creationId xmlns:a16="http://schemas.microsoft.com/office/drawing/2014/main" id="{B5EDA4EC-6E55-0CD0-6C68-C7D8365DE1FC}"/>
              </a:ext>
            </a:extLst>
          </p:cNvPr>
          <p:cNvPicPr>
            <a:picLocks noChangeAspect="1"/>
          </p:cNvPicPr>
          <p:nvPr/>
        </p:nvPicPr>
        <p:blipFill>
          <a:blip r:embed="rId2"/>
          <a:srcRect l="21772" r="25568" b="-2"/>
          <a:stretch/>
        </p:blipFill>
        <p:spPr>
          <a:xfrm>
            <a:off x="-1" y="-2"/>
            <a:ext cx="5410198" cy="6858002"/>
          </a:xfrm>
          <a:prstGeom prst="rect">
            <a:avLst/>
          </a:prstGeom>
        </p:spPr>
      </p:pic>
      <p:sp useBgFill="1">
        <p:nvSpPr>
          <p:cNvPr id="11" name="Rectangle 10">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C65082-DA24-3228-E34D-0C23E2108EEE}"/>
              </a:ext>
            </a:extLst>
          </p:cNvPr>
          <p:cNvSpPr>
            <a:spLocks noGrp="1"/>
          </p:cNvSpPr>
          <p:nvPr>
            <p:ph type="title"/>
          </p:nvPr>
        </p:nvSpPr>
        <p:spPr>
          <a:xfrm>
            <a:off x="6115317" y="405685"/>
            <a:ext cx="5464968" cy="1559301"/>
          </a:xfrm>
        </p:spPr>
        <p:txBody>
          <a:bodyPr>
            <a:normAutofit/>
          </a:bodyPr>
          <a:lstStyle/>
          <a:p>
            <a:r>
              <a:rPr lang="en-GB" sz="4000" b="1" i="0">
                <a:effectLst/>
                <a:latin typeface="Roboto" panose="02000000000000000000" pitchFamily="2" charset="0"/>
              </a:rPr>
              <a:t>Multiprocessing</a:t>
            </a:r>
            <a:br>
              <a:rPr lang="en-GB" sz="4000" b="0" i="0">
                <a:effectLst/>
                <a:latin typeface="Roboto" panose="02000000000000000000" pitchFamily="2" charset="0"/>
              </a:rPr>
            </a:br>
            <a:endParaRPr lang="en-US" sz="4000"/>
          </a:p>
        </p:txBody>
      </p:sp>
      <p:sp>
        <p:nvSpPr>
          <p:cNvPr id="3" name="Content Placeholder 2">
            <a:extLst>
              <a:ext uri="{FF2B5EF4-FFF2-40B4-BE49-F238E27FC236}">
                <a16:creationId xmlns:a16="http://schemas.microsoft.com/office/drawing/2014/main" id="{CB28EA36-B4D8-2C59-538B-C9B6EE12626E}"/>
              </a:ext>
            </a:extLst>
          </p:cNvPr>
          <p:cNvSpPr>
            <a:spLocks noGrp="1"/>
          </p:cNvSpPr>
          <p:nvPr>
            <p:ph idx="1"/>
          </p:nvPr>
        </p:nvSpPr>
        <p:spPr>
          <a:xfrm>
            <a:off x="5656521" y="1773190"/>
            <a:ext cx="5768247" cy="4287368"/>
          </a:xfrm>
        </p:spPr>
        <p:txBody>
          <a:bodyPr anchor="ctr">
            <a:normAutofit/>
          </a:bodyPr>
          <a:lstStyle/>
          <a:p>
            <a:pPr marL="0" indent="0" algn="just">
              <a:buNone/>
            </a:pPr>
            <a:r>
              <a:rPr lang="en-GB" sz="2000" b="0" i="0" dirty="0">
                <a:effectLst/>
                <a:latin typeface="Roboto" panose="02000000000000000000" pitchFamily="2" charset="0"/>
              </a:rPr>
              <a:t>	</a:t>
            </a:r>
            <a:r>
              <a:rPr lang="en-GB" sz="2400" b="0" i="0" dirty="0">
                <a:effectLst/>
                <a:latin typeface="Roboto" panose="02000000000000000000" pitchFamily="2" charset="0"/>
              </a:rPr>
              <a:t>In this type of processing, the tasks are assigned to the computers with multiple timeslots. The data is broken down into frames and it is processed using more than two CPUs within the same computer. By this, the processing cycle gets better and the processing of the data consumes less time comparatively. This type is also called parallel processing.</a:t>
            </a:r>
          </a:p>
          <a:p>
            <a:endParaRPr lang="en-US" sz="2000" dirty="0"/>
          </a:p>
        </p:txBody>
      </p:sp>
    </p:spTree>
    <p:extLst>
      <p:ext uri="{BB962C8B-B14F-4D97-AF65-F5344CB8AC3E}">
        <p14:creationId xmlns:p14="http://schemas.microsoft.com/office/powerpoint/2010/main" val="19908409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199521-2D05-5E96-FFBA-7F04F4FE5BE4}"/>
              </a:ext>
            </a:extLst>
          </p:cNvPr>
          <p:cNvSpPr>
            <a:spLocks noGrp="1"/>
          </p:cNvSpPr>
          <p:nvPr>
            <p:ph type="title"/>
          </p:nvPr>
        </p:nvSpPr>
        <p:spPr>
          <a:xfrm>
            <a:off x="640080" y="325369"/>
            <a:ext cx="4368602" cy="1956841"/>
          </a:xfrm>
        </p:spPr>
        <p:txBody>
          <a:bodyPr anchor="b">
            <a:normAutofit/>
          </a:bodyPr>
          <a:lstStyle/>
          <a:p>
            <a:r>
              <a:rPr lang="en-GB" sz="4200" b="1" i="0">
                <a:effectLst/>
                <a:latin typeface="Roboto" panose="02000000000000000000" pitchFamily="2" charset="0"/>
              </a:rPr>
              <a:t>Time-Sharing Data Processing</a:t>
            </a:r>
            <a:br>
              <a:rPr lang="en-GB" sz="4200" b="0" i="0">
                <a:effectLst/>
                <a:latin typeface="Roboto" panose="02000000000000000000" pitchFamily="2" charset="0"/>
              </a:rPr>
            </a:br>
            <a:endParaRPr lang="en-US" sz="4200"/>
          </a:p>
        </p:txBody>
      </p:sp>
      <p:sp>
        <p:nvSpPr>
          <p:cNvPr id="1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A61CA78-72F8-EFA4-5A81-6ED084486A24}"/>
              </a:ext>
            </a:extLst>
          </p:cNvPr>
          <p:cNvSpPr>
            <a:spLocks noGrp="1"/>
          </p:cNvSpPr>
          <p:nvPr>
            <p:ph idx="1"/>
          </p:nvPr>
        </p:nvSpPr>
        <p:spPr>
          <a:xfrm>
            <a:off x="640080" y="2872899"/>
            <a:ext cx="4243589" cy="3320668"/>
          </a:xfrm>
        </p:spPr>
        <p:txBody>
          <a:bodyPr>
            <a:normAutofit/>
          </a:bodyPr>
          <a:lstStyle/>
          <a:p>
            <a:pPr marL="0" indent="0">
              <a:buNone/>
            </a:pPr>
            <a:r>
              <a:rPr lang="en-GB" sz="1900" b="0" i="0">
                <a:effectLst/>
                <a:latin typeface="Roboto" panose="02000000000000000000" pitchFamily="2" charset="0"/>
              </a:rPr>
              <a:t>	Allocation of computer resources and the data in timeslots to multiple users simultaneously is called time-sharing data processing. A single CPU can be accessed by multiple users by allocating resources at different timeslots. Each user is provided with a terminal link to the CPU while the CPU time slotting is based on the number of users available at that particular time.</a:t>
            </a:r>
          </a:p>
          <a:p>
            <a:endParaRPr lang="en-US" sz="1900"/>
          </a:p>
        </p:txBody>
      </p:sp>
      <p:pic>
        <p:nvPicPr>
          <p:cNvPr id="5" name="Picture 4" descr="Circuit board background">
            <a:extLst>
              <a:ext uri="{FF2B5EF4-FFF2-40B4-BE49-F238E27FC236}">
                <a16:creationId xmlns:a16="http://schemas.microsoft.com/office/drawing/2014/main" id="{E6415EB3-E658-F9EF-D6A2-9245D2B82F93}"/>
              </a:ext>
            </a:extLst>
          </p:cNvPr>
          <p:cNvPicPr>
            <a:picLocks noChangeAspect="1"/>
          </p:cNvPicPr>
          <p:nvPr/>
        </p:nvPicPr>
        <p:blipFill>
          <a:blip r:embed="rId2"/>
          <a:srcRect r="33299"/>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2319754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384AA-F0E8-4B20-BE5D-685EC26393F0}"/>
              </a:ext>
            </a:extLst>
          </p:cNvPr>
          <p:cNvSpPr>
            <a:spLocks noGrp="1"/>
          </p:cNvSpPr>
          <p:nvPr>
            <p:ph type="title"/>
          </p:nvPr>
        </p:nvSpPr>
        <p:spPr/>
        <p:txBody>
          <a:bodyPr/>
          <a:lstStyle/>
          <a:p>
            <a:r>
              <a:rPr lang="en-GB" b="1" dirty="0">
                <a:solidFill>
                  <a:srgbClr val="212324"/>
                </a:solidFill>
                <a:latin typeface="Roboto" panose="02000000000000000000" pitchFamily="2" charset="0"/>
              </a:rPr>
              <a:t>EXAMPLES OF DATA PROCESSING</a:t>
            </a:r>
            <a:br>
              <a:rPr lang="en-GB" dirty="0">
                <a:solidFill>
                  <a:srgbClr val="212324"/>
                </a:solidFill>
                <a:latin typeface="Roboto" panose="02000000000000000000" pitchFamily="2" charset="0"/>
              </a:rPr>
            </a:br>
            <a:endParaRPr lang="en-US" dirty="0"/>
          </a:p>
        </p:txBody>
      </p:sp>
      <p:sp>
        <p:nvSpPr>
          <p:cNvPr id="3" name="Content Placeholder 2">
            <a:extLst>
              <a:ext uri="{FF2B5EF4-FFF2-40B4-BE49-F238E27FC236}">
                <a16:creationId xmlns:a16="http://schemas.microsoft.com/office/drawing/2014/main" id="{52BB91F4-C191-1F63-8CE0-62BE7985613F}"/>
              </a:ext>
            </a:extLst>
          </p:cNvPr>
          <p:cNvSpPr>
            <a:spLocks noGrp="1"/>
          </p:cNvSpPr>
          <p:nvPr>
            <p:ph idx="1"/>
          </p:nvPr>
        </p:nvSpPr>
        <p:spPr/>
        <p:txBody>
          <a:bodyPr>
            <a:normAutofit fontScale="85000" lnSpcReduction="20000"/>
          </a:bodyPr>
          <a:lstStyle/>
          <a:p>
            <a:pPr marL="0" indent="0" algn="l">
              <a:buNone/>
            </a:pPr>
            <a:endParaRPr lang="en-GB" b="0" i="0" dirty="0">
              <a:solidFill>
                <a:srgbClr val="212324"/>
              </a:solidFill>
              <a:effectLst/>
              <a:latin typeface="Roboto" panose="02000000000000000000" pitchFamily="2" charset="0"/>
            </a:endParaRPr>
          </a:p>
          <a:p>
            <a:pPr marL="0" indent="0" algn="l">
              <a:buNone/>
            </a:pPr>
            <a:r>
              <a:rPr lang="en-GB" b="1" i="0" dirty="0">
                <a:solidFill>
                  <a:srgbClr val="212324"/>
                </a:solidFill>
                <a:effectLst/>
                <a:latin typeface="Roboto" panose="02000000000000000000" pitchFamily="2" charset="0"/>
              </a:rPr>
              <a:t>- </a:t>
            </a:r>
            <a:r>
              <a:rPr lang="en-GB" b="0" i="0" dirty="0">
                <a:solidFill>
                  <a:srgbClr val="212324"/>
                </a:solidFill>
                <a:effectLst/>
                <a:latin typeface="Roboto" panose="02000000000000000000" pitchFamily="2" charset="0"/>
              </a:rPr>
              <a:t>The data processing involves statistical calculations of financing, goods, and other data of an e-commerce website.</a:t>
            </a:r>
          </a:p>
          <a:p>
            <a:pPr marL="0" indent="0" algn="l">
              <a:buNone/>
            </a:pPr>
            <a:r>
              <a:rPr lang="en-GB" b="1" i="0" dirty="0">
                <a:solidFill>
                  <a:srgbClr val="212324"/>
                </a:solidFill>
                <a:effectLst/>
                <a:latin typeface="Roboto" panose="02000000000000000000" pitchFamily="2" charset="0"/>
              </a:rPr>
              <a:t>- </a:t>
            </a:r>
            <a:r>
              <a:rPr lang="en-GB" b="0" i="0" dirty="0">
                <a:solidFill>
                  <a:srgbClr val="212324"/>
                </a:solidFill>
                <a:effectLst/>
                <a:latin typeface="Roboto" panose="02000000000000000000" pitchFamily="2" charset="0"/>
              </a:rPr>
              <a:t>A trading organization that constantly exchanges information about the current status of the trades and the user statistics.</a:t>
            </a:r>
          </a:p>
          <a:p>
            <a:pPr marL="0" indent="0" algn="l">
              <a:buNone/>
            </a:pPr>
            <a:r>
              <a:rPr lang="en-GB" b="1" i="0" dirty="0">
                <a:solidFill>
                  <a:srgbClr val="212324"/>
                </a:solidFill>
                <a:effectLst/>
                <a:latin typeface="Roboto" panose="02000000000000000000" pitchFamily="2" charset="0"/>
              </a:rPr>
              <a:t>- </a:t>
            </a:r>
            <a:r>
              <a:rPr lang="en-GB" b="0" i="0" dirty="0">
                <a:solidFill>
                  <a:srgbClr val="212324"/>
                </a:solidFill>
                <a:effectLst/>
                <a:latin typeface="Roboto" panose="02000000000000000000" pitchFamily="2" charset="0"/>
              </a:rPr>
              <a:t>A self-driven car, considering its surroundings in real-time to avoid any collision.</a:t>
            </a:r>
          </a:p>
          <a:p>
            <a:pPr marL="0" indent="0" algn="l">
              <a:buNone/>
            </a:pPr>
            <a:r>
              <a:rPr lang="en-GB" b="1" i="0" dirty="0">
                <a:solidFill>
                  <a:srgbClr val="212324"/>
                </a:solidFill>
                <a:effectLst/>
                <a:latin typeface="Roboto" panose="02000000000000000000" pitchFamily="2" charset="0"/>
              </a:rPr>
              <a:t>- </a:t>
            </a:r>
            <a:r>
              <a:rPr lang="en-GB" b="0" i="0" dirty="0">
                <a:solidFill>
                  <a:srgbClr val="212324"/>
                </a:solidFill>
                <a:effectLst/>
                <a:latin typeface="Roboto" panose="02000000000000000000" pitchFamily="2" charset="0"/>
              </a:rPr>
              <a:t>Streaming platforms use the user's search history to recommend related interests.</a:t>
            </a:r>
          </a:p>
          <a:p>
            <a:pPr marL="0" indent="0" algn="l">
              <a:buNone/>
            </a:pPr>
            <a:r>
              <a:rPr lang="en-GB" b="1" i="0" dirty="0">
                <a:solidFill>
                  <a:srgbClr val="212324"/>
                </a:solidFill>
                <a:effectLst/>
                <a:latin typeface="Roboto" panose="02000000000000000000" pitchFamily="2" charset="0"/>
              </a:rPr>
              <a:t>- </a:t>
            </a:r>
            <a:r>
              <a:rPr lang="en-GB" b="0" i="0" dirty="0">
                <a:solidFill>
                  <a:srgbClr val="212324"/>
                </a:solidFill>
                <a:effectLst/>
                <a:latin typeface="Roboto" panose="02000000000000000000" pitchFamily="2" charset="0"/>
              </a:rPr>
              <a:t>The bank website constantly exchanges the transaction details to update the current balance of the bank accounts in real-time.</a:t>
            </a:r>
          </a:p>
          <a:p>
            <a:pPr marL="0" indent="0" algn="l">
              <a:buNone/>
            </a:pPr>
            <a:r>
              <a:rPr lang="en-GB" b="1" i="0" dirty="0">
                <a:solidFill>
                  <a:srgbClr val="212324"/>
                </a:solidFill>
                <a:effectLst/>
                <a:latin typeface="Roboto" panose="02000000000000000000" pitchFamily="2" charset="0"/>
              </a:rPr>
              <a:t>- </a:t>
            </a:r>
            <a:r>
              <a:rPr lang="en-GB" b="0" i="0" dirty="0">
                <a:solidFill>
                  <a:srgbClr val="212324"/>
                </a:solidFill>
                <a:effectLst/>
                <a:latin typeface="Roboto" panose="02000000000000000000" pitchFamily="2" charset="0"/>
              </a:rPr>
              <a:t>Social platforms accept and receiving the videos and content, converting them into standard formats for quality.</a:t>
            </a:r>
            <a:endParaRPr lang="en-US" dirty="0"/>
          </a:p>
        </p:txBody>
      </p:sp>
    </p:spTree>
    <p:extLst>
      <p:ext uri="{BB962C8B-B14F-4D97-AF65-F5344CB8AC3E}">
        <p14:creationId xmlns:p14="http://schemas.microsoft.com/office/powerpoint/2010/main" val="1132917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87513-B145-962F-DE3C-AD55CF0E6503}"/>
              </a:ext>
            </a:extLst>
          </p:cNvPr>
          <p:cNvSpPr>
            <a:spLocks noGrp="1"/>
          </p:cNvSpPr>
          <p:nvPr>
            <p:ph type="title"/>
          </p:nvPr>
        </p:nvSpPr>
        <p:spPr/>
        <p:txBody>
          <a:bodyPr/>
          <a:lstStyle/>
          <a:p>
            <a:r>
              <a:rPr lang="en-GB" b="1" i="0" dirty="0">
                <a:solidFill>
                  <a:srgbClr val="000000"/>
                </a:solidFill>
                <a:effectLst/>
                <a:latin typeface="neulis-neue"/>
              </a:rPr>
              <a:t>Artificial intelligence &amp; machine learning</a:t>
            </a:r>
            <a:br>
              <a:rPr lang="en-GB" b="1" i="0" dirty="0">
                <a:solidFill>
                  <a:srgbClr val="000000"/>
                </a:solidFill>
                <a:effectLst/>
                <a:latin typeface="neulis-neue"/>
              </a:rPr>
            </a:br>
            <a:endParaRPr lang="en-US" dirty="0"/>
          </a:p>
        </p:txBody>
      </p:sp>
      <p:sp>
        <p:nvSpPr>
          <p:cNvPr id="3" name="Content Placeholder 2">
            <a:extLst>
              <a:ext uri="{FF2B5EF4-FFF2-40B4-BE49-F238E27FC236}">
                <a16:creationId xmlns:a16="http://schemas.microsoft.com/office/drawing/2014/main" id="{9988AB41-F59E-1770-133F-94A799DC33FE}"/>
              </a:ext>
            </a:extLst>
          </p:cNvPr>
          <p:cNvSpPr>
            <a:spLocks noGrp="1"/>
          </p:cNvSpPr>
          <p:nvPr>
            <p:ph idx="1"/>
          </p:nvPr>
        </p:nvSpPr>
        <p:spPr/>
        <p:txBody>
          <a:bodyPr>
            <a:normAutofit fontScale="85000" lnSpcReduction="20000"/>
          </a:bodyPr>
          <a:lstStyle/>
          <a:p>
            <a:pPr marL="0" indent="0" algn="l">
              <a:buNone/>
            </a:pPr>
            <a:r>
              <a:rPr lang="en-GB" b="0" i="0" dirty="0">
                <a:solidFill>
                  <a:srgbClr val="000000"/>
                </a:solidFill>
                <a:effectLst/>
                <a:latin typeface="neulis-sans"/>
              </a:rPr>
              <a:t>As the backbone of many modern data processing methods, artificial intelligence (AI) and machine learning (ML) help organizations uncover patterns and make predictions based on available data. Popular ML languages include Python, R, and SAS, offering flexibility and a wide range of libraries for the data processing workflows.</a:t>
            </a:r>
          </a:p>
          <a:p>
            <a:pPr algn="l"/>
            <a:r>
              <a:rPr lang="en-GB" b="0" i="0" dirty="0">
                <a:solidFill>
                  <a:srgbClr val="000000"/>
                </a:solidFill>
                <a:effectLst/>
                <a:latin typeface="neulis-sans"/>
              </a:rPr>
              <a:t>Some of the most impactful ML techniques in data processing are:</a:t>
            </a:r>
          </a:p>
          <a:p>
            <a:pPr algn="l">
              <a:buFont typeface="Arial" panose="020B0604020202020204" pitchFamily="34" charset="0"/>
              <a:buChar char="•"/>
            </a:pPr>
            <a:r>
              <a:rPr lang="en-GB" b="1" i="0" dirty="0">
                <a:solidFill>
                  <a:srgbClr val="000000"/>
                </a:solidFill>
                <a:effectLst/>
                <a:latin typeface="neulis-sans"/>
              </a:rPr>
              <a:t>Supervised learning</a:t>
            </a:r>
            <a:r>
              <a:rPr lang="en-GB" b="0" i="0" dirty="0">
                <a:solidFill>
                  <a:srgbClr val="000000"/>
                </a:solidFill>
                <a:effectLst/>
                <a:latin typeface="neulis-sans"/>
              </a:rPr>
              <a:t>: Training models with </a:t>
            </a:r>
            <a:r>
              <a:rPr lang="en-GB" b="0" i="0" dirty="0" err="1">
                <a:solidFill>
                  <a:srgbClr val="000000"/>
                </a:solidFill>
                <a:effectLst/>
                <a:latin typeface="neulis-sans"/>
              </a:rPr>
              <a:t>labeled</a:t>
            </a:r>
            <a:r>
              <a:rPr lang="en-GB" b="0" i="0" dirty="0">
                <a:solidFill>
                  <a:srgbClr val="000000"/>
                </a:solidFill>
                <a:effectLst/>
                <a:latin typeface="neulis-sans"/>
              </a:rPr>
              <a:t> data to make predictions</a:t>
            </a:r>
          </a:p>
          <a:p>
            <a:pPr algn="l">
              <a:buFont typeface="Arial" panose="020B0604020202020204" pitchFamily="34" charset="0"/>
              <a:buChar char="•"/>
            </a:pPr>
            <a:r>
              <a:rPr lang="en-GB" b="1" i="0" dirty="0">
                <a:solidFill>
                  <a:srgbClr val="000000"/>
                </a:solidFill>
                <a:effectLst/>
                <a:latin typeface="neulis-sans"/>
              </a:rPr>
              <a:t>Unsupervised learning</a:t>
            </a:r>
            <a:r>
              <a:rPr lang="en-GB" b="0" i="0" dirty="0">
                <a:solidFill>
                  <a:srgbClr val="000000"/>
                </a:solidFill>
                <a:effectLst/>
                <a:latin typeface="neulis-sans"/>
              </a:rPr>
              <a:t>: Extracting patterns from </a:t>
            </a:r>
            <a:r>
              <a:rPr lang="en-GB" b="0" i="0" dirty="0" err="1">
                <a:solidFill>
                  <a:srgbClr val="000000"/>
                </a:solidFill>
                <a:effectLst/>
                <a:latin typeface="neulis-sans"/>
              </a:rPr>
              <a:t>unlabeled</a:t>
            </a:r>
            <a:r>
              <a:rPr lang="en-GB" b="0" i="0" dirty="0">
                <a:solidFill>
                  <a:srgbClr val="000000"/>
                </a:solidFill>
                <a:effectLst/>
                <a:latin typeface="neulis-sans"/>
              </a:rPr>
              <a:t> data, such as clustering or dimensionality reduction</a:t>
            </a:r>
          </a:p>
          <a:p>
            <a:pPr algn="l">
              <a:buFont typeface="Arial" panose="020B0604020202020204" pitchFamily="34" charset="0"/>
              <a:buChar char="•"/>
            </a:pPr>
            <a:r>
              <a:rPr lang="en-GB" b="1" i="0" dirty="0">
                <a:solidFill>
                  <a:srgbClr val="000000"/>
                </a:solidFill>
                <a:effectLst/>
                <a:latin typeface="neulis-sans"/>
              </a:rPr>
              <a:t>Reinforcement learning</a:t>
            </a:r>
            <a:r>
              <a:rPr lang="en-GB" b="0" i="0" dirty="0">
                <a:solidFill>
                  <a:srgbClr val="000000"/>
                </a:solidFill>
                <a:effectLst/>
                <a:latin typeface="neulis-sans"/>
              </a:rPr>
              <a:t>: Improving actions on-the-fly based on feedback from the environment</a:t>
            </a:r>
          </a:p>
          <a:p>
            <a:pPr marL="0" indent="0" algn="l">
              <a:buNone/>
            </a:pPr>
            <a:r>
              <a:rPr lang="en-GB" b="0" i="0" dirty="0">
                <a:solidFill>
                  <a:srgbClr val="000000"/>
                </a:solidFill>
                <a:effectLst/>
                <a:latin typeface="neulis-sans"/>
              </a:rPr>
              <a:t>These ML approaches have facilitated breakthroughs in diverse fields, from speech recognition to medical diagnostics.</a:t>
            </a:r>
          </a:p>
          <a:p>
            <a:endParaRPr lang="en-US" dirty="0"/>
          </a:p>
        </p:txBody>
      </p:sp>
    </p:spTree>
    <p:extLst>
      <p:ext uri="{BB962C8B-B14F-4D97-AF65-F5344CB8AC3E}">
        <p14:creationId xmlns:p14="http://schemas.microsoft.com/office/powerpoint/2010/main" val="3813820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5FA1B8-5B3B-AF06-A73B-A06E42F183BF}"/>
              </a:ext>
            </a:extLst>
          </p:cNvPr>
          <p:cNvSpPr>
            <a:spLocks noGrp="1"/>
          </p:cNvSpPr>
          <p:nvPr>
            <p:ph type="title"/>
          </p:nvPr>
        </p:nvSpPr>
        <p:spPr>
          <a:xfrm>
            <a:off x="621792" y="1161288"/>
            <a:ext cx="3602736" cy="4526280"/>
          </a:xfrm>
        </p:spPr>
        <p:txBody>
          <a:bodyPr>
            <a:normAutofit/>
          </a:bodyPr>
          <a:lstStyle/>
          <a:p>
            <a:r>
              <a:rPr lang="en-GB" sz="4000" b="1">
                <a:latin typeface="Roboto" panose="02000000000000000000" pitchFamily="2" charset="0"/>
              </a:rPr>
              <a:t>Data Processing Technical Advantages</a:t>
            </a:r>
            <a:br>
              <a:rPr lang="en-GB" sz="4000">
                <a:latin typeface="Roboto" panose="02000000000000000000" pitchFamily="2" charset="0"/>
              </a:rPr>
            </a:br>
            <a:endParaRPr lang="en-US" sz="400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24ED9F3-818B-936A-A82D-ECFC90163FD7}"/>
              </a:ext>
            </a:extLst>
          </p:cNvPr>
          <p:cNvGraphicFramePr>
            <a:graphicFrameLocks noGrp="1"/>
          </p:cNvGraphicFramePr>
          <p:nvPr>
            <p:ph idx="1"/>
            <p:extLst>
              <p:ext uri="{D42A27DB-BD31-4B8C-83A1-F6EECF244321}">
                <p14:modId xmlns:p14="http://schemas.microsoft.com/office/powerpoint/2010/main" val="564140880"/>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6198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79539CA-5BC9-0CC0-0D42-9A6995C06C17}"/>
              </a:ext>
            </a:extLst>
          </p:cNvPr>
          <p:cNvSpPr>
            <a:spLocks noGrp="1"/>
          </p:cNvSpPr>
          <p:nvPr>
            <p:ph type="title"/>
          </p:nvPr>
        </p:nvSpPr>
        <p:spPr>
          <a:xfrm>
            <a:off x="635000" y="640823"/>
            <a:ext cx="3418659" cy="5583148"/>
          </a:xfrm>
        </p:spPr>
        <p:txBody>
          <a:bodyPr anchor="ctr">
            <a:normAutofit/>
          </a:bodyPr>
          <a:lstStyle/>
          <a:p>
            <a:r>
              <a:rPr lang="en-GB" sz="3800" b="1">
                <a:latin typeface="Roboto" panose="02000000000000000000" pitchFamily="2" charset="0"/>
              </a:rPr>
              <a:t>Data Processing Technical Disadvantages</a:t>
            </a:r>
            <a:br>
              <a:rPr lang="en-GB" sz="3800">
                <a:latin typeface="Roboto" panose="02000000000000000000" pitchFamily="2" charset="0"/>
              </a:rPr>
            </a:br>
            <a:endParaRPr lang="en-US" sz="380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40712B6-F1E7-3C1A-A743-7529CB554071}"/>
              </a:ext>
            </a:extLst>
          </p:cNvPr>
          <p:cNvGraphicFramePr>
            <a:graphicFrameLocks noGrp="1"/>
          </p:cNvGraphicFramePr>
          <p:nvPr>
            <p:ph idx="1"/>
            <p:extLst>
              <p:ext uri="{D42A27DB-BD31-4B8C-83A1-F6EECF244321}">
                <p14:modId xmlns:p14="http://schemas.microsoft.com/office/powerpoint/2010/main" val="1223878950"/>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849654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45518A-D1A5-E269-D644-CA760E6749D5}"/>
              </a:ext>
            </a:extLst>
          </p:cNvPr>
          <p:cNvSpPr>
            <a:spLocks noGrp="1"/>
          </p:cNvSpPr>
          <p:nvPr>
            <p:ph type="title"/>
          </p:nvPr>
        </p:nvSpPr>
        <p:spPr/>
        <p:txBody>
          <a:bodyPr/>
          <a:lstStyle/>
          <a:p>
            <a:r>
              <a:rPr lang="en-US" dirty="0"/>
              <a:t>Resources</a:t>
            </a:r>
            <a:br>
              <a:rPr lang="en-US" dirty="0"/>
            </a:br>
            <a:endParaRPr lang="en-US" dirty="0"/>
          </a:p>
        </p:txBody>
      </p:sp>
      <p:sp>
        <p:nvSpPr>
          <p:cNvPr id="3" name="Content Placeholder 2">
            <a:extLst>
              <a:ext uri="{FF2B5EF4-FFF2-40B4-BE49-F238E27FC236}">
                <a16:creationId xmlns:a16="http://schemas.microsoft.com/office/drawing/2014/main" id="{FC698F70-9BA2-E3E0-7E1F-A580CE69F538}"/>
              </a:ext>
            </a:extLst>
          </p:cNvPr>
          <p:cNvSpPr>
            <a:spLocks noGrp="1"/>
          </p:cNvSpPr>
          <p:nvPr>
            <p:ph idx="1"/>
          </p:nvPr>
        </p:nvSpPr>
        <p:spPr/>
        <p:txBody>
          <a:bodyPr/>
          <a:lstStyle/>
          <a:p>
            <a:r>
              <a:rPr lang="en-US" dirty="0"/>
              <a:t>Textbooks: "Python for Data Analysis" by Wes McKinney, "Data Science from Scratch" by Joel Grus.</a:t>
            </a:r>
          </a:p>
          <a:p>
            <a:r>
              <a:rPr lang="en-US" dirty="0"/>
              <a:t>Online Courses: Coursera, edX, </a:t>
            </a:r>
            <a:r>
              <a:rPr lang="en-US" dirty="0" err="1"/>
              <a:t>DataCamp</a:t>
            </a:r>
            <a:r>
              <a:rPr lang="en-US" dirty="0"/>
              <a:t> courses on data processing and Python.</a:t>
            </a:r>
          </a:p>
          <a:p>
            <a:r>
              <a:rPr lang="en-US" dirty="0"/>
              <a:t>Tools: </a:t>
            </a:r>
            <a:r>
              <a:rPr lang="en-US" dirty="0" err="1"/>
              <a:t>Jupyter</a:t>
            </a:r>
            <a:r>
              <a:rPr lang="en-US" dirty="0"/>
              <a:t> Notebook, pandas, NumPy, scikit-learn, matplotlib, seaborn, Spark.</a:t>
            </a:r>
          </a:p>
        </p:txBody>
      </p:sp>
    </p:spTree>
    <p:extLst>
      <p:ext uri="{BB962C8B-B14F-4D97-AF65-F5344CB8AC3E}">
        <p14:creationId xmlns:p14="http://schemas.microsoft.com/office/powerpoint/2010/main" val="20906089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2B6D7-2A0D-83BC-DCA5-F08501570EF4}"/>
              </a:ext>
            </a:extLst>
          </p:cNvPr>
          <p:cNvSpPr>
            <a:spLocks noGrp="1"/>
          </p:cNvSpPr>
          <p:nvPr>
            <p:ph type="title"/>
          </p:nvPr>
        </p:nvSpPr>
        <p:spPr/>
        <p:txBody>
          <a:bodyPr/>
          <a:lstStyle/>
          <a:p>
            <a:r>
              <a:rPr lang="en-GB" b="1" dirty="0"/>
              <a:t>Additional Resources:</a:t>
            </a:r>
            <a:br>
              <a:rPr lang="en-GB" dirty="0"/>
            </a:br>
            <a:endParaRPr lang="en-US" dirty="0"/>
          </a:p>
        </p:txBody>
      </p:sp>
      <p:sp>
        <p:nvSpPr>
          <p:cNvPr id="3" name="Content Placeholder 2">
            <a:extLst>
              <a:ext uri="{FF2B5EF4-FFF2-40B4-BE49-F238E27FC236}">
                <a16:creationId xmlns:a16="http://schemas.microsoft.com/office/drawing/2014/main" id="{0A06AD82-37F7-F117-8341-844DEBAA3036}"/>
              </a:ext>
            </a:extLst>
          </p:cNvPr>
          <p:cNvSpPr>
            <a:spLocks noGrp="1"/>
          </p:cNvSpPr>
          <p:nvPr>
            <p:ph idx="1"/>
          </p:nvPr>
        </p:nvSpPr>
        <p:spPr/>
        <p:txBody>
          <a:bodyPr/>
          <a:lstStyle/>
          <a:p>
            <a:pPr>
              <a:buFont typeface="Arial" panose="020B0604020202020204" pitchFamily="34" charset="0"/>
              <a:buChar char="•"/>
            </a:pPr>
            <a:r>
              <a:rPr lang="en-GB" dirty="0">
                <a:hlinkClick r:id="rId2"/>
              </a:rPr>
              <a:t>Jupyter Notebooks Documentation</a:t>
            </a:r>
            <a:endParaRPr lang="en-GB" dirty="0"/>
          </a:p>
          <a:p>
            <a:pPr>
              <a:buFont typeface="Arial" panose="020B0604020202020204" pitchFamily="34" charset="0"/>
              <a:buChar char="•"/>
            </a:pPr>
            <a:r>
              <a:rPr lang="en-GB" dirty="0">
                <a:hlinkClick r:id="rId3"/>
              </a:rPr>
              <a:t>Python Official Documentation</a:t>
            </a:r>
            <a:endParaRPr lang="en-GB" dirty="0"/>
          </a:p>
          <a:p>
            <a:pPr>
              <a:buFont typeface="Arial" panose="020B0604020202020204" pitchFamily="34" charset="0"/>
              <a:buChar char="•"/>
            </a:pPr>
            <a:r>
              <a:rPr lang="en-GB" dirty="0"/>
              <a:t>NumPy Documentation</a:t>
            </a:r>
          </a:p>
          <a:p>
            <a:pPr>
              <a:buFont typeface="Arial" panose="020B0604020202020204" pitchFamily="34" charset="0"/>
              <a:buChar char="•"/>
            </a:pPr>
            <a:r>
              <a:rPr lang="en-GB" dirty="0"/>
              <a:t>Pandas Documentation</a:t>
            </a:r>
          </a:p>
          <a:p>
            <a:endParaRPr lang="en-US" dirty="0"/>
          </a:p>
        </p:txBody>
      </p:sp>
    </p:spTree>
    <p:extLst>
      <p:ext uri="{BB962C8B-B14F-4D97-AF65-F5344CB8AC3E}">
        <p14:creationId xmlns:p14="http://schemas.microsoft.com/office/powerpoint/2010/main" val="2997443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C9D4A7-3E6B-3589-B029-ED4A90D52A16}"/>
              </a:ext>
            </a:extLst>
          </p:cNvPr>
          <p:cNvSpPr>
            <a:spLocks noGrp="1"/>
          </p:cNvSpPr>
          <p:nvPr>
            <p:ph type="title"/>
          </p:nvPr>
        </p:nvSpPr>
        <p:spPr/>
        <p:txBody>
          <a:bodyPr/>
          <a:lstStyle/>
          <a:p>
            <a:r>
              <a:rPr lang="en-GB" dirty="0"/>
              <a:t>Software Setup:</a:t>
            </a:r>
            <a:endParaRPr lang="en-US" dirty="0"/>
          </a:p>
        </p:txBody>
      </p:sp>
      <p:sp>
        <p:nvSpPr>
          <p:cNvPr id="3" name="Content Placeholder 2">
            <a:extLst>
              <a:ext uri="{FF2B5EF4-FFF2-40B4-BE49-F238E27FC236}">
                <a16:creationId xmlns:a16="http://schemas.microsoft.com/office/drawing/2014/main" id="{87744D48-6DC5-5D82-048C-B452DC001D87}"/>
              </a:ext>
            </a:extLst>
          </p:cNvPr>
          <p:cNvSpPr>
            <a:spLocks noGrp="1"/>
          </p:cNvSpPr>
          <p:nvPr>
            <p:ph idx="1"/>
          </p:nvPr>
        </p:nvSpPr>
        <p:spPr/>
        <p:txBody>
          <a:bodyPr/>
          <a:lstStyle/>
          <a:p>
            <a:pPr>
              <a:buFont typeface="Arial" panose="020B0604020202020204" pitchFamily="34" charset="0"/>
              <a:buChar char="•"/>
            </a:pPr>
            <a:r>
              <a:rPr lang="en-GB" dirty="0"/>
              <a:t>Installation and setup of necessary software: </a:t>
            </a:r>
            <a:r>
              <a:rPr lang="en-GB" b="1" dirty="0"/>
              <a:t>Python</a:t>
            </a:r>
          </a:p>
          <a:p>
            <a:pPr>
              <a:buFont typeface="Arial" panose="020B0604020202020204" pitchFamily="34" charset="0"/>
              <a:buChar char="•"/>
            </a:pPr>
            <a:r>
              <a:rPr lang="en-GB" dirty="0"/>
              <a:t> Install the latest version of Python from the official website.</a:t>
            </a:r>
          </a:p>
          <a:p>
            <a:pPr>
              <a:buFont typeface="Arial" panose="020B0604020202020204" pitchFamily="34" charset="0"/>
              <a:buChar char="•"/>
            </a:pPr>
            <a:r>
              <a:rPr lang="en-GB" b="1" dirty="0" err="1"/>
              <a:t>Jupyter</a:t>
            </a:r>
            <a:r>
              <a:rPr lang="en-GB" b="1" dirty="0"/>
              <a:t> Notebooks:</a:t>
            </a:r>
            <a:r>
              <a:rPr lang="en-GB" dirty="0"/>
              <a:t> Install </a:t>
            </a:r>
            <a:r>
              <a:rPr lang="en-GB" dirty="0" err="1"/>
              <a:t>Jupyter</a:t>
            </a:r>
            <a:r>
              <a:rPr lang="en-GB" dirty="0"/>
              <a:t> Notebooks using Anaconda or pip.</a:t>
            </a:r>
          </a:p>
          <a:p>
            <a:r>
              <a:rPr lang="en-GB" dirty="0"/>
              <a:t>Brief introduction to Python and </a:t>
            </a:r>
            <a:r>
              <a:rPr lang="en-GB" dirty="0" err="1"/>
              <a:t>Jupyter</a:t>
            </a:r>
            <a:r>
              <a:rPr lang="en-GB" dirty="0"/>
              <a:t> Notebooks.</a:t>
            </a:r>
            <a:endParaRPr lang="en-US" dirty="0"/>
          </a:p>
        </p:txBody>
      </p:sp>
    </p:spTree>
    <p:extLst>
      <p:ext uri="{BB962C8B-B14F-4D97-AF65-F5344CB8AC3E}">
        <p14:creationId xmlns:p14="http://schemas.microsoft.com/office/powerpoint/2010/main" val="272263883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85AE6-D965-E271-9A28-2BADBFA8B14E}"/>
              </a:ext>
            </a:extLst>
          </p:cNvPr>
          <p:cNvSpPr>
            <a:spLocks noGrp="1"/>
          </p:cNvSpPr>
          <p:nvPr>
            <p:ph type="title"/>
          </p:nvPr>
        </p:nvSpPr>
        <p:spPr/>
        <p:txBody>
          <a:bodyPr/>
          <a:lstStyle/>
          <a:p>
            <a:r>
              <a:rPr lang="en-GB" dirty="0"/>
              <a:t>Assignments:</a:t>
            </a:r>
            <a:endParaRPr lang="en-US" dirty="0"/>
          </a:p>
        </p:txBody>
      </p:sp>
      <p:sp>
        <p:nvSpPr>
          <p:cNvPr id="3" name="Content Placeholder 2">
            <a:extLst>
              <a:ext uri="{FF2B5EF4-FFF2-40B4-BE49-F238E27FC236}">
                <a16:creationId xmlns:a16="http://schemas.microsoft.com/office/drawing/2014/main" id="{445FB50D-6E4D-572B-6C2F-902C7F00A705}"/>
              </a:ext>
            </a:extLst>
          </p:cNvPr>
          <p:cNvSpPr>
            <a:spLocks noGrp="1"/>
          </p:cNvSpPr>
          <p:nvPr>
            <p:ph idx="1"/>
          </p:nvPr>
        </p:nvSpPr>
        <p:spPr/>
        <p:txBody>
          <a:bodyPr/>
          <a:lstStyle/>
          <a:p>
            <a:pPr>
              <a:buFont typeface="+mj-lt"/>
              <a:buAutoNum type="arabicPeriod"/>
            </a:pPr>
            <a:r>
              <a:rPr lang="en-GB" b="1" dirty="0"/>
              <a:t>Install Necessary Tools and Libraries:</a:t>
            </a:r>
            <a:endParaRPr lang="en-GB" dirty="0"/>
          </a:p>
          <a:p>
            <a:pPr marL="742950" lvl="1" indent="-285750">
              <a:buFont typeface="+mj-lt"/>
              <a:buAutoNum type="arabicPeriod"/>
            </a:pPr>
            <a:r>
              <a:rPr lang="en-GB" dirty="0"/>
              <a:t>Install Python from </a:t>
            </a:r>
            <a:r>
              <a:rPr lang="en-GB" dirty="0">
                <a:hlinkClick r:id="rId2"/>
              </a:rPr>
              <a:t>Python.org</a:t>
            </a:r>
            <a:r>
              <a:rPr lang="en-GB" dirty="0"/>
              <a:t>.</a:t>
            </a:r>
          </a:p>
          <a:p>
            <a:pPr marL="742950" lvl="1" indent="-285750">
              <a:buFont typeface="+mj-lt"/>
              <a:buAutoNum type="arabicPeriod"/>
            </a:pPr>
            <a:r>
              <a:rPr lang="en-GB" dirty="0"/>
              <a:t>Install </a:t>
            </a:r>
            <a:r>
              <a:rPr lang="en-GB" dirty="0" err="1"/>
              <a:t>Jupyter</a:t>
            </a:r>
            <a:r>
              <a:rPr lang="en-GB" dirty="0"/>
              <a:t> Notebooks:</a:t>
            </a:r>
          </a:p>
          <a:p>
            <a:pPr marL="1143000" lvl="2" indent="-228600">
              <a:buFont typeface="+mj-lt"/>
              <a:buAutoNum type="arabicPeriod"/>
            </a:pPr>
            <a:r>
              <a:rPr lang="en-GB" dirty="0"/>
              <a:t>Option 1: Install Anaconda from </a:t>
            </a:r>
            <a:r>
              <a:rPr lang="en-GB" dirty="0" err="1"/>
              <a:t>Anaconda.com</a:t>
            </a:r>
            <a:r>
              <a:rPr lang="en-GB" dirty="0"/>
              <a:t>.</a:t>
            </a:r>
          </a:p>
          <a:p>
            <a:pPr marL="1143000" lvl="2" indent="-228600">
              <a:buFont typeface="+mj-lt"/>
              <a:buAutoNum type="arabicPeriod"/>
            </a:pPr>
            <a:r>
              <a:rPr lang="en-GB" dirty="0"/>
              <a:t>Option 2: Use pip to install </a:t>
            </a:r>
            <a:r>
              <a:rPr lang="en-GB" dirty="0" err="1"/>
              <a:t>Jupyter</a:t>
            </a:r>
            <a:r>
              <a:rPr lang="en-GB" dirty="0"/>
              <a:t> Notebooks (pip install notebook).</a:t>
            </a:r>
          </a:p>
          <a:p>
            <a:pPr marL="742950" lvl="1" indent="-285750">
              <a:buFont typeface="+mj-lt"/>
              <a:buAutoNum type="arabicPeriod"/>
            </a:pPr>
            <a:r>
              <a:rPr lang="en-GB" dirty="0"/>
              <a:t>Install additional Python libraries needed for the course:</a:t>
            </a:r>
          </a:p>
          <a:p>
            <a:pPr marL="1143000" lvl="2" indent="-228600">
              <a:buFont typeface="+mj-lt"/>
              <a:buAutoNum type="arabicPeriod"/>
            </a:pPr>
            <a:r>
              <a:rPr lang="en-GB" dirty="0"/>
              <a:t>NumPy (pip install </a:t>
            </a:r>
            <a:r>
              <a:rPr lang="en-GB" dirty="0" err="1"/>
              <a:t>numpy</a:t>
            </a:r>
            <a:r>
              <a:rPr lang="en-GB" dirty="0"/>
              <a:t>)</a:t>
            </a:r>
          </a:p>
          <a:p>
            <a:pPr marL="1143000" lvl="2" indent="-228600">
              <a:buFont typeface="+mj-lt"/>
              <a:buAutoNum type="arabicPeriod"/>
            </a:pPr>
            <a:r>
              <a:rPr lang="en-GB" dirty="0"/>
              <a:t>Pandas (pip install pandas)</a:t>
            </a:r>
          </a:p>
          <a:p>
            <a:pPr marL="1143000" lvl="2" indent="-228600">
              <a:buFont typeface="+mj-lt"/>
              <a:buAutoNum type="arabicPeriod"/>
            </a:pPr>
            <a:r>
              <a:rPr lang="en-GB" dirty="0"/>
              <a:t>Matplotlib (pip install matplotlib)</a:t>
            </a:r>
          </a:p>
          <a:p>
            <a:pPr marL="1143000" lvl="2" indent="-228600">
              <a:buFont typeface="+mj-lt"/>
              <a:buAutoNum type="arabicPeriod"/>
            </a:pPr>
            <a:r>
              <a:rPr lang="en-GB" dirty="0"/>
              <a:t>Seaborn (pip install seaborn)</a:t>
            </a:r>
          </a:p>
          <a:p>
            <a:pPr marL="742950" lvl="1" indent="-285750">
              <a:buFont typeface="+mj-lt"/>
              <a:buAutoNum type="arabicPeriod"/>
            </a:pPr>
            <a:r>
              <a:rPr lang="en-GB" dirty="0"/>
              <a:t>Verify installations by running a simple script in </a:t>
            </a:r>
            <a:r>
              <a:rPr lang="en-GB" dirty="0" err="1"/>
              <a:t>Jupyter</a:t>
            </a:r>
            <a:r>
              <a:rPr lang="en-GB" dirty="0"/>
              <a:t> Notebook.</a:t>
            </a:r>
          </a:p>
          <a:p>
            <a:endParaRPr lang="en-US" dirty="0"/>
          </a:p>
        </p:txBody>
      </p:sp>
    </p:spTree>
    <p:extLst>
      <p:ext uri="{BB962C8B-B14F-4D97-AF65-F5344CB8AC3E}">
        <p14:creationId xmlns:p14="http://schemas.microsoft.com/office/powerpoint/2010/main" val="2436683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3" name="Rectangle 1042">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45" name="Arc 1044">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7614651-FA98-A76F-1FAC-EA87EDDD00BD}"/>
              </a:ext>
            </a:extLst>
          </p:cNvPr>
          <p:cNvSpPr>
            <a:spLocks noGrp="1"/>
          </p:cNvSpPr>
          <p:nvPr>
            <p:ph type="title"/>
          </p:nvPr>
        </p:nvSpPr>
        <p:spPr>
          <a:xfrm>
            <a:off x="5894962" y="479493"/>
            <a:ext cx="5458838" cy="1325563"/>
          </a:xfrm>
        </p:spPr>
        <p:txBody>
          <a:bodyPr>
            <a:normAutofit/>
          </a:bodyPr>
          <a:lstStyle/>
          <a:p>
            <a:r>
              <a:rPr lang="en-US"/>
              <a:t>What is data processing</a:t>
            </a:r>
          </a:p>
        </p:txBody>
      </p:sp>
      <p:sp>
        <p:nvSpPr>
          <p:cNvPr id="1047" name="Freeform: Shape 1046">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Data Processing 1">
            <a:extLst>
              <a:ext uri="{FF2B5EF4-FFF2-40B4-BE49-F238E27FC236}">
                <a16:creationId xmlns:a16="http://schemas.microsoft.com/office/drawing/2014/main" id="{FBA89A74-B488-CA19-F13F-282752B87A3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3182" y="1379431"/>
            <a:ext cx="4777381" cy="392939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2A1659F8-F942-C978-40F1-25ED05B25A79}"/>
              </a:ext>
            </a:extLst>
          </p:cNvPr>
          <p:cNvSpPr>
            <a:spLocks noGrp="1"/>
          </p:cNvSpPr>
          <p:nvPr>
            <p:ph idx="1"/>
          </p:nvPr>
        </p:nvSpPr>
        <p:spPr>
          <a:xfrm>
            <a:off x="5894962" y="1984443"/>
            <a:ext cx="5458838" cy="4192520"/>
          </a:xfrm>
        </p:spPr>
        <p:txBody>
          <a:bodyPr>
            <a:normAutofit/>
          </a:bodyPr>
          <a:lstStyle/>
          <a:p>
            <a:pPr marL="0" indent="0">
              <a:buNone/>
            </a:pPr>
            <a:r>
              <a:rPr lang="en-US" sz="2600" dirty="0"/>
              <a:t>	Data in its </a:t>
            </a:r>
            <a:r>
              <a:rPr lang="en-US" sz="2600" b="1" dirty="0"/>
              <a:t>raw form</a:t>
            </a:r>
            <a:r>
              <a:rPr lang="en-US" sz="2600" dirty="0"/>
              <a:t> is not useful to any organization. Data processing is the </a:t>
            </a:r>
            <a:r>
              <a:rPr lang="en-US" sz="2600" b="1" dirty="0"/>
              <a:t>method of collecting </a:t>
            </a:r>
            <a:r>
              <a:rPr lang="en-US" sz="2600" dirty="0"/>
              <a:t>raw data and translating it into usable information. It is usually performed in a step-by-step process by a team of data scientists and data engineers in an organization. The raw data is collected, filtered, sorted, processed, analyzed, stored, and then presented in a readable format.</a:t>
            </a:r>
          </a:p>
        </p:txBody>
      </p:sp>
    </p:spTree>
    <p:extLst>
      <p:ext uri="{BB962C8B-B14F-4D97-AF65-F5344CB8AC3E}">
        <p14:creationId xmlns:p14="http://schemas.microsoft.com/office/powerpoint/2010/main" val="67433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AD318CC-E2A8-4E27-9548-A047A78999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F4A19-C103-1699-E835-0A517154D2F0}"/>
              </a:ext>
            </a:extLst>
          </p:cNvPr>
          <p:cNvSpPr>
            <a:spLocks noGrp="1"/>
          </p:cNvSpPr>
          <p:nvPr>
            <p:ph type="title"/>
          </p:nvPr>
        </p:nvSpPr>
        <p:spPr>
          <a:xfrm>
            <a:off x="645065" y="1463040"/>
            <a:ext cx="3796306" cy="2690949"/>
          </a:xfrm>
        </p:spPr>
        <p:txBody>
          <a:bodyPr anchor="t">
            <a:normAutofit/>
          </a:bodyPr>
          <a:lstStyle/>
          <a:p>
            <a:r>
              <a:rPr lang="en-GB" sz="4800" b="1" i="0">
                <a:effectLst/>
                <a:latin typeface="sohne"/>
              </a:rPr>
              <a:t>Why is it important?</a:t>
            </a:r>
            <a:br>
              <a:rPr lang="en-GB" sz="4800" b="1" i="0">
                <a:effectLst/>
                <a:latin typeface="sohne"/>
              </a:rPr>
            </a:br>
            <a:endParaRPr lang="en-US" sz="4800"/>
          </a:p>
        </p:txBody>
      </p:sp>
      <p:grpSp>
        <p:nvGrpSpPr>
          <p:cNvPr id="10" name="Group 9">
            <a:extLst>
              <a:ext uri="{FF2B5EF4-FFF2-40B4-BE49-F238E27FC236}">
                <a16:creationId xmlns:a16="http://schemas.microsoft.com/office/drawing/2014/main" id="{B14B560F-9DD7-4302-A60B-EBD3EF59B07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09667" y="4415246"/>
            <a:ext cx="11982332" cy="2087795"/>
            <a:chOff x="143163" y="5763486"/>
            <a:chExt cx="11982332" cy="739555"/>
          </a:xfrm>
        </p:grpSpPr>
        <p:sp>
          <p:nvSpPr>
            <p:cNvPr id="15" name="Rectangle 14">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357444" y="5763486"/>
              <a:ext cx="11768051" cy="73955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C21D6966-343E-49AC-A026-D2497E0C3CA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143163" y="5763486"/>
              <a:ext cx="1" cy="739555"/>
            </a:xfrm>
            <a:prstGeom prst="line">
              <a:avLst/>
            </a:prstGeom>
            <a:ln w="177800">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4" name="Rectangle 13">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5105700-3794-274A-A10E-16035B44F247}"/>
              </a:ext>
            </a:extLst>
          </p:cNvPr>
          <p:cNvSpPr>
            <a:spLocks noGrp="1"/>
          </p:cNvSpPr>
          <p:nvPr>
            <p:ph idx="1"/>
          </p:nvPr>
        </p:nvSpPr>
        <p:spPr>
          <a:xfrm>
            <a:off x="5656218" y="1463039"/>
            <a:ext cx="5542387" cy="4300447"/>
          </a:xfrm>
        </p:spPr>
        <p:txBody>
          <a:bodyPr anchor="t">
            <a:normAutofit/>
          </a:bodyPr>
          <a:lstStyle/>
          <a:p>
            <a:pPr marL="0" indent="0">
              <a:buNone/>
            </a:pPr>
            <a:r>
              <a:rPr lang="en-GB" sz="2200" b="0" i="0">
                <a:effectLst/>
                <a:latin typeface="source-serif-pro"/>
              </a:rPr>
              <a:t>The importance of data preprocessing in machine learning </a:t>
            </a:r>
            <a:r>
              <a:rPr lang="en-GB" sz="2200" b="1" i="0">
                <a:effectLst/>
                <a:latin typeface="source-serif-pro"/>
              </a:rPr>
              <a:t>cannot be </a:t>
            </a:r>
            <a:r>
              <a:rPr lang="en-GB" sz="2200" b="0" i="0">
                <a:effectLst/>
                <a:latin typeface="source-serif-pro"/>
              </a:rPr>
              <a:t>overstated, as it is the cornerstone of any successful data analysis or machine learning endeavour. In the field of data-driven technologies, the </a:t>
            </a:r>
            <a:r>
              <a:rPr lang="en-GB" sz="2200" b="1" i="0">
                <a:effectLst/>
                <a:latin typeface="source-serif-pro"/>
              </a:rPr>
              <a:t>quality and suitability </a:t>
            </a:r>
            <a:r>
              <a:rPr lang="en-GB" sz="2200" b="0" i="0">
                <a:effectLst/>
                <a:latin typeface="source-serif-pro"/>
              </a:rPr>
              <a:t>of data directly impact the </a:t>
            </a:r>
            <a:r>
              <a:rPr lang="en-GB" sz="2200" b="1" i="0">
                <a:effectLst/>
                <a:latin typeface="source-serif-pro"/>
              </a:rPr>
              <a:t>results and performance</a:t>
            </a:r>
            <a:r>
              <a:rPr lang="en-GB" sz="2200" b="0" i="0">
                <a:effectLst/>
                <a:latin typeface="source-serif-pro"/>
              </a:rPr>
              <a:t> of machine learning models.</a:t>
            </a:r>
            <a:endParaRPr lang="en-US" sz="2200"/>
          </a:p>
        </p:txBody>
      </p:sp>
    </p:spTree>
    <p:extLst>
      <p:ext uri="{BB962C8B-B14F-4D97-AF65-F5344CB8AC3E}">
        <p14:creationId xmlns:p14="http://schemas.microsoft.com/office/powerpoint/2010/main" val="4198730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9" name="Freeform: Shape 3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40" name="Freeform: Shape 3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6" name="Rectangle 3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8" name="Rectangle 3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5C3C5B90-6AC2-4EC1-C792-C8B9F006FF94}"/>
              </a:ext>
            </a:extLst>
          </p:cNvPr>
          <p:cNvSpPr txBox="1"/>
          <p:nvPr/>
        </p:nvSpPr>
        <p:spPr>
          <a:xfrm>
            <a:off x="371094" y="2718054"/>
            <a:ext cx="3438906" cy="3207258"/>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700" b="0" i="0" dirty="0">
                <a:effectLst/>
              </a:rPr>
              <a:t>Since the processing of data is done step by step, the data processing cycle involves these six major steps.</a:t>
            </a:r>
          </a:p>
        </p:txBody>
      </p:sp>
      <p:pic>
        <p:nvPicPr>
          <p:cNvPr id="4" name="Picture 2" descr="Data Processing 3">
            <a:extLst>
              <a:ext uri="{FF2B5EF4-FFF2-40B4-BE49-F238E27FC236}">
                <a16:creationId xmlns:a16="http://schemas.microsoft.com/office/drawing/2014/main" id="{2CBCF60F-4A1F-808D-FF6D-2B1A76C5AA39}"/>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26" r="26" b="11704"/>
          <a:stretch/>
        </p:blipFill>
        <p:spPr bwMode="auto">
          <a:xfrm>
            <a:off x="4901184" y="956840"/>
            <a:ext cx="6922008" cy="5044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9614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92FEB64-6EEA-4759-B4A4-BD2C1E66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7393" y="847600"/>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D835DCF-84F8-9793-2981-FFCBCBC4552A}"/>
              </a:ext>
            </a:extLst>
          </p:cNvPr>
          <p:cNvSpPr>
            <a:spLocks noGrp="1"/>
          </p:cNvSpPr>
          <p:nvPr>
            <p:ph type="title"/>
          </p:nvPr>
        </p:nvSpPr>
        <p:spPr>
          <a:xfrm>
            <a:off x="1389278" y="1233241"/>
            <a:ext cx="3240506" cy="4064628"/>
          </a:xfrm>
        </p:spPr>
        <p:txBody>
          <a:bodyPr>
            <a:normAutofit/>
          </a:bodyPr>
          <a:lstStyle/>
          <a:p>
            <a:r>
              <a:rPr lang="en-GB" b="1" i="0">
                <a:solidFill>
                  <a:srgbClr val="FFFFFF"/>
                </a:solidFill>
                <a:effectLst/>
                <a:latin typeface="Roboto" panose="02000000000000000000" pitchFamily="2" charset="0"/>
              </a:rPr>
              <a:t>Data Collection</a:t>
            </a:r>
            <a:endParaRPr lang="en-US">
              <a:solidFill>
                <a:srgbClr val="FFFFFF"/>
              </a:solidFill>
            </a:endParaRPr>
          </a:p>
        </p:txBody>
      </p:sp>
      <p:sp>
        <p:nvSpPr>
          <p:cNvPr id="23" name="Freeform: Shape 22">
            <a:extLst>
              <a:ext uri="{FF2B5EF4-FFF2-40B4-BE49-F238E27FC236}">
                <a16:creationId xmlns:a16="http://schemas.microsoft.com/office/drawing/2014/main" id="{14847E93-7DC1-4D4B-8829-B19AA7137C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5566D6E1-03A1-4D73-A4E0-35D74D568A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9F835A99-04AC-494A-A572-AFE8413CC9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746B19C-60A1-8389-C8D4-B7BB2B905C4C}"/>
              </a:ext>
            </a:extLst>
          </p:cNvPr>
          <p:cNvSpPr>
            <a:spLocks noGrp="1"/>
          </p:cNvSpPr>
          <p:nvPr>
            <p:ph idx="1"/>
          </p:nvPr>
        </p:nvSpPr>
        <p:spPr>
          <a:xfrm>
            <a:off x="6096000" y="820880"/>
            <a:ext cx="5257799" cy="4889350"/>
          </a:xfrm>
        </p:spPr>
        <p:txBody>
          <a:bodyPr anchor="t">
            <a:normAutofit fontScale="92500" lnSpcReduction="10000"/>
          </a:bodyPr>
          <a:lstStyle/>
          <a:p>
            <a:pPr algn="l"/>
            <a:r>
              <a:rPr lang="en-GB" b="0" i="0" dirty="0">
                <a:solidFill>
                  <a:srgbClr val="000000"/>
                </a:solidFill>
                <a:effectLst/>
                <a:latin typeface="neulis-sans"/>
              </a:rPr>
              <a:t>The first stage of data collection involves gathering and </a:t>
            </a:r>
            <a:r>
              <a:rPr lang="en-GB" b="0" i="0" u="none" strike="noStrike" dirty="0">
                <a:solidFill>
                  <a:srgbClr val="9E36F1"/>
                </a:solidFill>
                <a:effectLst/>
                <a:latin typeface="neulis-sans"/>
                <a:hlinkClick r:id="rId2"/>
              </a:rPr>
              <a:t>discovering raw data</a:t>
            </a:r>
            <a:r>
              <a:rPr lang="en-GB" b="0" i="0" dirty="0">
                <a:solidFill>
                  <a:srgbClr val="000000"/>
                </a:solidFill>
                <a:effectLst/>
                <a:latin typeface="neulis-sans"/>
              </a:rPr>
              <a:t> from various sources, such as sensors, databases, or customer surveys. It is essential to ensure the collected data is accurate, complete, and relevant to the analysis or processing goals. Care must be taken to avoid </a:t>
            </a:r>
            <a:r>
              <a:rPr lang="en-GB" b="0" i="0" u="none" strike="noStrike" dirty="0">
                <a:solidFill>
                  <a:srgbClr val="9E36F1"/>
                </a:solidFill>
                <a:effectLst/>
                <a:latin typeface="neulis-sans"/>
                <a:hlinkClick r:id="rId3"/>
              </a:rPr>
              <a:t>selection bias</a:t>
            </a:r>
            <a:r>
              <a:rPr lang="en-GB" b="0" i="0" dirty="0">
                <a:solidFill>
                  <a:srgbClr val="000000"/>
                </a:solidFill>
                <a:effectLst/>
                <a:latin typeface="neulis-sans"/>
              </a:rPr>
              <a:t>, where the method of collecting data inadvertently </a:t>
            </a:r>
            <a:r>
              <a:rPr lang="en-GB" b="0" i="0" dirty="0" err="1">
                <a:solidFill>
                  <a:srgbClr val="000000"/>
                </a:solidFill>
                <a:effectLst/>
                <a:latin typeface="neulis-sans"/>
              </a:rPr>
              <a:t>favors</a:t>
            </a:r>
            <a:r>
              <a:rPr lang="en-GB" b="0" i="0" dirty="0">
                <a:solidFill>
                  <a:srgbClr val="000000"/>
                </a:solidFill>
                <a:effectLst/>
                <a:latin typeface="neulis-sans"/>
              </a:rPr>
              <a:t> certain outcomes or groups, potentially skewing results and leading to inaccurate conclusions.</a:t>
            </a:r>
            <a:br>
              <a:rPr lang="en-GB" dirty="0"/>
            </a:br>
            <a:endParaRPr lang="en-US" dirty="0"/>
          </a:p>
        </p:txBody>
      </p:sp>
      <p:sp>
        <p:nvSpPr>
          <p:cNvPr id="29" name="Freeform: Shape 28">
            <a:extLst>
              <a:ext uri="{FF2B5EF4-FFF2-40B4-BE49-F238E27FC236}">
                <a16:creationId xmlns:a16="http://schemas.microsoft.com/office/drawing/2014/main" id="{7B786209-1B0B-4CA9-9BDD-F7327066A8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2D2964BB-484D-45AE-AD66-D407D06296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40505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6691AC69-A76E-4DAB-B565-468B6B87A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132972"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2704731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777A147A-9ED8-46B4-8660-1B3C2AA880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FDA252-6934-4492-4D5B-7585F74611BC}"/>
              </a:ext>
            </a:extLst>
          </p:cNvPr>
          <p:cNvSpPr>
            <a:spLocks noGrp="1"/>
          </p:cNvSpPr>
          <p:nvPr>
            <p:ph type="title"/>
          </p:nvPr>
        </p:nvSpPr>
        <p:spPr>
          <a:xfrm>
            <a:off x="841248" y="548640"/>
            <a:ext cx="3600860" cy="5431536"/>
          </a:xfrm>
        </p:spPr>
        <p:txBody>
          <a:bodyPr>
            <a:normAutofit/>
          </a:bodyPr>
          <a:lstStyle/>
          <a:p>
            <a:r>
              <a:rPr lang="en-GB" sz="5000" b="1" i="0">
                <a:effectLst/>
                <a:latin typeface="Roboto" panose="02000000000000000000" pitchFamily="2" charset="0"/>
              </a:rPr>
              <a:t>Data Preparation</a:t>
            </a:r>
            <a:endParaRPr lang="en-US" sz="5000"/>
          </a:p>
        </p:txBody>
      </p:sp>
      <p:sp>
        <p:nvSpPr>
          <p:cNvPr id="29" name="sketch line">
            <a:extLst>
              <a:ext uri="{FF2B5EF4-FFF2-40B4-BE49-F238E27FC236}">
                <a16:creationId xmlns:a16="http://schemas.microsoft.com/office/drawing/2014/main" id="{5D6C15A0-C087-4593-8414-2B4EC1CDC3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543983" y="3258715"/>
            <a:ext cx="4480560" cy="18288"/>
          </a:xfrm>
          <a:custGeom>
            <a:avLst/>
            <a:gdLst>
              <a:gd name="connsiteX0" fmla="*/ 0 w 4480560"/>
              <a:gd name="connsiteY0" fmla="*/ 0 h 18288"/>
              <a:gd name="connsiteX1" fmla="*/ 595274 w 4480560"/>
              <a:gd name="connsiteY1" fmla="*/ 0 h 18288"/>
              <a:gd name="connsiteX2" fmla="*/ 1100938 w 4480560"/>
              <a:gd name="connsiteY2" fmla="*/ 0 h 18288"/>
              <a:gd name="connsiteX3" fmla="*/ 1651406 w 4480560"/>
              <a:gd name="connsiteY3" fmla="*/ 0 h 18288"/>
              <a:gd name="connsiteX4" fmla="*/ 2336292 w 4480560"/>
              <a:gd name="connsiteY4" fmla="*/ 0 h 18288"/>
              <a:gd name="connsiteX5" fmla="*/ 2931566 w 4480560"/>
              <a:gd name="connsiteY5" fmla="*/ 0 h 18288"/>
              <a:gd name="connsiteX6" fmla="*/ 3482035 w 4480560"/>
              <a:gd name="connsiteY6" fmla="*/ 0 h 18288"/>
              <a:gd name="connsiteX7" fmla="*/ 4480560 w 4480560"/>
              <a:gd name="connsiteY7" fmla="*/ 0 h 18288"/>
              <a:gd name="connsiteX8" fmla="*/ 4480560 w 4480560"/>
              <a:gd name="connsiteY8" fmla="*/ 18288 h 18288"/>
              <a:gd name="connsiteX9" fmla="*/ 3840480 w 4480560"/>
              <a:gd name="connsiteY9" fmla="*/ 18288 h 18288"/>
              <a:gd name="connsiteX10" fmla="*/ 3290011 w 4480560"/>
              <a:gd name="connsiteY10" fmla="*/ 18288 h 18288"/>
              <a:gd name="connsiteX11" fmla="*/ 2560320 w 4480560"/>
              <a:gd name="connsiteY11" fmla="*/ 18288 h 18288"/>
              <a:gd name="connsiteX12" fmla="*/ 1965046 w 4480560"/>
              <a:gd name="connsiteY12" fmla="*/ 18288 h 18288"/>
              <a:gd name="connsiteX13" fmla="*/ 1459382 w 4480560"/>
              <a:gd name="connsiteY13" fmla="*/ 18288 h 18288"/>
              <a:gd name="connsiteX14" fmla="*/ 774497 w 4480560"/>
              <a:gd name="connsiteY14" fmla="*/ 18288 h 18288"/>
              <a:gd name="connsiteX15" fmla="*/ 0 w 4480560"/>
              <a:gd name="connsiteY15" fmla="*/ 18288 h 18288"/>
              <a:gd name="connsiteX16" fmla="*/ 0 w 448056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18288"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80958" y="7429"/>
                  <a:pt x="4480540" y="10822"/>
                  <a:pt x="4480560" y="18288"/>
                </a:cubicBezTo>
                <a:cubicBezTo>
                  <a:pt x="4314132" y="14924"/>
                  <a:pt x="4028383" y="36632"/>
                  <a:pt x="3840480" y="18288"/>
                </a:cubicBezTo>
                <a:cubicBezTo>
                  <a:pt x="3652577" y="-56"/>
                  <a:pt x="3547615" y="2848"/>
                  <a:pt x="3290011" y="18288"/>
                </a:cubicBezTo>
                <a:cubicBezTo>
                  <a:pt x="3032407" y="33728"/>
                  <a:pt x="2830268" y="8719"/>
                  <a:pt x="2560320" y="18288"/>
                </a:cubicBezTo>
                <a:cubicBezTo>
                  <a:pt x="2290372" y="27857"/>
                  <a:pt x="2147422" y="6728"/>
                  <a:pt x="1965046" y="18288"/>
                </a:cubicBezTo>
                <a:cubicBezTo>
                  <a:pt x="1782670" y="29848"/>
                  <a:pt x="1689791" y="40680"/>
                  <a:pt x="1459382" y="18288"/>
                </a:cubicBezTo>
                <a:cubicBezTo>
                  <a:pt x="1228973" y="-4104"/>
                  <a:pt x="915486" y="36501"/>
                  <a:pt x="774497" y="18288"/>
                </a:cubicBezTo>
                <a:cubicBezTo>
                  <a:pt x="633508" y="75"/>
                  <a:pt x="361442" y="-11107"/>
                  <a:pt x="0" y="18288"/>
                </a:cubicBezTo>
                <a:cubicBezTo>
                  <a:pt x="-591" y="13205"/>
                  <a:pt x="-663" y="6329"/>
                  <a:pt x="0" y="0"/>
                </a:cubicBezTo>
                <a:close/>
              </a:path>
              <a:path w="4480560" h="18288"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79674" y="5429"/>
                  <a:pt x="4481381" y="14046"/>
                  <a:pt x="4480560" y="18288"/>
                </a:cubicBezTo>
                <a:cubicBezTo>
                  <a:pt x="4279652" y="-6850"/>
                  <a:pt x="4200762" y="41566"/>
                  <a:pt x="3930091" y="18288"/>
                </a:cubicBezTo>
                <a:cubicBezTo>
                  <a:pt x="3659420" y="-4990"/>
                  <a:pt x="3456052" y="22294"/>
                  <a:pt x="3290011" y="18288"/>
                </a:cubicBezTo>
                <a:cubicBezTo>
                  <a:pt x="3123970" y="14282"/>
                  <a:pt x="2882392" y="32818"/>
                  <a:pt x="2649931" y="18288"/>
                </a:cubicBezTo>
                <a:cubicBezTo>
                  <a:pt x="2417470" y="3758"/>
                  <a:pt x="2238426" y="7337"/>
                  <a:pt x="2054657" y="18288"/>
                </a:cubicBezTo>
                <a:cubicBezTo>
                  <a:pt x="1870888" y="29239"/>
                  <a:pt x="1566368" y="45040"/>
                  <a:pt x="1324966" y="18288"/>
                </a:cubicBezTo>
                <a:cubicBezTo>
                  <a:pt x="1083564" y="-8464"/>
                  <a:pt x="787410" y="10946"/>
                  <a:pt x="595274" y="18288"/>
                </a:cubicBezTo>
                <a:cubicBezTo>
                  <a:pt x="403138" y="25630"/>
                  <a:pt x="169622" y="10499"/>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0DC82FE-04F1-7707-234A-07E7970FBD53}"/>
              </a:ext>
            </a:extLst>
          </p:cNvPr>
          <p:cNvSpPr>
            <a:spLocks noGrp="1"/>
          </p:cNvSpPr>
          <p:nvPr>
            <p:ph idx="1"/>
          </p:nvPr>
        </p:nvSpPr>
        <p:spPr>
          <a:xfrm>
            <a:off x="5126418" y="552091"/>
            <a:ext cx="6224335" cy="5431536"/>
          </a:xfrm>
        </p:spPr>
        <p:txBody>
          <a:bodyPr anchor="ctr">
            <a:normAutofit/>
          </a:bodyPr>
          <a:lstStyle/>
          <a:p>
            <a:r>
              <a:rPr lang="en-GB" sz="2200" b="0" i="0" dirty="0">
                <a:effectLst/>
                <a:latin typeface="neulis-sans"/>
              </a:rPr>
              <a:t>Once the data is collected, it moves to the data preparation stage. Here, the raw data is cleaned up, organized, and often enriched for further processing. This stage involves checking for errors, removing any bad data (redundant, incomplete, or incorrect), and enhancing the dataset with additional relevant information from external sources, a process known as </a:t>
            </a:r>
            <a:r>
              <a:rPr lang="en-GB" sz="2200" b="0" i="0" u="none" strike="noStrike" dirty="0">
                <a:effectLst/>
                <a:latin typeface="neulis-sans"/>
                <a:hlinkClick r:id="rId2"/>
              </a:rPr>
              <a:t>data enrichment</a:t>
            </a:r>
            <a:r>
              <a:rPr lang="en-GB" sz="2200" b="0" i="0" dirty="0">
                <a:effectLst/>
                <a:latin typeface="neulis-sans"/>
              </a:rPr>
              <a:t>. Data preparation aims to create high-quality, reliable, and comprehensive data for subsequent processing steps.</a:t>
            </a:r>
            <a:br>
              <a:rPr lang="en-GB" sz="2200" dirty="0"/>
            </a:br>
            <a:endParaRPr lang="en-US" sz="2200" dirty="0"/>
          </a:p>
        </p:txBody>
      </p:sp>
    </p:spTree>
    <p:extLst>
      <p:ext uri="{BB962C8B-B14F-4D97-AF65-F5344CB8AC3E}">
        <p14:creationId xmlns:p14="http://schemas.microsoft.com/office/powerpoint/2010/main" val="69380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09731EF-65A7-F232-DC60-F2614EDD6DB1}"/>
              </a:ext>
            </a:extLst>
          </p:cNvPr>
          <p:cNvSpPr>
            <a:spLocks noGrp="1"/>
          </p:cNvSpPr>
          <p:nvPr>
            <p:ph type="title"/>
          </p:nvPr>
        </p:nvSpPr>
        <p:spPr>
          <a:xfrm>
            <a:off x="686834" y="1153572"/>
            <a:ext cx="3200400" cy="4461163"/>
          </a:xfrm>
        </p:spPr>
        <p:txBody>
          <a:bodyPr>
            <a:normAutofit/>
          </a:bodyPr>
          <a:lstStyle/>
          <a:p>
            <a:r>
              <a:rPr lang="en-GB" b="1" i="0">
                <a:solidFill>
                  <a:srgbClr val="FFFFFF"/>
                </a:solidFill>
                <a:effectLst/>
                <a:latin typeface="Roboto" panose="02000000000000000000" pitchFamily="2" charset="0"/>
              </a:rPr>
              <a:t>The Data Input</a:t>
            </a:r>
            <a:r>
              <a:rPr lang="en-GB" b="0" i="0">
                <a:solidFill>
                  <a:srgbClr val="FFFFFF"/>
                </a:solidFill>
                <a:effectLst/>
                <a:latin typeface="Roboto" panose="02000000000000000000" pitchFamily="2" charset="0"/>
              </a:rPr>
              <a:t> </a:t>
            </a:r>
            <a:endParaRPr lang="en-US">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681176B-BC02-5850-677D-3A556F0E72A7}"/>
              </a:ext>
            </a:extLst>
          </p:cNvPr>
          <p:cNvSpPr>
            <a:spLocks noGrp="1"/>
          </p:cNvSpPr>
          <p:nvPr>
            <p:ph idx="1"/>
          </p:nvPr>
        </p:nvSpPr>
        <p:spPr>
          <a:xfrm>
            <a:off x="4447308" y="591344"/>
            <a:ext cx="6906491" cy="5585619"/>
          </a:xfrm>
        </p:spPr>
        <p:txBody>
          <a:bodyPr anchor="ctr">
            <a:normAutofit/>
          </a:bodyPr>
          <a:lstStyle/>
          <a:p>
            <a:r>
              <a:rPr lang="en-GB" b="0" i="0" dirty="0">
                <a:solidFill>
                  <a:srgbClr val="000000"/>
                </a:solidFill>
                <a:effectLst/>
                <a:latin typeface="neulis-sans"/>
              </a:rPr>
              <a:t>The next stage is data input. In this stage, the clean and prepped data is fed into a processing system, which could be software or an algorithm designed for specific data types or analysis goals. Various methods, such as manual entry, data import from external sources, or automatic data capture, can be used to input data into the processing system.</a:t>
            </a:r>
            <a:endParaRPr lang="en-US" dirty="0"/>
          </a:p>
        </p:txBody>
      </p:sp>
    </p:spTree>
    <p:extLst>
      <p:ext uri="{BB962C8B-B14F-4D97-AF65-F5344CB8AC3E}">
        <p14:creationId xmlns:p14="http://schemas.microsoft.com/office/powerpoint/2010/main" val="10853631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1214</TotalTime>
  <Words>1843</Words>
  <Application>Microsoft Macintosh PowerPoint</Application>
  <PresentationFormat>Widescreen</PresentationFormat>
  <Paragraphs>107</Paragraphs>
  <Slides>30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30</vt:i4>
      </vt:variant>
    </vt:vector>
  </HeadingPairs>
  <TitlesOfParts>
    <vt:vector size="40" baseType="lpstr">
      <vt:lpstr>neulis-neue</vt:lpstr>
      <vt:lpstr>neulis-sans</vt:lpstr>
      <vt:lpstr>sohne</vt:lpstr>
      <vt:lpstr>source-serif-pro</vt:lpstr>
      <vt:lpstr>Aptos</vt:lpstr>
      <vt:lpstr>Aptos Display</vt:lpstr>
      <vt:lpstr>Arial</vt:lpstr>
      <vt:lpstr>Calibri</vt:lpstr>
      <vt:lpstr>Roboto</vt:lpstr>
      <vt:lpstr>Office Theme</vt:lpstr>
      <vt:lpstr>Introduction to Data Processing </vt:lpstr>
      <vt:lpstr>Content</vt:lpstr>
      <vt:lpstr>Software Setup:</vt:lpstr>
      <vt:lpstr>What is data processing</vt:lpstr>
      <vt:lpstr>Why is it important? </vt:lpstr>
      <vt:lpstr>PowerPoint Presentation</vt:lpstr>
      <vt:lpstr>Data Collection</vt:lpstr>
      <vt:lpstr>Data Preparation</vt:lpstr>
      <vt:lpstr>The Data Input </vt:lpstr>
      <vt:lpstr>Data Processing</vt:lpstr>
      <vt:lpstr>Data outputs</vt:lpstr>
      <vt:lpstr>Data Storage </vt:lpstr>
      <vt:lpstr>What are the 3 methods of data processing?  </vt:lpstr>
      <vt:lpstr>Manual Data processing</vt:lpstr>
      <vt:lpstr>Mechanical data processing  </vt:lpstr>
      <vt:lpstr>Electronic or Digital data processing</vt:lpstr>
      <vt:lpstr>Data Processing Types </vt:lpstr>
      <vt:lpstr>Batch Data Processing. </vt:lpstr>
      <vt:lpstr>Real-Time Data Processing </vt:lpstr>
      <vt:lpstr>Online Data Processing </vt:lpstr>
      <vt:lpstr>Distributed Data processing </vt:lpstr>
      <vt:lpstr>Multiprocessing </vt:lpstr>
      <vt:lpstr>Time-Sharing Data Processing </vt:lpstr>
      <vt:lpstr>EXAMPLES OF DATA PROCESSING </vt:lpstr>
      <vt:lpstr>Artificial intelligence &amp; machine learning </vt:lpstr>
      <vt:lpstr>Data Processing Technical Advantages </vt:lpstr>
      <vt:lpstr>Data Processing Technical Disadvantages </vt:lpstr>
      <vt:lpstr>Resources </vt:lpstr>
      <vt:lpstr>Additional Resources: </vt:lpstr>
      <vt:lpstr>Assignments: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Shakhnoza Muksimova</dc:creator>
  <cp:lastModifiedBy>Shakhnoza Muksimova</cp:lastModifiedBy>
  <cp:revision>6</cp:revision>
  <dcterms:created xsi:type="dcterms:W3CDTF">2024-07-08T09:48:17Z</dcterms:created>
  <dcterms:modified xsi:type="dcterms:W3CDTF">2025-09-11T00:05:24Z</dcterms:modified>
</cp:coreProperties>
</file>