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5"/>
  </p:notesMasterIdLst>
  <p:sldIdLst>
    <p:sldId id="256" r:id="rId2"/>
    <p:sldId id="258" r:id="rId3"/>
    <p:sldId id="260" r:id="rId4"/>
    <p:sldId id="413" r:id="rId5"/>
    <p:sldId id="435" r:id="rId6"/>
    <p:sldId id="414" r:id="rId7"/>
    <p:sldId id="416" r:id="rId8"/>
    <p:sldId id="436" r:id="rId9"/>
    <p:sldId id="418" r:id="rId10"/>
    <p:sldId id="419" r:id="rId11"/>
    <p:sldId id="428" r:id="rId12"/>
    <p:sldId id="429" r:id="rId13"/>
    <p:sldId id="417" r:id="rId14"/>
    <p:sldId id="423" r:id="rId15"/>
    <p:sldId id="420" r:id="rId16"/>
    <p:sldId id="422" r:id="rId17"/>
    <p:sldId id="425"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298" r:id="rId54"/>
    <p:sldId id="299" r:id="rId55"/>
    <p:sldId id="305" r:id="rId56"/>
    <p:sldId id="306" r:id="rId57"/>
    <p:sldId id="307" r:id="rId58"/>
    <p:sldId id="308" r:id="rId59"/>
    <p:sldId id="309" r:id="rId60"/>
    <p:sldId id="310" r:id="rId61"/>
    <p:sldId id="341" r:id="rId62"/>
    <p:sldId id="300" r:id="rId63"/>
    <p:sldId id="301" r:id="rId64"/>
    <p:sldId id="302" r:id="rId65"/>
    <p:sldId id="303" r:id="rId66"/>
    <p:sldId id="304" r:id="rId67"/>
    <p:sldId id="342" r:id="rId68"/>
    <p:sldId id="311" r:id="rId69"/>
    <p:sldId id="312" r:id="rId70"/>
    <p:sldId id="313" r:id="rId71"/>
    <p:sldId id="314" r:id="rId72"/>
    <p:sldId id="315" r:id="rId73"/>
    <p:sldId id="316"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 id="333" r:id="rId90"/>
    <p:sldId id="334" r:id="rId91"/>
    <p:sldId id="335" r:id="rId92"/>
    <p:sldId id="336" r:id="rId93"/>
    <p:sldId id="337" r:id="rId94"/>
    <p:sldId id="338" r:id="rId95"/>
    <p:sldId id="339" r:id="rId96"/>
    <p:sldId id="340" r:id="rId97"/>
    <p:sldId id="343" r:id="rId98"/>
    <p:sldId id="344" r:id="rId99"/>
    <p:sldId id="345" r:id="rId100"/>
    <p:sldId id="346" r:id="rId101"/>
    <p:sldId id="347" r:id="rId102"/>
    <p:sldId id="348" r:id="rId103"/>
    <p:sldId id="349" r:id="rId104"/>
    <p:sldId id="350" r:id="rId105"/>
    <p:sldId id="430" r:id="rId106"/>
    <p:sldId id="431" r:id="rId107"/>
    <p:sldId id="432" r:id="rId108"/>
    <p:sldId id="433" r:id="rId109"/>
    <p:sldId id="434" r:id="rId110"/>
    <p:sldId id="351" r:id="rId111"/>
    <p:sldId id="352" r:id="rId112"/>
    <p:sldId id="259" r:id="rId113"/>
    <p:sldId id="353" r:id="rId114"/>
    <p:sldId id="354" r:id="rId115"/>
    <p:sldId id="355" r:id="rId116"/>
    <p:sldId id="356" r:id="rId117"/>
    <p:sldId id="357" r:id="rId118"/>
    <p:sldId id="358" r:id="rId119"/>
    <p:sldId id="359" r:id="rId120"/>
    <p:sldId id="360" r:id="rId121"/>
    <p:sldId id="361" r:id="rId122"/>
    <p:sldId id="362" r:id="rId123"/>
    <p:sldId id="363" r:id="rId124"/>
    <p:sldId id="364" r:id="rId125"/>
    <p:sldId id="365" r:id="rId126"/>
    <p:sldId id="366" r:id="rId127"/>
    <p:sldId id="367" r:id="rId128"/>
    <p:sldId id="368" r:id="rId129"/>
    <p:sldId id="369" r:id="rId130"/>
    <p:sldId id="370" r:id="rId131"/>
    <p:sldId id="371" r:id="rId132"/>
    <p:sldId id="372" r:id="rId133"/>
    <p:sldId id="373" r:id="rId1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37"/>
    <p:restoredTop sz="93151"/>
  </p:normalViewPr>
  <p:slideViewPr>
    <p:cSldViewPr snapToGrid="0">
      <p:cViewPr varScale="1">
        <p:scale>
          <a:sx n="105" d="100"/>
          <a:sy n="105" d="100"/>
        </p:scale>
        <p:origin x="224"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2F385D-AC2C-492C-8D79-EC1A313DBB0F}" type="doc">
      <dgm:prSet loTypeId="urn:microsoft.com/office/officeart/2005/8/layout/list1" loCatId="list" qsTypeId="urn:microsoft.com/office/officeart/2005/8/quickstyle/simple4" qsCatId="simple" csTypeId="urn:microsoft.com/office/officeart/2005/8/colors/colorful1" csCatId="colorful"/>
      <dgm:spPr/>
      <dgm:t>
        <a:bodyPr/>
        <a:lstStyle/>
        <a:p>
          <a:endParaRPr lang="en-US"/>
        </a:p>
      </dgm:t>
    </dgm:pt>
    <dgm:pt modelId="{E4410ACE-83BB-4075-8D24-96A953248184}">
      <dgm:prSet/>
      <dgm:spPr/>
      <dgm:t>
        <a:bodyPr/>
        <a:lstStyle/>
        <a:p>
          <a:r>
            <a:rPr lang="en-US"/>
            <a:t>NumPy</a:t>
          </a:r>
        </a:p>
      </dgm:t>
    </dgm:pt>
    <dgm:pt modelId="{C43233FF-0D5C-4E15-B99E-63059C2259C5}" type="parTrans" cxnId="{2B52FC55-58A4-4F3B-8C08-ACD073E6B47B}">
      <dgm:prSet/>
      <dgm:spPr/>
      <dgm:t>
        <a:bodyPr/>
        <a:lstStyle/>
        <a:p>
          <a:endParaRPr lang="en-US"/>
        </a:p>
      </dgm:t>
    </dgm:pt>
    <dgm:pt modelId="{C5A19E62-EED4-4DA8-B159-E3B1182EBFC7}" type="sibTrans" cxnId="{2B52FC55-58A4-4F3B-8C08-ACD073E6B47B}">
      <dgm:prSet/>
      <dgm:spPr/>
      <dgm:t>
        <a:bodyPr/>
        <a:lstStyle/>
        <a:p>
          <a:endParaRPr lang="en-US"/>
        </a:p>
      </dgm:t>
    </dgm:pt>
    <dgm:pt modelId="{0E475E4B-B4A4-40A7-A330-596F978BD5FB}">
      <dgm:prSet/>
      <dgm:spPr/>
      <dgm:t>
        <a:bodyPr/>
        <a:lstStyle/>
        <a:p>
          <a:r>
            <a:rPr lang="en-US"/>
            <a:t>Pandas </a:t>
          </a:r>
        </a:p>
      </dgm:t>
    </dgm:pt>
    <dgm:pt modelId="{A2AB81C8-DE87-4906-9C0A-AA136CE4F5C1}" type="parTrans" cxnId="{AEAE4654-F67E-4DF4-9111-3C3112529DF1}">
      <dgm:prSet/>
      <dgm:spPr/>
      <dgm:t>
        <a:bodyPr/>
        <a:lstStyle/>
        <a:p>
          <a:endParaRPr lang="en-US"/>
        </a:p>
      </dgm:t>
    </dgm:pt>
    <dgm:pt modelId="{3D09B5C5-CCE1-4FA5-AD6F-EE8F8B24EAE2}" type="sibTrans" cxnId="{AEAE4654-F67E-4DF4-9111-3C3112529DF1}">
      <dgm:prSet/>
      <dgm:spPr/>
      <dgm:t>
        <a:bodyPr/>
        <a:lstStyle/>
        <a:p>
          <a:endParaRPr lang="en-US"/>
        </a:p>
      </dgm:t>
    </dgm:pt>
    <dgm:pt modelId="{4C7F0673-B8DF-E141-9307-60662FCA9529}" type="pres">
      <dgm:prSet presAssocID="{EA2F385D-AC2C-492C-8D79-EC1A313DBB0F}" presName="linear" presStyleCnt="0">
        <dgm:presLayoutVars>
          <dgm:dir/>
          <dgm:animLvl val="lvl"/>
          <dgm:resizeHandles val="exact"/>
        </dgm:presLayoutVars>
      </dgm:prSet>
      <dgm:spPr/>
    </dgm:pt>
    <dgm:pt modelId="{81C3B899-89A4-9A48-BAEB-DB29D5AFF645}" type="pres">
      <dgm:prSet presAssocID="{E4410ACE-83BB-4075-8D24-96A953248184}" presName="parentLin" presStyleCnt="0"/>
      <dgm:spPr/>
    </dgm:pt>
    <dgm:pt modelId="{44E058C8-CF6E-764F-9E32-25D0D34A0722}" type="pres">
      <dgm:prSet presAssocID="{E4410ACE-83BB-4075-8D24-96A953248184}" presName="parentLeftMargin" presStyleLbl="node1" presStyleIdx="0" presStyleCnt="2"/>
      <dgm:spPr/>
    </dgm:pt>
    <dgm:pt modelId="{30A4075C-5DE9-EE4C-82FF-8B474591E81C}" type="pres">
      <dgm:prSet presAssocID="{E4410ACE-83BB-4075-8D24-96A953248184}" presName="parentText" presStyleLbl="node1" presStyleIdx="0" presStyleCnt="2">
        <dgm:presLayoutVars>
          <dgm:chMax val="0"/>
          <dgm:bulletEnabled val="1"/>
        </dgm:presLayoutVars>
      </dgm:prSet>
      <dgm:spPr/>
    </dgm:pt>
    <dgm:pt modelId="{53306E65-28E5-AC40-9123-E1A2C8C76A7E}" type="pres">
      <dgm:prSet presAssocID="{E4410ACE-83BB-4075-8D24-96A953248184}" presName="negativeSpace" presStyleCnt="0"/>
      <dgm:spPr/>
    </dgm:pt>
    <dgm:pt modelId="{1A227FEA-266E-7347-8712-F0589ADF0BE4}" type="pres">
      <dgm:prSet presAssocID="{E4410ACE-83BB-4075-8D24-96A953248184}" presName="childText" presStyleLbl="conFgAcc1" presStyleIdx="0" presStyleCnt="2">
        <dgm:presLayoutVars>
          <dgm:bulletEnabled val="1"/>
        </dgm:presLayoutVars>
      </dgm:prSet>
      <dgm:spPr/>
    </dgm:pt>
    <dgm:pt modelId="{0413C6B2-2245-F04F-80B2-D8FAE3BEA715}" type="pres">
      <dgm:prSet presAssocID="{C5A19E62-EED4-4DA8-B159-E3B1182EBFC7}" presName="spaceBetweenRectangles" presStyleCnt="0"/>
      <dgm:spPr/>
    </dgm:pt>
    <dgm:pt modelId="{6DE747A3-E8FF-7A4D-A4B4-BCB749E06BF6}" type="pres">
      <dgm:prSet presAssocID="{0E475E4B-B4A4-40A7-A330-596F978BD5FB}" presName="parentLin" presStyleCnt="0"/>
      <dgm:spPr/>
    </dgm:pt>
    <dgm:pt modelId="{52E08B38-2199-DE4D-9B41-04294C231E98}" type="pres">
      <dgm:prSet presAssocID="{0E475E4B-B4A4-40A7-A330-596F978BD5FB}" presName="parentLeftMargin" presStyleLbl="node1" presStyleIdx="0" presStyleCnt="2"/>
      <dgm:spPr/>
    </dgm:pt>
    <dgm:pt modelId="{A08BEC7F-F099-5A46-905C-6E544D33CA1E}" type="pres">
      <dgm:prSet presAssocID="{0E475E4B-B4A4-40A7-A330-596F978BD5FB}" presName="parentText" presStyleLbl="node1" presStyleIdx="1" presStyleCnt="2">
        <dgm:presLayoutVars>
          <dgm:chMax val="0"/>
          <dgm:bulletEnabled val="1"/>
        </dgm:presLayoutVars>
      </dgm:prSet>
      <dgm:spPr/>
    </dgm:pt>
    <dgm:pt modelId="{CC368A53-780E-BD47-B860-786DE5A24B6C}" type="pres">
      <dgm:prSet presAssocID="{0E475E4B-B4A4-40A7-A330-596F978BD5FB}" presName="negativeSpace" presStyleCnt="0"/>
      <dgm:spPr/>
    </dgm:pt>
    <dgm:pt modelId="{071BB467-0A0B-5648-AF44-8CB94ECA32C6}" type="pres">
      <dgm:prSet presAssocID="{0E475E4B-B4A4-40A7-A330-596F978BD5FB}" presName="childText" presStyleLbl="conFgAcc1" presStyleIdx="1" presStyleCnt="2">
        <dgm:presLayoutVars>
          <dgm:bulletEnabled val="1"/>
        </dgm:presLayoutVars>
      </dgm:prSet>
      <dgm:spPr/>
    </dgm:pt>
  </dgm:ptLst>
  <dgm:cxnLst>
    <dgm:cxn modelId="{AEAE4654-F67E-4DF4-9111-3C3112529DF1}" srcId="{EA2F385D-AC2C-492C-8D79-EC1A313DBB0F}" destId="{0E475E4B-B4A4-40A7-A330-596F978BD5FB}" srcOrd="1" destOrd="0" parTransId="{A2AB81C8-DE87-4906-9C0A-AA136CE4F5C1}" sibTransId="{3D09B5C5-CCE1-4FA5-AD6F-EE8F8B24EAE2}"/>
    <dgm:cxn modelId="{2B52FC55-58A4-4F3B-8C08-ACD073E6B47B}" srcId="{EA2F385D-AC2C-492C-8D79-EC1A313DBB0F}" destId="{E4410ACE-83BB-4075-8D24-96A953248184}" srcOrd="0" destOrd="0" parTransId="{C43233FF-0D5C-4E15-B99E-63059C2259C5}" sibTransId="{C5A19E62-EED4-4DA8-B159-E3B1182EBFC7}"/>
    <dgm:cxn modelId="{69C4839B-A7B4-9641-B21C-41E40AB25E19}" type="presOf" srcId="{0E475E4B-B4A4-40A7-A330-596F978BD5FB}" destId="{52E08B38-2199-DE4D-9B41-04294C231E98}" srcOrd="0" destOrd="0" presId="urn:microsoft.com/office/officeart/2005/8/layout/list1"/>
    <dgm:cxn modelId="{9F0FBA9F-B223-8347-A94E-C53482C1DFB7}" type="presOf" srcId="{EA2F385D-AC2C-492C-8D79-EC1A313DBB0F}" destId="{4C7F0673-B8DF-E141-9307-60662FCA9529}" srcOrd="0" destOrd="0" presId="urn:microsoft.com/office/officeart/2005/8/layout/list1"/>
    <dgm:cxn modelId="{3A8FBFB3-0073-4C46-9770-16E0FEEDCC3C}" type="presOf" srcId="{0E475E4B-B4A4-40A7-A330-596F978BD5FB}" destId="{A08BEC7F-F099-5A46-905C-6E544D33CA1E}" srcOrd="1" destOrd="0" presId="urn:microsoft.com/office/officeart/2005/8/layout/list1"/>
    <dgm:cxn modelId="{77EBBAEC-6DC0-C24E-A493-442E0C8F3D75}" type="presOf" srcId="{E4410ACE-83BB-4075-8D24-96A953248184}" destId="{44E058C8-CF6E-764F-9E32-25D0D34A0722}" srcOrd="0" destOrd="0" presId="urn:microsoft.com/office/officeart/2005/8/layout/list1"/>
    <dgm:cxn modelId="{F0902BF8-BD72-CB44-8E2E-4DD51EFC2CB3}" type="presOf" srcId="{E4410ACE-83BB-4075-8D24-96A953248184}" destId="{30A4075C-5DE9-EE4C-82FF-8B474591E81C}" srcOrd="1" destOrd="0" presId="urn:microsoft.com/office/officeart/2005/8/layout/list1"/>
    <dgm:cxn modelId="{E0629B48-B8ED-DC4E-9BBE-AE799710ABED}" type="presParOf" srcId="{4C7F0673-B8DF-E141-9307-60662FCA9529}" destId="{81C3B899-89A4-9A48-BAEB-DB29D5AFF645}" srcOrd="0" destOrd="0" presId="urn:microsoft.com/office/officeart/2005/8/layout/list1"/>
    <dgm:cxn modelId="{51E5F3C4-9616-B34A-8D98-80B52E48AF6A}" type="presParOf" srcId="{81C3B899-89A4-9A48-BAEB-DB29D5AFF645}" destId="{44E058C8-CF6E-764F-9E32-25D0D34A0722}" srcOrd="0" destOrd="0" presId="urn:microsoft.com/office/officeart/2005/8/layout/list1"/>
    <dgm:cxn modelId="{A0165E22-F80D-A445-997C-ECDD712F639E}" type="presParOf" srcId="{81C3B899-89A4-9A48-BAEB-DB29D5AFF645}" destId="{30A4075C-5DE9-EE4C-82FF-8B474591E81C}" srcOrd="1" destOrd="0" presId="urn:microsoft.com/office/officeart/2005/8/layout/list1"/>
    <dgm:cxn modelId="{0F544F26-4D81-6F44-A17F-A4D5AA8142DC}" type="presParOf" srcId="{4C7F0673-B8DF-E141-9307-60662FCA9529}" destId="{53306E65-28E5-AC40-9123-E1A2C8C76A7E}" srcOrd="1" destOrd="0" presId="urn:microsoft.com/office/officeart/2005/8/layout/list1"/>
    <dgm:cxn modelId="{4CF7DAE2-7BFE-1E47-8752-B7EAE38DD7BA}" type="presParOf" srcId="{4C7F0673-B8DF-E141-9307-60662FCA9529}" destId="{1A227FEA-266E-7347-8712-F0589ADF0BE4}" srcOrd="2" destOrd="0" presId="urn:microsoft.com/office/officeart/2005/8/layout/list1"/>
    <dgm:cxn modelId="{372DE9CB-3BAB-1344-9A4B-D10D876D4B46}" type="presParOf" srcId="{4C7F0673-B8DF-E141-9307-60662FCA9529}" destId="{0413C6B2-2245-F04F-80B2-D8FAE3BEA715}" srcOrd="3" destOrd="0" presId="urn:microsoft.com/office/officeart/2005/8/layout/list1"/>
    <dgm:cxn modelId="{8A4B1963-4B5F-5F47-8B88-F3E53015C34C}" type="presParOf" srcId="{4C7F0673-B8DF-E141-9307-60662FCA9529}" destId="{6DE747A3-E8FF-7A4D-A4B4-BCB749E06BF6}" srcOrd="4" destOrd="0" presId="urn:microsoft.com/office/officeart/2005/8/layout/list1"/>
    <dgm:cxn modelId="{E47FBF2D-693A-A540-ADF8-08A934A5C6A6}" type="presParOf" srcId="{6DE747A3-E8FF-7A4D-A4B4-BCB749E06BF6}" destId="{52E08B38-2199-DE4D-9B41-04294C231E98}" srcOrd="0" destOrd="0" presId="urn:microsoft.com/office/officeart/2005/8/layout/list1"/>
    <dgm:cxn modelId="{6E3A4915-AB8D-094A-AA7B-56C1EF75F928}" type="presParOf" srcId="{6DE747A3-E8FF-7A4D-A4B4-BCB749E06BF6}" destId="{A08BEC7F-F099-5A46-905C-6E544D33CA1E}" srcOrd="1" destOrd="0" presId="urn:microsoft.com/office/officeart/2005/8/layout/list1"/>
    <dgm:cxn modelId="{1C30F563-CDBC-5F4F-AA8A-85F02A41F9F1}" type="presParOf" srcId="{4C7F0673-B8DF-E141-9307-60662FCA9529}" destId="{CC368A53-780E-BD47-B860-786DE5A24B6C}" srcOrd="5" destOrd="0" presId="urn:microsoft.com/office/officeart/2005/8/layout/list1"/>
    <dgm:cxn modelId="{615BEEF4-5C29-034D-A415-412B08215BB2}" type="presParOf" srcId="{4C7F0673-B8DF-E141-9307-60662FCA9529}" destId="{071BB467-0A0B-5648-AF44-8CB94ECA32C6}"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18046A-0719-48A3-9C23-3D99636D9DF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0EDD6EC-1A93-44FC-B6FE-90D1B21ECC0F}">
      <dgm:prSet/>
      <dgm:spPr/>
      <dgm:t>
        <a:bodyPr/>
        <a:lstStyle/>
        <a:p>
          <a:r>
            <a:rPr lang="en-IN"/>
            <a:t>Mathematics</a:t>
          </a:r>
          <a:endParaRPr lang="en-US"/>
        </a:p>
      </dgm:t>
    </dgm:pt>
    <dgm:pt modelId="{FFFE9C7C-0B4E-4585-AE56-B485547F167D}" type="parTrans" cxnId="{20F8178A-9CEA-4553-A4D7-46E4852B2FF0}">
      <dgm:prSet/>
      <dgm:spPr/>
      <dgm:t>
        <a:bodyPr/>
        <a:lstStyle/>
        <a:p>
          <a:endParaRPr lang="en-US"/>
        </a:p>
      </dgm:t>
    </dgm:pt>
    <dgm:pt modelId="{A0CD2D41-78E6-41D0-B7D6-5785F33AC066}" type="sibTrans" cxnId="{20F8178A-9CEA-4553-A4D7-46E4852B2FF0}">
      <dgm:prSet/>
      <dgm:spPr/>
      <dgm:t>
        <a:bodyPr/>
        <a:lstStyle/>
        <a:p>
          <a:endParaRPr lang="en-US"/>
        </a:p>
      </dgm:t>
    </dgm:pt>
    <dgm:pt modelId="{54357D8D-736A-4AA9-8560-70F7CDA59BC5}">
      <dgm:prSet/>
      <dgm:spPr/>
      <dgm:t>
        <a:bodyPr/>
        <a:lstStyle/>
        <a:p>
          <a:r>
            <a:rPr lang="en-IN"/>
            <a:t>Plotting</a:t>
          </a:r>
          <a:endParaRPr lang="en-US"/>
        </a:p>
      </dgm:t>
    </dgm:pt>
    <dgm:pt modelId="{F67AEDC8-395E-42E5-A572-54B1AFC59117}" type="parTrans" cxnId="{A2CDD452-88FD-4162-AEE6-BBC4E2C1DA22}">
      <dgm:prSet/>
      <dgm:spPr/>
      <dgm:t>
        <a:bodyPr/>
        <a:lstStyle/>
        <a:p>
          <a:endParaRPr lang="en-US"/>
        </a:p>
      </dgm:t>
    </dgm:pt>
    <dgm:pt modelId="{98A3BB2B-152C-4948-BE1F-0AFCB87688E8}" type="sibTrans" cxnId="{A2CDD452-88FD-4162-AEE6-BBC4E2C1DA22}">
      <dgm:prSet/>
      <dgm:spPr/>
      <dgm:t>
        <a:bodyPr/>
        <a:lstStyle/>
        <a:p>
          <a:endParaRPr lang="en-US"/>
        </a:p>
      </dgm:t>
    </dgm:pt>
    <dgm:pt modelId="{547866F1-0B0F-4825-9CC0-823B1201AD97}">
      <dgm:prSet/>
      <dgm:spPr/>
      <dgm:t>
        <a:bodyPr/>
        <a:lstStyle/>
        <a:p>
          <a:r>
            <a:rPr lang="en-IN"/>
            <a:t>Backend(Pandas, connect 4, digital photography OpenCV)</a:t>
          </a:r>
          <a:endParaRPr lang="en-US"/>
        </a:p>
      </dgm:t>
    </dgm:pt>
    <dgm:pt modelId="{CACC43B3-B213-42B6-BDCB-2A667C2F86C6}" type="parTrans" cxnId="{0B960720-5116-4A31-999D-2551C8411A94}">
      <dgm:prSet/>
      <dgm:spPr/>
      <dgm:t>
        <a:bodyPr/>
        <a:lstStyle/>
        <a:p>
          <a:endParaRPr lang="en-US"/>
        </a:p>
      </dgm:t>
    </dgm:pt>
    <dgm:pt modelId="{19EACF12-F118-43DE-95C7-AA3D74A81EC1}" type="sibTrans" cxnId="{0B960720-5116-4A31-999D-2551C8411A94}">
      <dgm:prSet/>
      <dgm:spPr/>
      <dgm:t>
        <a:bodyPr/>
        <a:lstStyle/>
        <a:p>
          <a:endParaRPr lang="en-US"/>
        </a:p>
      </dgm:t>
    </dgm:pt>
    <dgm:pt modelId="{610596C4-066E-4846-892F-308203E0B7A9}">
      <dgm:prSet/>
      <dgm:spPr/>
      <dgm:t>
        <a:bodyPr/>
        <a:lstStyle/>
        <a:p>
          <a:r>
            <a:rPr lang="en-IN"/>
            <a:t>Machine Learning</a:t>
          </a:r>
          <a:endParaRPr lang="en-US"/>
        </a:p>
      </dgm:t>
    </dgm:pt>
    <dgm:pt modelId="{14979B39-F995-408E-A4E3-12C39E51C730}" type="parTrans" cxnId="{BA6C6001-94E4-4AFF-AC3F-59E4C7FC759F}">
      <dgm:prSet/>
      <dgm:spPr/>
      <dgm:t>
        <a:bodyPr/>
        <a:lstStyle/>
        <a:p>
          <a:endParaRPr lang="en-US"/>
        </a:p>
      </dgm:t>
    </dgm:pt>
    <dgm:pt modelId="{9A410D62-EDB5-495D-98D6-3D2B5F014C3D}" type="sibTrans" cxnId="{BA6C6001-94E4-4AFF-AC3F-59E4C7FC759F}">
      <dgm:prSet/>
      <dgm:spPr/>
      <dgm:t>
        <a:bodyPr/>
        <a:lstStyle/>
        <a:p>
          <a:endParaRPr lang="en-US"/>
        </a:p>
      </dgm:t>
    </dgm:pt>
    <dgm:pt modelId="{656B2522-8ECD-4A4D-9134-4E492CED51A6}" type="pres">
      <dgm:prSet presAssocID="{E018046A-0719-48A3-9C23-3D99636D9DF0}" presName="hierChild1" presStyleCnt="0">
        <dgm:presLayoutVars>
          <dgm:chPref val="1"/>
          <dgm:dir/>
          <dgm:animOne val="branch"/>
          <dgm:animLvl val="lvl"/>
          <dgm:resizeHandles/>
        </dgm:presLayoutVars>
      </dgm:prSet>
      <dgm:spPr/>
    </dgm:pt>
    <dgm:pt modelId="{E947EFA5-6E93-DE40-B3B6-31CA057ABBBC}" type="pres">
      <dgm:prSet presAssocID="{50EDD6EC-1A93-44FC-B6FE-90D1B21ECC0F}" presName="hierRoot1" presStyleCnt="0"/>
      <dgm:spPr/>
    </dgm:pt>
    <dgm:pt modelId="{2734591E-B01F-1F4C-9C60-49A1D43B454D}" type="pres">
      <dgm:prSet presAssocID="{50EDD6EC-1A93-44FC-B6FE-90D1B21ECC0F}" presName="composite" presStyleCnt="0"/>
      <dgm:spPr/>
    </dgm:pt>
    <dgm:pt modelId="{A98A6001-0F4C-C04C-B82E-D0F7CBBE958A}" type="pres">
      <dgm:prSet presAssocID="{50EDD6EC-1A93-44FC-B6FE-90D1B21ECC0F}" presName="background" presStyleLbl="node0" presStyleIdx="0" presStyleCnt="4"/>
      <dgm:spPr/>
    </dgm:pt>
    <dgm:pt modelId="{EA2E2E59-DD90-4542-996A-5E7C8BFCDFCB}" type="pres">
      <dgm:prSet presAssocID="{50EDD6EC-1A93-44FC-B6FE-90D1B21ECC0F}" presName="text" presStyleLbl="fgAcc0" presStyleIdx="0" presStyleCnt="4">
        <dgm:presLayoutVars>
          <dgm:chPref val="3"/>
        </dgm:presLayoutVars>
      </dgm:prSet>
      <dgm:spPr/>
    </dgm:pt>
    <dgm:pt modelId="{F7BBC744-8871-F14B-B701-71C974186D81}" type="pres">
      <dgm:prSet presAssocID="{50EDD6EC-1A93-44FC-B6FE-90D1B21ECC0F}" presName="hierChild2" presStyleCnt="0"/>
      <dgm:spPr/>
    </dgm:pt>
    <dgm:pt modelId="{3F387A56-18BB-F24A-909D-550A7FAA329E}" type="pres">
      <dgm:prSet presAssocID="{54357D8D-736A-4AA9-8560-70F7CDA59BC5}" presName="hierRoot1" presStyleCnt="0"/>
      <dgm:spPr/>
    </dgm:pt>
    <dgm:pt modelId="{4C58A403-AE6E-654B-A37A-691168347A90}" type="pres">
      <dgm:prSet presAssocID="{54357D8D-736A-4AA9-8560-70F7CDA59BC5}" presName="composite" presStyleCnt="0"/>
      <dgm:spPr/>
    </dgm:pt>
    <dgm:pt modelId="{6056D060-34EC-344A-801D-ADA1E1CA4E57}" type="pres">
      <dgm:prSet presAssocID="{54357D8D-736A-4AA9-8560-70F7CDA59BC5}" presName="background" presStyleLbl="node0" presStyleIdx="1" presStyleCnt="4"/>
      <dgm:spPr/>
    </dgm:pt>
    <dgm:pt modelId="{D5EE2724-F1E3-1A42-A821-89890FA73028}" type="pres">
      <dgm:prSet presAssocID="{54357D8D-736A-4AA9-8560-70F7CDA59BC5}" presName="text" presStyleLbl="fgAcc0" presStyleIdx="1" presStyleCnt="4">
        <dgm:presLayoutVars>
          <dgm:chPref val="3"/>
        </dgm:presLayoutVars>
      </dgm:prSet>
      <dgm:spPr/>
    </dgm:pt>
    <dgm:pt modelId="{D7844BA6-9113-5C45-95EF-CD4849C97844}" type="pres">
      <dgm:prSet presAssocID="{54357D8D-736A-4AA9-8560-70F7CDA59BC5}" presName="hierChild2" presStyleCnt="0"/>
      <dgm:spPr/>
    </dgm:pt>
    <dgm:pt modelId="{C5B76445-8432-254B-B796-A53CBDCE4309}" type="pres">
      <dgm:prSet presAssocID="{547866F1-0B0F-4825-9CC0-823B1201AD97}" presName="hierRoot1" presStyleCnt="0"/>
      <dgm:spPr/>
    </dgm:pt>
    <dgm:pt modelId="{C5B08221-3503-5948-B883-9AA8C4C7588A}" type="pres">
      <dgm:prSet presAssocID="{547866F1-0B0F-4825-9CC0-823B1201AD97}" presName="composite" presStyleCnt="0"/>
      <dgm:spPr/>
    </dgm:pt>
    <dgm:pt modelId="{CEE5D1DE-39E3-3148-918C-E6AD9430985A}" type="pres">
      <dgm:prSet presAssocID="{547866F1-0B0F-4825-9CC0-823B1201AD97}" presName="background" presStyleLbl="node0" presStyleIdx="2" presStyleCnt="4"/>
      <dgm:spPr/>
    </dgm:pt>
    <dgm:pt modelId="{42755840-3AE8-AB48-8A69-DD474CF9B0B7}" type="pres">
      <dgm:prSet presAssocID="{547866F1-0B0F-4825-9CC0-823B1201AD97}" presName="text" presStyleLbl="fgAcc0" presStyleIdx="2" presStyleCnt="4">
        <dgm:presLayoutVars>
          <dgm:chPref val="3"/>
        </dgm:presLayoutVars>
      </dgm:prSet>
      <dgm:spPr/>
    </dgm:pt>
    <dgm:pt modelId="{337BCAF5-75BC-5E44-B6F8-D6E45AC4BD6F}" type="pres">
      <dgm:prSet presAssocID="{547866F1-0B0F-4825-9CC0-823B1201AD97}" presName="hierChild2" presStyleCnt="0"/>
      <dgm:spPr/>
    </dgm:pt>
    <dgm:pt modelId="{3986D11C-7259-9747-8F12-0267771AE945}" type="pres">
      <dgm:prSet presAssocID="{610596C4-066E-4846-892F-308203E0B7A9}" presName="hierRoot1" presStyleCnt="0"/>
      <dgm:spPr/>
    </dgm:pt>
    <dgm:pt modelId="{512B5FBE-769B-9A40-8DE0-14C47E52125A}" type="pres">
      <dgm:prSet presAssocID="{610596C4-066E-4846-892F-308203E0B7A9}" presName="composite" presStyleCnt="0"/>
      <dgm:spPr/>
    </dgm:pt>
    <dgm:pt modelId="{36A2A426-1E23-204D-B06F-DD92BE41BD48}" type="pres">
      <dgm:prSet presAssocID="{610596C4-066E-4846-892F-308203E0B7A9}" presName="background" presStyleLbl="node0" presStyleIdx="3" presStyleCnt="4"/>
      <dgm:spPr/>
    </dgm:pt>
    <dgm:pt modelId="{A2355B24-FD8A-C441-8987-C08954EAE6BF}" type="pres">
      <dgm:prSet presAssocID="{610596C4-066E-4846-892F-308203E0B7A9}" presName="text" presStyleLbl="fgAcc0" presStyleIdx="3" presStyleCnt="4">
        <dgm:presLayoutVars>
          <dgm:chPref val="3"/>
        </dgm:presLayoutVars>
      </dgm:prSet>
      <dgm:spPr/>
    </dgm:pt>
    <dgm:pt modelId="{DD333C8C-97DE-A141-83B0-45560299C0D7}" type="pres">
      <dgm:prSet presAssocID="{610596C4-066E-4846-892F-308203E0B7A9}" presName="hierChild2" presStyleCnt="0"/>
      <dgm:spPr/>
    </dgm:pt>
  </dgm:ptLst>
  <dgm:cxnLst>
    <dgm:cxn modelId="{BA6C6001-94E4-4AFF-AC3F-59E4C7FC759F}" srcId="{E018046A-0719-48A3-9C23-3D99636D9DF0}" destId="{610596C4-066E-4846-892F-308203E0B7A9}" srcOrd="3" destOrd="0" parTransId="{14979B39-F995-408E-A4E3-12C39E51C730}" sibTransId="{9A410D62-EDB5-495D-98D6-3D2B5F014C3D}"/>
    <dgm:cxn modelId="{0B960720-5116-4A31-999D-2551C8411A94}" srcId="{E018046A-0719-48A3-9C23-3D99636D9DF0}" destId="{547866F1-0B0F-4825-9CC0-823B1201AD97}" srcOrd="2" destOrd="0" parTransId="{CACC43B3-B213-42B6-BDCB-2A667C2F86C6}" sibTransId="{19EACF12-F118-43DE-95C7-AA3D74A81EC1}"/>
    <dgm:cxn modelId="{9FE66C4E-E8B4-B44B-BC24-3ABDD1C49F45}" type="presOf" srcId="{547866F1-0B0F-4825-9CC0-823B1201AD97}" destId="{42755840-3AE8-AB48-8A69-DD474CF9B0B7}" srcOrd="0" destOrd="0" presId="urn:microsoft.com/office/officeart/2005/8/layout/hierarchy1"/>
    <dgm:cxn modelId="{A2CDD452-88FD-4162-AEE6-BBC4E2C1DA22}" srcId="{E018046A-0719-48A3-9C23-3D99636D9DF0}" destId="{54357D8D-736A-4AA9-8560-70F7CDA59BC5}" srcOrd="1" destOrd="0" parTransId="{F67AEDC8-395E-42E5-A572-54B1AFC59117}" sibTransId="{98A3BB2B-152C-4948-BE1F-0AFCB87688E8}"/>
    <dgm:cxn modelId="{A14C0F5F-AB92-D34A-8970-530CA7F0412A}" type="presOf" srcId="{54357D8D-736A-4AA9-8560-70F7CDA59BC5}" destId="{D5EE2724-F1E3-1A42-A821-89890FA73028}" srcOrd="0" destOrd="0" presId="urn:microsoft.com/office/officeart/2005/8/layout/hierarchy1"/>
    <dgm:cxn modelId="{B1D05B68-12BF-564E-A29B-47ACFB8F0135}" type="presOf" srcId="{E018046A-0719-48A3-9C23-3D99636D9DF0}" destId="{656B2522-8ECD-4A4D-9134-4E492CED51A6}" srcOrd="0" destOrd="0" presId="urn:microsoft.com/office/officeart/2005/8/layout/hierarchy1"/>
    <dgm:cxn modelId="{3AADD66D-2239-7849-A608-1C4CCE8E5219}" type="presOf" srcId="{50EDD6EC-1A93-44FC-B6FE-90D1B21ECC0F}" destId="{EA2E2E59-DD90-4542-996A-5E7C8BFCDFCB}" srcOrd="0" destOrd="0" presId="urn:microsoft.com/office/officeart/2005/8/layout/hierarchy1"/>
    <dgm:cxn modelId="{20F8178A-9CEA-4553-A4D7-46E4852B2FF0}" srcId="{E018046A-0719-48A3-9C23-3D99636D9DF0}" destId="{50EDD6EC-1A93-44FC-B6FE-90D1B21ECC0F}" srcOrd="0" destOrd="0" parTransId="{FFFE9C7C-0B4E-4585-AE56-B485547F167D}" sibTransId="{A0CD2D41-78E6-41D0-B7D6-5785F33AC066}"/>
    <dgm:cxn modelId="{A1C8F3FF-E914-2743-9F91-31EB906D6D64}" type="presOf" srcId="{610596C4-066E-4846-892F-308203E0B7A9}" destId="{A2355B24-FD8A-C441-8987-C08954EAE6BF}" srcOrd="0" destOrd="0" presId="urn:microsoft.com/office/officeart/2005/8/layout/hierarchy1"/>
    <dgm:cxn modelId="{B860F257-F9BB-1447-80A5-EB20E99A3450}" type="presParOf" srcId="{656B2522-8ECD-4A4D-9134-4E492CED51A6}" destId="{E947EFA5-6E93-DE40-B3B6-31CA057ABBBC}" srcOrd="0" destOrd="0" presId="urn:microsoft.com/office/officeart/2005/8/layout/hierarchy1"/>
    <dgm:cxn modelId="{DC8AC6BB-7DDD-3949-A53E-B454043C0E10}" type="presParOf" srcId="{E947EFA5-6E93-DE40-B3B6-31CA057ABBBC}" destId="{2734591E-B01F-1F4C-9C60-49A1D43B454D}" srcOrd="0" destOrd="0" presId="urn:microsoft.com/office/officeart/2005/8/layout/hierarchy1"/>
    <dgm:cxn modelId="{448FBB61-C415-AA43-B201-67292884B1FE}" type="presParOf" srcId="{2734591E-B01F-1F4C-9C60-49A1D43B454D}" destId="{A98A6001-0F4C-C04C-B82E-D0F7CBBE958A}" srcOrd="0" destOrd="0" presId="urn:microsoft.com/office/officeart/2005/8/layout/hierarchy1"/>
    <dgm:cxn modelId="{82EB7759-FA81-0042-B9DE-58BE2A735421}" type="presParOf" srcId="{2734591E-B01F-1F4C-9C60-49A1D43B454D}" destId="{EA2E2E59-DD90-4542-996A-5E7C8BFCDFCB}" srcOrd="1" destOrd="0" presId="urn:microsoft.com/office/officeart/2005/8/layout/hierarchy1"/>
    <dgm:cxn modelId="{71A55636-D17B-A74E-8EBD-9E6B091C3F24}" type="presParOf" srcId="{E947EFA5-6E93-DE40-B3B6-31CA057ABBBC}" destId="{F7BBC744-8871-F14B-B701-71C974186D81}" srcOrd="1" destOrd="0" presId="urn:microsoft.com/office/officeart/2005/8/layout/hierarchy1"/>
    <dgm:cxn modelId="{A3C994D9-72CA-544C-8FFD-708E473F4CB0}" type="presParOf" srcId="{656B2522-8ECD-4A4D-9134-4E492CED51A6}" destId="{3F387A56-18BB-F24A-909D-550A7FAA329E}" srcOrd="1" destOrd="0" presId="urn:microsoft.com/office/officeart/2005/8/layout/hierarchy1"/>
    <dgm:cxn modelId="{AB7D885B-3979-9345-A5E7-6A7FC5B1CCDB}" type="presParOf" srcId="{3F387A56-18BB-F24A-909D-550A7FAA329E}" destId="{4C58A403-AE6E-654B-A37A-691168347A90}" srcOrd="0" destOrd="0" presId="urn:microsoft.com/office/officeart/2005/8/layout/hierarchy1"/>
    <dgm:cxn modelId="{7C684B33-D45B-6E46-91B3-9D1BE70A4594}" type="presParOf" srcId="{4C58A403-AE6E-654B-A37A-691168347A90}" destId="{6056D060-34EC-344A-801D-ADA1E1CA4E57}" srcOrd="0" destOrd="0" presId="urn:microsoft.com/office/officeart/2005/8/layout/hierarchy1"/>
    <dgm:cxn modelId="{88E2044B-814A-424E-A385-14B1AC2683B8}" type="presParOf" srcId="{4C58A403-AE6E-654B-A37A-691168347A90}" destId="{D5EE2724-F1E3-1A42-A821-89890FA73028}" srcOrd="1" destOrd="0" presId="urn:microsoft.com/office/officeart/2005/8/layout/hierarchy1"/>
    <dgm:cxn modelId="{567EBA31-2B7F-DC4F-820E-3DE85C59A3AB}" type="presParOf" srcId="{3F387A56-18BB-F24A-909D-550A7FAA329E}" destId="{D7844BA6-9113-5C45-95EF-CD4849C97844}" srcOrd="1" destOrd="0" presId="urn:microsoft.com/office/officeart/2005/8/layout/hierarchy1"/>
    <dgm:cxn modelId="{F75FC084-7CD3-B440-8E5E-866901B3757A}" type="presParOf" srcId="{656B2522-8ECD-4A4D-9134-4E492CED51A6}" destId="{C5B76445-8432-254B-B796-A53CBDCE4309}" srcOrd="2" destOrd="0" presId="urn:microsoft.com/office/officeart/2005/8/layout/hierarchy1"/>
    <dgm:cxn modelId="{7E61A53E-0F89-2448-A330-342BECE285C2}" type="presParOf" srcId="{C5B76445-8432-254B-B796-A53CBDCE4309}" destId="{C5B08221-3503-5948-B883-9AA8C4C7588A}" srcOrd="0" destOrd="0" presId="urn:microsoft.com/office/officeart/2005/8/layout/hierarchy1"/>
    <dgm:cxn modelId="{67414795-711F-CC4E-AB21-38784BEC6956}" type="presParOf" srcId="{C5B08221-3503-5948-B883-9AA8C4C7588A}" destId="{CEE5D1DE-39E3-3148-918C-E6AD9430985A}" srcOrd="0" destOrd="0" presId="urn:microsoft.com/office/officeart/2005/8/layout/hierarchy1"/>
    <dgm:cxn modelId="{FA2E7F17-E35E-0B46-AC41-7317E3E7A71A}" type="presParOf" srcId="{C5B08221-3503-5948-B883-9AA8C4C7588A}" destId="{42755840-3AE8-AB48-8A69-DD474CF9B0B7}" srcOrd="1" destOrd="0" presId="urn:microsoft.com/office/officeart/2005/8/layout/hierarchy1"/>
    <dgm:cxn modelId="{45F19910-02E9-EE45-BD2A-2A78A69DD04F}" type="presParOf" srcId="{C5B76445-8432-254B-B796-A53CBDCE4309}" destId="{337BCAF5-75BC-5E44-B6F8-D6E45AC4BD6F}" srcOrd="1" destOrd="0" presId="urn:microsoft.com/office/officeart/2005/8/layout/hierarchy1"/>
    <dgm:cxn modelId="{385D899F-E902-CD46-B7BC-A3ADF16EC6E0}" type="presParOf" srcId="{656B2522-8ECD-4A4D-9134-4E492CED51A6}" destId="{3986D11C-7259-9747-8F12-0267771AE945}" srcOrd="3" destOrd="0" presId="urn:microsoft.com/office/officeart/2005/8/layout/hierarchy1"/>
    <dgm:cxn modelId="{4C679493-9A2E-1D40-A755-9E8F503AEB53}" type="presParOf" srcId="{3986D11C-7259-9747-8F12-0267771AE945}" destId="{512B5FBE-769B-9A40-8DE0-14C47E52125A}" srcOrd="0" destOrd="0" presId="urn:microsoft.com/office/officeart/2005/8/layout/hierarchy1"/>
    <dgm:cxn modelId="{D7B6A7F6-D881-D949-B11E-1D8337265F60}" type="presParOf" srcId="{512B5FBE-769B-9A40-8DE0-14C47E52125A}" destId="{36A2A426-1E23-204D-B06F-DD92BE41BD48}" srcOrd="0" destOrd="0" presId="urn:microsoft.com/office/officeart/2005/8/layout/hierarchy1"/>
    <dgm:cxn modelId="{9CD27DB4-DD68-5D4B-AEF5-1C00530FE7EB}" type="presParOf" srcId="{512B5FBE-769B-9A40-8DE0-14C47E52125A}" destId="{A2355B24-FD8A-C441-8987-C08954EAE6BF}" srcOrd="1" destOrd="0" presId="urn:microsoft.com/office/officeart/2005/8/layout/hierarchy1"/>
    <dgm:cxn modelId="{0A3E2C05-7099-F847-B860-4F089DC8DFBA}" type="presParOf" srcId="{3986D11C-7259-9747-8F12-0267771AE945}" destId="{DD333C8C-97DE-A141-83B0-45560299C0D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DFC315-A020-404B-8B6B-B506F73EBB2C}"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AA10051A-CF4D-4741-9D83-B6A22970C18A}">
      <dgm:prSet/>
      <dgm:spPr/>
      <dgm:t>
        <a:bodyPr/>
        <a:lstStyle/>
        <a:p>
          <a:r>
            <a:rPr lang="en-IN"/>
            <a:t>There are many data that are repetitive for example gender , country , and codes are always repetitive . </a:t>
          </a:r>
          <a:endParaRPr lang="en-US"/>
        </a:p>
      </dgm:t>
    </dgm:pt>
    <dgm:pt modelId="{845FF8F4-C8A2-4D85-BB46-6F83CAADD76B}" type="parTrans" cxnId="{5F7673D0-C822-45D6-974A-53EA2F8505A8}">
      <dgm:prSet/>
      <dgm:spPr/>
      <dgm:t>
        <a:bodyPr/>
        <a:lstStyle/>
        <a:p>
          <a:endParaRPr lang="en-US"/>
        </a:p>
      </dgm:t>
    </dgm:pt>
    <dgm:pt modelId="{CBA3CBE7-A1B3-4236-8CEF-36EFB65AFC70}" type="sibTrans" cxnId="{5F7673D0-C822-45D6-974A-53EA2F8505A8}">
      <dgm:prSet/>
      <dgm:spPr/>
      <dgm:t>
        <a:bodyPr/>
        <a:lstStyle/>
        <a:p>
          <a:endParaRPr lang="en-US"/>
        </a:p>
      </dgm:t>
    </dgm:pt>
    <dgm:pt modelId="{FA085E6E-C92F-4DBB-96F0-55F024D34728}">
      <dgm:prSet/>
      <dgm:spPr/>
      <dgm:t>
        <a:bodyPr/>
        <a:lstStyle/>
        <a:p>
          <a:r>
            <a:rPr lang="en-IN"/>
            <a:t>Categorical variables can take on only a limited</a:t>
          </a:r>
          <a:endParaRPr lang="en-US"/>
        </a:p>
      </dgm:t>
    </dgm:pt>
    <dgm:pt modelId="{66D37887-D889-4927-BC09-D4D8256BB058}" type="parTrans" cxnId="{4AD1F9DF-AC4B-425D-97A9-68B3438BDB37}">
      <dgm:prSet/>
      <dgm:spPr/>
      <dgm:t>
        <a:bodyPr/>
        <a:lstStyle/>
        <a:p>
          <a:endParaRPr lang="en-US"/>
        </a:p>
      </dgm:t>
    </dgm:pt>
    <dgm:pt modelId="{A4F3288B-17B2-4EBB-95C1-AB9286CA086F}" type="sibTrans" cxnId="{4AD1F9DF-AC4B-425D-97A9-68B3438BDB37}">
      <dgm:prSet/>
      <dgm:spPr/>
      <dgm:t>
        <a:bodyPr/>
        <a:lstStyle/>
        <a:p>
          <a:endParaRPr lang="en-US"/>
        </a:p>
      </dgm:t>
    </dgm:pt>
    <dgm:pt modelId="{24C68E6A-A7EC-4780-B755-E9FD6C7C489C}">
      <dgm:prSet/>
      <dgm:spPr/>
      <dgm:t>
        <a:bodyPr/>
        <a:lstStyle/>
        <a:p>
          <a:r>
            <a:rPr lang="en-IN"/>
            <a:t>The categorical data type is useful in the following cases −</a:t>
          </a:r>
          <a:endParaRPr lang="en-US"/>
        </a:p>
      </dgm:t>
    </dgm:pt>
    <dgm:pt modelId="{8E2F4AAE-345C-4C4E-8486-E0BB0307A495}" type="parTrans" cxnId="{30B4BDCE-3581-4D93-80DC-1DAF86928F89}">
      <dgm:prSet/>
      <dgm:spPr/>
      <dgm:t>
        <a:bodyPr/>
        <a:lstStyle/>
        <a:p>
          <a:endParaRPr lang="en-US"/>
        </a:p>
      </dgm:t>
    </dgm:pt>
    <dgm:pt modelId="{00E2BD41-37CE-4234-BC29-BD78B7289629}" type="sibTrans" cxnId="{30B4BDCE-3581-4D93-80DC-1DAF86928F89}">
      <dgm:prSet/>
      <dgm:spPr/>
      <dgm:t>
        <a:bodyPr/>
        <a:lstStyle/>
        <a:p>
          <a:endParaRPr lang="en-US"/>
        </a:p>
      </dgm:t>
    </dgm:pt>
    <dgm:pt modelId="{003A7A9F-E265-48B8-8FD0-37A3168FAB2E}">
      <dgm:prSet/>
      <dgm:spPr/>
      <dgm:t>
        <a:bodyPr/>
        <a:lstStyle/>
        <a:p>
          <a:r>
            <a:rPr lang="en-IN"/>
            <a:t>A string variable consisting of only a few different values. Converting such a string variable to a categorical variable will save some memory.</a:t>
          </a:r>
          <a:endParaRPr lang="en-US"/>
        </a:p>
      </dgm:t>
    </dgm:pt>
    <dgm:pt modelId="{01BDAEAC-9F6F-4888-8091-8F3B90F9AD71}" type="parTrans" cxnId="{1D58299D-A0B8-4C09-B424-F05AB0C77D52}">
      <dgm:prSet/>
      <dgm:spPr/>
      <dgm:t>
        <a:bodyPr/>
        <a:lstStyle/>
        <a:p>
          <a:endParaRPr lang="en-US"/>
        </a:p>
      </dgm:t>
    </dgm:pt>
    <dgm:pt modelId="{071A5070-9780-458B-B571-415336DF40B1}" type="sibTrans" cxnId="{1D58299D-A0B8-4C09-B424-F05AB0C77D52}">
      <dgm:prSet/>
      <dgm:spPr/>
      <dgm:t>
        <a:bodyPr/>
        <a:lstStyle/>
        <a:p>
          <a:endParaRPr lang="en-US"/>
        </a:p>
      </dgm:t>
    </dgm:pt>
    <dgm:pt modelId="{C1B32300-84FB-407F-B290-CCFC0DBBD7FE}">
      <dgm:prSet/>
      <dgm:spPr/>
      <dgm:t>
        <a:bodyPr/>
        <a:lstStyle/>
        <a:p>
          <a:r>
            <a:rPr lang="en-IN"/>
            <a:t>The lexical order of a variable is not the same as the logical order (“one”, “two”, “three”). By converting to a categorical and specifying an order on the categories, sorting and min/max will use the logical order instead of the lexical order.</a:t>
          </a:r>
          <a:endParaRPr lang="en-US"/>
        </a:p>
      </dgm:t>
    </dgm:pt>
    <dgm:pt modelId="{743E4683-9B8E-4FC2-B82C-19136DF7DA54}" type="parTrans" cxnId="{45851F86-AC16-4039-A652-B344A299E9E1}">
      <dgm:prSet/>
      <dgm:spPr/>
      <dgm:t>
        <a:bodyPr/>
        <a:lstStyle/>
        <a:p>
          <a:endParaRPr lang="en-US"/>
        </a:p>
      </dgm:t>
    </dgm:pt>
    <dgm:pt modelId="{0D453635-BF15-4139-A934-03E6D0C6F82C}" type="sibTrans" cxnId="{45851F86-AC16-4039-A652-B344A299E9E1}">
      <dgm:prSet/>
      <dgm:spPr/>
      <dgm:t>
        <a:bodyPr/>
        <a:lstStyle/>
        <a:p>
          <a:endParaRPr lang="en-US"/>
        </a:p>
      </dgm:t>
    </dgm:pt>
    <dgm:pt modelId="{58D70150-3CBD-4C84-B380-15CBBA4785FA}">
      <dgm:prSet/>
      <dgm:spPr/>
      <dgm:t>
        <a:bodyPr/>
        <a:lstStyle/>
        <a:p>
          <a:r>
            <a:rPr lang="en-IN"/>
            <a:t>As a signal to other python libraries that this column should be treated as a categorical variable (e.g. to use suitable statistical methods or plot types). </a:t>
          </a:r>
          <a:endParaRPr lang="en-US"/>
        </a:p>
      </dgm:t>
    </dgm:pt>
    <dgm:pt modelId="{CF29F527-51FF-48D2-A6E7-A2B8A61C199A}" type="parTrans" cxnId="{2A44E850-1B39-468B-BC16-28E11382FBA3}">
      <dgm:prSet/>
      <dgm:spPr/>
      <dgm:t>
        <a:bodyPr/>
        <a:lstStyle/>
        <a:p>
          <a:endParaRPr lang="en-US"/>
        </a:p>
      </dgm:t>
    </dgm:pt>
    <dgm:pt modelId="{A95023D8-9550-4459-9B18-F3BE74046183}" type="sibTrans" cxnId="{2A44E850-1B39-468B-BC16-28E11382FBA3}">
      <dgm:prSet/>
      <dgm:spPr/>
      <dgm:t>
        <a:bodyPr/>
        <a:lstStyle/>
        <a:p>
          <a:endParaRPr lang="en-US"/>
        </a:p>
      </dgm:t>
    </dgm:pt>
    <dgm:pt modelId="{F2581924-FC1C-334D-A46E-0DA822AC38AC}" type="pres">
      <dgm:prSet presAssocID="{81DFC315-A020-404B-8B6B-B506F73EBB2C}" presName="Name0" presStyleCnt="0">
        <dgm:presLayoutVars>
          <dgm:dir/>
          <dgm:resizeHandles val="exact"/>
        </dgm:presLayoutVars>
      </dgm:prSet>
      <dgm:spPr/>
    </dgm:pt>
    <dgm:pt modelId="{82EC990F-EAB7-E44F-93AD-5CBC58533156}" type="pres">
      <dgm:prSet presAssocID="{AA10051A-CF4D-4741-9D83-B6A22970C18A}" presName="node" presStyleLbl="node1" presStyleIdx="0" presStyleCnt="6">
        <dgm:presLayoutVars>
          <dgm:bulletEnabled val="1"/>
        </dgm:presLayoutVars>
      </dgm:prSet>
      <dgm:spPr/>
    </dgm:pt>
    <dgm:pt modelId="{52157797-B14C-D143-8D8C-8590809DD889}" type="pres">
      <dgm:prSet presAssocID="{CBA3CBE7-A1B3-4236-8CEF-36EFB65AFC70}" presName="sibTrans" presStyleLbl="sibTrans1D1" presStyleIdx="0" presStyleCnt="5"/>
      <dgm:spPr/>
    </dgm:pt>
    <dgm:pt modelId="{07865782-CD47-884C-9E98-323B11D3B7A4}" type="pres">
      <dgm:prSet presAssocID="{CBA3CBE7-A1B3-4236-8CEF-36EFB65AFC70}" presName="connectorText" presStyleLbl="sibTrans1D1" presStyleIdx="0" presStyleCnt="5"/>
      <dgm:spPr/>
    </dgm:pt>
    <dgm:pt modelId="{CCB3634F-DEA8-864D-845E-5B853A2444DB}" type="pres">
      <dgm:prSet presAssocID="{FA085E6E-C92F-4DBB-96F0-55F024D34728}" presName="node" presStyleLbl="node1" presStyleIdx="1" presStyleCnt="6">
        <dgm:presLayoutVars>
          <dgm:bulletEnabled val="1"/>
        </dgm:presLayoutVars>
      </dgm:prSet>
      <dgm:spPr/>
    </dgm:pt>
    <dgm:pt modelId="{C9DD5BBD-0118-3144-8A2C-BCC5A4D7A97C}" type="pres">
      <dgm:prSet presAssocID="{A4F3288B-17B2-4EBB-95C1-AB9286CA086F}" presName="sibTrans" presStyleLbl="sibTrans1D1" presStyleIdx="1" presStyleCnt="5"/>
      <dgm:spPr/>
    </dgm:pt>
    <dgm:pt modelId="{9FAFEF9A-E04D-434A-B65C-4E1225E8A3C8}" type="pres">
      <dgm:prSet presAssocID="{A4F3288B-17B2-4EBB-95C1-AB9286CA086F}" presName="connectorText" presStyleLbl="sibTrans1D1" presStyleIdx="1" presStyleCnt="5"/>
      <dgm:spPr/>
    </dgm:pt>
    <dgm:pt modelId="{D0886FBA-06BF-E240-BD65-591B19B51396}" type="pres">
      <dgm:prSet presAssocID="{24C68E6A-A7EC-4780-B755-E9FD6C7C489C}" presName="node" presStyleLbl="node1" presStyleIdx="2" presStyleCnt="6">
        <dgm:presLayoutVars>
          <dgm:bulletEnabled val="1"/>
        </dgm:presLayoutVars>
      </dgm:prSet>
      <dgm:spPr/>
    </dgm:pt>
    <dgm:pt modelId="{C3819F30-74A4-AF4E-9443-CD97A297713E}" type="pres">
      <dgm:prSet presAssocID="{00E2BD41-37CE-4234-BC29-BD78B7289629}" presName="sibTrans" presStyleLbl="sibTrans1D1" presStyleIdx="2" presStyleCnt="5"/>
      <dgm:spPr/>
    </dgm:pt>
    <dgm:pt modelId="{9ADC7400-6AB1-2F46-905A-6C9AF0FBEA4E}" type="pres">
      <dgm:prSet presAssocID="{00E2BD41-37CE-4234-BC29-BD78B7289629}" presName="connectorText" presStyleLbl="sibTrans1D1" presStyleIdx="2" presStyleCnt="5"/>
      <dgm:spPr/>
    </dgm:pt>
    <dgm:pt modelId="{FE9709C1-5E56-B246-AE10-F6B53B9F1F40}" type="pres">
      <dgm:prSet presAssocID="{003A7A9F-E265-48B8-8FD0-37A3168FAB2E}" presName="node" presStyleLbl="node1" presStyleIdx="3" presStyleCnt="6">
        <dgm:presLayoutVars>
          <dgm:bulletEnabled val="1"/>
        </dgm:presLayoutVars>
      </dgm:prSet>
      <dgm:spPr/>
    </dgm:pt>
    <dgm:pt modelId="{2327A10C-380D-3D4F-8143-DB7EFF13112F}" type="pres">
      <dgm:prSet presAssocID="{071A5070-9780-458B-B571-415336DF40B1}" presName="sibTrans" presStyleLbl="sibTrans1D1" presStyleIdx="3" presStyleCnt="5"/>
      <dgm:spPr/>
    </dgm:pt>
    <dgm:pt modelId="{48A29CE2-A813-2046-A32C-B7CD6FD7D7CB}" type="pres">
      <dgm:prSet presAssocID="{071A5070-9780-458B-B571-415336DF40B1}" presName="connectorText" presStyleLbl="sibTrans1D1" presStyleIdx="3" presStyleCnt="5"/>
      <dgm:spPr/>
    </dgm:pt>
    <dgm:pt modelId="{F483ABFC-20E7-444C-87AA-37615425FFE7}" type="pres">
      <dgm:prSet presAssocID="{C1B32300-84FB-407F-B290-CCFC0DBBD7FE}" presName="node" presStyleLbl="node1" presStyleIdx="4" presStyleCnt="6">
        <dgm:presLayoutVars>
          <dgm:bulletEnabled val="1"/>
        </dgm:presLayoutVars>
      </dgm:prSet>
      <dgm:spPr/>
    </dgm:pt>
    <dgm:pt modelId="{BF0B8FFF-CB87-5E4A-8FD4-026894ECDF28}" type="pres">
      <dgm:prSet presAssocID="{0D453635-BF15-4139-A934-03E6D0C6F82C}" presName="sibTrans" presStyleLbl="sibTrans1D1" presStyleIdx="4" presStyleCnt="5"/>
      <dgm:spPr/>
    </dgm:pt>
    <dgm:pt modelId="{93DF1DE4-EAD0-124F-9211-E30CD2E4317E}" type="pres">
      <dgm:prSet presAssocID="{0D453635-BF15-4139-A934-03E6D0C6F82C}" presName="connectorText" presStyleLbl="sibTrans1D1" presStyleIdx="4" presStyleCnt="5"/>
      <dgm:spPr/>
    </dgm:pt>
    <dgm:pt modelId="{F9753177-380E-8B4C-BBCE-9406DB338938}" type="pres">
      <dgm:prSet presAssocID="{58D70150-3CBD-4C84-B380-15CBBA4785FA}" presName="node" presStyleLbl="node1" presStyleIdx="5" presStyleCnt="6">
        <dgm:presLayoutVars>
          <dgm:bulletEnabled val="1"/>
        </dgm:presLayoutVars>
      </dgm:prSet>
      <dgm:spPr/>
    </dgm:pt>
  </dgm:ptLst>
  <dgm:cxnLst>
    <dgm:cxn modelId="{33767A0D-8881-AC46-8DB6-50675B3F5344}" type="presOf" srcId="{AA10051A-CF4D-4741-9D83-B6A22970C18A}" destId="{82EC990F-EAB7-E44F-93AD-5CBC58533156}" srcOrd="0" destOrd="0" presId="urn:microsoft.com/office/officeart/2016/7/layout/RepeatingBendingProcessNew"/>
    <dgm:cxn modelId="{442A0E0E-86B8-F847-87D2-9DFF417C8BCB}" type="presOf" srcId="{58D70150-3CBD-4C84-B380-15CBBA4785FA}" destId="{F9753177-380E-8B4C-BBCE-9406DB338938}" srcOrd="0" destOrd="0" presId="urn:microsoft.com/office/officeart/2016/7/layout/RepeatingBendingProcessNew"/>
    <dgm:cxn modelId="{8881E41C-8E3E-2F46-9116-BC44B64533D1}" type="presOf" srcId="{CBA3CBE7-A1B3-4236-8CEF-36EFB65AFC70}" destId="{07865782-CD47-884C-9E98-323B11D3B7A4}" srcOrd="1" destOrd="0" presId="urn:microsoft.com/office/officeart/2016/7/layout/RepeatingBendingProcessNew"/>
    <dgm:cxn modelId="{0322BB2F-58F5-2243-97F5-AAA3060E5880}" type="presOf" srcId="{C1B32300-84FB-407F-B290-CCFC0DBBD7FE}" destId="{F483ABFC-20E7-444C-87AA-37615425FFE7}" srcOrd="0" destOrd="0" presId="urn:microsoft.com/office/officeart/2016/7/layout/RepeatingBendingProcessNew"/>
    <dgm:cxn modelId="{F9DF893D-0AC5-084C-9ED7-2A070C88C6A3}" type="presOf" srcId="{0D453635-BF15-4139-A934-03E6D0C6F82C}" destId="{93DF1DE4-EAD0-124F-9211-E30CD2E4317E}" srcOrd="1" destOrd="0" presId="urn:microsoft.com/office/officeart/2016/7/layout/RepeatingBendingProcessNew"/>
    <dgm:cxn modelId="{2A44E850-1B39-468B-BC16-28E11382FBA3}" srcId="{81DFC315-A020-404B-8B6B-B506F73EBB2C}" destId="{58D70150-3CBD-4C84-B380-15CBBA4785FA}" srcOrd="5" destOrd="0" parTransId="{CF29F527-51FF-48D2-A6E7-A2B8A61C199A}" sibTransId="{A95023D8-9550-4459-9B18-F3BE74046183}"/>
    <dgm:cxn modelId="{95A1C165-FE7F-0148-B604-0DEC6AD0514B}" type="presOf" srcId="{24C68E6A-A7EC-4780-B755-E9FD6C7C489C}" destId="{D0886FBA-06BF-E240-BD65-591B19B51396}" srcOrd="0" destOrd="0" presId="urn:microsoft.com/office/officeart/2016/7/layout/RepeatingBendingProcessNew"/>
    <dgm:cxn modelId="{7B616768-39B8-5B48-AD0E-A5282592913B}" type="presOf" srcId="{00E2BD41-37CE-4234-BC29-BD78B7289629}" destId="{C3819F30-74A4-AF4E-9443-CD97A297713E}" srcOrd="0" destOrd="0" presId="urn:microsoft.com/office/officeart/2016/7/layout/RepeatingBendingProcessNew"/>
    <dgm:cxn modelId="{F1DB1F78-CC53-2D4D-A30D-47AAEA4F741B}" type="presOf" srcId="{A4F3288B-17B2-4EBB-95C1-AB9286CA086F}" destId="{C9DD5BBD-0118-3144-8A2C-BCC5A4D7A97C}" srcOrd="0" destOrd="0" presId="urn:microsoft.com/office/officeart/2016/7/layout/RepeatingBendingProcessNew"/>
    <dgm:cxn modelId="{45851F86-AC16-4039-A652-B344A299E9E1}" srcId="{81DFC315-A020-404B-8B6B-B506F73EBB2C}" destId="{C1B32300-84FB-407F-B290-CCFC0DBBD7FE}" srcOrd="4" destOrd="0" parTransId="{743E4683-9B8E-4FC2-B82C-19136DF7DA54}" sibTransId="{0D453635-BF15-4139-A934-03E6D0C6F82C}"/>
    <dgm:cxn modelId="{6469028D-662E-2648-9FD4-FBCEFB38B400}" type="presOf" srcId="{071A5070-9780-458B-B571-415336DF40B1}" destId="{2327A10C-380D-3D4F-8143-DB7EFF13112F}" srcOrd="0" destOrd="0" presId="urn:microsoft.com/office/officeart/2016/7/layout/RepeatingBendingProcessNew"/>
    <dgm:cxn modelId="{1D58299D-A0B8-4C09-B424-F05AB0C77D52}" srcId="{81DFC315-A020-404B-8B6B-B506F73EBB2C}" destId="{003A7A9F-E265-48B8-8FD0-37A3168FAB2E}" srcOrd="3" destOrd="0" parTransId="{01BDAEAC-9F6F-4888-8091-8F3B90F9AD71}" sibTransId="{071A5070-9780-458B-B571-415336DF40B1}"/>
    <dgm:cxn modelId="{84479DA6-15A5-2145-BAFF-380A1068B927}" type="presOf" srcId="{0D453635-BF15-4139-A934-03E6D0C6F82C}" destId="{BF0B8FFF-CB87-5E4A-8FD4-026894ECDF28}" srcOrd="0" destOrd="0" presId="urn:microsoft.com/office/officeart/2016/7/layout/RepeatingBendingProcessNew"/>
    <dgm:cxn modelId="{34B5B1AA-B169-D940-B6B0-96A79E429CD1}" type="presOf" srcId="{81DFC315-A020-404B-8B6B-B506F73EBB2C}" destId="{F2581924-FC1C-334D-A46E-0DA822AC38AC}" srcOrd="0" destOrd="0" presId="urn:microsoft.com/office/officeart/2016/7/layout/RepeatingBendingProcessNew"/>
    <dgm:cxn modelId="{CF8C71B5-8DDD-8747-BE01-C36D0D641012}" type="presOf" srcId="{A4F3288B-17B2-4EBB-95C1-AB9286CA086F}" destId="{9FAFEF9A-E04D-434A-B65C-4E1225E8A3C8}" srcOrd="1" destOrd="0" presId="urn:microsoft.com/office/officeart/2016/7/layout/RepeatingBendingProcessNew"/>
    <dgm:cxn modelId="{F12858C1-67D7-B945-A685-A9C362884F60}" type="presOf" srcId="{FA085E6E-C92F-4DBB-96F0-55F024D34728}" destId="{CCB3634F-DEA8-864D-845E-5B853A2444DB}" srcOrd="0" destOrd="0" presId="urn:microsoft.com/office/officeart/2016/7/layout/RepeatingBendingProcessNew"/>
    <dgm:cxn modelId="{46C5DCC5-AC9D-284B-B189-36E65202E8BE}" type="presOf" srcId="{003A7A9F-E265-48B8-8FD0-37A3168FAB2E}" destId="{FE9709C1-5E56-B246-AE10-F6B53B9F1F40}" srcOrd="0" destOrd="0" presId="urn:microsoft.com/office/officeart/2016/7/layout/RepeatingBendingProcessNew"/>
    <dgm:cxn modelId="{30B4BDCE-3581-4D93-80DC-1DAF86928F89}" srcId="{81DFC315-A020-404B-8B6B-B506F73EBB2C}" destId="{24C68E6A-A7EC-4780-B755-E9FD6C7C489C}" srcOrd="2" destOrd="0" parTransId="{8E2F4AAE-345C-4C4E-8486-E0BB0307A495}" sibTransId="{00E2BD41-37CE-4234-BC29-BD78B7289629}"/>
    <dgm:cxn modelId="{5F7673D0-C822-45D6-974A-53EA2F8505A8}" srcId="{81DFC315-A020-404B-8B6B-B506F73EBB2C}" destId="{AA10051A-CF4D-4741-9D83-B6A22970C18A}" srcOrd="0" destOrd="0" parTransId="{845FF8F4-C8A2-4D85-BB46-6F83CAADD76B}" sibTransId="{CBA3CBE7-A1B3-4236-8CEF-36EFB65AFC70}"/>
    <dgm:cxn modelId="{CAECBCD6-43DA-1041-847F-935847CF646D}" type="presOf" srcId="{CBA3CBE7-A1B3-4236-8CEF-36EFB65AFC70}" destId="{52157797-B14C-D143-8D8C-8590809DD889}" srcOrd="0" destOrd="0" presId="urn:microsoft.com/office/officeart/2016/7/layout/RepeatingBendingProcessNew"/>
    <dgm:cxn modelId="{92B5A8DB-A0A2-9645-9E09-0EA1C3721EEE}" type="presOf" srcId="{00E2BD41-37CE-4234-BC29-BD78B7289629}" destId="{9ADC7400-6AB1-2F46-905A-6C9AF0FBEA4E}" srcOrd="1" destOrd="0" presId="urn:microsoft.com/office/officeart/2016/7/layout/RepeatingBendingProcessNew"/>
    <dgm:cxn modelId="{4AD1F9DF-AC4B-425D-97A9-68B3438BDB37}" srcId="{81DFC315-A020-404B-8B6B-B506F73EBB2C}" destId="{FA085E6E-C92F-4DBB-96F0-55F024D34728}" srcOrd="1" destOrd="0" parTransId="{66D37887-D889-4927-BC09-D4D8256BB058}" sibTransId="{A4F3288B-17B2-4EBB-95C1-AB9286CA086F}"/>
    <dgm:cxn modelId="{C319A0E7-B22D-3D45-8DFE-4CC2061B2FC7}" type="presOf" srcId="{071A5070-9780-458B-B571-415336DF40B1}" destId="{48A29CE2-A813-2046-A32C-B7CD6FD7D7CB}" srcOrd="1" destOrd="0" presId="urn:microsoft.com/office/officeart/2016/7/layout/RepeatingBendingProcessNew"/>
    <dgm:cxn modelId="{95AA53A6-D907-8842-A6E2-A5C3575B097C}" type="presParOf" srcId="{F2581924-FC1C-334D-A46E-0DA822AC38AC}" destId="{82EC990F-EAB7-E44F-93AD-5CBC58533156}" srcOrd="0" destOrd="0" presId="urn:microsoft.com/office/officeart/2016/7/layout/RepeatingBendingProcessNew"/>
    <dgm:cxn modelId="{E8B85DE9-82D5-1948-9851-FC0700BBA691}" type="presParOf" srcId="{F2581924-FC1C-334D-A46E-0DA822AC38AC}" destId="{52157797-B14C-D143-8D8C-8590809DD889}" srcOrd="1" destOrd="0" presId="urn:microsoft.com/office/officeart/2016/7/layout/RepeatingBendingProcessNew"/>
    <dgm:cxn modelId="{6D4B59F8-512D-4841-9EE9-58D1B0556397}" type="presParOf" srcId="{52157797-B14C-D143-8D8C-8590809DD889}" destId="{07865782-CD47-884C-9E98-323B11D3B7A4}" srcOrd="0" destOrd="0" presId="urn:microsoft.com/office/officeart/2016/7/layout/RepeatingBendingProcessNew"/>
    <dgm:cxn modelId="{3FD36451-6A93-A347-B999-1B5B2A602519}" type="presParOf" srcId="{F2581924-FC1C-334D-A46E-0DA822AC38AC}" destId="{CCB3634F-DEA8-864D-845E-5B853A2444DB}" srcOrd="2" destOrd="0" presId="urn:microsoft.com/office/officeart/2016/7/layout/RepeatingBendingProcessNew"/>
    <dgm:cxn modelId="{2D74C192-4A7C-7349-80EF-00BF39CB7C10}" type="presParOf" srcId="{F2581924-FC1C-334D-A46E-0DA822AC38AC}" destId="{C9DD5BBD-0118-3144-8A2C-BCC5A4D7A97C}" srcOrd="3" destOrd="0" presId="urn:microsoft.com/office/officeart/2016/7/layout/RepeatingBendingProcessNew"/>
    <dgm:cxn modelId="{97CB7952-78CD-3943-A7CE-CCA45517C445}" type="presParOf" srcId="{C9DD5BBD-0118-3144-8A2C-BCC5A4D7A97C}" destId="{9FAFEF9A-E04D-434A-B65C-4E1225E8A3C8}" srcOrd="0" destOrd="0" presId="urn:microsoft.com/office/officeart/2016/7/layout/RepeatingBendingProcessNew"/>
    <dgm:cxn modelId="{65679893-0C7B-8746-9597-C28591E6AB99}" type="presParOf" srcId="{F2581924-FC1C-334D-A46E-0DA822AC38AC}" destId="{D0886FBA-06BF-E240-BD65-591B19B51396}" srcOrd="4" destOrd="0" presId="urn:microsoft.com/office/officeart/2016/7/layout/RepeatingBendingProcessNew"/>
    <dgm:cxn modelId="{9050462D-6726-B44E-92E1-FC7E7495434C}" type="presParOf" srcId="{F2581924-FC1C-334D-A46E-0DA822AC38AC}" destId="{C3819F30-74A4-AF4E-9443-CD97A297713E}" srcOrd="5" destOrd="0" presId="urn:microsoft.com/office/officeart/2016/7/layout/RepeatingBendingProcessNew"/>
    <dgm:cxn modelId="{6BAAECA3-948F-F64D-9733-7E99D85383B8}" type="presParOf" srcId="{C3819F30-74A4-AF4E-9443-CD97A297713E}" destId="{9ADC7400-6AB1-2F46-905A-6C9AF0FBEA4E}" srcOrd="0" destOrd="0" presId="urn:microsoft.com/office/officeart/2016/7/layout/RepeatingBendingProcessNew"/>
    <dgm:cxn modelId="{274F2D00-0D8F-B347-BE17-2C77AC7B0192}" type="presParOf" srcId="{F2581924-FC1C-334D-A46E-0DA822AC38AC}" destId="{FE9709C1-5E56-B246-AE10-F6B53B9F1F40}" srcOrd="6" destOrd="0" presId="urn:microsoft.com/office/officeart/2016/7/layout/RepeatingBendingProcessNew"/>
    <dgm:cxn modelId="{D47E8ED9-6CAE-084C-A7B5-D30780083D94}" type="presParOf" srcId="{F2581924-FC1C-334D-A46E-0DA822AC38AC}" destId="{2327A10C-380D-3D4F-8143-DB7EFF13112F}" srcOrd="7" destOrd="0" presId="urn:microsoft.com/office/officeart/2016/7/layout/RepeatingBendingProcessNew"/>
    <dgm:cxn modelId="{EE2C2983-B529-654E-AFE0-2679C9DED46F}" type="presParOf" srcId="{2327A10C-380D-3D4F-8143-DB7EFF13112F}" destId="{48A29CE2-A813-2046-A32C-B7CD6FD7D7CB}" srcOrd="0" destOrd="0" presId="urn:microsoft.com/office/officeart/2016/7/layout/RepeatingBendingProcessNew"/>
    <dgm:cxn modelId="{D277D175-E021-B145-BBEB-51CC47C447B1}" type="presParOf" srcId="{F2581924-FC1C-334D-A46E-0DA822AC38AC}" destId="{F483ABFC-20E7-444C-87AA-37615425FFE7}" srcOrd="8" destOrd="0" presId="urn:microsoft.com/office/officeart/2016/7/layout/RepeatingBendingProcessNew"/>
    <dgm:cxn modelId="{660120FB-AF66-414E-B15C-E4ABFBFD08AF}" type="presParOf" srcId="{F2581924-FC1C-334D-A46E-0DA822AC38AC}" destId="{BF0B8FFF-CB87-5E4A-8FD4-026894ECDF28}" srcOrd="9" destOrd="0" presId="urn:microsoft.com/office/officeart/2016/7/layout/RepeatingBendingProcessNew"/>
    <dgm:cxn modelId="{D9535193-EE67-2A48-A4B1-1CE4492E0C8C}" type="presParOf" srcId="{BF0B8FFF-CB87-5E4A-8FD4-026894ECDF28}" destId="{93DF1DE4-EAD0-124F-9211-E30CD2E4317E}" srcOrd="0" destOrd="0" presId="urn:microsoft.com/office/officeart/2016/7/layout/RepeatingBendingProcessNew"/>
    <dgm:cxn modelId="{FE3E92ED-3AD3-5641-8399-11B18B4B7AB4}" type="presParOf" srcId="{F2581924-FC1C-334D-A46E-0DA822AC38AC}" destId="{F9753177-380E-8B4C-BBCE-9406DB338938}"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27FEA-266E-7347-8712-F0589ADF0BE4}">
      <dsp:nvSpPr>
        <dsp:cNvPr id="0" name=""/>
        <dsp:cNvSpPr/>
      </dsp:nvSpPr>
      <dsp:spPr>
        <a:xfrm>
          <a:off x="0" y="969259"/>
          <a:ext cx="6666833" cy="15875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0A4075C-5DE9-EE4C-82FF-8B474591E81C}">
      <dsp:nvSpPr>
        <dsp:cNvPr id="0" name=""/>
        <dsp:cNvSpPr/>
      </dsp:nvSpPr>
      <dsp:spPr>
        <a:xfrm>
          <a:off x="333341" y="39379"/>
          <a:ext cx="4666783" cy="18597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2800350">
            <a:lnSpc>
              <a:spcPct val="90000"/>
            </a:lnSpc>
            <a:spcBef>
              <a:spcPct val="0"/>
            </a:spcBef>
            <a:spcAft>
              <a:spcPct val="35000"/>
            </a:spcAft>
            <a:buNone/>
          </a:pPr>
          <a:r>
            <a:rPr lang="en-US" sz="6300" kern="1200"/>
            <a:t>NumPy</a:t>
          </a:r>
        </a:p>
      </dsp:txBody>
      <dsp:txXfrm>
        <a:off x="424127" y="130165"/>
        <a:ext cx="4485211" cy="1678188"/>
      </dsp:txXfrm>
    </dsp:sp>
    <dsp:sp modelId="{071BB467-0A0B-5648-AF44-8CB94ECA32C6}">
      <dsp:nvSpPr>
        <dsp:cNvPr id="0" name=""/>
        <dsp:cNvSpPr/>
      </dsp:nvSpPr>
      <dsp:spPr>
        <a:xfrm>
          <a:off x="0" y="3826939"/>
          <a:ext cx="6666833" cy="1587599"/>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08BEC7F-F099-5A46-905C-6E544D33CA1E}">
      <dsp:nvSpPr>
        <dsp:cNvPr id="0" name=""/>
        <dsp:cNvSpPr/>
      </dsp:nvSpPr>
      <dsp:spPr>
        <a:xfrm>
          <a:off x="333341" y="2897059"/>
          <a:ext cx="4666783" cy="185976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2800350">
            <a:lnSpc>
              <a:spcPct val="90000"/>
            </a:lnSpc>
            <a:spcBef>
              <a:spcPct val="0"/>
            </a:spcBef>
            <a:spcAft>
              <a:spcPct val="35000"/>
            </a:spcAft>
            <a:buNone/>
          </a:pPr>
          <a:r>
            <a:rPr lang="en-US" sz="6300" kern="1200"/>
            <a:t>Pandas </a:t>
          </a:r>
        </a:p>
      </dsp:txBody>
      <dsp:txXfrm>
        <a:off x="424127" y="2987845"/>
        <a:ext cx="4485211" cy="16781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A6001-0F4C-C04C-B82E-D0F7CBBE958A}">
      <dsp:nvSpPr>
        <dsp:cNvPr id="0" name=""/>
        <dsp:cNvSpPr/>
      </dsp:nvSpPr>
      <dsp:spPr>
        <a:xfrm>
          <a:off x="3040" y="801093"/>
          <a:ext cx="2170958" cy="1378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2E2E59-DD90-4542-996A-5E7C8BFCDFCB}">
      <dsp:nvSpPr>
        <dsp:cNvPr id="0" name=""/>
        <dsp:cNvSpPr/>
      </dsp:nvSpPr>
      <dsp:spPr>
        <a:xfrm>
          <a:off x="244258" y="1030249"/>
          <a:ext cx="2170958" cy="137855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Mathematics</a:t>
          </a:r>
          <a:endParaRPr lang="en-US" sz="2000" kern="1200"/>
        </a:p>
      </dsp:txBody>
      <dsp:txXfrm>
        <a:off x="284635" y="1070626"/>
        <a:ext cx="2090204" cy="1297804"/>
      </dsp:txXfrm>
    </dsp:sp>
    <dsp:sp modelId="{6056D060-34EC-344A-801D-ADA1E1CA4E57}">
      <dsp:nvSpPr>
        <dsp:cNvPr id="0" name=""/>
        <dsp:cNvSpPr/>
      </dsp:nvSpPr>
      <dsp:spPr>
        <a:xfrm>
          <a:off x="2656434" y="801093"/>
          <a:ext cx="2170958" cy="1378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EE2724-F1E3-1A42-A821-89890FA73028}">
      <dsp:nvSpPr>
        <dsp:cNvPr id="0" name=""/>
        <dsp:cNvSpPr/>
      </dsp:nvSpPr>
      <dsp:spPr>
        <a:xfrm>
          <a:off x="2897652" y="1030249"/>
          <a:ext cx="2170958" cy="137855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Plotting</a:t>
          </a:r>
          <a:endParaRPr lang="en-US" sz="2000" kern="1200"/>
        </a:p>
      </dsp:txBody>
      <dsp:txXfrm>
        <a:off x="2938029" y="1070626"/>
        <a:ext cx="2090204" cy="1297804"/>
      </dsp:txXfrm>
    </dsp:sp>
    <dsp:sp modelId="{CEE5D1DE-39E3-3148-918C-E6AD9430985A}">
      <dsp:nvSpPr>
        <dsp:cNvPr id="0" name=""/>
        <dsp:cNvSpPr/>
      </dsp:nvSpPr>
      <dsp:spPr>
        <a:xfrm>
          <a:off x="5309828" y="801093"/>
          <a:ext cx="2170958" cy="1378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755840-3AE8-AB48-8A69-DD474CF9B0B7}">
      <dsp:nvSpPr>
        <dsp:cNvPr id="0" name=""/>
        <dsp:cNvSpPr/>
      </dsp:nvSpPr>
      <dsp:spPr>
        <a:xfrm>
          <a:off x="5551046" y="1030249"/>
          <a:ext cx="2170958" cy="137855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Backend(Pandas, connect 4, digital photography OpenCV)</a:t>
          </a:r>
          <a:endParaRPr lang="en-US" sz="2000" kern="1200"/>
        </a:p>
      </dsp:txBody>
      <dsp:txXfrm>
        <a:off x="5591423" y="1070626"/>
        <a:ext cx="2090204" cy="1297804"/>
      </dsp:txXfrm>
    </dsp:sp>
    <dsp:sp modelId="{36A2A426-1E23-204D-B06F-DD92BE41BD48}">
      <dsp:nvSpPr>
        <dsp:cNvPr id="0" name=""/>
        <dsp:cNvSpPr/>
      </dsp:nvSpPr>
      <dsp:spPr>
        <a:xfrm>
          <a:off x="7963222" y="801093"/>
          <a:ext cx="2170958" cy="137855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355B24-FD8A-C441-8987-C08954EAE6BF}">
      <dsp:nvSpPr>
        <dsp:cNvPr id="0" name=""/>
        <dsp:cNvSpPr/>
      </dsp:nvSpPr>
      <dsp:spPr>
        <a:xfrm>
          <a:off x="8204440" y="1030249"/>
          <a:ext cx="2170958" cy="137855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Machine Learning</a:t>
          </a:r>
          <a:endParaRPr lang="en-US" sz="2000" kern="1200"/>
        </a:p>
      </dsp:txBody>
      <dsp:txXfrm>
        <a:off x="8244817" y="1070626"/>
        <a:ext cx="2090204" cy="12978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157797-B14C-D143-8D8C-8590809DD889}">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82EC990F-EAB7-E44F-93AD-5CBC58533156}">
      <dsp:nvSpPr>
        <dsp:cNvPr id="0" name=""/>
        <dsp:cNvSpPr/>
      </dsp:nvSpPr>
      <dsp:spPr>
        <a:xfrm>
          <a:off x="8061" y="5979"/>
          <a:ext cx="3034531" cy="182071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577850">
            <a:lnSpc>
              <a:spcPct val="90000"/>
            </a:lnSpc>
            <a:spcBef>
              <a:spcPct val="0"/>
            </a:spcBef>
            <a:spcAft>
              <a:spcPct val="35000"/>
            </a:spcAft>
            <a:buNone/>
          </a:pPr>
          <a:r>
            <a:rPr lang="en-IN" sz="1300" kern="1200"/>
            <a:t>There are many data that are repetitive for example gender , country , and codes are always repetitive . </a:t>
          </a:r>
          <a:endParaRPr lang="en-US" sz="1300" kern="1200"/>
        </a:p>
      </dsp:txBody>
      <dsp:txXfrm>
        <a:off x="8061" y="5979"/>
        <a:ext cx="3034531" cy="1820718"/>
      </dsp:txXfrm>
    </dsp:sp>
    <dsp:sp modelId="{C9DD5BBD-0118-3144-8A2C-BCC5A4D7A97C}">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12700" cap="flat" cmpd="sng" algn="ctr">
          <a:solidFill>
            <a:schemeClr val="accent2">
              <a:hueOff val="1610903"/>
              <a:satOff val="-4623"/>
              <a:lumOff val="-740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CCB3634F-DEA8-864D-845E-5B853A2444DB}">
      <dsp:nvSpPr>
        <dsp:cNvPr id="0" name=""/>
        <dsp:cNvSpPr/>
      </dsp:nvSpPr>
      <dsp:spPr>
        <a:xfrm>
          <a:off x="3740534" y="5979"/>
          <a:ext cx="3034531" cy="1820718"/>
        </a:xfrm>
        <a:prstGeom prst="rect">
          <a:avLst/>
        </a:prstGeom>
        <a:solidFill>
          <a:schemeClr val="accent2">
            <a:hueOff val="1288722"/>
            <a:satOff val="-3699"/>
            <a:lumOff val="-592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577850">
            <a:lnSpc>
              <a:spcPct val="90000"/>
            </a:lnSpc>
            <a:spcBef>
              <a:spcPct val="0"/>
            </a:spcBef>
            <a:spcAft>
              <a:spcPct val="35000"/>
            </a:spcAft>
            <a:buNone/>
          </a:pPr>
          <a:r>
            <a:rPr lang="en-IN" sz="1300" kern="1200"/>
            <a:t>Categorical variables can take on only a limited</a:t>
          </a:r>
          <a:endParaRPr lang="en-US" sz="1300" kern="1200"/>
        </a:p>
      </dsp:txBody>
      <dsp:txXfrm>
        <a:off x="3740534" y="5979"/>
        <a:ext cx="3034531" cy="1820718"/>
      </dsp:txXfrm>
    </dsp:sp>
    <dsp:sp modelId="{C3819F30-74A4-AF4E-9443-CD97A297713E}">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12700" cap="flat" cmpd="sng" algn="ctr">
          <a:solidFill>
            <a:schemeClr val="accent2">
              <a:hueOff val="3221806"/>
              <a:satOff val="-9246"/>
              <a:lumOff val="-1480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D0886FBA-06BF-E240-BD65-591B19B51396}">
      <dsp:nvSpPr>
        <dsp:cNvPr id="0" name=""/>
        <dsp:cNvSpPr/>
      </dsp:nvSpPr>
      <dsp:spPr>
        <a:xfrm>
          <a:off x="7473007" y="5979"/>
          <a:ext cx="3034531" cy="1820718"/>
        </a:xfrm>
        <a:prstGeom prst="rect">
          <a:avLst/>
        </a:prstGeom>
        <a:solidFill>
          <a:schemeClr val="accent2">
            <a:hueOff val="2577445"/>
            <a:satOff val="-7397"/>
            <a:lumOff val="-118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577850">
            <a:lnSpc>
              <a:spcPct val="90000"/>
            </a:lnSpc>
            <a:spcBef>
              <a:spcPct val="0"/>
            </a:spcBef>
            <a:spcAft>
              <a:spcPct val="35000"/>
            </a:spcAft>
            <a:buNone/>
          </a:pPr>
          <a:r>
            <a:rPr lang="en-IN" sz="1300" kern="1200"/>
            <a:t>The categorical data type is useful in the following cases −</a:t>
          </a:r>
          <a:endParaRPr lang="en-US" sz="1300" kern="1200"/>
        </a:p>
      </dsp:txBody>
      <dsp:txXfrm>
        <a:off x="7473007" y="5979"/>
        <a:ext cx="3034531" cy="1820718"/>
      </dsp:txXfrm>
    </dsp:sp>
    <dsp:sp modelId="{2327A10C-380D-3D4F-8143-DB7EFF13112F}">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12700" cap="flat" cmpd="sng" algn="ctr">
          <a:solidFill>
            <a:schemeClr val="accent2">
              <a:hueOff val="4832709"/>
              <a:satOff val="-13870"/>
              <a:lumOff val="-222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FE9709C1-5E56-B246-AE10-F6B53B9F1F40}">
      <dsp:nvSpPr>
        <dsp:cNvPr id="0" name=""/>
        <dsp:cNvSpPr/>
      </dsp:nvSpPr>
      <dsp:spPr>
        <a:xfrm>
          <a:off x="8061" y="2524640"/>
          <a:ext cx="3034531" cy="1820718"/>
        </a:xfrm>
        <a:prstGeom prst="rect">
          <a:avLst/>
        </a:prstGeom>
        <a:solidFill>
          <a:schemeClr val="accent2">
            <a:hueOff val="3866168"/>
            <a:satOff val="-11096"/>
            <a:lumOff val="-17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577850">
            <a:lnSpc>
              <a:spcPct val="90000"/>
            </a:lnSpc>
            <a:spcBef>
              <a:spcPct val="0"/>
            </a:spcBef>
            <a:spcAft>
              <a:spcPct val="35000"/>
            </a:spcAft>
            <a:buNone/>
          </a:pPr>
          <a:r>
            <a:rPr lang="en-IN" sz="1300" kern="1200"/>
            <a:t>A string variable consisting of only a few different values. Converting such a string variable to a categorical variable will save some memory.</a:t>
          </a:r>
          <a:endParaRPr lang="en-US" sz="1300" kern="1200"/>
        </a:p>
      </dsp:txBody>
      <dsp:txXfrm>
        <a:off x="8061" y="2524640"/>
        <a:ext cx="3034531" cy="1820718"/>
      </dsp:txXfrm>
    </dsp:sp>
    <dsp:sp modelId="{BF0B8FFF-CB87-5E4A-8FD4-026894ECDF28}">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12700" cap="flat" cmpd="sng" algn="ctr">
          <a:solidFill>
            <a:schemeClr val="accent2">
              <a:hueOff val="6443612"/>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3431509"/>
        <a:ext cx="34897" cy="6979"/>
      </dsp:txXfrm>
    </dsp:sp>
    <dsp:sp modelId="{F483ABFC-20E7-444C-87AA-37615425FFE7}">
      <dsp:nvSpPr>
        <dsp:cNvPr id="0" name=""/>
        <dsp:cNvSpPr/>
      </dsp:nvSpPr>
      <dsp:spPr>
        <a:xfrm>
          <a:off x="3740534" y="2524640"/>
          <a:ext cx="3034531" cy="1820718"/>
        </a:xfrm>
        <a:prstGeom prst="rect">
          <a:avLst/>
        </a:prstGeom>
        <a:solidFill>
          <a:schemeClr val="accent2">
            <a:hueOff val="5154890"/>
            <a:satOff val="-14794"/>
            <a:lumOff val="-23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577850">
            <a:lnSpc>
              <a:spcPct val="90000"/>
            </a:lnSpc>
            <a:spcBef>
              <a:spcPct val="0"/>
            </a:spcBef>
            <a:spcAft>
              <a:spcPct val="35000"/>
            </a:spcAft>
            <a:buNone/>
          </a:pPr>
          <a:r>
            <a:rPr lang="en-IN" sz="1300" kern="1200"/>
            <a:t>The lexical order of a variable is not the same as the logical order (“one”, “two”, “three”). By converting to a categorical and specifying an order on the categories, sorting and min/max will use the logical order instead of the lexical order.</a:t>
          </a:r>
          <a:endParaRPr lang="en-US" sz="1300" kern="1200"/>
        </a:p>
      </dsp:txBody>
      <dsp:txXfrm>
        <a:off x="3740534" y="2524640"/>
        <a:ext cx="3034531" cy="1820718"/>
      </dsp:txXfrm>
    </dsp:sp>
    <dsp:sp modelId="{F9753177-380E-8B4C-BBCE-9406DB338938}">
      <dsp:nvSpPr>
        <dsp:cNvPr id="0" name=""/>
        <dsp:cNvSpPr/>
      </dsp:nvSpPr>
      <dsp:spPr>
        <a:xfrm>
          <a:off x="7473007" y="2524640"/>
          <a:ext cx="3034531" cy="1820718"/>
        </a:xfrm>
        <a:prstGeom prst="rect">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577850">
            <a:lnSpc>
              <a:spcPct val="90000"/>
            </a:lnSpc>
            <a:spcBef>
              <a:spcPct val="0"/>
            </a:spcBef>
            <a:spcAft>
              <a:spcPct val="35000"/>
            </a:spcAft>
            <a:buNone/>
          </a:pPr>
          <a:r>
            <a:rPr lang="en-IN" sz="1300" kern="1200"/>
            <a:t>As a signal to other python libraries that this column should be treated as a categorical variable (e.g. to use suitable statistical methods or plot types). </a:t>
          </a:r>
          <a:endParaRPr lang="en-US" sz="1300" kern="1200"/>
        </a:p>
      </dsp:txBody>
      <dsp:txXfrm>
        <a:off x="7473007" y="2524640"/>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9A4ADA-1979-5F4D-9208-7BF7D0AA4D2D}" type="datetimeFigureOut">
              <a:rPr lang="en-US" smtClean="0"/>
              <a:t>9/18/25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CF5CC8-BC8C-1945-A097-733976C5DFD2}" type="slidenum">
              <a:rPr lang="en-US" smtClean="0"/>
              <a:t>‹#›</a:t>
            </a:fld>
            <a:endParaRPr lang="en-US"/>
          </a:p>
        </p:txBody>
      </p:sp>
    </p:spTree>
    <p:extLst>
      <p:ext uri="{BB962C8B-B14F-4D97-AF65-F5344CB8AC3E}">
        <p14:creationId xmlns:p14="http://schemas.microsoft.com/office/powerpoint/2010/main" val="414088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3E1D5E-48E7-4153-8655-0A67581F9FD6}" type="slidenum">
              <a:rPr lang="en-US" smtClean="0"/>
              <a:t>98</a:t>
            </a:fld>
            <a:endParaRPr lang="en-US"/>
          </a:p>
        </p:txBody>
      </p:sp>
    </p:spTree>
    <p:extLst>
      <p:ext uri="{BB962C8B-B14F-4D97-AF65-F5344CB8AC3E}">
        <p14:creationId xmlns:p14="http://schemas.microsoft.com/office/powerpoint/2010/main" val="3425427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C4659-EA59-A3D7-2AAE-30309CBCFDC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B31AD0A-83FA-F596-DD07-CBC991183C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DA6A08A-A5C5-B7C4-3FE3-2D29C8FFEA2E}"/>
              </a:ext>
            </a:extLst>
          </p:cNvPr>
          <p:cNvSpPr>
            <a:spLocks noGrp="1"/>
          </p:cNvSpPr>
          <p:nvPr>
            <p:ph type="dt" sz="half" idx="10"/>
          </p:nvPr>
        </p:nvSpPr>
        <p:spPr/>
        <p:txBody>
          <a:bodyPr/>
          <a:lstStyle/>
          <a:p>
            <a:fld id="{DF9218BA-4F26-6448-9BB7-5FA99949457E}" type="datetimeFigureOut">
              <a:rPr lang="en-US" smtClean="0"/>
              <a:t>9/18/25</a:t>
            </a:fld>
            <a:endParaRPr lang="en-US"/>
          </a:p>
        </p:txBody>
      </p:sp>
      <p:sp>
        <p:nvSpPr>
          <p:cNvPr id="5" name="Footer Placeholder 4">
            <a:extLst>
              <a:ext uri="{FF2B5EF4-FFF2-40B4-BE49-F238E27FC236}">
                <a16:creationId xmlns:a16="http://schemas.microsoft.com/office/drawing/2014/main" id="{0192B6FF-D4EF-851D-F43D-1B4F1EE2E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87CC63-DEB1-A848-B772-E235A4E41E2A}"/>
              </a:ext>
            </a:extLst>
          </p:cNvPr>
          <p:cNvSpPr>
            <a:spLocks noGrp="1"/>
          </p:cNvSpPr>
          <p:nvPr>
            <p:ph type="sldNum" sz="quarter" idx="12"/>
          </p:nvPr>
        </p:nvSpPr>
        <p:spPr/>
        <p:txBody>
          <a:bodyPr/>
          <a:lstStyle/>
          <a:p>
            <a:fld id="{A158475B-8F62-9042-B290-2046242E30CC}" type="slidenum">
              <a:rPr lang="en-US" smtClean="0"/>
              <a:t>‹#›</a:t>
            </a:fld>
            <a:endParaRPr lang="en-US"/>
          </a:p>
        </p:txBody>
      </p:sp>
    </p:spTree>
    <p:extLst>
      <p:ext uri="{BB962C8B-B14F-4D97-AF65-F5344CB8AC3E}">
        <p14:creationId xmlns:p14="http://schemas.microsoft.com/office/powerpoint/2010/main" val="398132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6594-A0C6-9298-5D93-B042669871A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A6A3338-7C4E-6300-1B4D-5E3378CB1B3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AEC2D9-9363-CCA3-06CD-208A56D3D00A}"/>
              </a:ext>
            </a:extLst>
          </p:cNvPr>
          <p:cNvSpPr>
            <a:spLocks noGrp="1"/>
          </p:cNvSpPr>
          <p:nvPr>
            <p:ph type="dt" sz="half" idx="10"/>
          </p:nvPr>
        </p:nvSpPr>
        <p:spPr/>
        <p:txBody>
          <a:bodyPr/>
          <a:lstStyle/>
          <a:p>
            <a:fld id="{DF9218BA-4F26-6448-9BB7-5FA99949457E}" type="datetimeFigureOut">
              <a:rPr lang="en-US" smtClean="0"/>
              <a:t>9/18/25</a:t>
            </a:fld>
            <a:endParaRPr lang="en-US"/>
          </a:p>
        </p:txBody>
      </p:sp>
      <p:sp>
        <p:nvSpPr>
          <p:cNvPr id="5" name="Footer Placeholder 4">
            <a:extLst>
              <a:ext uri="{FF2B5EF4-FFF2-40B4-BE49-F238E27FC236}">
                <a16:creationId xmlns:a16="http://schemas.microsoft.com/office/drawing/2014/main" id="{094358C2-A1A2-EE43-CBFE-ADE74168D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05D06-8E60-3A3F-4207-02B2FE557D67}"/>
              </a:ext>
            </a:extLst>
          </p:cNvPr>
          <p:cNvSpPr>
            <a:spLocks noGrp="1"/>
          </p:cNvSpPr>
          <p:nvPr>
            <p:ph type="sldNum" sz="quarter" idx="12"/>
          </p:nvPr>
        </p:nvSpPr>
        <p:spPr/>
        <p:txBody>
          <a:bodyPr/>
          <a:lstStyle/>
          <a:p>
            <a:fld id="{A158475B-8F62-9042-B290-2046242E30CC}" type="slidenum">
              <a:rPr lang="en-US" smtClean="0"/>
              <a:t>‹#›</a:t>
            </a:fld>
            <a:endParaRPr lang="en-US"/>
          </a:p>
        </p:txBody>
      </p:sp>
    </p:spTree>
    <p:extLst>
      <p:ext uri="{BB962C8B-B14F-4D97-AF65-F5344CB8AC3E}">
        <p14:creationId xmlns:p14="http://schemas.microsoft.com/office/powerpoint/2010/main" val="3566606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FE1C4F-4834-F65D-84F9-A732920B8F3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5EF4532-2384-C45B-7633-5EB7F40B29A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310F0E3-CEA0-B04F-C5C6-A7B03796E6DB}"/>
              </a:ext>
            </a:extLst>
          </p:cNvPr>
          <p:cNvSpPr>
            <a:spLocks noGrp="1"/>
          </p:cNvSpPr>
          <p:nvPr>
            <p:ph type="dt" sz="half" idx="10"/>
          </p:nvPr>
        </p:nvSpPr>
        <p:spPr/>
        <p:txBody>
          <a:bodyPr/>
          <a:lstStyle/>
          <a:p>
            <a:fld id="{DF9218BA-4F26-6448-9BB7-5FA99949457E}" type="datetimeFigureOut">
              <a:rPr lang="en-US" smtClean="0"/>
              <a:t>9/18/25</a:t>
            </a:fld>
            <a:endParaRPr lang="en-US"/>
          </a:p>
        </p:txBody>
      </p:sp>
      <p:sp>
        <p:nvSpPr>
          <p:cNvPr id="5" name="Footer Placeholder 4">
            <a:extLst>
              <a:ext uri="{FF2B5EF4-FFF2-40B4-BE49-F238E27FC236}">
                <a16:creationId xmlns:a16="http://schemas.microsoft.com/office/drawing/2014/main" id="{E954AF53-9335-F376-B90C-E8EF72F42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01620-FFE5-0239-AA48-6F40E616D48C}"/>
              </a:ext>
            </a:extLst>
          </p:cNvPr>
          <p:cNvSpPr>
            <a:spLocks noGrp="1"/>
          </p:cNvSpPr>
          <p:nvPr>
            <p:ph type="sldNum" sz="quarter" idx="12"/>
          </p:nvPr>
        </p:nvSpPr>
        <p:spPr/>
        <p:txBody>
          <a:bodyPr/>
          <a:lstStyle/>
          <a:p>
            <a:fld id="{A158475B-8F62-9042-B290-2046242E30CC}" type="slidenum">
              <a:rPr lang="en-US" smtClean="0"/>
              <a:t>‹#›</a:t>
            </a:fld>
            <a:endParaRPr lang="en-US"/>
          </a:p>
        </p:txBody>
      </p:sp>
    </p:spTree>
    <p:extLst>
      <p:ext uri="{BB962C8B-B14F-4D97-AF65-F5344CB8AC3E}">
        <p14:creationId xmlns:p14="http://schemas.microsoft.com/office/powerpoint/2010/main" val="4284618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8C411-704D-4BF9-CAF3-E7E41734692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B2D18A5-5DC2-565A-30CD-1256CE39F77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9F54A55-C8B3-2082-2A68-E53780CE38A6}"/>
              </a:ext>
            </a:extLst>
          </p:cNvPr>
          <p:cNvSpPr>
            <a:spLocks noGrp="1"/>
          </p:cNvSpPr>
          <p:nvPr>
            <p:ph type="dt" sz="half" idx="10"/>
          </p:nvPr>
        </p:nvSpPr>
        <p:spPr/>
        <p:txBody>
          <a:bodyPr/>
          <a:lstStyle/>
          <a:p>
            <a:fld id="{DF9218BA-4F26-6448-9BB7-5FA99949457E}" type="datetimeFigureOut">
              <a:rPr lang="en-US" smtClean="0"/>
              <a:t>9/18/25</a:t>
            </a:fld>
            <a:endParaRPr lang="en-US"/>
          </a:p>
        </p:txBody>
      </p:sp>
      <p:sp>
        <p:nvSpPr>
          <p:cNvPr id="5" name="Footer Placeholder 4">
            <a:extLst>
              <a:ext uri="{FF2B5EF4-FFF2-40B4-BE49-F238E27FC236}">
                <a16:creationId xmlns:a16="http://schemas.microsoft.com/office/drawing/2014/main" id="{97D2913F-2FCB-EAD1-BD00-C51075FB0D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A1625-0253-9025-9D52-40893D92E5D6}"/>
              </a:ext>
            </a:extLst>
          </p:cNvPr>
          <p:cNvSpPr>
            <a:spLocks noGrp="1"/>
          </p:cNvSpPr>
          <p:nvPr>
            <p:ph type="sldNum" sz="quarter" idx="12"/>
          </p:nvPr>
        </p:nvSpPr>
        <p:spPr/>
        <p:txBody>
          <a:bodyPr/>
          <a:lstStyle/>
          <a:p>
            <a:fld id="{A158475B-8F62-9042-B290-2046242E30CC}" type="slidenum">
              <a:rPr lang="en-US" smtClean="0"/>
              <a:t>‹#›</a:t>
            </a:fld>
            <a:endParaRPr lang="en-US"/>
          </a:p>
        </p:txBody>
      </p:sp>
    </p:spTree>
    <p:extLst>
      <p:ext uri="{BB962C8B-B14F-4D97-AF65-F5344CB8AC3E}">
        <p14:creationId xmlns:p14="http://schemas.microsoft.com/office/powerpoint/2010/main" val="79789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02CD9-6211-6C94-C8B2-8C7E28E2D7D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613C478-F02A-5C66-D5E8-4A0294DC4F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C48439D-D243-5BF7-C7BA-FA168BEEC657}"/>
              </a:ext>
            </a:extLst>
          </p:cNvPr>
          <p:cNvSpPr>
            <a:spLocks noGrp="1"/>
          </p:cNvSpPr>
          <p:nvPr>
            <p:ph type="dt" sz="half" idx="10"/>
          </p:nvPr>
        </p:nvSpPr>
        <p:spPr/>
        <p:txBody>
          <a:bodyPr/>
          <a:lstStyle/>
          <a:p>
            <a:fld id="{DF9218BA-4F26-6448-9BB7-5FA99949457E}" type="datetimeFigureOut">
              <a:rPr lang="en-US" smtClean="0"/>
              <a:t>9/18/25</a:t>
            </a:fld>
            <a:endParaRPr lang="en-US"/>
          </a:p>
        </p:txBody>
      </p:sp>
      <p:sp>
        <p:nvSpPr>
          <p:cNvPr id="5" name="Footer Placeholder 4">
            <a:extLst>
              <a:ext uri="{FF2B5EF4-FFF2-40B4-BE49-F238E27FC236}">
                <a16:creationId xmlns:a16="http://schemas.microsoft.com/office/drawing/2014/main" id="{97D2C8B6-E736-C046-AE7E-B29894F4FC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517A2-3A8B-FB6C-78D5-286C8D6FA62D}"/>
              </a:ext>
            </a:extLst>
          </p:cNvPr>
          <p:cNvSpPr>
            <a:spLocks noGrp="1"/>
          </p:cNvSpPr>
          <p:nvPr>
            <p:ph type="sldNum" sz="quarter" idx="12"/>
          </p:nvPr>
        </p:nvSpPr>
        <p:spPr/>
        <p:txBody>
          <a:bodyPr/>
          <a:lstStyle/>
          <a:p>
            <a:fld id="{A158475B-8F62-9042-B290-2046242E30CC}" type="slidenum">
              <a:rPr lang="en-US" smtClean="0"/>
              <a:t>‹#›</a:t>
            </a:fld>
            <a:endParaRPr lang="en-US"/>
          </a:p>
        </p:txBody>
      </p:sp>
    </p:spTree>
    <p:extLst>
      <p:ext uri="{BB962C8B-B14F-4D97-AF65-F5344CB8AC3E}">
        <p14:creationId xmlns:p14="http://schemas.microsoft.com/office/powerpoint/2010/main" val="1516970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540BA-7115-7B55-E26F-C79C1FDD4B5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E999278-A7E3-0FB4-5936-696F2BF8571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D1629BC-5A1B-B2D0-B5AF-9FC97603537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42AF509-342A-AC2A-3EF1-9B2F8A330775}"/>
              </a:ext>
            </a:extLst>
          </p:cNvPr>
          <p:cNvSpPr>
            <a:spLocks noGrp="1"/>
          </p:cNvSpPr>
          <p:nvPr>
            <p:ph type="dt" sz="half" idx="10"/>
          </p:nvPr>
        </p:nvSpPr>
        <p:spPr/>
        <p:txBody>
          <a:bodyPr/>
          <a:lstStyle/>
          <a:p>
            <a:fld id="{DF9218BA-4F26-6448-9BB7-5FA99949457E}" type="datetimeFigureOut">
              <a:rPr lang="en-US" smtClean="0"/>
              <a:t>9/18/25</a:t>
            </a:fld>
            <a:endParaRPr lang="en-US"/>
          </a:p>
        </p:txBody>
      </p:sp>
      <p:sp>
        <p:nvSpPr>
          <p:cNvPr id="6" name="Footer Placeholder 5">
            <a:extLst>
              <a:ext uri="{FF2B5EF4-FFF2-40B4-BE49-F238E27FC236}">
                <a16:creationId xmlns:a16="http://schemas.microsoft.com/office/drawing/2014/main" id="{0E295905-8732-677F-DE3F-333A9214FB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E924FD-364C-D72A-C11D-4AF2C1BAC25F}"/>
              </a:ext>
            </a:extLst>
          </p:cNvPr>
          <p:cNvSpPr>
            <a:spLocks noGrp="1"/>
          </p:cNvSpPr>
          <p:nvPr>
            <p:ph type="sldNum" sz="quarter" idx="12"/>
          </p:nvPr>
        </p:nvSpPr>
        <p:spPr/>
        <p:txBody>
          <a:bodyPr/>
          <a:lstStyle/>
          <a:p>
            <a:fld id="{A158475B-8F62-9042-B290-2046242E30CC}" type="slidenum">
              <a:rPr lang="en-US" smtClean="0"/>
              <a:t>‹#›</a:t>
            </a:fld>
            <a:endParaRPr lang="en-US"/>
          </a:p>
        </p:txBody>
      </p:sp>
    </p:spTree>
    <p:extLst>
      <p:ext uri="{BB962C8B-B14F-4D97-AF65-F5344CB8AC3E}">
        <p14:creationId xmlns:p14="http://schemas.microsoft.com/office/powerpoint/2010/main" val="300235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8895-D1BF-6577-83C5-339DA725DAA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502B4A9-DB01-62F1-67D8-BB9AC766C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6A63B6C-DDEC-12F1-DC5D-0A4218C914F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FEB4DCE-8251-9AEB-ED69-7157E83AF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6BEF9E1-D8B6-D33B-BDF2-926893DA42E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9706617-12BD-4D1B-0F5D-8629D5255869}"/>
              </a:ext>
            </a:extLst>
          </p:cNvPr>
          <p:cNvSpPr>
            <a:spLocks noGrp="1"/>
          </p:cNvSpPr>
          <p:nvPr>
            <p:ph type="dt" sz="half" idx="10"/>
          </p:nvPr>
        </p:nvSpPr>
        <p:spPr/>
        <p:txBody>
          <a:bodyPr/>
          <a:lstStyle/>
          <a:p>
            <a:fld id="{DF9218BA-4F26-6448-9BB7-5FA99949457E}" type="datetimeFigureOut">
              <a:rPr lang="en-US" smtClean="0"/>
              <a:t>9/18/25</a:t>
            </a:fld>
            <a:endParaRPr lang="en-US"/>
          </a:p>
        </p:txBody>
      </p:sp>
      <p:sp>
        <p:nvSpPr>
          <p:cNvPr id="8" name="Footer Placeholder 7">
            <a:extLst>
              <a:ext uri="{FF2B5EF4-FFF2-40B4-BE49-F238E27FC236}">
                <a16:creationId xmlns:a16="http://schemas.microsoft.com/office/drawing/2014/main" id="{6581532E-F09C-9CA9-0383-CD86C4B35D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2988F4-D960-D96B-2EC4-58A0081C63B7}"/>
              </a:ext>
            </a:extLst>
          </p:cNvPr>
          <p:cNvSpPr>
            <a:spLocks noGrp="1"/>
          </p:cNvSpPr>
          <p:nvPr>
            <p:ph type="sldNum" sz="quarter" idx="12"/>
          </p:nvPr>
        </p:nvSpPr>
        <p:spPr/>
        <p:txBody>
          <a:bodyPr/>
          <a:lstStyle/>
          <a:p>
            <a:fld id="{A158475B-8F62-9042-B290-2046242E30CC}" type="slidenum">
              <a:rPr lang="en-US" smtClean="0"/>
              <a:t>‹#›</a:t>
            </a:fld>
            <a:endParaRPr lang="en-US"/>
          </a:p>
        </p:txBody>
      </p:sp>
    </p:spTree>
    <p:extLst>
      <p:ext uri="{BB962C8B-B14F-4D97-AF65-F5344CB8AC3E}">
        <p14:creationId xmlns:p14="http://schemas.microsoft.com/office/powerpoint/2010/main" val="592460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25A5-6E6C-4EB2-3822-1939880C13E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F716E52-4CD5-489B-2C85-162FDBB5A840}"/>
              </a:ext>
            </a:extLst>
          </p:cNvPr>
          <p:cNvSpPr>
            <a:spLocks noGrp="1"/>
          </p:cNvSpPr>
          <p:nvPr>
            <p:ph type="dt" sz="half" idx="10"/>
          </p:nvPr>
        </p:nvSpPr>
        <p:spPr/>
        <p:txBody>
          <a:bodyPr/>
          <a:lstStyle/>
          <a:p>
            <a:fld id="{DF9218BA-4F26-6448-9BB7-5FA99949457E}" type="datetimeFigureOut">
              <a:rPr lang="en-US" smtClean="0"/>
              <a:t>9/18/25</a:t>
            </a:fld>
            <a:endParaRPr lang="en-US"/>
          </a:p>
        </p:txBody>
      </p:sp>
      <p:sp>
        <p:nvSpPr>
          <p:cNvPr id="4" name="Footer Placeholder 3">
            <a:extLst>
              <a:ext uri="{FF2B5EF4-FFF2-40B4-BE49-F238E27FC236}">
                <a16:creationId xmlns:a16="http://schemas.microsoft.com/office/drawing/2014/main" id="{E98BEC4B-D647-114D-95C9-55810F3D2D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D7F4A4-6909-5EE7-D67F-9D5B451E0B55}"/>
              </a:ext>
            </a:extLst>
          </p:cNvPr>
          <p:cNvSpPr>
            <a:spLocks noGrp="1"/>
          </p:cNvSpPr>
          <p:nvPr>
            <p:ph type="sldNum" sz="quarter" idx="12"/>
          </p:nvPr>
        </p:nvSpPr>
        <p:spPr/>
        <p:txBody>
          <a:bodyPr/>
          <a:lstStyle/>
          <a:p>
            <a:fld id="{A158475B-8F62-9042-B290-2046242E30CC}" type="slidenum">
              <a:rPr lang="en-US" smtClean="0"/>
              <a:t>‹#›</a:t>
            </a:fld>
            <a:endParaRPr lang="en-US"/>
          </a:p>
        </p:txBody>
      </p:sp>
    </p:spTree>
    <p:extLst>
      <p:ext uri="{BB962C8B-B14F-4D97-AF65-F5344CB8AC3E}">
        <p14:creationId xmlns:p14="http://schemas.microsoft.com/office/powerpoint/2010/main" val="393889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FD1304-1DED-60FB-8F22-D0AF0902CE58}"/>
              </a:ext>
            </a:extLst>
          </p:cNvPr>
          <p:cNvSpPr>
            <a:spLocks noGrp="1"/>
          </p:cNvSpPr>
          <p:nvPr>
            <p:ph type="dt" sz="half" idx="10"/>
          </p:nvPr>
        </p:nvSpPr>
        <p:spPr/>
        <p:txBody>
          <a:bodyPr/>
          <a:lstStyle/>
          <a:p>
            <a:fld id="{DF9218BA-4F26-6448-9BB7-5FA99949457E}" type="datetimeFigureOut">
              <a:rPr lang="en-US" smtClean="0"/>
              <a:t>9/18/25</a:t>
            </a:fld>
            <a:endParaRPr lang="en-US"/>
          </a:p>
        </p:txBody>
      </p:sp>
      <p:sp>
        <p:nvSpPr>
          <p:cNvPr id="3" name="Footer Placeholder 2">
            <a:extLst>
              <a:ext uri="{FF2B5EF4-FFF2-40B4-BE49-F238E27FC236}">
                <a16:creationId xmlns:a16="http://schemas.microsoft.com/office/drawing/2014/main" id="{EDABC80B-829C-2CF6-E6B8-A19516B75B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C015F5-508C-1C32-D321-68A1B7CC99C9}"/>
              </a:ext>
            </a:extLst>
          </p:cNvPr>
          <p:cNvSpPr>
            <a:spLocks noGrp="1"/>
          </p:cNvSpPr>
          <p:nvPr>
            <p:ph type="sldNum" sz="quarter" idx="12"/>
          </p:nvPr>
        </p:nvSpPr>
        <p:spPr/>
        <p:txBody>
          <a:bodyPr/>
          <a:lstStyle/>
          <a:p>
            <a:fld id="{A158475B-8F62-9042-B290-2046242E30CC}" type="slidenum">
              <a:rPr lang="en-US" smtClean="0"/>
              <a:t>‹#›</a:t>
            </a:fld>
            <a:endParaRPr lang="en-US"/>
          </a:p>
        </p:txBody>
      </p:sp>
    </p:spTree>
    <p:extLst>
      <p:ext uri="{BB962C8B-B14F-4D97-AF65-F5344CB8AC3E}">
        <p14:creationId xmlns:p14="http://schemas.microsoft.com/office/powerpoint/2010/main" val="2615393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9919A-E71C-DCFA-D9E5-07A0EDB7141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1807E35-70AC-C37D-E501-EB4387A3F9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7D3E75C-C3B6-57E1-1B11-33F96F6D5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DC432E-D167-E5E6-2BA0-626B353D41FD}"/>
              </a:ext>
            </a:extLst>
          </p:cNvPr>
          <p:cNvSpPr>
            <a:spLocks noGrp="1"/>
          </p:cNvSpPr>
          <p:nvPr>
            <p:ph type="dt" sz="half" idx="10"/>
          </p:nvPr>
        </p:nvSpPr>
        <p:spPr/>
        <p:txBody>
          <a:bodyPr/>
          <a:lstStyle/>
          <a:p>
            <a:fld id="{DF9218BA-4F26-6448-9BB7-5FA99949457E}" type="datetimeFigureOut">
              <a:rPr lang="en-US" smtClean="0"/>
              <a:t>9/18/25</a:t>
            </a:fld>
            <a:endParaRPr lang="en-US"/>
          </a:p>
        </p:txBody>
      </p:sp>
      <p:sp>
        <p:nvSpPr>
          <p:cNvPr id="6" name="Footer Placeholder 5">
            <a:extLst>
              <a:ext uri="{FF2B5EF4-FFF2-40B4-BE49-F238E27FC236}">
                <a16:creationId xmlns:a16="http://schemas.microsoft.com/office/drawing/2014/main" id="{461B217D-ACB9-7587-BDED-650DC75E4A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3D0B7E-AA0C-5184-58E9-DB5BECBF7D0A}"/>
              </a:ext>
            </a:extLst>
          </p:cNvPr>
          <p:cNvSpPr>
            <a:spLocks noGrp="1"/>
          </p:cNvSpPr>
          <p:nvPr>
            <p:ph type="sldNum" sz="quarter" idx="12"/>
          </p:nvPr>
        </p:nvSpPr>
        <p:spPr/>
        <p:txBody>
          <a:bodyPr/>
          <a:lstStyle/>
          <a:p>
            <a:fld id="{A158475B-8F62-9042-B290-2046242E30CC}" type="slidenum">
              <a:rPr lang="en-US" smtClean="0"/>
              <a:t>‹#›</a:t>
            </a:fld>
            <a:endParaRPr lang="en-US"/>
          </a:p>
        </p:txBody>
      </p:sp>
    </p:spTree>
    <p:extLst>
      <p:ext uri="{BB962C8B-B14F-4D97-AF65-F5344CB8AC3E}">
        <p14:creationId xmlns:p14="http://schemas.microsoft.com/office/powerpoint/2010/main" val="18640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57DFB-0D8B-75ED-FC90-6308B9D75F8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9206E78-70AE-BD20-EEE7-42D3DD4E23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352E61-19AA-A80B-27D5-B1FFF087C9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11375CC-F980-B70F-FFE4-929BA11B1134}"/>
              </a:ext>
            </a:extLst>
          </p:cNvPr>
          <p:cNvSpPr>
            <a:spLocks noGrp="1"/>
          </p:cNvSpPr>
          <p:nvPr>
            <p:ph type="dt" sz="half" idx="10"/>
          </p:nvPr>
        </p:nvSpPr>
        <p:spPr/>
        <p:txBody>
          <a:bodyPr/>
          <a:lstStyle/>
          <a:p>
            <a:fld id="{DF9218BA-4F26-6448-9BB7-5FA99949457E}" type="datetimeFigureOut">
              <a:rPr lang="en-US" smtClean="0"/>
              <a:t>9/18/25</a:t>
            </a:fld>
            <a:endParaRPr lang="en-US"/>
          </a:p>
        </p:txBody>
      </p:sp>
      <p:sp>
        <p:nvSpPr>
          <p:cNvPr id="6" name="Footer Placeholder 5">
            <a:extLst>
              <a:ext uri="{FF2B5EF4-FFF2-40B4-BE49-F238E27FC236}">
                <a16:creationId xmlns:a16="http://schemas.microsoft.com/office/drawing/2014/main" id="{330F11E0-FBA1-0B1D-1547-9A8AF1E260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FB4404-0D76-6032-C562-D5298B8F5B34}"/>
              </a:ext>
            </a:extLst>
          </p:cNvPr>
          <p:cNvSpPr>
            <a:spLocks noGrp="1"/>
          </p:cNvSpPr>
          <p:nvPr>
            <p:ph type="sldNum" sz="quarter" idx="12"/>
          </p:nvPr>
        </p:nvSpPr>
        <p:spPr/>
        <p:txBody>
          <a:bodyPr/>
          <a:lstStyle/>
          <a:p>
            <a:fld id="{A158475B-8F62-9042-B290-2046242E30CC}" type="slidenum">
              <a:rPr lang="en-US" smtClean="0"/>
              <a:t>‹#›</a:t>
            </a:fld>
            <a:endParaRPr lang="en-US"/>
          </a:p>
        </p:txBody>
      </p:sp>
    </p:spTree>
    <p:extLst>
      <p:ext uri="{BB962C8B-B14F-4D97-AF65-F5344CB8AC3E}">
        <p14:creationId xmlns:p14="http://schemas.microsoft.com/office/powerpoint/2010/main" val="176738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5EE76D-97EF-9BE4-BC98-7193B6C91D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D432F7B-B2DB-7C85-B81D-66D59B3883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A9D895F-AA34-5BE4-3CA3-B234C22EF1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F9218BA-4F26-6448-9BB7-5FA99949457E}" type="datetimeFigureOut">
              <a:rPr lang="en-US" smtClean="0"/>
              <a:t>9/18/25</a:t>
            </a:fld>
            <a:endParaRPr lang="en-US"/>
          </a:p>
        </p:txBody>
      </p:sp>
      <p:sp>
        <p:nvSpPr>
          <p:cNvPr id="5" name="Footer Placeholder 4">
            <a:extLst>
              <a:ext uri="{FF2B5EF4-FFF2-40B4-BE49-F238E27FC236}">
                <a16:creationId xmlns:a16="http://schemas.microsoft.com/office/drawing/2014/main" id="{BF8BE57A-DA5B-36EE-880C-D0257B08FD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745FBFD-C2AC-74E9-73BD-16044EAFC4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158475B-8F62-9042-B290-2046242E30CC}" type="slidenum">
              <a:rPr lang="en-US" smtClean="0"/>
              <a:t>‹#›</a:t>
            </a:fld>
            <a:endParaRPr lang="en-US"/>
          </a:p>
        </p:txBody>
      </p:sp>
    </p:spTree>
    <p:extLst>
      <p:ext uri="{BB962C8B-B14F-4D97-AF65-F5344CB8AC3E}">
        <p14:creationId xmlns:p14="http://schemas.microsoft.com/office/powerpoint/2010/main" val="692109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hyperlink" Target="https://www.geeksforgeeks.org/python-introduction-matplotlib/" TargetMode="External"/><Relationship Id="rId2" Type="http://schemas.openxmlformats.org/officeDocument/2006/relationships/hyperlink" Target="https://www.geeksforgeeks.org/python-numpy/" TargetMode="External"/><Relationship Id="rId1" Type="http://schemas.openxmlformats.org/officeDocument/2006/relationships/slideLayout" Target="../slideLayouts/slideLayout7.xml"/><Relationship Id="rId6" Type="http://schemas.openxmlformats.org/officeDocument/2006/relationships/hyperlink" Target="https://www.geeksforgeeks.org/learning-model-building-scikit-learn-python-machine-learning-library/" TargetMode="External"/><Relationship Id="rId5" Type="http://schemas.openxmlformats.org/officeDocument/2006/relationships/hyperlink" Target="https://www.geeksforgeeks.org/machine-learning-algorithms/" TargetMode="External"/><Relationship Id="rId4" Type="http://schemas.openxmlformats.org/officeDocument/2006/relationships/hyperlink" Target="https://www.geeksforgeeks.org/scipy-linear-algebra-scipy-linalg/"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python-programming-language/" TargetMode="External"/><Relationship Id="rId7" Type="http://schemas.openxmlformats.org/officeDocument/2006/relationships/hyperlink" Target="https://www.geeksforgeeks.org/indexing-in-numpy/" TargetMode="External"/><Relationship Id="rId2" Type="http://schemas.openxmlformats.org/officeDocument/2006/relationships/hyperlink" Target="https://www.geeksforgeeks.org/python-data-structures/" TargetMode="External"/><Relationship Id="rId1" Type="http://schemas.openxmlformats.org/officeDocument/2006/relationships/slideLayout" Target="../slideLayouts/slideLayout2.xml"/><Relationship Id="rId6" Type="http://schemas.openxmlformats.org/officeDocument/2006/relationships/hyperlink" Target="https://www.geeksforgeeks.org/numpy-ufunc-universal-functions/" TargetMode="External"/><Relationship Id="rId5" Type="http://schemas.openxmlformats.org/officeDocument/2006/relationships/hyperlink" Target="https://www.geeksforgeeks.org/python-broadcasting-with-numpy-arrays/" TargetMode="External"/><Relationship Id="rId4" Type="http://schemas.openxmlformats.org/officeDocument/2006/relationships/hyperlink" Target="https://www.geeksforgeeks.org/vectorization-in-python/"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3qJhtD884S8" TargetMode="Externa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9C052EA-05E2-403D-965E-52D1BFFA2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6906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6C456C-459D-B195-50DA-9F3B137AFE9B}"/>
              </a:ext>
            </a:extLst>
          </p:cNvPr>
          <p:cNvSpPr>
            <a:spLocks noGrp="1"/>
          </p:cNvSpPr>
          <p:nvPr>
            <p:ph type="ctrTitle"/>
          </p:nvPr>
        </p:nvSpPr>
        <p:spPr>
          <a:xfrm>
            <a:off x="838200" y="365126"/>
            <a:ext cx="10515600" cy="1094740"/>
          </a:xfrm>
        </p:spPr>
        <p:txBody>
          <a:bodyPr vert="horz" lIns="91440" tIns="45720" rIns="91440" bIns="45720" rtlCol="0" anchor="ctr">
            <a:normAutofit/>
          </a:bodyPr>
          <a:lstStyle/>
          <a:p>
            <a:pPr algn="l"/>
            <a:r>
              <a:rPr lang="en-US" sz="4400" kern="1200" dirty="0">
                <a:solidFill>
                  <a:schemeClr val="bg1"/>
                </a:solidFill>
                <a:latin typeface="+mj-lt"/>
                <a:ea typeface="+mj-ea"/>
                <a:cs typeface="+mj-cs"/>
              </a:rPr>
              <a:t>Data Processing Programming</a:t>
            </a:r>
          </a:p>
        </p:txBody>
      </p:sp>
      <p:sp useBgFill="1">
        <p:nvSpPr>
          <p:cNvPr id="28" name="Rectangle 27">
            <a:extLst>
              <a:ext uri="{FF2B5EF4-FFF2-40B4-BE49-F238E27FC236}">
                <a16:creationId xmlns:a16="http://schemas.microsoft.com/office/drawing/2014/main" id="{4C1936B8-2FFB-4F78-8388-B8C282B8A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0688"/>
            <a:ext cx="12192000" cy="5166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AB1310D-0A0A-9724-ED10-8C5E0FD8021F}"/>
              </a:ext>
            </a:extLst>
          </p:cNvPr>
          <p:cNvSpPr>
            <a:spLocks noGrp="1"/>
          </p:cNvSpPr>
          <p:nvPr>
            <p:ph type="subTitle" idx="1"/>
          </p:nvPr>
        </p:nvSpPr>
        <p:spPr>
          <a:xfrm>
            <a:off x="1415143" y="2408972"/>
            <a:ext cx="9722414" cy="2735032"/>
          </a:xfrm>
        </p:spPr>
        <p:txBody>
          <a:bodyPr vert="horz" lIns="91440" tIns="45720" rIns="91440" bIns="45720" rtlCol="0" anchor="ctr">
            <a:normAutofit/>
          </a:bodyPr>
          <a:lstStyle/>
          <a:p>
            <a:r>
              <a:rPr lang="en-US" sz="3600" b="1" i="0" dirty="0">
                <a:effectLst/>
              </a:rPr>
              <a:t>Introduction to Libraries for Data Processing </a:t>
            </a:r>
          </a:p>
          <a:p>
            <a:endParaRPr lang="en-US" sz="3600" b="1" dirty="0"/>
          </a:p>
          <a:p>
            <a:r>
              <a:rPr lang="en-US" sz="3600" b="1" i="0" dirty="0">
                <a:effectLst/>
              </a:rPr>
              <a:t>Overview of NumPy and Pandas, installing libraries</a:t>
            </a:r>
            <a:endParaRPr lang="en-US" sz="3600" b="1" dirty="0"/>
          </a:p>
        </p:txBody>
      </p:sp>
      <p:sp>
        <p:nvSpPr>
          <p:cNvPr id="4" name="TextBox 3">
            <a:extLst>
              <a:ext uri="{FF2B5EF4-FFF2-40B4-BE49-F238E27FC236}">
                <a16:creationId xmlns:a16="http://schemas.microsoft.com/office/drawing/2014/main" id="{322D914A-704D-EE47-E02D-2FB4E589AF7E}"/>
              </a:ext>
            </a:extLst>
          </p:cNvPr>
          <p:cNvSpPr txBox="1"/>
          <p:nvPr/>
        </p:nvSpPr>
        <p:spPr>
          <a:xfrm>
            <a:off x="8338134" y="5748763"/>
            <a:ext cx="3738537" cy="503526"/>
          </a:xfrm>
          <a:prstGeom prst="rect">
            <a:avLst/>
          </a:prstGeom>
        </p:spPr>
        <p:txBody>
          <a:bodyPr vert="horz" lIns="91440" tIns="45720" rIns="91440" bIns="45720" rtlCol="0" anchor="ctr">
            <a:normAutofit/>
          </a:bodyPr>
          <a:lstStyle/>
          <a:p>
            <a:pPr>
              <a:lnSpc>
                <a:spcPct val="90000"/>
              </a:lnSpc>
              <a:spcAft>
                <a:spcPts val="600"/>
              </a:spcAft>
            </a:pPr>
            <a:r>
              <a:rPr lang="en-US" sz="2000" dirty="0"/>
              <a:t>Lecturer: </a:t>
            </a:r>
            <a:r>
              <a:rPr lang="en-US" sz="2000" dirty="0" err="1"/>
              <a:t>Shakhnoza</a:t>
            </a:r>
            <a:r>
              <a:rPr lang="en-US" sz="2000" dirty="0"/>
              <a:t> </a:t>
            </a:r>
            <a:r>
              <a:rPr lang="en-US" sz="2000" dirty="0" err="1"/>
              <a:t>Muksimova</a:t>
            </a:r>
            <a:endParaRPr lang="en-US" sz="2000" dirty="0"/>
          </a:p>
        </p:txBody>
      </p:sp>
      <p:sp>
        <p:nvSpPr>
          <p:cNvPr id="6" name="TextBox 5">
            <a:extLst>
              <a:ext uri="{FF2B5EF4-FFF2-40B4-BE49-F238E27FC236}">
                <a16:creationId xmlns:a16="http://schemas.microsoft.com/office/drawing/2014/main" id="{49514EF2-0CFE-6791-48A8-12817B7F20A8}"/>
              </a:ext>
            </a:extLst>
          </p:cNvPr>
          <p:cNvSpPr txBox="1"/>
          <p:nvPr/>
        </p:nvSpPr>
        <p:spPr>
          <a:xfrm>
            <a:off x="10626811" y="6351373"/>
            <a:ext cx="1301578" cy="370703"/>
          </a:xfrm>
          <a:prstGeom prst="rect">
            <a:avLst/>
          </a:prstGeom>
          <a:noFill/>
        </p:spPr>
        <p:txBody>
          <a:bodyPr wrap="square" rtlCol="0">
            <a:spAutoFit/>
          </a:bodyPr>
          <a:lstStyle/>
          <a:p>
            <a:r>
              <a:rPr lang="en-US" dirty="0"/>
              <a:t>18.09.2025</a:t>
            </a:r>
          </a:p>
        </p:txBody>
      </p:sp>
    </p:spTree>
    <p:extLst>
      <p:ext uri="{BB962C8B-B14F-4D97-AF65-F5344CB8AC3E}">
        <p14:creationId xmlns:p14="http://schemas.microsoft.com/office/powerpoint/2010/main" val="19605586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3631" y="809898"/>
            <a:ext cx="9942716" cy="1554480"/>
          </a:xfrm>
        </p:spPr>
        <p:txBody>
          <a:bodyPr anchor="ctr">
            <a:normAutofit/>
          </a:bodyPr>
          <a:lstStyle/>
          <a:p>
            <a:pPr fontAlgn="base"/>
            <a:br>
              <a:rPr lang="en-GB" sz="1900" b="0" i="0" dirty="0">
                <a:effectLst/>
                <a:latin typeface="Roboto" panose="02000000000000000000" pitchFamily="2" charset="0"/>
              </a:rPr>
            </a:br>
            <a:br>
              <a:rPr lang="en-GB" sz="1900" b="0" i="0" dirty="0">
                <a:effectLst/>
                <a:latin typeface="Roboto" panose="02000000000000000000" pitchFamily="2" charset="0"/>
              </a:rPr>
            </a:br>
            <a:r>
              <a:rPr lang="en-GB" sz="2800" b="1" i="0" dirty="0">
                <a:effectLst/>
                <a:latin typeface="var(--font-primary)"/>
              </a:rPr>
              <a:t>NumPy Array in Python</a:t>
            </a:r>
            <a:br>
              <a:rPr lang="en-GB" sz="1900" b="1" i="0" dirty="0">
                <a:effectLst/>
                <a:latin typeface="var(--font-primary)"/>
              </a:rPr>
            </a:br>
            <a:br>
              <a:rPr lang="en-IN" sz="1900" dirty="0"/>
            </a:br>
            <a:endParaRPr lang="en-IN" sz="1900" dirty="0"/>
          </a:p>
        </p:txBody>
      </p:sp>
      <p:sp>
        <p:nvSpPr>
          <p:cNvPr id="3" name="Content Placeholder 2"/>
          <p:cNvSpPr>
            <a:spLocks noGrp="1"/>
          </p:cNvSpPr>
          <p:nvPr>
            <p:ph idx="1"/>
          </p:nvPr>
        </p:nvSpPr>
        <p:spPr>
          <a:xfrm>
            <a:off x="1045028" y="3017522"/>
            <a:ext cx="9941319" cy="3124658"/>
          </a:xfrm>
        </p:spPr>
        <p:txBody>
          <a:bodyPr anchor="ctr">
            <a:normAutofit/>
          </a:bodyPr>
          <a:lstStyle/>
          <a:p>
            <a:pPr rtl="0" fontAlgn="base"/>
            <a:r>
              <a:rPr lang="en-GB" sz="2400" b="0" i="0" dirty="0">
                <a:effectLst/>
                <a:latin typeface="Nunito" pitchFamily="2" charset="77"/>
              </a:rPr>
              <a:t>Python lists are a substitute for arrays, but they fail to deliver the performance required while computing large sets of numerical data.</a:t>
            </a:r>
          </a:p>
          <a:p>
            <a:pPr rtl="0" fontAlgn="base"/>
            <a:r>
              <a:rPr lang="en-GB" sz="2400" b="0" i="0" dirty="0">
                <a:effectLst/>
                <a:latin typeface="Nunito" pitchFamily="2" charset="77"/>
              </a:rPr>
              <a:t>To address this issue we use the </a:t>
            </a:r>
            <a:r>
              <a:rPr lang="en-GB" sz="2400" b="1" i="0" dirty="0">
                <a:effectLst/>
                <a:latin typeface="Nunito" pitchFamily="2" charset="77"/>
              </a:rPr>
              <a:t>NumPy library</a:t>
            </a:r>
            <a:r>
              <a:rPr lang="en-GB" sz="2400" b="0" i="0" dirty="0">
                <a:effectLst/>
                <a:latin typeface="Nunito" pitchFamily="2" charset="77"/>
              </a:rPr>
              <a:t> of Python. NumPy offers an array object called </a:t>
            </a:r>
            <a:r>
              <a:rPr lang="en-GB" sz="2400" b="1" i="0" dirty="0" err="1">
                <a:effectLst/>
                <a:latin typeface="Nunito" pitchFamily="2" charset="77"/>
              </a:rPr>
              <a:t>ndarray</a:t>
            </a:r>
            <a:r>
              <a:rPr lang="en-GB" sz="2400" b="0" i="0" dirty="0">
                <a:effectLst/>
                <a:latin typeface="Nunito" pitchFamily="2" charset="77"/>
              </a:rPr>
              <a:t>. </a:t>
            </a:r>
          </a:p>
          <a:p>
            <a:pPr marL="0" indent="0" rtl="0" fontAlgn="base">
              <a:buNone/>
            </a:pPr>
            <a:r>
              <a:rPr lang="en-GB" sz="2400" b="0" i="0" dirty="0">
                <a:effectLst/>
                <a:latin typeface="Nunito" pitchFamily="2" charset="77"/>
              </a:rPr>
              <a:t>They are similar to standard Python sequences but differ in certain key factors.</a:t>
            </a:r>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70940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3485" y="824637"/>
            <a:ext cx="8998858" cy="1938992"/>
          </a:xfrm>
          <a:prstGeom prst="rect">
            <a:avLst/>
          </a:prstGeom>
        </p:spPr>
        <p:txBody>
          <a:bodyPr wrap="square">
            <a:spAutoFit/>
          </a:bodyPr>
          <a:lstStyle/>
          <a:p>
            <a:r>
              <a:rPr lang="en-US" sz="2400" b="1" dirty="0">
                <a:solidFill>
                  <a:srgbClr val="002060"/>
                </a:solidFill>
                <a:latin typeface="Courier New" panose="02070309020205020404" pitchFamily="49" charset="0"/>
              </a:rPr>
              <a:t>import </a:t>
            </a:r>
            <a:r>
              <a:rPr lang="en-US" sz="2400" b="1" dirty="0" err="1">
                <a:solidFill>
                  <a:srgbClr val="002060"/>
                </a:solidFill>
                <a:latin typeface="Courier New" panose="02070309020205020404" pitchFamily="49" charset="0"/>
              </a:rPr>
              <a:t>numpy</a:t>
            </a:r>
            <a:r>
              <a:rPr lang="en-US" sz="2400" b="1" dirty="0">
                <a:solidFill>
                  <a:srgbClr val="002060"/>
                </a:solidFill>
                <a:latin typeface="Courier New" panose="02070309020205020404" pitchFamily="49" charset="0"/>
              </a:rPr>
              <a:t> as np</a:t>
            </a:r>
          </a:p>
          <a:p>
            <a:r>
              <a:rPr lang="en-US" sz="2400" b="1" dirty="0" err="1">
                <a:solidFill>
                  <a:srgbClr val="002060"/>
                </a:solidFill>
                <a:latin typeface="Courier New" panose="02070309020205020404" pitchFamily="49" charset="0"/>
              </a:rPr>
              <a:t>arr</a:t>
            </a:r>
            <a:r>
              <a:rPr lang="en-US" sz="2400" b="1" dirty="0">
                <a:solidFill>
                  <a:srgbClr val="002060"/>
                </a:solidFill>
                <a:latin typeface="Courier New" panose="02070309020205020404" pitchFamily="49" charset="0"/>
              </a:rPr>
              <a:t> = </a:t>
            </a:r>
            <a:r>
              <a:rPr lang="en-US" sz="2400" b="1" dirty="0" err="1">
                <a:solidFill>
                  <a:srgbClr val="002060"/>
                </a:solidFill>
                <a:latin typeface="Courier New" panose="02070309020205020404" pitchFamily="49" charset="0"/>
              </a:rPr>
              <a:t>np.array</a:t>
            </a:r>
            <a:r>
              <a:rPr lang="en-US" sz="2400" b="1" dirty="0">
                <a:solidFill>
                  <a:srgbClr val="002060"/>
                </a:solidFill>
                <a:latin typeface="Courier New" panose="02070309020205020404" pitchFamily="49" charset="0"/>
              </a:rPr>
              <a:t>([[1, 2, 3], [4, 5, 6], [7, 8, 9], [10, 11, 12], [13, 14, 15], [16, 17, 18]])</a:t>
            </a:r>
          </a:p>
          <a:p>
            <a:r>
              <a:rPr lang="en-US" sz="2400" b="1" dirty="0" err="1">
                <a:solidFill>
                  <a:srgbClr val="002060"/>
                </a:solidFill>
                <a:latin typeface="Courier New" panose="02070309020205020404" pitchFamily="49" charset="0"/>
              </a:rPr>
              <a:t>newarr</a:t>
            </a:r>
            <a:r>
              <a:rPr lang="en-US" sz="2400" b="1" dirty="0">
                <a:solidFill>
                  <a:srgbClr val="002060"/>
                </a:solidFill>
                <a:latin typeface="Courier New" panose="02070309020205020404" pitchFamily="49" charset="0"/>
              </a:rPr>
              <a:t> = </a:t>
            </a:r>
            <a:r>
              <a:rPr lang="en-US" sz="2400" b="1" dirty="0" err="1">
                <a:solidFill>
                  <a:srgbClr val="002060"/>
                </a:solidFill>
                <a:latin typeface="Courier New" panose="02070309020205020404" pitchFamily="49" charset="0"/>
              </a:rPr>
              <a:t>np.array_split</a:t>
            </a:r>
            <a:r>
              <a:rPr lang="en-US" sz="2400" b="1" dirty="0">
                <a:solidFill>
                  <a:srgbClr val="002060"/>
                </a:solidFill>
                <a:latin typeface="Courier New" panose="02070309020205020404" pitchFamily="49" charset="0"/>
              </a:rPr>
              <a:t>(</a:t>
            </a:r>
            <a:r>
              <a:rPr lang="en-US" sz="2400" b="1" dirty="0" err="1">
                <a:solidFill>
                  <a:srgbClr val="002060"/>
                </a:solidFill>
                <a:latin typeface="Courier New" panose="02070309020205020404" pitchFamily="49" charset="0"/>
              </a:rPr>
              <a:t>arr</a:t>
            </a:r>
            <a:r>
              <a:rPr lang="en-US" sz="2400" b="1" dirty="0">
                <a:solidFill>
                  <a:srgbClr val="002060"/>
                </a:solidFill>
                <a:latin typeface="Courier New" panose="02070309020205020404" pitchFamily="49" charset="0"/>
              </a:rPr>
              <a:t>, 3, </a:t>
            </a:r>
            <a:r>
              <a:rPr lang="en-US" sz="2400" b="1" dirty="0">
                <a:solidFill>
                  <a:srgbClr val="C00000"/>
                </a:solidFill>
                <a:latin typeface="Courier New" panose="02070309020205020404" pitchFamily="49" charset="0"/>
              </a:rPr>
              <a:t>axis=0</a:t>
            </a:r>
            <a:r>
              <a:rPr lang="en-US" sz="2400" b="1" dirty="0">
                <a:solidFill>
                  <a:srgbClr val="002060"/>
                </a:solidFill>
                <a:latin typeface="Courier New" panose="02070309020205020404" pitchFamily="49" charset="0"/>
              </a:rPr>
              <a:t>)</a:t>
            </a:r>
          </a:p>
          <a:p>
            <a:r>
              <a:rPr lang="en-US" sz="2400" b="1" dirty="0">
                <a:solidFill>
                  <a:srgbClr val="002060"/>
                </a:solidFill>
                <a:latin typeface="Courier New" panose="02070309020205020404" pitchFamily="49" charset="0"/>
              </a:rPr>
              <a:t>print(</a:t>
            </a:r>
            <a:r>
              <a:rPr lang="en-US" sz="2400" b="1" dirty="0" err="1">
                <a:solidFill>
                  <a:srgbClr val="002060"/>
                </a:solidFill>
                <a:latin typeface="Courier New" panose="02070309020205020404" pitchFamily="49" charset="0"/>
              </a:rPr>
              <a:t>newarr</a:t>
            </a:r>
            <a:r>
              <a:rPr lang="en-US" sz="2400" b="1" dirty="0">
                <a:solidFill>
                  <a:srgbClr val="002060"/>
                </a:solidFill>
                <a:latin typeface="Courier New" panose="02070309020205020404" pitchFamily="49" charset="0"/>
              </a:rPr>
              <a:t>)</a:t>
            </a:r>
            <a:endParaRPr lang="en-US" sz="2400" b="1" dirty="0">
              <a:solidFill>
                <a:srgbClr val="002060"/>
              </a:solidFill>
              <a:effectLst/>
              <a:latin typeface="Courier New" panose="02070309020205020404" pitchFamily="49" charset="0"/>
            </a:endParaRPr>
          </a:p>
        </p:txBody>
      </p:sp>
      <p:sp>
        <p:nvSpPr>
          <p:cNvPr id="3" name="Rectangle 2"/>
          <p:cNvSpPr/>
          <p:nvPr/>
        </p:nvSpPr>
        <p:spPr>
          <a:xfrm>
            <a:off x="4992914" y="4236722"/>
            <a:ext cx="6096000" cy="1815882"/>
          </a:xfrm>
          <a:prstGeom prst="rect">
            <a:avLst/>
          </a:prstGeom>
        </p:spPr>
        <p:txBody>
          <a:bodyPr>
            <a:spAutoFit/>
          </a:bodyPr>
          <a:lstStyle/>
          <a:p>
            <a:r>
              <a:rPr lang="en-US" sz="2800" b="1" dirty="0"/>
              <a:t>[array([[1, 2, 3],</a:t>
            </a:r>
          </a:p>
          <a:p>
            <a:r>
              <a:rPr lang="en-US" sz="2800" b="1" dirty="0"/>
              <a:t>       [4, 5, 6]]), array([[ 7,  8,  9],</a:t>
            </a:r>
          </a:p>
          <a:p>
            <a:r>
              <a:rPr lang="en-US" sz="2800" b="1" dirty="0"/>
              <a:t>       [10, 11, 12]]), array([[13, 14, 15],</a:t>
            </a:r>
          </a:p>
          <a:p>
            <a:r>
              <a:rPr lang="en-US" sz="2800" b="1" dirty="0"/>
              <a:t>       [16, 17, 18]])]</a:t>
            </a:r>
          </a:p>
        </p:txBody>
      </p:sp>
    </p:spTree>
    <p:extLst>
      <p:ext uri="{BB962C8B-B14F-4D97-AF65-F5344CB8AC3E}">
        <p14:creationId xmlns:p14="http://schemas.microsoft.com/office/powerpoint/2010/main" val="2795300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914" y="211355"/>
            <a:ext cx="7939315" cy="4524315"/>
          </a:xfrm>
          <a:prstGeom prst="rect">
            <a:avLst/>
          </a:prstGeom>
        </p:spPr>
        <p:txBody>
          <a:bodyPr wrap="square">
            <a:spAutoFit/>
          </a:bodyPr>
          <a:lstStyle/>
          <a:p>
            <a:pPr algn="just"/>
            <a:r>
              <a:rPr lang="en-US" sz="2400" b="1" dirty="0">
                <a:solidFill>
                  <a:srgbClr val="C00000"/>
                </a:solidFill>
              </a:rPr>
              <a:t>Splitting 2-D Arrays</a:t>
            </a:r>
          </a:p>
          <a:p>
            <a:pPr algn="just"/>
            <a:endParaRPr lang="en-US" sz="2400" b="1" dirty="0"/>
          </a:p>
          <a:p>
            <a:pPr algn="just"/>
            <a:r>
              <a:rPr lang="en-US" sz="2400" b="1" dirty="0">
                <a:solidFill>
                  <a:srgbClr val="002060"/>
                </a:solidFill>
              </a:rPr>
              <a:t>Use the </a:t>
            </a:r>
            <a:r>
              <a:rPr lang="en-US" sz="2400" b="1" dirty="0" err="1">
                <a:solidFill>
                  <a:srgbClr val="002060"/>
                </a:solidFill>
              </a:rPr>
              <a:t>hsplit</a:t>
            </a:r>
            <a:r>
              <a:rPr lang="en-US" sz="2400" b="1" dirty="0">
                <a:solidFill>
                  <a:srgbClr val="002060"/>
                </a:solidFill>
              </a:rPr>
              <a:t>() method to split the 2-D array into three 2-D arrays along rows.</a:t>
            </a:r>
          </a:p>
          <a:p>
            <a:pPr algn="just"/>
            <a:endParaRPr lang="en-US" sz="2400" b="1" dirty="0">
              <a:solidFill>
                <a:srgbClr val="002060"/>
              </a:solidFill>
            </a:endParaRPr>
          </a:p>
          <a:p>
            <a:pPr algn="just"/>
            <a:r>
              <a:rPr lang="en-US" sz="2400" b="1" dirty="0">
                <a:solidFill>
                  <a:srgbClr val="002060"/>
                </a:solidFill>
              </a:rPr>
              <a:t>Example:</a:t>
            </a:r>
          </a:p>
          <a:p>
            <a:pPr algn="just"/>
            <a:endParaRPr lang="en-US" sz="2400" b="1" dirty="0"/>
          </a:p>
          <a:p>
            <a:pPr lvl="2" algn="just"/>
            <a:r>
              <a:rPr lang="en-US" sz="2400" b="1" dirty="0">
                <a:solidFill>
                  <a:srgbClr val="C00000"/>
                </a:solidFill>
              </a:rPr>
              <a:t>import </a:t>
            </a:r>
            <a:r>
              <a:rPr lang="en-US" sz="2400" b="1" dirty="0" err="1">
                <a:solidFill>
                  <a:srgbClr val="C00000"/>
                </a:solidFill>
              </a:rPr>
              <a:t>numpy</a:t>
            </a:r>
            <a:r>
              <a:rPr lang="en-US" sz="2400" b="1" dirty="0">
                <a:solidFill>
                  <a:srgbClr val="C00000"/>
                </a:solidFill>
              </a:rPr>
              <a:t> as np</a:t>
            </a:r>
          </a:p>
          <a:p>
            <a:pPr lvl="2" algn="just"/>
            <a:r>
              <a:rPr lang="en-US" sz="2400" b="1" dirty="0" err="1">
                <a:solidFill>
                  <a:srgbClr val="C00000"/>
                </a:solidFill>
              </a:rPr>
              <a:t>arr</a:t>
            </a:r>
            <a:r>
              <a:rPr lang="en-US" sz="2400" b="1" dirty="0">
                <a:solidFill>
                  <a:srgbClr val="C00000"/>
                </a:solidFill>
              </a:rPr>
              <a:t> = </a:t>
            </a:r>
            <a:r>
              <a:rPr lang="en-US" sz="2400" b="1" dirty="0" err="1">
                <a:solidFill>
                  <a:srgbClr val="C00000"/>
                </a:solidFill>
              </a:rPr>
              <a:t>np.array</a:t>
            </a:r>
            <a:r>
              <a:rPr lang="en-US" sz="2400" b="1" dirty="0">
                <a:solidFill>
                  <a:srgbClr val="C00000"/>
                </a:solidFill>
              </a:rPr>
              <a:t>([[1, 2, 3], [4, 5, 6], [7, 8, 9], [10, 11, 12], [13, 14, 15], [16, 17, 18]])</a:t>
            </a:r>
          </a:p>
          <a:p>
            <a:pPr lvl="2" algn="just"/>
            <a:r>
              <a:rPr lang="en-US" sz="2400" b="1" dirty="0" err="1">
                <a:solidFill>
                  <a:srgbClr val="C00000"/>
                </a:solidFill>
              </a:rPr>
              <a:t>newarr</a:t>
            </a:r>
            <a:r>
              <a:rPr lang="en-US" sz="2400" b="1" dirty="0">
                <a:solidFill>
                  <a:srgbClr val="C00000"/>
                </a:solidFill>
              </a:rPr>
              <a:t> = </a:t>
            </a:r>
            <a:r>
              <a:rPr lang="en-US" sz="2400" b="1" dirty="0" err="1">
                <a:solidFill>
                  <a:srgbClr val="C00000"/>
                </a:solidFill>
              </a:rPr>
              <a:t>np.</a:t>
            </a:r>
            <a:r>
              <a:rPr lang="en-US" sz="2400" b="1" dirty="0" err="1">
                <a:solidFill>
                  <a:srgbClr val="002060"/>
                </a:solidFill>
              </a:rPr>
              <a:t>hsplit</a:t>
            </a:r>
            <a:r>
              <a:rPr lang="en-US" sz="2400" b="1" dirty="0">
                <a:solidFill>
                  <a:srgbClr val="C00000"/>
                </a:solidFill>
              </a:rPr>
              <a:t>(</a:t>
            </a:r>
            <a:r>
              <a:rPr lang="en-US" sz="2400" b="1" dirty="0" err="1">
                <a:solidFill>
                  <a:srgbClr val="C00000"/>
                </a:solidFill>
              </a:rPr>
              <a:t>arr</a:t>
            </a:r>
            <a:r>
              <a:rPr lang="en-US" sz="2400" b="1" dirty="0">
                <a:solidFill>
                  <a:srgbClr val="C00000"/>
                </a:solidFill>
              </a:rPr>
              <a:t>, 3)</a:t>
            </a:r>
          </a:p>
          <a:p>
            <a:pPr lvl="2" algn="just"/>
            <a:r>
              <a:rPr lang="en-US" sz="2400" b="1" dirty="0">
                <a:solidFill>
                  <a:srgbClr val="C00000"/>
                </a:solidFill>
              </a:rPr>
              <a:t>print(</a:t>
            </a:r>
            <a:r>
              <a:rPr lang="en-US" sz="2400" b="1" dirty="0" err="1">
                <a:solidFill>
                  <a:srgbClr val="C00000"/>
                </a:solidFill>
              </a:rPr>
              <a:t>newarr</a:t>
            </a:r>
            <a:r>
              <a:rPr lang="en-US" sz="2400" b="1" dirty="0">
                <a:solidFill>
                  <a:srgbClr val="C00000"/>
                </a:solidFill>
              </a:rPr>
              <a:t>)</a:t>
            </a:r>
          </a:p>
        </p:txBody>
      </p:sp>
      <p:sp>
        <p:nvSpPr>
          <p:cNvPr id="3" name="Rectangle 2"/>
          <p:cNvSpPr/>
          <p:nvPr/>
        </p:nvSpPr>
        <p:spPr>
          <a:xfrm>
            <a:off x="9289474" y="1544215"/>
            <a:ext cx="2568698" cy="5078313"/>
          </a:xfrm>
          <a:prstGeom prst="rect">
            <a:avLst/>
          </a:prstGeom>
        </p:spPr>
        <p:txBody>
          <a:bodyPr wrap="square">
            <a:spAutoFit/>
          </a:bodyPr>
          <a:lstStyle/>
          <a:p>
            <a:r>
              <a:rPr lang="en-US" b="1" dirty="0"/>
              <a:t>[array([[ 1],</a:t>
            </a:r>
          </a:p>
          <a:p>
            <a:r>
              <a:rPr lang="en-US" b="1" dirty="0"/>
              <a:t>       [ 4],</a:t>
            </a:r>
          </a:p>
          <a:p>
            <a:r>
              <a:rPr lang="en-US" b="1" dirty="0"/>
              <a:t>       [ 7],</a:t>
            </a:r>
          </a:p>
          <a:p>
            <a:r>
              <a:rPr lang="en-US" b="1" dirty="0"/>
              <a:t>       [10],</a:t>
            </a:r>
          </a:p>
          <a:p>
            <a:r>
              <a:rPr lang="en-US" b="1" dirty="0"/>
              <a:t>       [13],</a:t>
            </a:r>
          </a:p>
          <a:p>
            <a:r>
              <a:rPr lang="en-US" b="1" dirty="0"/>
              <a:t>       [16]]), </a:t>
            </a:r>
          </a:p>
          <a:p>
            <a:r>
              <a:rPr lang="en-US" b="1" dirty="0"/>
              <a:t>array([[ 2],</a:t>
            </a:r>
          </a:p>
          <a:p>
            <a:r>
              <a:rPr lang="en-US" b="1" dirty="0"/>
              <a:t>       [ 5],</a:t>
            </a:r>
          </a:p>
          <a:p>
            <a:r>
              <a:rPr lang="en-US" b="1" dirty="0"/>
              <a:t>       [ 8],</a:t>
            </a:r>
          </a:p>
          <a:p>
            <a:r>
              <a:rPr lang="en-US" b="1" dirty="0"/>
              <a:t>       [11],</a:t>
            </a:r>
          </a:p>
          <a:p>
            <a:r>
              <a:rPr lang="en-US" b="1" dirty="0"/>
              <a:t>       [14],</a:t>
            </a:r>
          </a:p>
          <a:p>
            <a:r>
              <a:rPr lang="en-US" b="1" dirty="0"/>
              <a:t>       [17]]), </a:t>
            </a:r>
          </a:p>
          <a:p>
            <a:r>
              <a:rPr lang="en-US" b="1" dirty="0"/>
              <a:t>array([[ 3],</a:t>
            </a:r>
          </a:p>
          <a:p>
            <a:r>
              <a:rPr lang="en-US" b="1" dirty="0"/>
              <a:t>       [ 6],</a:t>
            </a:r>
          </a:p>
          <a:p>
            <a:r>
              <a:rPr lang="en-US" b="1" dirty="0"/>
              <a:t>       [ 9],</a:t>
            </a:r>
          </a:p>
          <a:p>
            <a:r>
              <a:rPr lang="en-US" b="1" dirty="0"/>
              <a:t>       [12],</a:t>
            </a:r>
          </a:p>
          <a:p>
            <a:r>
              <a:rPr lang="en-US" b="1" dirty="0"/>
              <a:t>       [15],</a:t>
            </a:r>
          </a:p>
          <a:p>
            <a:r>
              <a:rPr lang="en-US" b="1" dirty="0"/>
              <a:t>       [18]])]</a:t>
            </a:r>
          </a:p>
        </p:txBody>
      </p:sp>
    </p:spTree>
    <p:extLst>
      <p:ext uri="{BB962C8B-B14F-4D97-AF65-F5344CB8AC3E}">
        <p14:creationId xmlns:p14="http://schemas.microsoft.com/office/powerpoint/2010/main" val="241766864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7999" y="658336"/>
            <a:ext cx="11176001" cy="2677656"/>
          </a:xfrm>
          <a:prstGeom prst="rect">
            <a:avLst/>
          </a:prstGeom>
        </p:spPr>
        <p:txBody>
          <a:bodyPr wrap="square">
            <a:spAutoFit/>
          </a:bodyPr>
          <a:lstStyle/>
          <a:p>
            <a:r>
              <a:rPr lang="en-US" sz="2400" b="1" dirty="0">
                <a:solidFill>
                  <a:srgbClr val="C00000"/>
                </a:solidFill>
              </a:rPr>
              <a:t>import </a:t>
            </a:r>
            <a:r>
              <a:rPr lang="en-US" sz="2400" b="1" dirty="0" err="1">
                <a:solidFill>
                  <a:srgbClr val="C00000"/>
                </a:solidFill>
              </a:rPr>
              <a:t>numpy</a:t>
            </a:r>
            <a:r>
              <a:rPr lang="en-US" sz="2400" b="1" dirty="0">
                <a:solidFill>
                  <a:srgbClr val="C00000"/>
                </a:solidFill>
              </a:rPr>
              <a:t> as np</a:t>
            </a:r>
          </a:p>
          <a:p>
            <a:endParaRPr lang="en-US" sz="2400" b="1" dirty="0">
              <a:solidFill>
                <a:srgbClr val="C00000"/>
              </a:solidFill>
            </a:endParaRPr>
          </a:p>
          <a:p>
            <a:r>
              <a:rPr lang="en-US" sz="2400" b="1" dirty="0" err="1">
                <a:solidFill>
                  <a:srgbClr val="C00000"/>
                </a:solidFill>
              </a:rPr>
              <a:t>arr</a:t>
            </a:r>
            <a:r>
              <a:rPr lang="en-US" sz="2400" b="1" dirty="0">
                <a:solidFill>
                  <a:srgbClr val="C00000"/>
                </a:solidFill>
              </a:rPr>
              <a:t> = </a:t>
            </a:r>
            <a:r>
              <a:rPr lang="en-US" sz="2400" b="1" dirty="0" err="1">
                <a:solidFill>
                  <a:srgbClr val="C00000"/>
                </a:solidFill>
              </a:rPr>
              <a:t>np.array</a:t>
            </a:r>
            <a:r>
              <a:rPr lang="en-US" sz="2400" b="1" dirty="0">
                <a:solidFill>
                  <a:srgbClr val="C00000"/>
                </a:solidFill>
              </a:rPr>
              <a:t>([[1, 2, 3], [4, 5, 6], [7, 8, 9], [10, 11, 12], [13, 14, 15], [16, 17, 18]])</a:t>
            </a:r>
          </a:p>
          <a:p>
            <a:endParaRPr lang="en-US" sz="2400" b="1" dirty="0">
              <a:solidFill>
                <a:srgbClr val="C00000"/>
              </a:solidFill>
            </a:endParaRPr>
          </a:p>
          <a:p>
            <a:r>
              <a:rPr lang="en-US" sz="2400" b="1" dirty="0" err="1">
                <a:solidFill>
                  <a:srgbClr val="C00000"/>
                </a:solidFill>
              </a:rPr>
              <a:t>newarr</a:t>
            </a:r>
            <a:r>
              <a:rPr lang="en-US" sz="2400" b="1" dirty="0">
                <a:solidFill>
                  <a:srgbClr val="C00000"/>
                </a:solidFill>
              </a:rPr>
              <a:t> = </a:t>
            </a:r>
            <a:r>
              <a:rPr lang="en-US" sz="2400" b="1" dirty="0" err="1">
                <a:solidFill>
                  <a:srgbClr val="C00000"/>
                </a:solidFill>
              </a:rPr>
              <a:t>np.</a:t>
            </a:r>
            <a:r>
              <a:rPr lang="en-US" sz="2400" b="1" dirty="0" err="1">
                <a:solidFill>
                  <a:srgbClr val="002060"/>
                </a:solidFill>
              </a:rPr>
              <a:t>vsplit</a:t>
            </a:r>
            <a:r>
              <a:rPr lang="en-US" sz="2400" b="1" dirty="0">
                <a:solidFill>
                  <a:srgbClr val="C00000"/>
                </a:solidFill>
              </a:rPr>
              <a:t>(</a:t>
            </a:r>
            <a:r>
              <a:rPr lang="en-US" sz="2400" b="1" dirty="0" err="1">
                <a:solidFill>
                  <a:srgbClr val="C00000"/>
                </a:solidFill>
              </a:rPr>
              <a:t>arr</a:t>
            </a:r>
            <a:r>
              <a:rPr lang="en-US" sz="2400" b="1" dirty="0">
                <a:solidFill>
                  <a:srgbClr val="C00000"/>
                </a:solidFill>
              </a:rPr>
              <a:t>, 3)</a:t>
            </a:r>
          </a:p>
          <a:p>
            <a:endParaRPr lang="en-US" sz="2400" b="1" dirty="0">
              <a:solidFill>
                <a:srgbClr val="C00000"/>
              </a:solidFill>
            </a:endParaRPr>
          </a:p>
          <a:p>
            <a:r>
              <a:rPr lang="en-US" sz="2400" b="1" dirty="0">
                <a:solidFill>
                  <a:srgbClr val="C00000"/>
                </a:solidFill>
              </a:rPr>
              <a:t>print(</a:t>
            </a:r>
            <a:r>
              <a:rPr lang="en-US" sz="2400" b="1" dirty="0" err="1">
                <a:solidFill>
                  <a:srgbClr val="C00000"/>
                </a:solidFill>
              </a:rPr>
              <a:t>newarr</a:t>
            </a:r>
            <a:r>
              <a:rPr lang="en-US" sz="2400" b="1" dirty="0">
                <a:solidFill>
                  <a:srgbClr val="C00000"/>
                </a:solidFill>
              </a:rPr>
              <a:t>)</a:t>
            </a:r>
          </a:p>
        </p:txBody>
      </p:sp>
      <p:sp>
        <p:nvSpPr>
          <p:cNvPr id="3" name="Rectangle 2"/>
          <p:cNvSpPr/>
          <p:nvPr/>
        </p:nvSpPr>
        <p:spPr>
          <a:xfrm>
            <a:off x="4412343" y="4236722"/>
            <a:ext cx="6096000" cy="1815882"/>
          </a:xfrm>
          <a:prstGeom prst="rect">
            <a:avLst/>
          </a:prstGeom>
        </p:spPr>
        <p:txBody>
          <a:bodyPr>
            <a:spAutoFit/>
          </a:bodyPr>
          <a:lstStyle/>
          <a:p>
            <a:r>
              <a:rPr lang="en-US" sz="2800" b="1" dirty="0"/>
              <a:t>[array([[1, 2, 3],</a:t>
            </a:r>
          </a:p>
          <a:p>
            <a:r>
              <a:rPr lang="en-US" sz="2800" b="1" dirty="0"/>
              <a:t>       [4, 5, 6]]), array([[ 7,  8,  9],</a:t>
            </a:r>
          </a:p>
          <a:p>
            <a:r>
              <a:rPr lang="en-US" sz="2800" b="1" dirty="0"/>
              <a:t>       [10, 11, 12]]), array([[13, 14, 15],</a:t>
            </a:r>
          </a:p>
          <a:p>
            <a:r>
              <a:rPr lang="en-US" sz="2800" b="1" dirty="0"/>
              <a:t>       [16, 17, 18]])]</a:t>
            </a:r>
          </a:p>
        </p:txBody>
      </p:sp>
    </p:spTree>
    <p:extLst>
      <p:ext uri="{BB962C8B-B14F-4D97-AF65-F5344CB8AC3E}">
        <p14:creationId xmlns:p14="http://schemas.microsoft.com/office/powerpoint/2010/main" val="9686200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715" y="527708"/>
            <a:ext cx="6270171" cy="2677656"/>
          </a:xfrm>
          <a:prstGeom prst="rect">
            <a:avLst/>
          </a:prstGeom>
        </p:spPr>
        <p:txBody>
          <a:bodyPr wrap="square">
            <a:spAutoFit/>
          </a:bodyPr>
          <a:lstStyle/>
          <a:p>
            <a:r>
              <a:rPr lang="en-US" sz="2400" b="1" dirty="0">
                <a:solidFill>
                  <a:srgbClr val="002060"/>
                </a:solidFill>
                <a:latin typeface="Courier New" panose="02070309020205020404" pitchFamily="49" charset="0"/>
              </a:rPr>
              <a:t>import </a:t>
            </a:r>
            <a:r>
              <a:rPr lang="en-US" sz="2400" b="1" dirty="0" err="1">
                <a:solidFill>
                  <a:srgbClr val="002060"/>
                </a:solidFill>
                <a:latin typeface="Courier New" panose="02070309020205020404" pitchFamily="49" charset="0"/>
              </a:rPr>
              <a:t>numpy</a:t>
            </a:r>
            <a:r>
              <a:rPr lang="en-US" sz="2400" b="1" dirty="0">
                <a:solidFill>
                  <a:srgbClr val="002060"/>
                </a:solidFill>
                <a:latin typeface="Courier New" panose="02070309020205020404" pitchFamily="49" charset="0"/>
              </a:rPr>
              <a:t> as np</a:t>
            </a:r>
          </a:p>
          <a:p>
            <a:endParaRPr lang="en-US" sz="2400" b="1" dirty="0">
              <a:solidFill>
                <a:srgbClr val="002060"/>
              </a:solidFill>
              <a:latin typeface="Courier New" panose="02070309020205020404" pitchFamily="49" charset="0"/>
            </a:endParaRPr>
          </a:p>
          <a:p>
            <a:r>
              <a:rPr lang="en-US" sz="2400" b="1" dirty="0" err="1">
                <a:solidFill>
                  <a:srgbClr val="002060"/>
                </a:solidFill>
                <a:latin typeface="Courier New" panose="02070309020205020404" pitchFamily="49" charset="0"/>
              </a:rPr>
              <a:t>arr</a:t>
            </a:r>
            <a:r>
              <a:rPr lang="en-US" sz="2400" b="1" dirty="0">
                <a:solidFill>
                  <a:srgbClr val="002060"/>
                </a:solidFill>
                <a:latin typeface="Courier New" panose="02070309020205020404" pitchFamily="49" charset="0"/>
              </a:rPr>
              <a:t> = </a:t>
            </a:r>
            <a:r>
              <a:rPr lang="en-US" sz="2400" b="1" dirty="0" err="1">
                <a:solidFill>
                  <a:srgbClr val="002060"/>
                </a:solidFill>
                <a:latin typeface="Courier New" panose="02070309020205020404" pitchFamily="49" charset="0"/>
              </a:rPr>
              <a:t>np.array</a:t>
            </a:r>
            <a:r>
              <a:rPr lang="en-US" sz="2400" b="1" dirty="0">
                <a:solidFill>
                  <a:srgbClr val="002060"/>
                </a:solidFill>
                <a:latin typeface="Courier New" panose="02070309020205020404" pitchFamily="49" charset="0"/>
              </a:rPr>
              <a:t>([[[1, 2, 3], [4, 5, 6]], [[7, 8, 9], [10, 11, 12]], [[13, 14, 15], [16, 17, 18]]])</a:t>
            </a:r>
          </a:p>
          <a:p>
            <a:endParaRPr lang="en-US" sz="2400" b="1" dirty="0">
              <a:solidFill>
                <a:srgbClr val="002060"/>
              </a:solidFill>
              <a:latin typeface="Courier New" panose="02070309020205020404" pitchFamily="49" charset="0"/>
            </a:endParaRPr>
          </a:p>
          <a:p>
            <a:r>
              <a:rPr lang="en-US" sz="2400" b="1" dirty="0" err="1">
                <a:solidFill>
                  <a:srgbClr val="002060"/>
                </a:solidFill>
                <a:latin typeface="Courier New" panose="02070309020205020404" pitchFamily="49" charset="0"/>
              </a:rPr>
              <a:t>np.</a:t>
            </a:r>
            <a:r>
              <a:rPr lang="en-US" sz="2400" b="1" dirty="0" err="1">
                <a:solidFill>
                  <a:srgbClr val="C00000"/>
                </a:solidFill>
                <a:latin typeface="Courier New" panose="02070309020205020404" pitchFamily="49" charset="0"/>
              </a:rPr>
              <a:t>dsplit</a:t>
            </a:r>
            <a:r>
              <a:rPr lang="en-US" sz="2400" b="1" dirty="0">
                <a:solidFill>
                  <a:srgbClr val="002060"/>
                </a:solidFill>
                <a:latin typeface="Courier New" panose="02070309020205020404" pitchFamily="49" charset="0"/>
              </a:rPr>
              <a:t>(</a:t>
            </a:r>
            <a:r>
              <a:rPr lang="en-US" sz="2400" b="1" dirty="0" err="1">
                <a:solidFill>
                  <a:srgbClr val="002060"/>
                </a:solidFill>
                <a:latin typeface="Courier New" panose="02070309020205020404" pitchFamily="49" charset="0"/>
              </a:rPr>
              <a:t>arr</a:t>
            </a:r>
            <a:r>
              <a:rPr lang="en-US" sz="2400" b="1" dirty="0">
                <a:solidFill>
                  <a:srgbClr val="002060"/>
                </a:solidFill>
                <a:latin typeface="Courier New" panose="02070309020205020404" pitchFamily="49" charset="0"/>
              </a:rPr>
              <a:t>,[2,3])</a:t>
            </a:r>
            <a:endParaRPr lang="en-US" sz="2400" b="1" dirty="0">
              <a:solidFill>
                <a:srgbClr val="002060"/>
              </a:solidFill>
              <a:effectLst/>
              <a:latin typeface="Courier New" panose="02070309020205020404" pitchFamily="49" charset="0"/>
            </a:endParaRPr>
          </a:p>
        </p:txBody>
      </p:sp>
      <p:sp>
        <p:nvSpPr>
          <p:cNvPr id="3" name="Rectangle 2"/>
          <p:cNvSpPr/>
          <p:nvPr/>
        </p:nvSpPr>
        <p:spPr>
          <a:xfrm>
            <a:off x="7034645" y="804707"/>
            <a:ext cx="4939641" cy="5324535"/>
          </a:xfrm>
          <a:prstGeom prst="rect">
            <a:avLst/>
          </a:prstGeom>
        </p:spPr>
        <p:txBody>
          <a:bodyPr wrap="square">
            <a:spAutoFit/>
          </a:bodyPr>
          <a:lstStyle/>
          <a:p>
            <a:r>
              <a:rPr lang="en-US" sz="2000" b="1" dirty="0"/>
              <a:t>[array([[[ 1,  2],</a:t>
            </a:r>
          </a:p>
          <a:p>
            <a:r>
              <a:rPr lang="en-US" sz="2000" b="1" dirty="0"/>
              <a:t>         [ 4,  5]],</a:t>
            </a:r>
          </a:p>
          <a:p>
            <a:r>
              <a:rPr lang="en-US" sz="2000" b="1" dirty="0"/>
              <a:t> </a:t>
            </a:r>
          </a:p>
          <a:p>
            <a:r>
              <a:rPr lang="en-US" sz="2000" b="1" dirty="0"/>
              <a:t>        [[ 7,  8],</a:t>
            </a:r>
          </a:p>
          <a:p>
            <a:r>
              <a:rPr lang="en-US" sz="2000" b="1" dirty="0"/>
              <a:t>         [10, 11]],</a:t>
            </a:r>
          </a:p>
          <a:p>
            <a:r>
              <a:rPr lang="en-US" sz="2000" b="1" dirty="0"/>
              <a:t> </a:t>
            </a:r>
          </a:p>
          <a:p>
            <a:r>
              <a:rPr lang="en-US" sz="2000" b="1" dirty="0"/>
              <a:t>        [[13, 14],</a:t>
            </a:r>
          </a:p>
          <a:p>
            <a:r>
              <a:rPr lang="en-US" sz="2000" b="1" dirty="0"/>
              <a:t>         [16, 17]]]),</a:t>
            </a:r>
          </a:p>
          <a:p>
            <a:r>
              <a:rPr lang="en-US" sz="2000" b="1" dirty="0"/>
              <a:t> array([[[ 3],</a:t>
            </a:r>
          </a:p>
          <a:p>
            <a:r>
              <a:rPr lang="en-US" sz="2000" b="1" dirty="0"/>
              <a:t>         [ 6]],</a:t>
            </a:r>
          </a:p>
          <a:p>
            <a:r>
              <a:rPr lang="en-US" sz="2000" b="1" dirty="0"/>
              <a:t> </a:t>
            </a:r>
          </a:p>
          <a:p>
            <a:r>
              <a:rPr lang="en-US" sz="2000" b="1" dirty="0"/>
              <a:t>        [[ 9],</a:t>
            </a:r>
          </a:p>
          <a:p>
            <a:r>
              <a:rPr lang="en-US" sz="2000" b="1" dirty="0"/>
              <a:t>         [12]],</a:t>
            </a:r>
          </a:p>
          <a:p>
            <a:r>
              <a:rPr lang="en-US" sz="2000" b="1" dirty="0"/>
              <a:t> </a:t>
            </a:r>
          </a:p>
          <a:p>
            <a:r>
              <a:rPr lang="en-US" sz="2000" b="1" dirty="0"/>
              <a:t>        [[15],</a:t>
            </a:r>
          </a:p>
          <a:p>
            <a:r>
              <a:rPr lang="en-US" sz="2000" b="1" dirty="0"/>
              <a:t>         [18]]]),</a:t>
            </a:r>
          </a:p>
          <a:p>
            <a:r>
              <a:rPr lang="en-US" sz="2000" b="1" dirty="0"/>
              <a:t> array([], shape=(3, 2, 0), </a:t>
            </a:r>
            <a:r>
              <a:rPr lang="en-US" sz="2000" b="1" dirty="0" err="1"/>
              <a:t>dtype</a:t>
            </a:r>
            <a:r>
              <a:rPr lang="en-US" sz="2000" b="1" dirty="0"/>
              <a:t>=int64)]</a:t>
            </a:r>
          </a:p>
        </p:txBody>
      </p:sp>
    </p:spTree>
    <p:extLst>
      <p:ext uri="{BB962C8B-B14F-4D97-AF65-F5344CB8AC3E}">
        <p14:creationId xmlns:p14="http://schemas.microsoft.com/office/powerpoint/2010/main" val="424815034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43A03-FD44-8571-3D34-A14CD64902A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C661EE35-AF93-8528-25C5-AC946D63B60C}"/>
              </a:ext>
            </a:extLst>
          </p:cNvPr>
          <p:cNvSpPr/>
          <p:nvPr/>
        </p:nvSpPr>
        <p:spPr>
          <a:xfrm>
            <a:off x="2875780" y="2748389"/>
            <a:ext cx="6674328" cy="707886"/>
          </a:xfrm>
          <a:prstGeom prst="rect">
            <a:avLst/>
          </a:prstGeom>
        </p:spPr>
        <p:txBody>
          <a:bodyPr wrap="none">
            <a:spAutoFit/>
          </a:bodyPr>
          <a:lstStyle/>
          <a:p>
            <a:r>
              <a:rPr lang="en-US" sz="4000" b="1" dirty="0">
                <a:solidFill>
                  <a:srgbClr val="002060"/>
                </a:solidFill>
              </a:rPr>
              <a:t>INTRODUCTION TO PANDAS</a:t>
            </a:r>
          </a:p>
        </p:txBody>
      </p:sp>
    </p:spTree>
    <p:extLst>
      <p:ext uri="{BB962C8B-B14F-4D97-AF65-F5344CB8AC3E}">
        <p14:creationId xmlns:p14="http://schemas.microsoft.com/office/powerpoint/2010/main" val="20516477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Triangle 27">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1FED0C1-BDE7-257C-C100-6F12431A3D2E}"/>
              </a:ext>
            </a:extLst>
          </p:cNvPr>
          <p:cNvSpPr txBox="1"/>
          <p:nvPr/>
        </p:nvSpPr>
        <p:spPr>
          <a:xfrm>
            <a:off x="1285240" y="1050595"/>
            <a:ext cx="8074815" cy="1618489"/>
          </a:xfrm>
          <a:prstGeom prst="rect">
            <a:avLst/>
          </a:prstGeom>
        </p:spPr>
        <p:txBody>
          <a:bodyPr vert="horz" lIns="91440" tIns="45720" rIns="91440" bIns="45720" rtlCol="0" anchor="ctr">
            <a:normAutofit/>
          </a:bodyPr>
          <a:lstStyle/>
          <a:p>
            <a:pPr fontAlgn="base">
              <a:lnSpc>
                <a:spcPct val="90000"/>
              </a:lnSpc>
              <a:spcBef>
                <a:spcPct val="0"/>
              </a:spcBef>
              <a:spcAft>
                <a:spcPts val="600"/>
              </a:spcAft>
            </a:pPr>
            <a:r>
              <a:rPr lang="en-US" sz="7200" b="1" i="0" kern="1200">
                <a:solidFill>
                  <a:schemeClr val="tx1"/>
                </a:solidFill>
                <a:effectLst/>
                <a:latin typeface="+mj-lt"/>
                <a:ea typeface="+mj-ea"/>
                <a:cs typeface="+mj-cs"/>
              </a:rPr>
              <a:t>Pandas Introduction</a:t>
            </a:r>
          </a:p>
        </p:txBody>
      </p:sp>
      <p:sp>
        <p:nvSpPr>
          <p:cNvPr id="3" name="TextBox 2">
            <a:extLst>
              <a:ext uri="{FF2B5EF4-FFF2-40B4-BE49-F238E27FC236}">
                <a16:creationId xmlns:a16="http://schemas.microsoft.com/office/drawing/2014/main" id="{0A6E57D9-BFCF-2FA7-7A85-B0CCC1795BAB}"/>
              </a:ext>
            </a:extLst>
          </p:cNvPr>
          <p:cNvSpPr txBox="1"/>
          <p:nvPr/>
        </p:nvSpPr>
        <p:spPr>
          <a:xfrm>
            <a:off x="1285240" y="2969469"/>
            <a:ext cx="8074815" cy="2800395"/>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400" b="1" i="0" dirty="0">
                <a:effectLst/>
              </a:rPr>
              <a:t>Pandas</a:t>
            </a:r>
            <a:r>
              <a:rPr lang="en-US" sz="2400" b="0" i="0" dirty="0">
                <a:effectLst/>
              </a:rPr>
              <a:t> is an open-source library that is built on top of NumPy library. It is a Python package that offers various data structures and operations for manipulating numerical data and time series. It is mainly popular for importing and analyzing data much easier. Pandas is </a:t>
            </a:r>
            <a:r>
              <a:rPr lang="en-US" sz="2400" b="1" i="0" dirty="0">
                <a:effectLst/>
              </a:rPr>
              <a:t>fast</a:t>
            </a:r>
            <a:r>
              <a:rPr lang="en-US" sz="2400" b="0" i="0" dirty="0">
                <a:effectLst/>
              </a:rPr>
              <a:t> and it has high-performance &amp; productivity for users.</a:t>
            </a:r>
            <a:endParaRPr lang="en-US" sz="2400" dirty="0"/>
          </a:p>
        </p:txBody>
      </p:sp>
    </p:spTree>
    <p:extLst>
      <p:ext uri="{BB962C8B-B14F-4D97-AF65-F5344CB8AC3E}">
        <p14:creationId xmlns:p14="http://schemas.microsoft.com/office/powerpoint/2010/main" val="19415307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8E49465-6493-9A84-6B72-56938CC44DDA}"/>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fontAlgn="base">
              <a:lnSpc>
                <a:spcPct val="90000"/>
              </a:lnSpc>
              <a:spcBef>
                <a:spcPct val="0"/>
              </a:spcBef>
              <a:spcAft>
                <a:spcPts val="600"/>
              </a:spcAft>
            </a:pPr>
            <a:r>
              <a:rPr lang="en-US" sz="4800" b="1" i="0" kern="1200">
                <a:solidFill>
                  <a:schemeClr val="tx1"/>
                </a:solidFill>
                <a:effectLst/>
                <a:latin typeface="+mj-lt"/>
                <a:ea typeface="+mj-ea"/>
                <a:cs typeface="+mj-cs"/>
              </a:rPr>
              <a:t>What is Pandas Libray in Python?</a:t>
            </a:r>
          </a:p>
        </p:txBody>
      </p:sp>
      <p:sp>
        <p:nvSpPr>
          <p:cNvPr id="5" name="TextBox 4">
            <a:extLst>
              <a:ext uri="{FF2B5EF4-FFF2-40B4-BE49-F238E27FC236}">
                <a16:creationId xmlns:a16="http://schemas.microsoft.com/office/drawing/2014/main" id="{9D1D9FBB-3EFF-6713-D444-9F6F03DD94A7}"/>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fontAlgn="base">
              <a:lnSpc>
                <a:spcPct val="90000"/>
              </a:lnSpc>
              <a:spcAft>
                <a:spcPts val="600"/>
              </a:spcAft>
              <a:buFont typeface="Arial" panose="020B0604020202020204" pitchFamily="34" charset="0"/>
              <a:buChar char="•"/>
            </a:pPr>
            <a:r>
              <a:rPr lang="en-US" sz="2400" b="1" i="0">
                <a:effectLst/>
              </a:rPr>
              <a:t>Pandas </a:t>
            </a:r>
            <a:r>
              <a:rPr lang="en-US" sz="2400" b="0" i="0">
                <a:effectLst/>
              </a:rPr>
              <a:t>is a powerful and versatile library that simplifies the tasks of data manipulation in </a:t>
            </a:r>
            <a:r>
              <a:rPr lang="en-US" sz="2400" b="0" i="0" u="sng">
                <a:effectLst/>
                <a:hlinkClick r:id="rId2">
                  <a:extLst>
                    <a:ext uri="{A12FA001-AC4F-418D-AE19-62706E023703}">
                      <ahyp:hlinkClr xmlns:ahyp="http://schemas.microsoft.com/office/drawing/2018/hyperlinkcolor" val="tx"/>
                    </a:ext>
                  </a:extLst>
                </a:hlinkClick>
              </a:rPr>
              <a:t>Python</a:t>
            </a:r>
            <a:r>
              <a:rPr lang="en-US" sz="2400" b="0" i="0">
                <a:effectLst/>
              </a:rPr>
              <a:t>. Pandas is well-suited for working with </a:t>
            </a:r>
            <a:r>
              <a:rPr lang="en-US" sz="2400" b="1" i="0">
                <a:effectLst/>
              </a:rPr>
              <a:t>tabular data</a:t>
            </a:r>
            <a:r>
              <a:rPr lang="en-US" sz="2400" b="0" i="0">
                <a:effectLst/>
              </a:rPr>
              <a:t>, such as </a:t>
            </a:r>
            <a:r>
              <a:rPr lang="en-US" sz="2400" b="1" i="0">
                <a:effectLst/>
              </a:rPr>
              <a:t>spreadsheets</a:t>
            </a:r>
            <a:r>
              <a:rPr lang="en-US" sz="2400" b="0" i="0">
                <a:effectLst/>
              </a:rPr>
              <a:t> or </a:t>
            </a:r>
            <a:r>
              <a:rPr lang="en-US" sz="2400" b="1" i="0">
                <a:effectLst/>
              </a:rPr>
              <a:t>SQL tables</a:t>
            </a:r>
            <a:r>
              <a:rPr lang="en-US" sz="2400" b="0" i="0">
                <a:effectLst/>
              </a:rPr>
              <a:t>.</a:t>
            </a:r>
          </a:p>
          <a:p>
            <a:pPr indent="-228600" fontAlgn="base">
              <a:lnSpc>
                <a:spcPct val="90000"/>
              </a:lnSpc>
              <a:spcAft>
                <a:spcPts val="600"/>
              </a:spcAft>
              <a:buFont typeface="Arial" panose="020B0604020202020204" pitchFamily="34" charset="0"/>
              <a:buChar char="•"/>
            </a:pPr>
            <a:r>
              <a:rPr lang="en-US" sz="2400" b="0" i="0">
                <a:effectLst/>
              </a:rPr>
              <a:t>The Pandas library is an essential tool for data analysts, scientists, and engineers working with structured data in Python.</a:t>
            </a:r>
          </a:p>
          <a:p>
            <a:pPr indent="-228600">
              <a:lnSpc>
                <a:spcPct val="90000"/>
              </a:lnSpc>
              <a:spcAft>
                <a:spcPts val="600"/>
              </a:spcAft>
              <a:buFont typeface="Arial" panose="020B0604020202020204" pitchFamily="34" charset="0"/>
              <a:buChar char="•"/>
            </a:pPr>
            <a:br>
              <a:rPr lang="en-US" sz="2400"/>
            </a:br>
            <a:endParaRPr lang="en-US" sz="2400"/>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03711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73E1653-66C0-9F04-B038-C77BC7E23560}"/>
              </a:ext>
            </a:extLst>
          </p:cNvPr>
          <p:cNvSpPr txBox="1"/>
          <p:nvPr/>
        </p:nvSpPr>
        <p:spPr>
          <a:xfrm>
            <a:off x="1285240" y="1050595"/>
            <a:ext cx="8074815" cy="1618489"/>
          </a:xfrm>
          <a:prstGeom prst="rect">
            <a:avLst/>
          </a:prstGeom>
        </p:spPr>
        <p:txBody>
          <a:bodyPr vert="horz" lIns="91440" tIns="45720" rIns="91440" bIns="45720" rtlCol="0" anchor="ctr">
            <a:normAutofit/>
          </a:bodyPr>
          <a:lstStyle/>
          <a:p>
            <a:pPr fontAlgn="base">
              <a:lnSpc>
                <a:spcPct val="90000"/>
              </a:lnSpc>
              <a:spcBef>
                <a:spcPct val="0"/>
              </a:spcBef>
              <a:spcAft>
                <a:spcPts val="600"/>
              </a:spcAft>
            </a:pPr>
            <a:r>
              <a:rPr lang="en-US" sz="5000" b="1" i="0" kern="1200">
                <a:solidFill>
                  <a:schemeClr val="tx1"/>
                </a:solidFill>
                <a:effectLst/>
                <a:latin typeface="+mj-lt"/>
                <a:ea typeface="+mj-ea"/>
                <a:cs typeface="+mj-cs"/>
              </a:rPr>
              <a:t>What is Python Pandas used for?</a:t>
            </a:r>
          </a:p>
        </p:txBody>
      </p:sp>
      <p:sp>
        <p:nvSpPr>
          <p:cNvPr id="7" name="TextBox 6">
            <a:extLst>
              <a:ext uri="{FF2B5EF4-FFF2-40B4-BE49-F238E27FC236}">
                <a16:creationId xmlns:a16="http://schemas.microsoft.com/office/drawing/2014/main" id="{968B3024-7E68-9DC9-5E20-ABA7E817315F}"/>
              </a:ext>
            </a:extLst>
          </p:cNvPr>
          <p:cNvSpPr txBox="1"/>
          <p:nvPr/>
        </p:nvSpPr>
        <p:spPr>
          <a:xfrm>
            <a:off x="1285240" y="2969469"/>
            <a:ext cx="8074815" cy="2800395"/>
          </a:xfrm>
          <a:prstGeom prst="rect">
            <a:avLst/>
          </a:prstGeom>
        </p:spPr>
        <p:txBody>
          <a:bodyPr vert="horz" lIns="91440" tIns="45720" rIns="91440" bIns="45720" rtlCol="0" anchor="t">
            <a:normAutofit/>
          </a:bodyPr>
          <a:lstStyle/>
          <a:p>
            <a:pPr indent="-228600" fontAlgn="base">
              <a:lnSpc>
                <a:spcPct val="90000"/>
              </a:lnSpc>
              <a:spcAft>
                <a:spcPts val="600"/>
              </a:spcAft>
              <a:buFont typeface="Arial" panose="020B0604020202020204" pitchFamily="34" charset="0"/>
              <a:buChar char="•"/>
            </a:pPr>
            <a:r>
              <a:rPr lang="en-US" sz="2200" b="0" i="0">
                <a:effectLst/>
              </a:rPr>
              <a:t>The Pandas library is generally used for data science, but have you wondered why? This is because the Pandas library is used in conjunction with other libraries that are used for data science.</a:t>
            </a:r>
          </a:p>
          <a:p>
            <a:pPr indent="-228600" fontAlgn="base">
              <a:lnSpc>
                <a:spcPct val="90000"/>
              </a:lnSpc>
              <a:spcAft>
                <a:spcPts val="600"/>
              </a:spcAft>
              <a:buFont typeface="Arial" panose="020B0604020202020204" pitchFamily="34" charset="0"/>
              <a:buChar char="•"/>
            </a:pPr>
            <a:r>
              <a:rPr lang="en-US" sz="2200" b="0" i="0">
                <a:effectLst/>
              </a:rPr>
              <a:t>It is built on top of the</a:t>
            </a:r>
            <a:r>
              <a:rPr lang="en-US" sz="2200" b="0" i="0" u="sng">
                <a:effectLst/>
                <a:hlinkClick r:id="rId2">
                  <a:extLst>
                    <a:ext uri="{A12FA001-AC4F-418D-AE19-62706E023703}">
                      <ahyp:hlinkClr xmlns:ahyp="http://schemas.microsoft.com/office/drawing/2018/hyperlinkcolor" val="tx"/>
                    </a:ext>
                  </a:extLst>
                </a:hlinkClick>
              </a:rPr>
              <a:t> </a:t>
            </a:r>
            <a:r>
              <a:rPr lang="en-US" sz="2200" b="1" i="0" u="sng">
                <a:effectLst/>
                <a:hlinkClick r:id="rId2">
                  <a:extLst>
                    <a:ext uri="{A12FA001-AC4F-418D-AE19-62706E023703}">
                      <ahyp:hlinkClr xmlns:ahyp="http://schemas.microsoft.com/office/drawing/2018/hyperlinkcolor" val="tx"/>
                    </a:ext>
                  </a:extLst>
                </a:hlinkClick>
              </a:rPr>
              <a:t>NumPy library</a:t>
            </a:r>
            <a:r>
              <a:rPr lang="en-US" sz="2200" b="1" i="0">
                <a:effectLst/>
              </a:rPr>
              <a:t> </a:t>
            </a:r>
            <a:r>
              <a:rPr lang="en-US" sz="2200" b="0" i="0">
                <a:effectLst/>
              </a:rPr>
              <a:t>which means that a lot of the structures of NumPy are used or replicated in Pandas.</a:t>
            </a:r>
          </a:p>
          <a:p>
            <a:pPr indent="-228600" fontAlgn="base">
              <a:lnSpc>
                <a:spcPct val="90000"/>
              </a:lnSpc>
              <a:spcAft>
                <a:spcPts val="600"/>
              </a:spcAft>
              <a:buFont typeface="Arial" panose="020B0604020202020204" pitchFamily="34" charset="0"/>
              <a:buChar char="•"/>
            </a:pPr>
            <a:r>
              <a:rPr lang="en-US" sz="2200" b="0" i="0">
                <a:effectLst/>
              </a:rPr>
              <a:t>The data produced by Pandas is often used as input for plotting functions in </a:t>
            </a:r>
            <a:r>
              <a:rPr lang="en-US" sz="2200" b="1" i="0" u="sng">
                <a:effectLst/>
                <a:hlinkClick r:id="rId3">
                  <a:extLst>
                    <a:ext uri="{A12FA001-AC4F-418D-AE19-62706E023703}">
                      <ahyp:hlinkClr xmlns:ahyp="http://schemas.microsoft.com/office/drawing/2018/hyperlinkcolor" val="tx"/>
                    </a:ext>
                  </a:extLst>
                </a:hlinkClick>
              </a:rPr>
              <a:t>Matplotlib</a:t>
            </a:r>
            <a:r>
              <a:rPr lang="en-US" sz="2200" b="0" i="0">
                <a:effectLst/>
              </a:rPr>
              <a:t>, statistical analysis in </a:t>
            </a:r>
            <a:r>
              <a:rPr lang="en-US" sz="2200" b="1" i="0" u="sng">
                <a:effectLst/>
                <a:hlinkClick r:id="rId4">
                  <a:extLst>
                    <a:ext uri="{A12FA001-AC4F-418D-AE19-62706E023703}">
                      <ahyp:hlinkClr xmlns:ahyp="http://schemas.microsoft.com/office/drawing/2018/hyperlinkcolor" val="tx"/>
                    </a:ext>
                  </a:extLst>
                </a:hlinkClick>
              </a:rPr>
              <a:t>SciPy</a:t>
            </a:r>
            <a:r>
              <a:rPr lang="en-US" sz="2200" b="0" i="0">
                <a:effectLst/>
              </a:rPr>
              <a:t>, and</a:t>
            </a:r>
            <a:r>
              <a:rPr lang="en-US" sz="2200" b="0" i="0" u="sng">
                <a:effectLst/>
                <a:hlinkClick r:id="rId5">
                  <a:extLst>
                    <a:ext uri="{A12FA001-AC4F-418D-AE19-62706E023703}">
                      <ahyp:hlinkClr xmlns:ahyp="http://schemas.microsoft.com/office/drawing/2018/hyperlinkcolor" val="tx"/>
                    </a:ext>
                  </a:extLst>
                </a:hlinkClick>
              </a:rPr>
              <a:t> machine learning algorithms</a:t>
            </a:r>
            <a:r>
              <a:rPr lang="en-US" sz="2200" b="0" i="0">
                <a:effectLst/>
              </a:rPr>
              <a:t> in </a:t>
            </a:r>
            <a:r>
              <a:rPr lang="en-US" sz="2200" b="1" i="0" u="sng">
                <a:effectLst/>
                <a:hlinkClick r:id="rId6">
                  <a:extLst>
                    <a:ext uri="{A12FA001-AC4F-418D-AE19-62706E023703}">
                      <ahyp:hlinkClr xmlns:ahyp="http://schemas.microsoft.com/office/drawing/2018/hyperlinkcolor" val="tx"/>
                    </a:ext>
                  </a:extLst>
                </a:hlinkClick>
              </a:rPr>
              <a:t>Scikit-learn</a:t>
            </a:r>
            <a:r>
              <a:rPr lang="en-US" sz="2200" b="0" i="0">
                <a:effectLst/>
              </a:rPr>
              <a:t>.</a:t>
            </a:r>
          </a:p>
        </p:txBody>
      </p:sp>
    </p:spTree>
    <p:extLst>
      <p:ext uri="{BB962C8B-B14F-4D97-AF65-F5344CB8AC3E}">
        <p14:creationId xmlns:p14="http://schemas.microsoft.com/office/powerpoint/2010/main" val="15430256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DFE825C-1BD2-97B6-92DB-D0A4A0B63B0F}"/>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fontAlgn="base">
              <a:lnSpc>
                <a:spcPct val="90000"/>
              </a:lnSpc>
              <a:spcBef>
                <a:spcPct val="0"/>
              </a:spcBef>
              <a:spcAft>
                <a:spcPts val="600"/>
              </a:spcAft>
            </a:pPr>
            <a:r>
              <a:rPr lang="en-US" sz="4800" b="0" i="0" kern="1200">
                <a:solidFill>
                  <a:schemeClr val="tx1"/>
                </a:solidFill>
                <a:effectLst/>
                <a:latin typeface="+mj-lt"/>
                <a:ea typeface="+mj-ea"/>
                <a:cs typeface="+mj-cs"/>
              </a:rPr>
              <a:t>Here is a list of things that we can do using Pandas.</a:t>
            </a:r>
          </a:p>
        </p:txBody>
      </p:sp>
      <p:sp>
        <p:nvSpPr>
          <p:cNvPr id="25" name="TextBox 24">
            <a:extLst>
              <a:ext uri="{FF2B5EF4-FFF2-40B4-BE49-F238E27FC236}">
                <a16:creationId xmlns:a16="http://schemas.microsoft.com/office/drawing/2014/main" id="{643530DF-6379-5B6A-6B1E-5156F5D107E4}"/>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fontAlgn="base">
              <a:lnSpc>
                <a:spcPct val="90000"/>
              </a:lnSpc>
              <a:spcAft>
                <a:spcPts val="600"/>
              </a:spcAft>
              <a:buFont typeface="Arial" panose="020B0604020202020204" pitchFamily="34" charset="0"/>
              <a:buChar char="•"/>
            </a:pPr>
            <a:r>
              <a:rPr lang="en-US" sz="2400" b="0" i="0">
                <a:effectLst/>
              </a:rPr>
              <a:t>Data set cleaning, merging, and joining.</a:t>
            </a:r>
          </a:p>
          <a:p>
            <a:pPr indent="-228600" fontAlgn="base">
              <a:lnSpc>
                <a:spcPct val="90000"/>
              </a:lnSpc>
              <a:spcAft>
                <a:spcPts val="600"/>
              </a:spcAft>
              <a:buFont typeface="Arial" panose="020B0604020202020204" pitchFamily="34" charset="0"/>
              <a:buChar char="•"/>
            </a:pPr>
            <a:r>
              <a:rPr lang="en-US" sz="2400" b="0" i="0">
                <a:effectLst/>
              </a:rPr>
              <a:t>Easy handling of missing data (represented as NaN) in floating point as well as non-floating point data.</a:t>
            </a:r>
          </a:p>
          <a:p>
            <a:pPr indent="-228600" fontAlgn="base">
              <a:lnSpc>
                <a:spcPct val="90000"/>
              </a:lnSpc>
              <a:spcAft>
                <a:spcPts val="600"/>
              </a:spcAft>
              <a:buFont typeface="Arial" panose="020B0604020202020204" pitchFamily="34" charset="0"/>
              <a:buChar char="•"/>
            </a:pPr>
            <a:r>
              <a:rPr lang="en-US" sz="2400" b="0" i="0">
                <a:effectLst/>
              </a:rPr>
              <a:t>Columns can be inserted and deleted from DataFrame and higher-dimensional objects.</a:t>
            </a:r>
          </a:p>
          <a:p>
            <a:pPr indent="-228600" fontAlgn="base">
              <a:lnSpc>
                <a:spcPct val="90000"/>
              </a:lnSpc>
              <a:spcAft>
                <a:spcPts val="600"/>
              </a:spcAft>
              <a:buFont typeface="Arial" panose="020B0604020202020204" pitchFamily="34" charset="0"/>
              <a:buChar char="•"/>
            </a:pPr>
            <a:r>
              <a:rPr lang="en-US" sz="2400" b="0" i="0">
                <a:effectLst/>
              </a:rPr>
              <a:t>Powerful group by functionality for performing split-apply-combine operations on data sets.</a:t>
            </a:r>
          </a:p>
          <a:p>
            <a:pPr indent="-228600" fontAlgn="base">
              <a:lnSpc>
                <a:spcPct val="90000"/>
              </a:lnSpc>
              <a:spcAft>
                <a:spcPts val="600"/>
              </a:spcAft>
              <a:buFont typeface="Arial" panose="020B0604020202020204" pitchFamily="34" charset="0"/>
              <a:buChar char="•"/>
            </a:pPr>
            <a:r>
              <a:rPr lang="en-US" sz="2400" b="0" i="0">
                <a:effectLst/>
              </a:rPr>
              <a:t>Data Visualization.</a:t>
            </a:r>
          </a:p>
        </p:txBody>
      </p:sp>
      <p:cxnSp>
        <p:nvCxnSpPr>
          <p:cNvPr id="26" name="Straight Connector 2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222699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CCBBD9-DE2B-9D31-F09F-42520B9791AB}"/>
              </a:ext>
            </a:extLst>
          </p:cNvPr>
          <p:cNvSpPr txBox="1"/>
          <p:nvPr/>
        </p:nvSpPr>
        <p:spPr>
          <a:xfrm>
            <a:off x="1052623" y="846692"/>
            <a:ext cx="6103088" cy="646331"/>
          </a:xfrm>
          <a:prstGeom prst="rect">
            <a:avLst/>
          </a:prstGeom>
          <a:noFill/>
        </p:spPr>
        <p:txBody>
          <a:bodyPr wrap="square">
            <a:spAutoFit/>
          </a:bodyPr>
          <a:lstStyle/>
          <a:p>
            <a:pPr algn="l" fontAlgn="base"/>
            <a:r>
              <a:rPr lang="en-GB" sz="3600" b="1" i="0" dirty="0">
                <a:effectLst/>
                <a:latin typeface="Nunito" pitchFamily="2" charset="77"/>
              </a:rPr>
              <a:t>Installing Pandas</a:t>
            </a:r>
          </a:p>
        </p:txBody>
      </p:sp>
      <p:sp>
        <p:nvSpPr>
          <p:cNvPr id="5" name="TextBox 4">
            <a:extLst>
              <a:ext uri="{FF2B5EF4-FFF2-40B4-BE49-F238E27FC236}">
                <a16:creationId xmlns:a16="http://schemas.microsoft.com/office/drawing/2014/main" id="{6E9C4637-652B-A2D7-206A-A60449E9ED5C}"/>
              </a:ext>
            </a:extLst>
          </p:cNvPr>
          <p:cNvSpPr txBox="1"/>
          <p:nvPr/>
        </p:nvSpPr>
        <p:spPr>
          <a:xfrm>
            <a:off x="1052623" y="1588762"/>
            <a:ext cx="8829132" cy="3046988"/>
          </a:xfrm>
          <a:prstGeom prst="rect">
            <a:avLst/>
          </a:prstGeom>
          <a:noFill/>
        </p:spPr>
        <p:txBody>
          <a:bodyPr wrap="square">
            <a:spAutoFit/>
          </a:bodyPr>
          <a:lstStyle/>
          <a:p>
            <a:pPr algn="just" rtl="0" fontAlgn="base"/>
            <a:r>
              <a:rPr lang="en-GB" sz="2400" b="0" i="0" dirty="0">
                <a:effectLst/>
                <a:latin typeface="Nunito" pitchFamily="2" charset="77"/>
              </a:rPr>
              <a:t>The first step in working with Pandas is to ensure</a:t>
            </a:r>
            <a:r>
              <a:rPr lang="en-GB" sz="2400" b="0" i="0" dirty="0">
                <a:solidFill>
                  <a:srgbClr val="FFFFFF"/>
                </a:solidFill>
                <a:effectLst/>
                <a:latin typeface="Nunito" pitchFamily="2" charset="77"/>
              </a:rPr>
              <a:t> </a:t>
            </a:r>
            <a:r>
              <a:rPr lang="en-GB" sz="2400" b="0" i="0" dirty="0">
                <a:effectLst/>
                <a:latin typeface="Nunito" pitchFamily="2" charset="77"/>
              </a:rPr>
              <a:t>whether it is installed in the system or not.  If not, then we need to install it on our system using</a:t>
            </a:r>
            <a:r>
              <a:rPr lang="en-GB" sz="2400" b="1" i="0" dirty="0">
                <a:effectLst/>
                <a:latin typeface="Nunito" pitchFamily="2" charset="77"/>
              </a:rPr>
              <a:t> </a:t>
            </a:r>
            <a:r>
              <a:rPr lang="en-GB" sz="2400" b="0" i="0" dirty="0">
                <a:effectLst/>
                <a:latin typeface="Nunito" pitchFamily="2" charset="77"/>
              </a:rPr>
              <a:t>the </a:t>
            </a:r>
            <a:r>
              <a:rPr lang="en-GB" sz="2400" b="1" i="0" dirty="0">
                <a:effectLst/>
                <a:latin typeface="Nunito" pitchFamily="2" charset="77"/>
              </a:rPr>
              <a:t>pip command</a:t>
            </a:r>
            <a:r>
              <a:rPr lang="en-GB" sz="2400" b="0" i="0" dirty="0">
                <a:effectLst/>
                <a:latin typeface="Nunito" pitchFamily="2" charset="77"/>
              </a:rPr>
              <a:t>.</a:t>
            </a:r>
          </a:p>
          <a:p>
            <a:pPr algn="just" rtl="0" fontAlgn="base"/>
            <a:r>
              <a:rPr lang="en-GB" sz="2400" b="0" i="0" dirty="0">
                <a:effectLst/>
                <a:latin typeface="Nunito" pitchFamily="2" charset="77"/>
              </a:rPr>
              <a:t>Follow these steps to install Pandas:</a:t>
            </a:r>
          </a:p>
          <a:p>
            <a:pPr algn="just" rtl="0" fontAlgn="base"/>
            <a:r>
              <a:rPr lang="en-GB" sz="2400" b="1" i="0" dirty="0">
                <a:effectLst/>
                <a:latin typeface="Nunito" pitchFamily="2" charset="77"/>
              </a:rPr>
              <a:t>Step 1:</a:t>
            </a:r>
            <a:r>
              <a:rPr lang="en-GB" sz="2400" b="0" i="0" dirty="0">
                <a:effectLst/>
                <a:latin typeface="Nunito" pitchFamily="2" charset="77"/>
              </a:rPr>
              <a:t> Type ‘</a:t>
            </a:r>
            <a:r>
              <a:rPr lang="en-GB" sz="2400" b="0" i="0" dirty="0" err="1">
                <a:effectLst/>
                <a:latin typeface="Nunito" pitchFamily="2" charset="77"/>
              </a:rPr>
              <a:t>cmd</a:t>
            </a:r>
            <a:r>
              <a:rPr lang="en-GB" sz="2400" b="0" i="0" dirty="0">
                <a:effectLst/>
                <a:latin typeface="Nunito" pitchFamily="2" charset="77"/>
              </a:rPr>
              <a:t>’ in the search box and open it.</a:t>
            </a:r>
            <a:br>
              <a:rPr lang="en-GB" sz="2400" b="0" i="0" dirty="0">
                <a:effectLst/>
                <a:latin typeface="Nunito" pitchFamily="2" charset="77"/>
              </a:rPr>
            </a:br>
            <a:r>
              <a:rPr lang="en-GB" sz="2400" b="1" i="0" dirty="0">
                <a:effectLst/>
                <a:latin typeface="Nunito" pitchFamily="2" charset="77"/>
              </a:rPr>
              <a:t>Step 2:</a:t>
            </a:r>
            <a:r>
              <a:rPr lang="en-GB" sz="2400" b="0" i="0" dirty="0">
                <a:effectLst/>
                <a:latin typeface="Nunito" pitchFamily="2" charset="77"/>
              </a:rPr>
              <a:t> Locate the folder using the cd command where the </a:t>
            </a:r>
            <a:r>
              <a:rPr lang="en-GB" sz="2400" b="1" i="0" dirty="0">
                <a:effectLst/>
                <a:latin typeface="Nunito" pitchFamily="2" charset="77"/>
              </a:rPr>
              <a:t>python-pip file</a:t>
            </a:r>
            <a:r>
              <a:rPr lang="en-GB" sz="2400" b="0" i="0" dirty="0">
                <a:effectLst/>
                <a:latin typeface="Nunito" pitchFamily="2" charset="77"/>
              </a:rPr>
              <a:t> has been installed.</a:t>
            </a:r>
            <a:br>
              <a:rPr lang="en-GB" sz="2400" b="0" i="0" dirty="0">
                <a:effectLst/>
                <a:latin typeface="Nunito" pitchFamily="2" charset="77"/>
              </a:rPr>
            </a:br>
            <a:r>
              <a:rPr lang="en-GB" sz="2400" b="1" i="0" dirty="0">
                <a:effectLst/>
                <a:latin typeface="Nunito" pitchFamily="2" charset="77"/>
              </a:rPr>
              <a:t>Step 3</a:t>
            </a:r>
            <a:r>
              <a:rPr lang="en-GB" sz="2400" b="0" i="0" dirty="0">
                <a:effectLst/>
                <a:latin typeface="Nunito" pitchFamily="2" charset="77"/>
              </a:rPr>
              <a:t>: After locating it, type the command:</a:t>
            </a:r>
          </a:p>
        </p:txBody>
      </p:sp>
      <p:sp>
        <p:nvSpPr>
          <p:cNvPr id="7" name="TextBox 6">
            <a:extLst>
              <a:ext uri="{FF2B5EF4-FFF2-40B4-BE49-F238E27FC236}">
                <a16:creationId xmlns:a16="http://schemas.microsoft.com/office/drawing/2014/main" id="{D7FADCBC-9BE2-0D5F-A58C-70238A263CCC}"/>
              </a:ext>
            </a:extLst>
          </p:cNvPr>
          <p:cNvSpPr txBox="1"/>
          <p:nvPr/>
        </p:nvSpPr>
        <p:spPr>
          <a:xfrm>
            <a:off x="1472631" y="4807573"/>
            <a:ext cx="6103088" cy="923330"/>
          </a:xfrm>
          <a:prstGeom prst="rect">
            <a:avLst/>
          </a:prstGeom>
          <a:noFill/>
        </p:spPr>
        <p:txBody>
          <a:bodyPr wrap="square">
            <a:spAutoFit/>
          </a:bodyPr>
          <a:lstStyle/>
          <a:p>
            <a:r>
              <a:rPr lang="en-GB" b="1" dirty="0">
                <a:effectLst/>
              </a:rPr>
              <a:t>pip install pandas</a:t>
            </a:r>
            <a:br>
              <a:rPr lang="en-GB" dirty="0"/>
            </a:br>
            <a:br>
              <a:rPr lang="en-GB" dirty="0"/>
            </a:br>
            <a:endParaRPr lang="en-US" dirty="0"/>
          </a:p>
        </p:txBody>
      </p:sp>
    </p:spTree>
    <p:extLst>
      <p:ext uri="{BB962C8B-B14F-4D97-AF65-F5344CB8AC3E}">
        <p14:creationId xmlns:p14="http://schemas.microsoft.com/office/powerpoint/2010/main" val="3201407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71BBD4-F63D-AA13-3EAE-33C99095BD2A}"/>
              </a:ext>
            </a:extLst>
          </p:cNvPr>
          <p:cNvSpPr>
            <a:spLocks noGrp="1"/>
          </p:cNvSpPr>
          <p:nvPr>
            <p:ph type="title"/>
          </p:nvPr>
        </p:nvSpPr>
        <p:spPr>
          <a:xfrm>
            <a:off x="1043631" y="809898"/>
            <a:ext cx="9942716" cy="1554480"/>
          </a:xfrm>
        </p:spPr>
        <p:txBody>
          <a:bodyPr anchor="ctr">
            <a:normAutofit/>
          </a:bodyPr>
          <a:lstStyle/>
          <a:p>
            <a:r>
              <a:rPr lang="en-GB" sz="4800" b="1" i="0">
                <a:effectLst/>
                <a:latin typeface="Nunito" pitchFamily="2" charset="77"/>
              </a:rPr>
              <a:t>What is a NumPy Array?</a:t>
            </a:r>
            <a:br>
              <a:rPr lang="en-GB" sz="4800" b="1" i="0">
                <a:effectLst/>
                <a:latin typeface="Nunito" pitchFamily="2" charset="77"/>
              </a:rPr>
            </a:br>
            <a:endParaRPr lang="en-US" sz="4800"/>
          </a:p>
        </p:txBody>
      </p:sp>
      <p:sp>
        <p:nvSpPr>
          <p:cNvPr id="3" name="Content Placeholder 2">
            <a:extLst>
              <a:ext uri="{FF2B5EF4-FFF2-40B4-BE49-F238E27FC236}">
                <a16:creationId xmlns:a16="http://schemas.microsoft.com/office/drawing/2014/main" id="{78250239-9151-6B19-99F0-45E078C85FE6}"/>
              </a:ext>
            </a:extLst>
          </p:cNvPr>
          <p:cNvSpPr>
            <a:spLocks noGrp="1"/>
          </p:cNvSpPr>
          <p:nvPr>
            <p:ph idx="1"/>
          </p:nvPr>
        </p:nvSpPr>
        <p:spPr>
          <a:xfrm>
            <a:off x="1045028" y="3017522"/>
            <a:ext cx="9941319" cy="3124658"/>
          </a:xfrm>
        </p:spPr>
        <p:txBody>
          <a:bodyPr anchor="ctr">
            <a:normAutofit/>
          </a:bodyPr>
          <a:lstStyle/>
          <a:p>
            <a:pPr rtl="0" fontAlgn="base"/>
            <a:r>
              <a:rPr lang="en-GB" sz="2400" b="0" i="0">
                <a:effectLst/>
                <a:latin typeface="Nunito" pitchFamily="2" charset="77"/>
              </a:rPr>
              <a:t>NumPy array is a multi-dimensional </a:t>
            </a:r>
            <a:r>
              <a:rPr lang="en-GB" sz="2400" b="0" i="0" u="sng">
                <a:effectLst/>
                <a:latin typeface="Nunito" pitchFamily="2" charset="77"/>
                <a:hlinkClick r:id="rId2">
                  <a:extLst>
                    <a:ext uri="{A12FA001-AC4F-418D-AE19-62706E023703}">
                      <ahyp:hlinkClr xmlns:ahyp="http://schemas.microsoft.com/office/drawing/2018/hyperlinkcolor" val="tx"/>
                    </a:ext>
                  </a:extLst>
                </a:hlinkClick>
              </a:rPr>
              <a:t>data structure</a:t>
            </a:r>
            <a:r>
              <a:rPr lang="en-GB" sz="2400" b="0" i="0">
                <a:effectLst/>
                <a:latin typeface="Nunito" pitchFamily="2" charset="77"/>
              </a:rPr>
              <a:t> that is the core of scientific computing in </a:t>
            </a:r>
            <a:r>
              <a:rPr lang="en-GB" sz="2400" b="0" i="0" u="sng">
                <a:effectLst/>
                <a:latin typeface="Nunito" pitchFamily="2" charset="77"/>
                <a:hlinkClick r:id="rId3">
                  <a:extLst>
                    <a:ext uri="{A12FA001-AC4F-418D-AE19-62706E023703}">
                      <ahyp:hlinkClr xmlns:ahyp="http://schemas.microsoft.com/office/drawing/2018/hyperlinkcolor" val="tx"/>
                    </a:ext>
                  </a:extLst>
                </a:hlinkClick>
              </a:rPr>
              <a:t>Python</a:t>
            </a:r>
            <a:r>
              <a:rPr lang="en-GB" sz="2400" b="0" i="0">
                <a:effectLst/>
                <a:latin typeface="Nunito" pitchFamily="2" charset="77"/>
              </a:rPr>
              <a:t>.</a:t>
            </a:r>
          </a:p>
          <a:p>
            <a:pPr rtl="0" fontAlgn="base"/>
            <a:r>
              <a:rPr lang="en-GB" sz="2400" b="0" i="0">
                <a:effectLst/>
                <a:latin typeface="Nunito" pitchFamily="2" charset="77"/>
              </a:rPr>
              <a:t>All values in an array are homogenous (of the same data type).</a:t>
            </a:r>
          </a:p>
          <a:p>
            <a:pPr rtl="0" fontAlgn="base"/>
            <a:r>
              <a:rPr lang="en-GB" sz="2400" b="0" i="0">
                <a:effectLst/>
                <a:latin typeface="Nunito" pitchFamily="2" charset="77"/>
              </a:rPr>
              <a:t>They offer automatic </a:t>
            </a:r>
            <a:r>
              <a:rPr lang="en-GB" sz="2400" b="0" i="0" u="sng">
                <a:effectLst/>
                <a:latin typeface="Nunito" pitchFamily="2" charset="77"/>
                <a:hlinkClick r:id="rId4">
                  <a:extLst>
                    <a:ext uri="{A12FA001-AC4F-418D-AE19-62706E023703}">
                      <ahyp:hlinkClr xmlns:ahyp="http://schemas.microsoft.com/office/drawing/2018/hyperlinkcolor" val="tx"/>
                    </a:ext>
                  </a:extLst>
                </a:hlinkClick>
              </a:rPr>
              <a:t>vectorization</a:t>
            </a:r>
            <a:r>
              <a:rPr lang="en-GB" sz="2400" b="0" i="0">
                <a:effectLst/>
                <a:latin typeface="Nunito" pitchFamily="2" charset="77"/>
              </a:rPr>
              <a:t> and </a:t>
            </a:r>
            <a:r>
              <a:rPr lang="en-GB" sz="2400" b="0" i="0" u="sng">
                <a:effectLst/>
                <a:latin typeface="Nunito" pitchFamily="2" charset="77"/>
                <a:hlinkClick r:id="rId5">
                  <a:extLst>
                    <a:ext uri="{A12FA001-AC4F-418D-AE19-62706E023703}">
                      <ahyp:hlinkClr xmlns:ahyp="http://schemas.microsoft.com/office/drawing/2018/hyperlinkcolor" val="tx"/>
                    </a:ext>
                  </a:extLst>
                </a:hlinkClick>
              </a:rPr>
              <a:t>broadcasting</a:t>
            </a:r>
            <a:r>
              <a:rPr lang="en-GB" sz="2400" b="0" i="0">
                <a:effectLst/>
                <a:latin typeface="Nunito" pitchFamily="2" charset="77"/>
              </a:rPr>
              <a:t>.</a:t>
            </a:r>
          </a:p>
          <a:p>
            <a:pPr rtl="0" fontAlgn="base"/>
            <a:r>
              <a:rPr lang="en-GB" sz="2400" b="0" i="0">
                <a:effectLst/>
                <a:latin typeface="Nunito" pitchFamily="2" charset="77"/>
              </a:rPr>
              <a:t>They provide efficient memory management, </a:t>
            </a:r>
            <a:r>
              <a:rPr lang="en-GB" sz="2400" b="0" i="0" u="sng">
                <a:effectLst/>
                <a:latin typeface="Nunito" pitchFamily="2" charset="77"/>
                <a:hlinkClick r:id="rId6">
                  <a:extLst>
                    <a:ext uri="{A12FA001-AC4F-418D-AE19-62706E023703}">
                      <ahyp:hlinkClr xmlns:ahyp="http://schemas.microsoft.com/office/drawing/2018/hyperlinkcolor" val="tx"/>
                    </a:ext>
                  </a:extLst>
                </a:hlinkClick>
              </a:rPr>
              <a:t>ufuncs(universal functions)</a:t>
            </a:r>
            <a:r>
              <a:rPr lang="en-GB" sz="2400" b="0" i="0">
                <a:effectLst/>
                <a:latin typeface="Nunito" pitchFamily="2" charset="77"/>
              </a:rPr>
              <a:t>, support various data types, and are flexible with</a:t>
            </a:r>
            <a:r>
              <a:rPr lang="en-GB" sz="2400" b="0" i="0" u="sng">
                <a:effectLst/>
                <a:latin typeface="Nunito" pitchFamily="2" charset="77"/>
                <a:hlinkClick r:id="rId7">
                  <a:extLst>
                    <a:ext uri="{A12FA001-AC4F-418D-AE19-62706E023703}">
                      <ahyp:hlinkClr xmlns:ahyp="http://schemas.microsoft.com/office/drawing/2018/hyperlinkcolor" val="tx"/>
                    </a:ext>
                  </a:extLst>
                </a:hlinkClick>
              </a:rPr>
              <a:t> Indexing and slicing</a:t>
            </a:r>
            <a:r>
              <a:rPr lang="en-GB" sz="2400" b="0" i="0">
                <a:effectLst/>
                <a:latin typeface="Nunito" pitchFamily="2" charset="77"/>
              </a:rPr>
              <a:t>.</a:t>
            </a:r>
          </a:p>
          <a:p>
            <a:endParaRPr lang="en-US" sz="2400"/>
          </a:p>
        </p:txBody>
      </p:sp>
      <p:cxnSp>
        <p:nvCxnSpPr>
          <p:cNvPr id="26" name="Straight Connector 2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36081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DATA STRUCTUE IN PANDAS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54896724"/>
              </p:ext>
            </p:extLst>
          </p:nvPr>
        </p:nvGraphicFramePr>
        <p:xfrm>
          <a:off x="980904" y="1479664"/>
          <a:ext cx="10091649" cy="4773923"/>
        </p:xfrm>
        <a:graphic>
          <a:graphicData uri="http://schemas.openxmlformats.org/drawingml/2006/table">
            <a:tbl>
              <a:tblPr/>
              <a:tblGrid>
                <a:gridCol w="3363883">
                  <a:extLst>
                    <a:ext uri="{9D8B030D-6E8A-4147-A177-3AD203B41FA5}">
                      <a16:colId xmlns:a16="http://schemas.microsoft.com/office/drawing/2014/main" val="1853183364"/>
                    </a:ext>
                  </a:extLst>
                </a:gridCol>
                <a:gridCol w="3363883">
                  <a:extLst>
                    <a:ext uri="{9D8B030D-6E8A-4147-A177-3AD203B41FA5}">
                      <a16:colId xmlns:a16="http://schemas.microsoft.com/office/drawing/2014/main" val="2938487064"/>
                    </a:ext>
                  </a:extLst>
                </a:gridCol>
                <a:gridCol w="3363883">
                  <a:extLst>
                    <a:ext uri="{9D8B030D-6E8A-4147-A177-3AD203B41FA5}">
                      <a16:colId xmlns:a16="http://schemas.microsoft.com/office/drawing/2014/main" val="713511849"/>
                    </a:ext>
                  </a:extLst>
                </a:gridCol>
              </a:tblGrid>
              <a:tr h="404404">
                <a:tc>
                  <a:txBody>
                    <a:bodyPr/>
                    <a:lstStyle/>
                    <a:p>
                      <a:pPr algn="ctr" fontAlgn="t"/>
                      <a:r>
                        <a:rPr lang="en-IN" sz="2400">
                          <a:effectLst/>
                          <a:latin typeface="+mj-lt"/>
                        </a:rPr>
                        <a:t>Data Structure</a:t>
                      </a:r>
                    </a:p>
                  </a:txBody>
                  <a:tcPr marL="57634" marR="57634" marT="57634" marB="5763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400">
                          <a:effectLst/>
                          <a:latin typeface="+mj-lt"/>
                        </a:rPr>
                        <a:t>Dimensions</a:t>
                      </a:r>
                    </a:p>
                  </a:txBody>
                  <a:tcPr marL="57634" marR="57634" marT="57634" marB="5763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400" dirty="0">
                          <a:effectLst/>
                          <a:latin typeface="+mj-lt"/>
                        </a:rPr>
                        <a:t>Description</a:t>
                      </a:r>
                    </a:p>
                  </a:txBody>
                  <a:tcPr marL="57634" marR="57634" marT="57634" marB="5763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651958497"/>
                  </a:ext>
                </a:extLst>
              </a:tr>
              <a:tr h="1244317">
                <a:tc>
                  <a:txBody>
                    <a:bodyPr/>
                    <a:lstStyle/>
                    <a:p>
                      <a:pPr algn="ctr" fontAlgn="t"/>
                      <a:endParaRPr lang="en-IN" sz="2400" dirty="0">
                        <a:effectLst/>
                        <a:latin typeface="+mj-lt"/>
                      </a:endParaRPr>
                    </a:p>
                  </a:txBody>
                  <a:tcPr marL="57634" marR="57634" marT="57634" marB="5763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2400" dirty="0">
                          <a:effectLst/>
                          <a:latin typeface="+mj-lt"/>
                        </a:rPr>
                        <a:t>1</a:t>
                      </a:r>
                    </a:p>
                  </a:txBody>
                  <a:tcPr marL="57634" marR="57634" marT="57634" marB="5763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2400">
                          <a:effectLst/>
                          <a:latin typeface="+mj-lt"/>
                        </a:rPr>
                        <a:t>1D labeled homogeneous array, sizeimmutable.</a:t>
                      </a:r>
                    </a:p>
                  </a:txBody>
                  <a:tcPr marL="57634" marR="57634" marT="57634" marB="5763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76317151"/>
                  </a:ext>
                </a:extLst>
              </a:tr>
              <a:tr h="2084232">
                <a:tc>
                  <a:txBody>
                    <a:bodyPr/>
                    <a:lstStyle/>
                    <a:p>
                      <a:pPr algn="ctr" fontAlgn="t"/>
                      <a:r>
                        <a:rPr lang="en-IN" sz="2400" dirty="0" err="1">
                          <a:effectLst/>
                          <a:latin typeface="+mj-lt"/>
                        </a:rPr>
                        <a:t>ata</a:t>
                      </a:r>
                      <a:r>
                        <a:rPr lang="en-IN" sz="2400" dirty="0">
                          <a:effectLst/>
                          <a:latin typeface="+mj-lt"/>
                        </a:rPr>
                        <a:t> Frames</a:t>
                      </a:r>
                    </a:p>
                  </a:txBody>
                  <a:tcPr marL="57634" marR="57634" marT="57634" marB="5763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2400">
                          <a:effectLst/>
                          <a:latin typeface="+mj-lt"/>
                        </a:rPr>
                        <a:t>2</a:t>
                      </a:r>
                    </a:p>
                  </a:txBody>
                  <a:tcPr marL="57634" marR="57634" marT="57634" marB="5763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2400">
                          <a:effectLst/>
                          <a:latin typeface="+mj-lt"/>
                        </a:rPr>
                        <a:t>General 2D labeled, size-mutable tabular structure with potentially heterogeneously typed columns.</a:t>
                      </a:r>
                    </a:p>
                  </a:txBody>
                  <a:tcPr marL="57634" marR="57634" marT="57634" marB="5763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27853881"/>
                  </a:ext>
                </a:extLst>
              </a:tr>
              <a:tr h="964346">
                <a:tc>
                  <a:txBody>
                    <a:bodyPr/>
                    <a:lstStyle/>
                    <a:p>
                      <a:pPr algn="ctr" fontAlgn="t"/>
                      <a:r>
                        <a:rPr lang="en-IN" sz="2400">
                          <a:effectLst/>
                          <a:latin typeface="+mj-lt"/>
                        </a:rPr>
                        <a:t>Panel</a:t>
                      </a:r>
                    </a:p>
                  </a:txBody>
                  <a:tcPr marL="57634" marR="57634" marT="57634" marB="5763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2400">
                          <a:effectLst/>
                          <a:latin typeface="+mj-lt"/>
                        </a:rPr>
                        <a:t>3</a:t>
                      </a:r>
                    </a:p>
                  </a:txBody>
                  <a:tcPr marL="57634" marR="57634" marT="57634" marB="5763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2400" dirty="0">
                          <a:effectLst/>
                          <a:latin typeface="+mj-lt"/>
                        </a:rPr>
                        <a:t>General 3D </a:t>
                      </a:r>
                      <a:r>
                        <a:rPr lang="en-IN" sz="2400" dirty="0" err="1">
                          <a:effectLst/>
                          <a:latin typeface="+mj-lt"/>
                        </a:rPr>
                        <a:t>labeled</a:t>
                      </a:r>
                      <a:r>
                        <a:rPr lang="en-IN" sz="2400" dirty="0">
                          <a:effectLst/>
                          <a:latin typeface="+mj-lt"/>
                        </a:rPr>
                        <a:t>, size-mutable array.</a:t>
                      </a:r>
                    </a:p>
                  </a:txBody>
                  <a:tcPr marL="57634" marR="57634" marT="57634" marB="57634">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44614806"/>
                  </a:ext>
                </a:extLst>
              </a:tr>
            </a:tbl>
          </a:graphicData>
        </a:graphic>
      </p:graphicFrame>
    </p:spTree>
    <p:extLst>
      <p:ext uri="{BB962C8B-B14F-4D97-AF65-F5344CB8AC3E}">
        <p14:creationId xmlns:p14="http://schemas.microsoft.com/office/powerpoint/2010/main" val="77019538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p:cNvSpPr>
            <a:spLocks noGrp="1"/>
          </p:cNvSpPr>
          <p:nvPr>
            <p:ph type="title"/>
          </p:nvPr>
        </p:nvSpPr>
        <p:spPr>
          <a:xfrm>
            <a:off x="838200" y="365125"/>
            <a:ext cx="10515599" cy="1325563"/>
          </a:xfrm>
        </p:spPr>
        <p:txBody>
          <a:bodyPr>
            <a:normAutofit/>
          </a:bodyPr>
          <a:lstStyle/>
          <a:p>
            <a:r>
              <a:rPr lang="en-IN" dirty="0"/>
              <a:t>SERIES </a:t>
            </a:r>
          </a:p>
        </p:txBody>
      </p:sp>
      <p:sp>
        <p:nvSpPr>
          <p:cNvPr id="3" name="Content Placeholder 2"/>
          <p:cNvSpPr>
            <a:spLocks noGrp="1"/>
          </p:cNvSpPr>
          <p:nvPr>
            <p:ph idx="1"/>
          </p:nvPr>
        </p:nvSpPr>
        <p:spPr>
          <a:xfrm>
            <a:off x="838200" y="1825625"/>
            <a:ext cx="5393361" cy="4351338"/>
          </a:xfrm>
        </p:spPr>
        <p:txBody>
          <a:bodyPr>
            <a:normAutofit/>
          </a:bodyPr>
          <a:lstStyle/>
          <a:p>
            <a:r>
              <a:rPr lang="en-IN" dirty="0"/>
              <a:t>Series is a one-dimensional array like structure with homogeneous data. For example, the following series is a collection of integers 10, 23, 56, …</a:t>
            </a:r>
          </a:p>
        </p:txBody>
      </p:sp>
      <p:sp>
        <p:nvSpPr>
          <p:cNvPr id="13" name="Oval 12">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3274638534"/>
              </p:ext>
            </p:extLst>
          </p:nvPr>
        </p:nvGraphicFramePr>
        <p:xfrm>
          <a:off x="7109962" y="2951019"/>
          <a:ext cx="4221600" cy="363682"/>
        </p:xfrm>
        <a:graphic>
          <a:graphicData uri="http://schemas.openxmlformats.org/drawingml/2006/table">
            <a:tbl>
              <a:tblPr/>
              <a:tblGrid>
                <a:gridCol w="422160">
                  <a:extLst>
                    <a:ext uri="{9D8B030D-6E8A-4147-A177-3AD203B41FA5}">
                      <a16:colId xmlns:a16="http://schemas.microsoft.com/office/drawing/2014/main" val="4056112736"/>
                    </a:ext>
                  </a:extLst>
                </a:gridCol>
                <a:gridCol w="422160">
                  <a:extLst>
                    <a:ext uri="{9D8B030D-6E8A-4147-A177-3AD203B41FA5}">
                      <a16:colId xmlns:a16="http://schemas.microsoft.com/office/drawing/2014/main" val="952644430"/>
                    </a:ext>
                  </a:extLst>
                </a:gridCol>
                <a:gridCol w="422160">
                  <a:extLst>
                    <a:ext uri="{9D8B030D-6E8A-4147-A177-3AD203B41FA5}">
                      <a16:colId xmlns:a16="http://schemas.microsoft.com/office/drawing/2014/main" val="3455529319"/>
                    </a:ext>
                  </a:extLst>
                </a:gridCol>
                <a:gridCol w="422160">
                  <a:extLst>
                    <a:ext uri="{9D8B030D-6E8A-4147-A177-3AD203B41FA5}">
                      <a16:colId xmlns:a16="http://schemas.microsoft.com/office/drawing/2014/main" val="4127421096"/>
                    </a:ext>
                  </a:extLst>
                </a:gridCol>
                <a:gridCol w="422160">
                  <a:extLst>
                    <a:ext uri="{9D8B030D-6E8A-4147-A177-3AD203B41FA5}">
                      <a16:colId xmlns:a16="http://schemas.microsoft.com/office/drawing/2014/main" val="1034079219"/>
                    </a:ext>
                  </a:extLst>
                </a:gridCol>
                <a:gridCol w="422160">
                  <a:extLst>
                    <a:ext uri="{9D8B030D-6E8A-4147-A177-3AD203B41FA5}">
                      <a16:colId xmlns:a16="http://schemas.microsoft.com/office/drawing/2014/main" val="2563820373"/>
                    </a:ext>
                  </a:extLst>
                </a:gridCol>
                <a:gridCol w="422160">
                  <a:extLst>
                    <a:ext uri="{9D8B030D-6E8A-4147-A177-3AD203B41FA5}">
                      <a16:colId xmlns:a16="http://schemas.microsoft.com/office/drawing/2014/main" val="1265092083"/>
                    </a:ext>
                  </a:extLst>
                </a:gridCol>
                <a:gridCol w="422160">
                  <a:extLst>
                    <a:ext uri="{9D8B030D-6E8A-4147-A177-3AD203B41FA5}">
                      <a16:colId xmlns:a16="http://schemas.microsoft.com/office/drawing/2014/main" val="4170898439"/>
                    </a:ext>
                  </a:extLst>
                </a:gridCol>
                <a:gridCol w="422160">
                  <a:extLst>
                    <a:ext uri="{9D8B030D-6E8A-4147-A177-3AD203B41FA5}">
                      <a16:colId xmlns:a16="http://schemas.microsoft.com/office/drawing/2014/main" val="1527184756"/>
                    </a:ext>
                  </a:extLst>
                </a:gridCol>
                <a:gridCol w="422160">
                  <a:extLst>
                    <a:ext uri="{9D8B030D-6E8A-4147-A177-3AD203B41FA5}">
                      <a16:colId xmlns:a16="http://schemas.microsoft.com/office/drawing/2014/main" val="1465835462"/>
                    </a:ext>
                  </a:extLst>
                </a:gridCol>
              </a:tblGrid>
              <a:tr h="363682">
                <a:tc>
                  <a:txBody>
                    <a:bodyPr/>
                    <a:lstStyle/>
                    <a:p>
                      <a:pPr algn="ctr" fontAlgn="t"/>
                      <a:r>
                        <a:rPr lang="en-IN" sz="1500">
                          <a:effectLst/>
                        </a:rPr>
                        <a:t>10</a:t>
                      </a:r>
                    </a:p>
                  </a:txBody>
                  <a:tcPr marL="50659" marR="50659" marT="50659" marB="506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500">
                          <a:effectLst/>
                        </a:rPr>
                        <a:t>23</a:t>
                      </a:r>
                    </a:p>
                  </a:txBody>
                  <a:tcPr marL="50659" marR="50659" marT="50659" marB="506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500">
                          <a:effectLst/>
                        </a:rPr>
                        <a:t>56</a:t>
                      </a:r>
                    </a:p>
                  </a:txBody>
                  <a:tcPr marL="50659" marR="50659" marT="50659" marB="506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500" dirty="0">
                          <a:effectLst/>
                        </a:rPr>
                        <a:t>17</a:t>
                      </a:r>
                    </a:p>
                  </a:txBody>
                  <a:tcPr marL="50659" marR="50659" marT="50659" marB="506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500">
                          <a:effectLst/>
                        </a:rPr>
                        <a:t>52</a:t>
                      </a:r>
                    </a:p>
                  </a:txBody>
                  <a:tcPr marL="50659" marR="50659" marT="50659" marB="506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500">
                          <a:effectLst/>
                        </a:rPr>
                        <a:t>61</a:t>
                      </a:r>
                    </a:p>
                  </a:txBody>
                  <a:tcPr marL="50659" marR="50659" marT="50659" marB="506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500">
                          <a:effectLst/>
                        </a:rPr>
                        <a:t>73</a:t>
                      </a:r>
                    </a:p>
                  </a:txBody>
                  <a:tcPr marL="50659" marR="50659" marT="50659" marB="506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500">
                          <a:effectLst/>
                        </a:rPr>
                        <a:t>90</a:t>
                      </a:r>
                    </a:p>
                  </a:txBody>
                  <a:tcPr marL="50659" marR="50659" marT="50659" marB="506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500">
                          <a:effectLst/>
                        </a:rPr>
                        <a:t>26</a:t>
                      </a:r>
                    </a:p>
                  </a:txBody>
                  <a:tcPr marL="50659" marR="50659" marT="50659" marB="506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t"/>
                      <a:r>
                        <a:rPr lang="en-IN" sz="1500" dirty="0">
                          <a:effectLst/>
                        </a:rPr>
                        <a:t>72</a:t>
                      </a:r>
                    </a:p>
                  </a:txBody>
                  <a:tcPr marL="50659" marR="50659" marT="50659" marB="50659">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58390269"/>
                  </a:ext>
                </a:extLst>
              </a:tr>
            </a:tbl>
          </a:graphicData>
        </a:graphic>
      </p:graphicFrame>
    </p:spTree>
    <p:extLst>
      <p:ext uri="{BB962C8B-B14F-4D97-AF65-F5344CB8AC3E}">
        <p14:creationId xmlns:p14="http://schemas.microsoft.com/office/powerpoint/2010/main" val="5006483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3662" y="386930"/>
            <a:ext cx="10066122" cy="1298448"/>
          </a:xfrm>
        </p:spPr>
        <p:txBody>
          <a:bodyPr anchor="b">
            <a:normAutofit/>
          </a:bodyPr>
          <a:lstStyle/>
          <a:p>
            <a:r>
              <a:rPr lang="en-IN" sz="4800"/>
              <a:t>DataFrame</a:t>
            </a:r>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3661" y="2599509"/>
            <a:ext cx="4530898" cy="3639450"/>
          </a:xfrm>
        </p:spPr>
        <p:txBody>
          <a:bodyPr anchor="ctr">
            <a:normAutofit/>
          </a:bodyPr>
          <a:lstStyle/>
          <a:p>
            <a:r>
              <a:rPr lang="en-IN" sz="2000"/>
              <a:t>DataFrame is a two-dimensional array with heterogeneous data. For example,</a:t>
            </a:r>
          </a:p>
          <a:p>
            <a:endParaRPr lang="en-IN" sz="2000"/>
          </a:p>
        </p:txBody>
      </p:sp>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711421294"/>
              </p:ext>
            </p:extLst>
          </p:nvPr>
        </p:nvGraphicFramePr>
        <p:xfrm>
          <a:off x="5911532" y="2607763"/>
          <a:ext cx="5150279" cy="3467233"/>
        </p:xfrm>
        <a:graphic>
          <a:graphicData uri="http://schemas.openxmlformats.org/drawingml/2006/table">
            <a:tbl>
              <a:tblPr firstRow="1" bandRow="1">
                <a:noFill/>
              </a:tblPr>
              <a:tblGrid>
                <a:gridCol w="1246035">
                  <a:extLst>
                    <a:ext uri="{9D8B030D-6E8A-4147-A177-3AD203B41FA5}">
                      <a16:colId xmlns:a16="http://schemas.microsoft.com/office/drawing/2014/main" val="697387430"/>
                    </a:ext>
                  </a:extLst>
                </a:gridCol>
                <a:gridCol w="965354">
                  <a:extLst>
                    <a:ext uri="{9D8B030D-6E8A-4147-A177-3AD203B41FA5}">
                      <a16:colId xmlns:a16="http://schemas.microsoft.com/office/drawing/2014/main" val="1150634633"/>
                    </a:ext>
                  </a:extLst>
                </a:gridCol>
                <a:gridCol w="1523621">
                  <a:extLst>
                    <a:ext uri="{9D8B030D-6E8A-4147-A177-3AD203B41FA5}">
                      <a16:colId xmlns:a16="http://schemas.microsoft.com/office/drawing/2014/main" val="517957107"/>
                    </a:ext>
                  </a:extLst>
                </a:gridCol>
                <a:gridCol w="1415269">
                  <a:extLst>
                    <a:ext uri="{9D8B030D-6E8A-4147-A177-3AD203B41FA5}">
                      <a16:colId xmlns:a16="http://schemas.microsoft.com/office/drawing/2014/main" val="3272838989"/>
                    </a:ext>
                  </a:extLst>
                </a:gridCol>
              </a:tblGrid>
              <a:tr h="653821">
                <a:tc>
                  <a:txBody>
                    <a:bodyPr/>
                    <a:lstStyle/>
                    <a:p>
                      <a:pPr algn="ctr" fontAlgn="t"/>
                      <a:r>
                        <a:rPr lang="en-IN" sz="2000" b="1" cap="all" spc="60">
                          <a:solidFill>
                            <a:schemeClr val="tx1"/>
                          </a:solidFill>
                          <a:effectLst/>
                        </a:rPr>
                        <a:t>Name</a:t>
                      </a:r>
                    </a:p>
                  </a:txBody>
                  <a:tcPr marL="99064" marR="99064" marT="148595" marB="148595" anchor="b">
                    <a:lnL w="12700" cmpd="sng">
                      <a:noFill/>
                    </a:lnL>
                    <a:lnR w="12700" cmpd="sng">
                      <a:noFill/>
                    </a:lnR>
                    <a:lnT w="12700" cmpd="sng">
                      <a:noFill/>
                    </a:lnT>
                    <a:lnB w="38100" cmpd="sng">
                      <a:noFill/>
                    </a:lnB>
                    <a:noFill/>
                  </a:tcPr>
                </a:tc>
                <a:tc>
                  <a:txBody>
                    <a:bodyPr/>
                    <a:lstStyle/>
                    <a:p>
                      <a:pPr algn="ctr" fontAlgn="t"/>
                      <a:r>
                        <a:rPr lang="en-IN" sz="2000" b="1" cap="all" spc="60">
                          <a:solidFill>
                            <a:schemeClr val="tx1"/>
                          </a:solidFill>
                          <a:effectLst/>
                        </a:rPr>
                        <a:t>Age</a:t>
                      </a:r>
                    </a:p>
                  </a:txBody>
                  <a:tcPr marL="99064" marR="99064" marT="148595" marB="148595" anchor="b">
                    <a:lnL w="12700" cmpd="sng">
                      <a:noFill/>
                    </a:lnL>
                    <a:lnR w="12700" cmpd="sng">
                      <a:noFill/>
                    </a:lnR>
                    <a:lnT w="12700" cmpd="sng">
                      <a:noFill/>
                    </a:lnT>
                    <a:lnB w="38100" cmpd="sng">
                      <a:noFill/>
                    </a:lnB>
                    <a:noFill/>
                  </a:tcPr>
                </a:tc>
                <a:tc>
                  <a:txBody>
                    <a:bodyPr/>
                    <a:lstStyle/>
                    <a:p>
                      <a:pPr algn="ctr" fontAlgn="t"/>
                      <a:r>
                        <a:rPr lang="en-IN" sz="2000" b="1" cap="all" spc="60">
                          <a:solidFill>
                            <a:schemeClr val="tx1"/>
                          </a:solidFill>
                          <a:effectLst/>
                        </a:rPr>
                        <a:t>Gender</a:t>
                      </a:r>
                    </a:p>
                  </a:txBody>
                  <a:tcPr marL="99064" marR="99064" marT="148595" marB="148595" anchor="b">
                    <a:lnL w="12700" cmpd="sng">
                      <a:noFill/>
                    </a:lnL>
                    <a:lnR w="12700" cmpd="sng">
                      <a:noFill/>
                    </a:lnR>
                    <a:lnT w="12700" cmpd="sng">
                      <a:noFill/>
                    </a:lnT>
                    <a:lnB w="38100" cmpd="sng">
                      <a:noFill/>
                    </a:lnB>
                    <a:noFill/>
                  </a:tcPr>
                </a:tc>
                <a:tc>
                  <a:txBody>
                    <a:bodyPr/>
                    <a:lstStyle/>
                    <a:p>
                      <a:pPr algn="ctr" fontAlgn="t"/>
                      <a:r>
                        <a:rPr lang="en-IN" sz="2000" b="1" cap="all" spc="60">
                          <a:solidFill>
                            <a:schemeClr val="tx1"/>
                          </a:solidFill>
                          <a:effectLst/>
                        </a:rPr>
                        <a:t>Rating</a:t>
                      </a:r>
                    </a:p>
                  </a:txBody>
                  <a:tcPr marL="99064" marR="99064" marT="148595" marB="148595" anchor="b">
                    <a:lnL w="12700" cmpd="sng">
                      <a:noFill/>
                    </a:lnL>
                    <a:lnR w="12700" cmpd="sng">
                      <a:noFill/>
                    </a:lnR>
                    <a:lnT w="12700" cmpd="sng">
                      <a:noFill/>
                    </a:lnT>
                    <a:lnB w="38100" cmpd="sng">
                      <a:noFill/>
                    </a:lnB>
                    <a:noFill/>
                  </a:tcPr>
                </a:tc>
                <a:extLst>
                  <a:ext uri="{0D108BD9-81ED-4DB2-BD59-A6C34878D82A}">
                    <a16:rowId xmlns:a16="http://schemas.microsoft.com/office/drawing/2014/main" val="206137236"/>
                  </a:ext>
                </a:extLst>
              </a:tr>
              <a:tr h="703353">
                <a:tc>
                  <a:txBody>
                    <a:bodyPr/>
                    <a:lstStyle/>
                    <a:p>
                      <a:pPr algn="ctr" fontAlgn="t"/>
                      <a:r>
                        <a:rPr lang="en-IN" sz="2600" cap="none" spc="0">
                          <a:solidFill>
                            <a:schemeClr val="tx1"/>
                          </a:solidFill>
                          <a:effectLst/>
                        </a:rPr>
                        <a:t>Steve</a:t>
                      </a:r>
                    </a:p>
                  </a:txBody>
                  <a:tcPr marL="99064" marR="99064" marT="99064" marB="148595">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pPr algn="ctr" fontAlgn="t"/>
                      <a:r>
                        <a:rPr lang="en-IN" sz="2600" cap="none" spc="0">
                          <a:solidFill>
                            <a:schemeClr val="tx1"/>
                          </a:solidFill>
                          <a:effectLst/>
                        </a:rPr>
                        <a:t>32</a:t>
                      </a:r>
                    </a:p>
                  </a:txBody>
                  <a:tcPr marL="99064" marR="99064" marT="99064" marB="148595">
                    <a:lnL w="12700" cmpd="sng">
                      <a:noFill/>
                      <a:prstDash val="solid"/>
                    </a:lnL>
                    <a:lnR w="12700" cmpd="sng">
                      <a:noFill/>
                      <a:prstDash val="solid"/>
                    </a:lnR>
                    <a:lnT w="38100" cmpd="sng">
                      <a:noFill/>
                    </a:lnT>
                    <a:lnB w="12700" cmpd="sng">
                      <a:noFill/>
                      <a:prstDash val="solid"/>
                    </a:lnB>
                    <a:noFill/>
                  </a:tcPr>
                </a:tc>
                <a:tc>
                  <a:txBody>
                    <a:bodyPr/>
                    <a:lstStyle/>
                    <a:p>
                      <a:pPr algn="ctr" fontAlgn="t"/>
                      <a:r>
                        <a:rPr lang="en-IN" sz="2600" cap="none" spc="0">
                          <a:solidFill>
                            <a:schemeClr val="tx1"/>
                          </a:solidFill>
                          <a:effectLst/>
                        </a:rPr>
                        <a:t>Male</a:t>
                      </a:r>
                    </a:p>
                  </a:txBody>
                  <a:tcPr marL="99064" marR="99064" marT="99064" marB="148595">
                    <a:lnL w="12700" cmpd="sng">
                      <a:noFill/>
                      <a:prstDash val="solid"/>
                    </a:lnL>
                    <a:lnR w="12700" cmpd="sng">
                      <a:noFill/>
                      <a:prstDash val="solid"/>
                    </a:lnR>
                    <a:lnT w="38100" cmpd="sng">
                      <a:noFill/>
                    </a:lnT>
                    <a:lnB w="12700" cmpd="sng">
                      <a:noFill/>
                      <a:prstDash val="solid"/>
                    </a:lnB>
                    <a:noFill/>
                  </a:tcPr>
                </a:tc>
                <a:tc>
                  <a:txBody>
                    <a:bodyPr/>
                    <a:lstStyle/>
                    <a:p>
                      <a:pPr algn="ctr" fontAlgn="t"/>
                      <a:r>
                        <a:rPr lang="en-IN" sz="2600" cap="none" spc="0">
                          <a:solidFill>
                            <a:schemeClr val="tx1"/>
                          </a:solidFill>
                          <a:effectLst/>
                        </a:rPr>
                        <a:t>3.45</a:t>
                      </a:r>
                    </a:p>
                  </a:txBody>
                  <a:tcPr marL="99064" marR="99064" marT="99064" marB="148595">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4224111813"/>
                  </a:ext>
                </a:extLst>
              </a:tr>
              <a:tr h="703353">
                <a:tc>
                  <a:txBody>
                    <a:bodyPr/>
                    <a:lstStyle/>
                    <a:p>
                      <a:pPr algn="ctr" fontAlgn="t"/>
                      <a:r>
                        <a:rPr lang="en-IN" sz="2600" cap="none" spc="0">
                          <a:solidFill>
                            <a:schemeClr val="tx1"/>
                          </a:solidFill>
                          <a:effectLst/>
                        </a:rPr>
                        <a:t>Lia</a:t>
                      </a:r>
                    </a:p>
                  </a:txBody>
                  <a:tcPr marL="99064" marR="99064" marT="99064" marB="148595">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IN" sz="2600" cap="none" spc="0">
                          <a:solidFill>
                            <a:schemeClr val="tx1"/>
                          </a:solidFill>
                          <a:effectLst/>
                        </a:rPr>
                        <a:t>28</a:t>
                      </a:r>
                    </a:p>
                  </a:txBody>
                  <a:tcPr marL="99064" marR="99064" marT="99064" marB="148595">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IN" sz="2600" cap="none" spc="0">
                          <a:solidFill>
                            <a:schemeClr val="tx1"/>
                          </a:solidFill>
                          <a:effectLst/>
                        </a:rPr>
                        <a:t>Female</a:t>
                      </a:r>
                    </a:p>
                  </a:txBody>
                  <a:tcPr marL="99064" marR="99064" marT="99064" marB="148595">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IN" sz="2600" cap="none" spc="0">
                          <a:solidFill>
                            <a:schemeClr val="tx1"/>
                          </a:solidFill>
                          <a:effectLst/>
                        </a:rPr>
                        <a:t>4.6</a:t>
                      </a:r>
                    </a:p>
                  </a:txBody>
                  <a:tcPr marL="99064" marR="99064" marT="99064" marB="148595">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059838188"/>
                  </a:ext>
                </a:extLst>
              </a:tr>
              <a:tr h="703353">
                <a:tc>
                  <a:txBody>
                    <a:bodyPr/>
                    <a:lstStyle/>
                    <a:p>
                      <a:pPr algn="ctr" fontAlgn="t"/>
                      <a:r>
                        <a:rPr lang="en-IN" sz="2600" cap="none" spc="0">
                          <a:solidFill>
                            <a:schemeClr val="tx1"/>
                          </a:solidFill>
                          <a:effectLst/>
                        </a:rPr>
                        <a:t>Vin</a:t>
                      </a:r>
                    </a:p>
                  </a:txBody>
                  <a:tcPr marL="99064" marR="99064" marT="99064" marB="148595">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ctr" fontAlgn="t"/>
                      <a:r>
                        <a:rPr lang="en-IN" sz="2600" cap="none" spc="0">
                          <a:solidFill>
                            <a:schemeClr val="tx1"/>
                          </a:solidFill>
                          <a:effectLst/>
                        </a:rPr>
                        <a:t>45</a:t>
                      </a:r>
                    </a:p>
                  </a:txBody>
                  <a:tcPr marL="99064" marR="99064" marT="99064" marB="148595">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t"/>
                      <a:r>
                        <a:rPr lang="en-IN" sz="2600" cap="none" spc="0">
                          <a:solidFill>
                            <a:schemeClr val="tx1"/>
                          </a:solidFill>
                          <a:effectLst/>
                        </a:rPr>
                        <a:t>Male</a:t>
                      </a:r>
                    </a:p>
                  </a:txBody>
                  <a:tcPr marL="99064" marR="99064" marT="99064" marB="148595">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t"/>
                      <a:r>
                        <a:rPr lang="en-IN" sz="2600" cap="none" spc="0">
                          <a:solidFill>
                            <a:schemeClr val="tx1"/>
                          </a:solidFill>
                          <a:effectLst/>
                        </a:rPr>
                        <a:t>3.9</a:t>
                      </a:r>
                    </a:p>
                  </a:txBody>
                  <a:tcPr marL="99064" marR="99064" marT="99064" marB="148595">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473421051"/>
                  </a:ext>
                </a:extLst>
              </a:tr>
              <a:tr h="703353">
                <a:tc>
                  <a:txBody>
                    <a:bodyPr/>
                    <a:lstStyle/>
                    <a:p>
                      <a:pPr algn="ctr" fontAlgn="t"/>
                      <a:r>
                        <a:rPr lang="en-IN" sz="2600" cap="none" spc="0">
                          <a:solidFill>
                            <a:schemeClr val="tx1"/>
                          </a:solidFill>
                          <a:effectLst/>
                        </a:rPr>
                        <a:t>Katie</a:t>
                      </a:r>
                    </a:p>
                  </a:txBody>
                  <a:tcPr marL="99064" marR="99064" marT="99064" marB="148595">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IN" sz="2600" cap="none" spc="0">
                          <a:solidFill>
                            <a:schemeClr val="tx1"/>
                          </a:solidFill>
                          <a:effectLst/>
                        </a:rPr>
                        <a:t>38</a:t>
                      </a:r>
                    </a:p>
                  </a:txBody>
                  <a:tcPr marL="99064" marR="99064" marT="99064" marB="148595">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IN" sz="2600" cap="none" spc="0">
                          <a:solidFill>
                            <a:schemeClr val="tx1"/>
                          </a:solidFill>
                          <a:effectLst/>
                        </a:rPr>
                        <a:t>Female</a:t>
                      </a:r>
                    </a:p>
                  </a:txBody>
                  <a:tcPr marL="99064" marR="99064" marT="99064" marB="148595">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lgn="ctr" fontAlgn="t"/>
                      <a:r>
                        <a:rPr lang="en-IN" sz="2600" cap="none" spc="0">
                          <a:solidFill>
                            <a:schemeClr val="tx1"/>
                          </a:solidFill>
                          <a:effectLst/>
                        </a:rPr>
                        <a:t>2.78</a:t>
                      </a:r>
                    </a:p>
                  </a:txBody>
                  <a:tcPr marL="99064" marR="99064" marT="99064" marB="148595">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823580015"/>
                  </a:ext>
                </a:extLst>
              </a:tr>
            </a:tbl>
          </a:graphicData>
        </a:graphic>
      </p:graphicFrame>
    </p:spTree>
    <p:extLst>
      <p:ext uri="{BB962C8B-B14F-4D97-AF65-F5344CB8AC3E}">
        <p14:creationId xmlns:p14="http://schemas.microsoft.com/office/powerpoint/2010/main" val="6817273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Data Type of Columns</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50875942"/>
              </p:ext>
            </p:extLst>
          </p:nvPr>
        </p:nvGraphicFramePr>
        <p:xfrm>
          <a:off x="6580773" y="992792"/>
          <a:ext cx="4219440" cy="4813666"/>
        </p:xfrm>
        <a:graphic>
          <a:graphicData uri="http://schemas.openxmlformats.org/drawingml/2006/table">
            <a:tbl>
              <a:tblPr firstRow="1" bandRow="1">
                <a:noFill/>
              </a:tblPr>
              <a:tblGrid>
                <a:gridCol w="2355941">
                  <a:extLst>
                    <a:ext uri="{9D8B030D-6E8A-4147-A177-3AD203B41FA5}">
                      <a16:colId xmlns:a16="http://schemas.microsoft.com/office/drawing/2014/main" val="2135911489"/>
                    </a:ext>
                  </a:extLst>
                </a:gridCol>
                <a:gridCol w="1863499">
                  <a:extLst>
                    <a:ext uri="{9D8B030D-6E8A-4147-A177-3AD203B41FA5}">
                      <a16:colId xmlns:a16="http://schemas.microsoft.com/office/drawing/2014/main" val="1350652205"/>
                    </a:ext>
                  </a:extLst>
                </a:gridCol>
              </a:tblGrid>
              <a:tr h="1020210">
                <a:tc>
                  <a:txBody>
                    <a:bodyPr/>
                    <a:lstStyle/>
                    <a:p>
                      <a:pPr algn="ctr" fontAlgn="t"/>
                      <a:r>
                        <a:rPr lang="en-IN" sz="3800" b="0" cap="none" spc="60">
                          <a:solidFill>
                            <a:schemeClr val="bg1"/>
                          </a:solidFill>
                          <a:effectLst/>
                        </a:rPr>
                        <a:t>Column</a:t>
                      </a:r>
                    </a:p>
                  </a:txBody>
                  <a:tcPr marL="143691" marR="143691" marT="215537" marB="143691" anchor="ctr">
                    <a:lnL w="12700" cmpd="sng">
                      <a:noFill/>
                    </a:lnL>
                    <a:lnR w="12700" cmpd="sng">
                      <a:noFill/>
                    </a:lnR>
                    <a:lnT w="19050" cap="flat" cmpd="sng" algn="ctr">
                      <a:noFill/>
                      <a:prstDash val="solid"/>
                    </a:lnT>
                    <a:lnB w="38100" cmpd="sng">
                      <a:noFill/>
                    </a:lnB>
                    <a:solidFill>
                      <a:schemeClr val="accent1"/>
                    </a:solidFill>
                  </a:tcPr>
                </a:tc>
                <a:tc>
                  <a:txBody>
                    <a:bodyPr/>
                    <a:lstStyle/>
                    <a:p>
                      <a:pPr algn="ctr" fontAlgn="t"/>
                      <a:r>
                        <a:rPr lang="en-IN" sz="3800" b="0" cap="none" spc="60">
                          <a:solidFill>
                            <a:schemeClr val="bg1"/>
                          </a:solidFill>
                          <a:effectLst/>
                        </a:rPr>
                        <a:t>Type</a:t>
                      </a:r>
                    </a:p>
                  </a:txBody>
                  <a:tcPr marL="143691" marR="143691" marT="215537" marB="143691"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1980600830"/>
                  </a:ext>
                </a:extLst>
              </a:tr>
              <a:tr h="948364">
                <a:tc>
                  <a:txBody>
                    <a:bodyPr/>
                    <a:lstStyle/>
                    <a:p>
                      <a:pPr algn="ctr" fontAlgn="t"/>
                      <a:r>
                        <a:rPr lang="en-IN" sz="3300" cap="none" spc="0">
                          <a:solidFill>
                            <a:schemeClr val="tx1"/>
                          </a:solidFill>
                          <a:effectLst/>
                        </a:rPr>
                        <a:t>Name</a:t>
                      </a:r>
                    </a:p>
                  </a:txBody>
                  <a:tcPr marL="143691" marR="143691" marT="215537" marB="143691">
                    <a:lnL w="12700" cmpd="sng">
                      <a:noFill/>
                      <a:prstDash val="solid"/>
                    </a:lnL>
                    <a:lnR w="12700" cmpd="sng">
                      <a:noFill/>
                      <a:prstDash val="solid"/>
                    </a:lnR>
                    <a:lnT w="38100" cmpd="sng">
                      <a:noFill/>
                    </a:lnT>
                    <a:lnB w="12700" cap="flat" cmpd="sng" algn="ctr">
                      <a:noFill/>
                      <a:prstDash val="solid"/>
                    </a:lnB>
                    <a:noFill/>
                  </a:tcPr>
                </a:tc>
                <a:tc>
                  <a:txBody>
                    <a:bodyPr/>
                    <a:lstStyle/>
                    <a:p>
                      <a:pPr algn="ctr" fontAlgn="t"/>
                      <a:r>
                        <a:rPr lang="en-IN" sz="3300" cap="none" spc="0">
                          <a:solidFill>
                            <a:schemeClr val="tx1"/>
                          </a:solidFill>
                          <a:effectLst/>
                        </a:rPr>
                        <a:t>String</a:t>
                      </a:r>
                    </a:p>
                  </a:txBody>
                  <a:tcPr marL="143691" marR="143691" marT="215537" marB="143691">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475777901"/>
                  </a:ext>
                </a:extLst>
              </a:tr>
              <a:tr h="948364">
                <a:tc>
                  <a:txBody>
                    <a:bodyPr/>
                    <a:lstStyle/>
                    <a:p>
                      <a:pPr algn="ctr" fontAlgn="t"/>
                      <a:r>
                        <a:rPr lang="en-IN" sz="3300" cap="none" spc="0">
                          <a:solidFill>
                            <a:schemeClr val="tx1"/>
                          </a:solidFill>
                          <a:effectLst/>
                        </a:rPr>
                        <a:t>Age</a:t>
                      </a:r>
                    </a:p>
                  </a:txBody>
                  <a:tcPr marL="143691" marR="143691" marT="215537" marB="14369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t"/>
                      <a:r>
                        <a:rPr lang="en-IN" sz="3300" cap="none" spc="0">
                          <a:solidFill>
                            <a:schemeClr val="tx1"/>
                          </a:solidFill>
                          <a:effectLst/>
                        </a:rPr>
                        <a:t>Integer</a:t>
                      </a:r>
                    </a:p>
                  </a:txBody>
                  <a:tcPr marL="143691" marR="143691" marT="215537" marB="14369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85189457"/>
                  </a:ext>
                </a:extLst>
              </a:tr>
              <a:tr h="948364">
                <a:tc>
                  <a:txBody>
                    <a:bodyPr/>
                    <a:lstStyle/>
                    <a:p>
                      <a:pPr algn="ctr" fontAlgn="t"/>
                      <a:r>
                        <a:rPr lang="en-IN" sz="3300" cap="none" spc="0">
                          <a:solidFill>
                            <a:schemeClr val="tx1"/>
                          </a:solidFill>
                          <a:effectLst/>
                        </a:rPr>
                        <a:t>Gender</a:t>
                      </a:r>
                    </a:p>
                  </a:txBody>
                  <a:tcPr marL="143691" marR="143691" marT="215537" marB="143691">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lgn="ctr" fontAlgn="t"/>
                      <a:r>
                        <a:rPr lang="en-IN" sz="3300" cap="none" spc="0">
                          <a:solidFill>
                            <a:schemeClr val="tx1"/>
                          </a:solidFill>
                          <a:effectLst/>
                        </a:rPr>
                        <a:t>String</a:t>
                      </a:r>
                    </a:p>
                  </a:txBody>
                  <a:tcPr marL="143691" marR="143691" marT="215537" marB="143691">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2889679081"/>
                  </a:ext>
                </a:extLst>
              </a:tr>
              <a:tr h="948364">
                <a:tc>
                  <a:txBody>
                    <a:bodyPr/>
                    <a:lstStyle/>
                    <a:p>
                      <a:pPr algn="ctr" fontAlgn="t"/>
                      <a:r>
                        <a:rPr lang="en-IN" sz="3300" cap="none" spc="0">
                          <a:solidFill>
                            <a:schemeClr val="tx1"/>
                          </a:solidFill>
                          <a:effectLst/>
                        </a:rPr>
                        <a:t>Rating</a:t>
                      </a:r>
                    </a:p>
                  </a:txBody>
                  <a:tcPr marL="143691" marR="143691" marT="215537" marB="14369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fontAlgn="t"/>
                      <a:r>
                        <a:rPr lang="en-IN" sz="3300" cap="none" spc="0">
                          <a:solidFill>
                            <a:schemeClr val="tx1"/>
                          </a:solidFill>
                          <a:effectLst/>
                        </a:rPr>
                        <a:t>Float</a:t>
                      </a:r>
                    </a:p>
                  </a:txBody>
                  <a:tcPr marL="143691" marR="143691" marT="215537" marB="143691">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66747798"/>
                  </a:ext>
                </a:extLst>
              </a:tr>
            </a:tbl>
          </a:graphicData>
        </a:graphic>
      </p:graphicFrame>
    </p:spTree>
    <p:extLst>
      <p:ext uri="{BB962C8B-B14F-4D97-AF65-F5344CB8AC3E}">
        <p14:creationId xmlns:p14="http://schemas.microsoft.com/office/powerpoint/2010/main" val="17405863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5240" y="1050595"/>
            <a:ext cx="8074815" cy="1618489"/>
          </a:xfrm>
        </p:spPr>
        <p:txBody>
          <a:bodyPr anchor="ctr">
            <a:normAutofit/>
          </a:bodyPr>
          <a:lstStyle/>
          <a:p>
            <a:r>
              <a:rPr lang="en-IN" sz="7200"/>
              <a:t>PANEL</a:t>
            </a:r>
          </a:p>
        </p:txBody>
      </p:sp>
      <p:sp>
        <p:nvSpPr>
          <p:cNvPr id="3" name="Content Placeholder 2"/>
          <p:cNvSpPr>
            <a:spLocks noGrp="1"/>
          </p:cNvSpPr>
          <p:nvPr>
            <p:ph idx="1"/>
          </p:nvPr>
        </p:nvSpPr>
        <p:spPr>
          <a:xfrm>
            <a:off x="1285240" y="2969469"/>
            <a:ext cx="8074815" cy="2800395"/>
          </a:xfrm>
        </p:spPr>
        <p:txBody>
          <a:bodyPr anchor="t">
            <a:normAutofit/>
          </a:bodyPr>
          <a:lstStyle/>
          <a:p>
            <a:r>
              <a:rPr lang="en-IN" sz="2400"/>
              <a:t>Panel is a three-dimensional data structure with heterogeneous data. It is hard to represent the panel in graphical representation. But a panel can be illustrated as a container of DataFrame.</a:t>
            </a:r>
          </a:p>
        </p:txBody>
      </p:sp>
    </p:spTree>
    <p:extLst>
      <p:ext uri="{BB962C8B-B14F-4D97-AF65-F5344CB8AC3E}">
        <p14:creationId xmlns:p14="http://schemas.microsoft.com/office/powerpoint/2010/main" val="28509161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85240" y="1050595"/>
            <a:ext cx="8074815" cy="1618489"/>
          </a:xfrm>
        </p:spPr>
        <p:txBody>
          <a:bodyPr anchor="ctr">
            <a:normAutofit/>
          </a:bodyPr>
          <a:lstStyle/>
          <a:p>
            <a:r>
              <a:rPr lang="en-IN" sz="7200"/>
              <a:t>DataFrame</a:t>
            </a:r>
          </a:p>
        </p:txBody>
      </p:sp>
      <p:sp>
        <p:nvSpPr>
          <p:cNvPr id="3" name="Content Placeholder 2"/>
          <p:cNvSpPr>
            <a:spLocks noGrp="1"/>
          </p:cNvSpPr>
          <p:nvPr>
            <p:ph idx="1"/>
          </p:nvPr>
        </p:nvSpPr>
        <p:spPr>
          <a:xfrm>
            <a:off x="1285240" y="2969469"/>
            <a:ext cx="8074815" cy="2800395"/>
          </a:xfrm>
        </p:spPr>
        <p:txBody>
          <a:bodyPr anchor="t">
            <a:normAutofit/>
          </a:bodyPr>
          <a:lstStyle/>
          <a:p>
            <a:r>
              <a:rPr lang="en-IN" sz="2200"/>
              <a:t>A Data frame is a two-dimensional data structure, i.e., data is aligned in a tabular fashion in rows and columns.</a:t>
            </a:r>
          </a:p>
          <a:p>
            <a:r>
              <a:rPr lang="en-IN" sz="2200"/>
              <a:t>Features of DataFrame</a:t>
            </a:r>
          </a:p>
          <a:p>
            <a:pPr lvl="1"/>
            <a:r>
              <a:rPr lang="en-IN" sz="2200"/>
              <a:t>Potentially columns are of different types</a:t>
            </a:r>
          </a:p>
          <a:p>
            <a:pPr lvl="1"/>
            <a:r>
              <a:rPr lang="en-IN" sz="2200"/>
              <a:t>Size – Mutable</a:t>
            </a:r>
          </a:p>
          <a:p>
            <a:pPr lvl="1"/>
            <a:r>
              <a:rPr lang="en-IN" sz="2200"/>
              <a:t>Labeled axes (rows and columns)</a:t>
            </a:r>
          </a:p>
          <a:p>
            <a:pPr lvl="1"/>
            <a:r>
              <a:rPr lang="en-IN" sz="2200"/>
              <a:t>Can Perform Arithmetic operations on rows and columns</a:t>
            </a:r>
          </a:p>
          <a:p>
            <a:endParaRPr lang="en-IN" sz="2200"/>
          </a:p>
        </p:txBody>
      </p:sp>
    </p:spTree>
    <p:extLst>
      <p:ext uri="{BB962C8B-B14F-4D97-AF65-F5344CB8AC3E}">
        <p14:creationId xmlns:p14="http://schemas.microsoft.com/office/powerpoint/2010/main" val="39498381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Structure</a:t>
            </a:r>
          </a:p>
        </p:txBody>
      </p:sp>
      <p:pic>
        <p:nvPicPr>
          <p:cNvPr id="5122" name="Picture 2" descr="Structure Tabl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85529" y="643466"/>
            <a:ext cx="6364273"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2739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pandas.DataFrame</a:t>
            </a:r>
            <a:endParaRPr lang="en-IN" dirty="0"/>
          </a:p>
        </p:txBody>
      </p:sp>
      <p:sp>
        <p:nvSpPr>
          <p:cNvPr id="5" name="Rectangle 2"/>
          <p:cNvSpPr>
            <a:spLocks noGrp="1" noChangeArrowheads="1"/>
          </p:cNvSpPr>
          <p:nvPr>
            <p:ph idx="1"/>
          </p:nvPr>
        </p:nvSpPr>
        <p:spPr bwMode="auto">
          <a:xfrm flipH="1">
            <a:off x="987893" y="1690688"/>
            <a:ext cx="10949182" cy="492443"/>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err="1">
                <a:latin typeface="Arial" panose="020B0604020202020204" pitchFamily="34" charset="0"/>
              </a:rPr>
              <a:t>pandas.DataFrame</a:t>
            </a:r>
            <a:r>
              <a:rPr lang="en-US" altLang="en-US" sz="3200" dirty="0">
                <a:latin typeface="Arial" panose="020B0604020202020204" pitchFamily="34" charset="0"/>
              </a:rPr>
              <a:t>(data, index , columns , </a:t>
            </a:r>
            <a:r>
              <a:rPr lang="en-US" altLang="en-US" sz="3200" dirty="0" err="1">
                <a:latin typeface="Arial" panose="020B0604020202020204" pitchFamily="34" charset="0"/>
              </a:rPr>
              <a:t>dtype</a:t>
            </a:r>
            <a:r>
              <a:rPr lang="en-US" altLang="en-US" sz="3200" dirty="0">
                <a:latin typeface="Arial" panose="020B0604020202020204" pitchFamily="34" charset="0"/>
              </a:rPr>
              <a:t> , copy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6" name="Table 5"/>
          <p:cNvGraphicFramePr>
            <a:graphicFrameLocks noGrp="1"/>
          </p:cNvGraphicFramePr>
          <p:nvPr/>
        </p:nvGraphicFramePr>
        <p:xfrm>
          <a:off x="987892" y="2310937"/>
          <a:ext cx="10365908" cy="4112973"/>
        </p:xfrm>
        <a:graphic>
          <a:graphicData uri="http://schemas.openxmlformats.org/drawingml/2006/table">
            <a:tbl>
              <a:tblPr/>
              <a:tblGrid>
                <a:gridCol w="5182954">
                  <a:extLst>
                    <a:ext uri="{9D8B030D-6E8A-4147-A177-3AD203B41FA5}">
                      <a16:colId xmlns:a16="http://schemas.microsoft.com/office/drawing/2014/main" val="3478101660"/>
                    </a:ext>
                  </a:extLst>
                </a:gridCol>
                <a:gridCol w="5182954">
                  <a:extLst>
                    <a:ext uri="{9D8B030D-6E8A-4147-A177-3AD203B41FA5}">
                      <a16:colId xmlns:a16="http://schemas.microsoft.com/office/drawing/2014/main" val="27474542"/>
                    </a:ext>
                  </a:extLst>
                </a:gridCol>
              </a:tblGrid>
              <a:tr h="246285">
                <a:tc>
                  <a:txBody>
                    <a:bodyPr/>
                    <a:lstStyle/>
                    <a:p>
                      <a:endParaRPr lang="en-IN"/>
                    </a:p>
                  </a:txBody>
                  <a:tcPr marL="36261" marR="36261" marT="36261" marB="362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endParaRPr lang="en-IN"/>
                    </a:p>
                  </a:txBody>
                  <a:tcPr marL="36261" marR="36261" marT="36261" marB="362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092797655"/>
                  </a:ext>
                </a:extLst>
              </a:tr>
              <a:tr h="800161">
                <a:tc>
                  <a:txBody>
                    <a:bodyPr/>
                    <a:lstStyle/>
                    <a:p>
                      <a:endParaRPr lang="en-IN"/>
                    </a:p>
                  </a:txBody>
                  <a:tcPr marL="36261" marR="36261" marT="36261" marB="362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endParaRPr lang="en-IN"/>
                    </a:p>
                  </a:txBody>
                  <a:tcPr marL="36261" marR="36261" marT="36261" marB="362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07630524"/>
                  </a:ext>
                </a:extLst>
              </a:tr>
              <a:tr h="947449">
                <a:tc>
                  <a:txBody>
                    <a:bodyPr/>
                    <a:lstStyle/>
                    <a:p>
                      <a:endParaRPr lang="en-IN"/>
                    </a:p>
                  </a:txBody>
                  <a:tcPr marL="36261" marR="36261" marT="36261" marB="362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endParaRPr lang="en-IN"/>
                    </a:p>
                  </a:txBody>
                  <a:tcPr marL="36261" marR="36261" marT="36261" marB="362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81185374"/>
                  </a:ext>
                </a:extLst>
              </a:tr>
              <a:tr h="800161">
                <a:tc>
                  <a:txBody>
                    <a:bodyPr/>
                    <a:lstStyle/>
                    <a:p>
                      <a:endParaRPr lang="en-IN"/>
                    </a:p>
                  </a:txBody>
                  <a:tcPr marL="36261" marR="36261" marT="36261" marB="362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endParaRPr lang="en-IN"/>
                    </a:p>
                  </a:txBody>
                  <a:tcPr marL="36261" marR="36261" marT="36261" marB="362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47500517"/>
                  </a:ext>
                </a:extLst>
              </a:tr>
              <a:tr h="418199">
                <a:tc>
                  <a:txBody>
                    <a:bodyPr/>
                    <a:lstStyle/>
                    <a:p>
                      <a:endParaRPr lang="en-IN"/>
                    </a:p>
                  </a:txBody>
                  <a:tcPr marL="36261" marR="36261" marT="36261" marB="362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endParaRPr lang="en-IN"/>
                    </a:p>
                  </a:txBody>
                  <a:tcPr marL="36261" marR="36261" marT="36261" marB="362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166376468"/>
                  </a:ext>
                </a:extLst>
              </a:tr>
              <a:tr h="800161">
                <a:tc>
                  <a:txBody>
                    <a:bodyPr/>
                    <a:lstStyle/>
                    <a:p>
                      <a:endParaRPr lang="en-IN"/>
                    </a:p>
                  </a:txBody>
                  <a:tcPr marL="36261" marR="36261" marT="36261" marB="362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endParaRPr lang="en-IN" dirty="0"/>
                    </a:p>
                  </a:txBody>
                  <a:tcPr marL="36261" marR="36261" marT="36261" marB="3626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53532113"/>
                  </a:ext>
                </a:extLst>
              </a:tr>
            </a:tbl>
          </a:graphicData>
        </a:graphic>
      </p:graphicFrame>
    </p:spTree>
    <p:extLst>
      <p:ext uri="{BB962C8B-B14F-4D97-AF65-F5344CB8AC3E}">
        <p14:creationId xmlns:p14="http://schemas.microsoft.com/office/powerpoint/2010/main" val="132790866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2633" y="585216"/>
            <a:ext cx="10921538" cy="5832209"/>
          </a:xfrm>
        </p:spPr>
        <p:txBody>
          <a:bodyPr>
            <a:noAutofit/>
          </a:bodyPr>
          <a:lstStyle/>
          <a:p>
            <a:pPr marL="0" indent="0" fontAlgn="t">
              <a:buNone/>
            </a:pPr>
            <a:endParaRPr lang="en-IN" sz="2000" dirty="0"/>
          </a:p>
          <a:p>
            <a:pPr marL="0" indent="0" fontAlgn="t">
              <a:buNone/>
            </a:pPr>
            <a:r>
              <a:rPr lang="en-IN" sz="2400" b="1" dirty="0"/>
              <a:t>data</a:t>
            </a:r>
            <a:endParaRPr lang="en-IN" sz="2400" dirty="0"/>
          </a:p>
          <a:p>
            <a:pPr fontAlgn="t"/>
            <a:r>
              <a:rPr lang="en-IN" sz="2400" dirty="0"/>
              <a:t>data takes various forms like </a:t>
            </a:r>
            <a:r>
              <a:rPr lang="en-IN" sz="2400" dirty="0" err="1"/>
              <a:t>ndarray</a:t>
            </a:r>
            <a:r>
              <a:rPr lang="en-IN" sz="2400" dirty="0"/>
              <a:t>, series, map, lists, </a:t>
            </a:r>
            <a:r>
              <a:rPr lang="en-IN" sz="2400" dirty="0" err="1"/>
              <a:t>dict</a:t>
            </a:r>
            <a:r>
              <a:rPr lang="en-IN" sz="2400" dirty="0"/>
              <a:t>, constants and also another </a:t>
            </a:r>
            <a:r>
              <a:rPr lang="en-IN" sz="2400" dirty="0" err="1"/>
              <a:t>DataFrame</a:t>
            </a:r>
            <a:r>
              <a:rPr lang="en-IN" sz="2400" dirty="0"/>
              <a:t>.</a:t>
            </a:r>
          </a:p>
          <a:p>
            <a:pPr marL="0" indent="0" fontAlgn="t">
              <a:buNone/>
            </a:pPr>
            <a:r>
              <a:rPr lang="en-IN" sz="2400" b="1" dirty="0"/>
              <a:t>index</a:t>
            </a:r>
            <a:endParaRPr lang="en-IN" sz="2400" dirty="0"/>
          </a:p>
          <a:p>
            <a:pPr fontAlgn="t"/>
            <a:r>
              <a:rPr lang="en-IN" sz="2400" dirty="0"/>
              <a:t>For the row labels, the Index to be used for the resulting frame is Optional Default </a:t>
            </a:r>
            <a:r>
              <a:rPr lang="en-IN" sz="2400" dirty="0" err="1"/>
              <a:t>np.arrange</a:t>
            </a:r>
            <a:r>
              <a:rPr lang="en-IN" sz="2400" dirty="0"/>
              <a:t>(n) if no index is passed.</a:t>
            </a:r>
          </a:p>
          <a:p>
            <a:pPr marL="0" indent="0" fontAlgn="t">
              <a:buNone/>
            </a:pPr>
            <a:r>
              <a:rPr lang="en-IN" sz="2400" b="1" dirty="0"/>
              <a:t>columns</a:t>
            </a:r>
            <a:endParaRPr lang="en-IN" sz="2400" dirty="0"/>
          </a:p>
          <a:p>
            <a:pPr fontAlgn="t"/>
            <a:r>
              <a:rPr lang="en-IN" sz="2400" dirty="0"/>
              <a:t>For column labels, the optional default syntax is - </a:t>
            </a:r>
            <a:r>
              <a:rPr lang="en-IN" sz="2400" dirty="0" err="1"/>
              <a:t>np.arrange</a:t>
            </a:r>
            <a:r>
              <a:rPr lang="en-IN" sz="2400" dirty="0"/>
              <a:t>(n). This is only true if no index is passed.</a:t>
            </a:r>
          </a:p>
          <a:p>
            <a:pPr marL="0" indent="0" fontAlgn="t">
              <a:buNone/>
            </a:pPr>
            <a:r>
              <a:rPr lang="en-IN" sz="2400" b="1" dirty="0" err="1"/>
              <a:t>dtype</a:t>
            </a:r>
            <a:endParaRPr lang="en-IN" sz="2400" dirty="0"/>
          </a:p>
          <a:p>
            <a:pPr fontAlgn="t"/>
            <a:r>
              <a:rPr lang="en-IN" sz="2400" dirty="0"/>
              <a:t>Data type of each column.</a:t>
            </a:r>
          </a:p>
          <a:p>
            <a:pPr marL="0" indent="0" fontAlgn="t">
              <a:buNone/>
            </a:pPr>
            <a:r>
              <a:rPr lang="en-IN" sz="2400" b="1" dirty="0"/>
              <a:t>copy</a:t>
            </a:r>
            <a:endParaRPr lang="en-IN" sz="2400" dirty="0"/>
          </a:p>
          <a:p>
            <a:pPr fontAlgn="t"/>
            <a:r>
              <a:rPr lang="en-IN" sz="2400" dirty="0"/>
              <a:t>This command (or whatever it is) is used for copying of data, if the default is False.</a:t>
            </a:r>
          </a:p>
          <a:p>
            <a:endParaRPr lang="en-IN" sz="2000" dirty="0"/>
          </a:p>
        </p:txBody>
      </p:sp>
    </p:spTree>
    <p:extLst>
      <p:ext uri="{BB962C8B-B14F-4D97-AF65-F5344CB8AC3E}">
        <p14:creationId xmlns:p14="http://schemas.microsoft.com/office/powerpoint/2010/main" val="7909580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389" y="465513"/>
            <a:ext cx="10838411" cy="5711450"/>
          </a:xfrm>
        </p:spPr>
        <p:txBody>
          <a:bodyPr/>
          <a:lstStyle/>
          <a:p>
            <a:pPr marL="0" indent="0">
              <a:buNone/>
            </a:pPr>
            <a:r>
              <a:rPr lang="en-IN" dirty="0">
                <a:latin typeface="+mj-lt"/>
              </a:rPr>
              <a:t>Create </a:t>
            </a:r>
            <a:r>
              <a:rPr lang="en-IN" dirty="0" err="1">
                <a:latin typeface="+mj-lt"/>
              </a:rPr>
              <a:t>DataFrame</a:t>
            </a:r>
            <a:endParaRPr lang="en-IN" dirty="0">
              <a:latin typeface="+mj-lt"/>
            </a:endParaRPr>
          </a:p>
          <a:p>
            <a:r>
              <a:rPr lang="en-IN" dirty="0"/>
              <a:t>A pandas </a:t>
            </a:r>
            <a:r>
              <a:rPr lang="en-IN" dirty="0" err="1"/>
              <a:t>DataFrame</a:t>
            </a:r>
            <a:r>
              <a:rPr lang="en-IN" dirty="0"/>
              <a:t> can be created using various inputs like −</a:t>
            </a:r>
          </a:p>
          <a:p>
            <a:r>
              <a:rPr lang="en-IN" dirty="0"/>
              <a:t>Lists</a:t>
            </a:r>
          </a:p>
          <a:p>
            <a:r>
              <a:rPr lang="en-IN" dirty="0" err="1"/>
              <a:t>dict</a:t>
            </a:r>
            <a:endParaRPr lang="en-IN" dirty="0"/>
          </a:p>
          <a:p>
            <a:r>
              <a:rPr lang="en-IN" dirty="0"/>
              <a:t>Series</a:t>
            </a:r>
          </a:p>
          <a:p>
            <a:r>
              <a:rPr lang="en-IN" dirty="0" err="1"/>
              <a:t>Numpy</a:t>
            </a:r>
            <a:r>
              <a:rPr lang="en-IN" dirty="0"/>
              <a:t> </a:t>
            </a:r>
            <a:r>
              <a:rPr lang="en-IN" dirty="0" err="1"/>
              <a:t>ndarrays</a:t>
            </a:r>
            <a:endParaRPr lang="en-IN" dirty="0"/>
          </a:p>
          <a:p>
            <a:r>
              <a:rPr lang="en-IN" dirty="0"/>
              <a:t>Another </a:t>
            </a:r>
            <a:r>
              <a:rPr lang="en-IN" dirty="0" err="1"/>
              <a:t>DataFrame</a:t>
            </a:r>
            <a:endParaRPr lang="en-IN" dirty="0"/>
          </a:p>
          <a:p>
            <a:endParaRPr lang="en-IN" dirty="0"/>
          </a:p>
        </p:txBody>
      </p:sp>
    </p:spTree>
    <p:extLst>
      <p:ext uri="{BB962C8B-B14F-4D97-AF65-F5344CB8AC3E}">
        <p14:creationId xmlns:p14="http://schemas.microsoft.com/office/powerpoint/2010/main" val="2152100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6D2E2-112D-5205-D5BB-A6F631E3B90D}"/>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b="1" i="0" kern="1200">
                <a:effectLst/>
                <a:latin typeface="+mj-lt"/>
                <a:ea typeface="+mj-ea"/>
                <a:cs typeface="+mj-cs"/>
              </a:rPr>
              <a:t>Dimensionalities of array:</a:t>
            </a:r>
            <a:endParaRPr lang="en-US" sz="5400" kern="1200">
              <a:latin typeface="+mj-lt"/>
              <a:ea typeface="+mj-ea"/>
              <a:cs typeface="+mj-cs"/>
            </a:endParaRPr>
          </a:p>
        </p:txBody>
      </p:sp>
      <p:grpSp>
        <p:nvGrpSpPr>
          <p:cNvPr id="25" name="Group 24">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6" name="Rectangle 25">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78B9D704-3ED7-9551-67FB-9047C6998F94}"/>
              </a:ext>
            </a:extLst>
          </p:cNvPr>
          <p:cNvGraphicFramePr>
            <a:graphicFrameLocks noGrp="1"/>
          </p:cNvGraphicFramePr>
          <p:nvPr>
            <p:ph idx="1"/>
            <p:extLst>
              <p:ext uri="{D42A27DB-BD31-4B8C-83A1-F6EECF244321}">
                <p14:modId xmlns:p14="http://schemas.microsoft.com/office/powerpoint/2010/main" val="1013617128"/>
              </p:ext>
            </p:extLst>
          </p:nvPr>
        </p:nvGraphicFramePr>
        <p:xfrm>
          <a:off x="996194" y="2598710"/>
          <a:ext cx="9697612" cy="3438145"/>
        </p:xfrm>
        <a:graphic>
          <a:graphicData uri="http://schemas.openxmlformats.org/drawingml/2006/table">
            <a:tbl>
              <a:tblPr>
                <a:solidFill>
                  <a:srgbClr val="F2F2F2">
                    <a:alpha val="45098"/>
                  </a:srgbClr>
                </a:solidFill>
              </a:tblPr>
              <a:tblGrid>
                <a:gridCol w="4638087">
                  <a:extLst>
                    <a:ext uri="{9D8B030D-6E8A-4147-A177-3AD203B41FA5}">
                      <a16:colId xmlns:a16="http://schemas.microsoft.com/office/drawing/2014/main" val="1812642570"/>
                    </a:ext>
                  </a:extLst>
                </a:gridCol>
                <a:gridCol w="5059525">
                  <a:extLst>
                    <a:ext uri="{9D8B030D-6E8A-4147-A177-3AD203B41FA5}">
                      <a16:colId xmlns:a16="http://schemas.microsoft.com/office/drawing/2014/main" val="1153392207"/>
                    </a:ext>
                  </a:extLst>
                </a:gridCol>
              </a:tblGrid>
              <a:tr h="687629">
                <a:tc>
                  <a:txBody>
                    <a:bodyPr/>
                    <a:lstStyle/>
                    <a:p>
                      <a:pPr algn="ctr" fontAlgn="ctr"/>
                      <a:r>
                        <a:rPr lang="en-GB" sz="1900" b="1" cap="none" spc="0">
                          <a:solidFill>
                            <a:schemeClr val="tx1"/>
                          </a:solidFill>
                          <a:effectLst/>
                        </a:rPr>
                        <a:t>Name</a:t>
                      </a:r>
                      <a:endParaRPr lang="en-GB" sz="1900" b="0" cap="none" spc="0">
                        <a:solidFill>
                          <a:schemeClr val="tx1"/>
                        </a:solidFill>
                        <a:effectLst/>
                      </a:endParaRPr>
                    </a:p>
                  </a:txBody>
                  <a:tcPr marL="151810" marR="151810" marT="145737" marB="212534"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F2F2F2">
                        <a:alpha val="45098"/>
                      </a:srgbClr>
                    </a:solidFill>
                  </a:tcPr>
                </a:tc>
                <a:tc>
                  <a:txBody>
                    <a:bodyPr/>
                    <a:lstStyle/>
                    <a:p>
                      <a:pPr algn="ctr" fontAlgn="ctr"/>
                      <a:r>
                        <a:rPr lang="en-GB" sz="1900" b="1" cap="none" spc="0">
                          <a:solidFill>
                            <a:schemeClr val="tx1"/>
                          </a:solidFill>
                          <a:effectLst/>
                        </a:rPr>
                        <a:t>Example</a:t>
                      </a:r>
                      <a:endParaRPr lang="en-GB" sz="1900" b="0" cap="none" spc="0">
                        <a:solidFill>
                          <a:schemeClr val="tx1"/>
                        </a:solidFill>
                        <a:effectLst/>
                      </a:endParaRPr>
                    </a:p>
                  </a:txBody>
                  <a:tcPr marL="151810" marR="151810" marT="145737" marB="212534"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F2F2F2">
                        <a:alpha val="45098"/>
                      </a:srgbClr>
                    </a:solidFill>
                  </a:tcPr>
                </a:tc>
                <a:extLst>
                  <a:ext uri="{0D108BD9-81ED-4DB2-BD59-A6C34878D82A}">
                    <a16:rowId xmlns:a16="http://schemas.microsoft.com/office/drawing/2014/main" val="39834000"/>
                  </a:ext>
                </a:extLst>
              </a:tr>
              <a:tr h="687629">
                <a:tc>
                  <a:txBody>
                    <a:bodyPr/>
                    <a:lstStyle/>
                    <a:p>
                      <a:pPr algn="ctr" fontAlgn="ctr"/>
                      <a:r>
                        <a:rPr lang="en-GB" sz="1900" b="0" cap="none" spc="0">
                          <a:solidFill>
                            <a:schemeClr val="tx1"/>
                          </a:solidFill>
                          <a:effectLst/>
                        </a:rPr>
                        <a:t>0D (zero-dimensional)</a:t>
                      </a:r>
                    </a:p>
                  </a:txBody>
                  <a:tcPr marL="151810" marR="151810" marT="145737" marB="212534"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ctr" fontAlgn="ctr"/>
                      <a:r>
                        <a:rPr lang="en-GB" sz="1900" b="0" cap="none" spc="0">
                          <a:solidFill>
                            <a:schemeClr val="tx1"/>
                          </a:solidFill>
                          <a:effectLst/>
                        </a:rPr>
                        <a:t>Scalar – A single element</a:t>
                      </a:r>
                    </a:p>
                  </a:txBody>
                  <a:tcPr marL="151810" marR="151810" marT="145737" marB="212534"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2688646919"/>
                  </a:ext>
                </a:extLst>
              </a:tr>
              <a:tr h="687629">
                <a:tc>
                  <a:txBody>
                    <a:bodyPr/>
                    <a:lstStyle/>
                    <a:p>
                      <a:pPr algn="ctr" fontAlgn="ctr"/>
                      <a:r>
                        <a:rPr lang="en-GB" sz="1900" b="0" cap="none" spc="0">
                          <a:solidFill>
                            <a:schemeClr val="tx1"/>
                          </a:solidFill>
                          <a:effectLst/>
                        </a:rPr>
                        <a:t>1D (one-dimensional)</a:t>
                      </a:r>
                    </a:p>
                  </a:txBody>
                  <a:tcPr marL="151810" marR="151810" marT="145737" marB="212534"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ctr" fontAlgn="ctr"/>
                      <a:r>
                        <a:rPr lang="en-GB" sz="1900" b="0" cap="none" spc="0">
                          <a:solidFill>
                            <a:schemeClr val="tx1"/>
                          </a:solidFill>
                          <a:effectLst/>
                        </a:rPr>
                        <a:t>Vector- A list of integers.</a:t>
                      </a:r>
                    </a:p>
                  </a:txBody>
                  <a:tcPr marL="151810" marR="151810" marT="145737" marB="212534"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1610614012"/>
                  </a:ext>
                </a:extLst>
              </a:tr>
              <a:tr h="687629">
                <a:tc>
                  <a:txBody>
                    <a:bodyPr/>
                    <a:lstStyle/>
                    <a:p>
                      <a:pPr algn="ctr" fontAlgn="ctr"/>
                      <a:r>
                        <a:rPr lang="en-GB" sz="1900" b="0" cap="none" spc="0">
                          <a:solidFill>
                            <a:schemeClr val="tx1"/>
                          </a:solidFill>
                          <a:effectLst/>
                        </a:rPr>
                        <a:t>2D (two-dimensional)</a:t>
                      </a:r>
                    </a:p>
                  </a:txBody>
                  <a:tcPr marL="151810" marR="151810" marT="145737" marB="212534"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ctr" fontAlgn="ctr"/>
                      <a:r>
                        <a:rPr lang="en-GB" sz="1900" b="0" cap="none" spc="0">
                          <a:solidFill>
                            <a:schemeClr val="tx1"/>
                          </a:solidFill>
                          <a:effectLst/>
                        </a:rPr>
                        <a:t>Matrix- A spreadsheet of data</a:t>
                      </a:r>
                    </a:p>
                  </a:txBody>
                  <a:tcPr marL="151810" marR="151810" marT="145737" marB="212534"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1504228634"/>
                  </a:ext>
                </a:extLst>
              </a:tr>
              <a:tr h="687629">
                <a:tc>
                  <a:txBody>
                    <a:bodyPr/>
                    <a:lstStyle/>
                    <a:p>
                      <a:pPr algn="ctr" fontAlgn="ctr"/>
                      <a:r>
                        <a:rPr lang="en-GB" sz="1900" b="0" cap="none" spc="0">
                          <a:solidFill>
                            <a:schemeClr val="tx1"/>
                          </a:solidFill>
                          <a:effectLst/>
                        </a:rPr>
                        <a:t>3D (three-dimensional)</a:t>
                      </a:r>
                    </a:p>
                  </a:txBody>
                  <a:tcPr marL="151810" marR="151810" marT="145737" marB="212534"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ctr" fontAlgn="ctr"/>
                      <a:r>
                        <a:rPr lang="en-GB" sz="1900" b="0" cap="none" spc="0">
                          <a:solidFill>
                            <a:schemeClr val="tx1"/>
                          </a:solidFill>
                          <a:effectLst/>
                        </a:rPr>
                        <a:t>Tensor- Storing a color image</a:t>
                      </a:r>
                    </a:p>
                  </a:txBody>
                  <a:tcPr marL="151810" marR="151810" marT="145737" marB="212534"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4207147566"/>
                  </a:ext>
                </a:extLst>
              </a:tr>
            </a:tbl>
          </a:graphicData>
        </a:graphic>
      </p:graphicFrame>
    </p:spTree>
    <p:extLst>
      <p:ext uri="{BB962C8B-B14F-4D97-AF65-F5344CB8AC3E}">
        <p14:creationId xmlns:p14="http://schemas.microsoft.com/office/powerpoint/2010/main" val="133821004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p>
        </p:txBody>
      </p:sp>
      <p:sp>
        <p:nvSpPr>
          <p:cNvPr id="3" name="Content Placeholder 2"/>
          <p:cNvSpPr>
            <a:spLocks noGrp="1"/>
          </p:cNvSpPr>
          <p:nvPr>
            <p:ph idx="1"/>
          </p:nvPr>
        </p:nvSpPr>
        <p:spPr/>
        <p:txBody>
          <a:bodyPr/>
          <a:lstStyle/>
          <a:p>
            <a:r>
              <a:rPr lang="en-IN" dirty="0"/>
              <a:t>Example </a:t>
            </a:r>
          </a:p>
          <a:p>
            <a:pPr lvl="1"/>
            <a:r>
              <a:rPr lang="en-IN" dirty="0"/>
              <a:t>import pandas as </a:t>
            </a:r>
            <a:r>
              <a:rPr lang="en-IN" dirty="0" err="1"/>
              <a:t>pd</a:t>
            </a:r>
            <a:r>
              <a:rPr lang="en-IN" dirty="0"/>
              <a:t> </a:t>
            </a:r>
          </a:p>
          <a:p>
            <a:pPr lvl="1"/>
            <a:r>
              <a:rPr lang="en-IN" dirty="0"/>
              <a:t>Data = [_______]</a:t>
            </a:r>
          </a:p>
          <a:p>
            <a:pPr lvl="1"/>
            <a:r>
              <a:rPr lang="en-IN" dirty="0" err="1"/>
              <a:t>Df</a:t>
            </a:r>
            <a:r>
              <a:rPr lang="en-IN" dirty="0"/>
              <a:t> = </a:t>
            </a:r>
            <a:r>
              <a:rPr lang="en-IN" dirty="0" err="1"/>
              <a:t>pd.DataFrame</a:t>
            </a:r>
            <a:r>
              <a:rPr lang="en-IN" dirty="0"/>
              <a:t>(data)</a:t>
            </a:r>
          </a:p>
          <a:p>
            <a:pPr lvl="1"/>
            <a:r>
              <a:rPr lang="en-IN" dirty="0"/>
              <a:t>Print </a:t>
            </a:r>
            <a:r>
              <a:rPr lang="en-IN" dirty="0" err="1"/>
              <a:t>df</a:t>
            </a:r>
            <a:endParaRPr lang="en-IN" dirty="0"/>
          </a:p>
          <a:p>
            <a:pPr marL="457200" lvl="1" indent="0">
              <a:buNone/>
            </a:pPr>
            <a:r>
              <a:rPr lang="en-IN" dirty="0"/>
              <a:t>Example 2 </a:t>
            </a:r>
          </a:p>
          <a:p>
            <a:pPr marL="457200" lvl="1" indent="0">
              <a:buNone/>
            </a:pPr>
            <a:r>
              <a:rPr lang="en-IN" dirty="0"/>
              <a:t>Import pandas as </a:t>
            </a:r>
            <a:r>
              <a:rPr lang="en-IN" dirty="0" err="1"/>
              <a:t>pd</a:t>
            </a:r>
            <a:r>
              <a:rPr lang="en-IN" dirty="0"/>
              <a:t> </a:t>
            </a:r>
          </a:p>
          <a:p>
            <a:pPr marL="457200" lvl="1" indent="0">
              <a:buNone/>
            </a:pPr>
            <a:r>
              <a:rPr lang="en-IN" dirty="0"/>
              <a:t>Data = {‘Name’ : [‘__’. ‘__’],’Age’: [___]}</a:t>
            </a:r>
          </a:p>
          <a:p>
            <a:pPr marL="457200" lvl="1" indent="0">
              <a:buNone/>
            </a:pPr>
            <a:r>
              <a:rPr lang="en-IN" dirty="0" err="1"/>
              <a:t>Df</a:t>
            </a:r>
            <a:r>
              <a:rPr lang="en-IN" dirty="0"/>
              <a:t> = </a:t>
            </a:r>
            <a:r>
              <a:rPr lang="en-IN" dirty="0" err="1"/>
              <a:t>pd.DataFrame</a:t>
            </a:r>
            <a:r>
              <a:rPr lang="en-IN" dirty="0"/>
              <a:t>(data)</a:t>
            </a:r>
            <a:br>
              <a:rPr lang="en-IN" dirty="0"/>
            </a:br>
            <a:r>
              <a:rPr lang="en-IN" dirty="0"/>
              <a:t>print </a:t>
            </a:r>
            <a:r>
              <a:rPr lang="en-IN" dirty="0" err="1"/>
              <a:t>df</a:t>
            </a:r>
            <a:r>
              <a:rPr lang="en-IN" dirty="0"/>
              <a:t> </a:t>
            </a:r>
          </a:p>
          <a:p>
            <a:pPr marL="457200" lvl="1" indent="0">
              <a:buNone/>
            </a:pPr>
            <a:endParaRPr lang="en-IN" dirty="0"/>
          </a:p>
          <a:p>
            <a:pPr lvl="1"/>
            <a:endParaRPr lang="en-IN" dirty="0"/>
          </a:p>
        </p:txBody>
      </p:sp>
    </p:spTree>
    <p:extLst>
      <p:ext uri="{BB962C8B-B14F-4D97-AF65-F5344CB8AC3E}">
        <p14:creationId xmlns:p14="http://schemas.microsoft.com/office/powerpoint/2010/main" val="423424378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a:t>
            </a:r>
          </a:p>
        </p:txBody>
      </p:sp>
      <p:sp>
        <p:nvSpPr>
          <p:cNvPr id="3" name="Content Placeholder 2"/>
          <p:cNvSpPr>
            <a:spLocks noGrp="1"/>
          </p:cNvSpPr>
          <p:nvPr>
            <p:ph idx="1"/>
          </p:nvPr>
        </p:nvSpPr>
        <p:spPr/>
        <p:txBody>
          <a:bodyPr>
            <a:normAutofit lnSpcReduction="10000"/>
          </a:bodyPr>
          <a:lstStyle/>
          <a:p>
            <a:r>
              <a:rPr lang="en-IN" dirty="0"/>
              <a:t>import pandas as </a:t>
            </a:r>
            <a:r>
              <a:rPr lang="en-IN" dirty="0" err="1"/>
              <a:t>pd</a:t>
            </a:r>
            <a:endParaRPr lang="en-IN" dirty="0"/>
          </a:p>
          <a:p>
            <a:r>
              <a:rPr lang="en-IN" dirty="0"/>
              <a:t>data = [{'a': 1, 'b': 2},{'a': 5, 'b': 10, 'c': 20}]</a:t>
            </a:r>
          </a:p>
          <a:p>
            <a:r>
              <a:rPr lang="en-IN" dirty="0" err="1"/>
              <a:t>df</a:t>
            </a:r>
            <a:r>
              <a:rPr lang="en-IN" dirty="0"/>
              <a:t> = </a:t>
            </a:r>
            <a:r>
              <a:rPr lang="en-IN" dirty="0" err="1"/>
              <a:t>pd.DataFrame</a:t>
            </a:r>
            <a:r>
              <a:rPr lang="en-IN" dirty="0"/>
              <a:t>(data)</a:t>
            </a:r>
          </a:p>
          <a:p>
            <a:r>
              <a:rPr lang="en-IN" dirty="0"/>
              <a:t>print </a:t>
            </a:r>
            <a:r>
              <a:rPr lang="en-IN" dirty="0" err="1"/>
              <a:t>df</a:t>
            </a:r>
            <a:endParaRPr lang="en-IN" dirty="0"/>
          </a:p>
          <a:p>
            <a:r>
              <a:rPr lang="en-IN" dirty="0"/>
              <a:t>________________________________________</a:t>
            </a:r>
          </a:p>
          <a:p>
            <a:r>
              <a:rPr lang="en-IN" dirty="0"/>
              <a:t>import pandas as </a:t>
            </a:r>
            <a:r>
              <a:rPr lang="en-IN" dirty="0" err="1"/>
              <a:t>pd</a:t>
            </a:r>
            <a:endParaRPr lang="en-IN" dirty="0"/>
          </a:p>
          <a:p>
            <a:r>
              <a:rPr lang="en-IN" dirty="0"/>
              <a:t>data = [{'a': 1, 'b': 2},{'a': 5, 'b': 10, 'c': 20}]</a:t>
            </a:r>
          </a:p>
          <a:p>
            <a:r>
              <a:rPr lang="en-IN" dirty="0" err="1"/>
              <a:t>df</a:t>
            </a:r>
            <a:r>
              <a:rPr lang="en-IN" dirty="0"/>
              <a:t> = </a:t>
            </a:r>
            <a:r>
              <a:rPr lang="en-IN" dirty="0" err="1"/>
              <a:t>pd.DataFrame</a:t>
            </a:r>
            <a:r>
              <a:rPr lang="en-IN" dirty="0"/>
              <a:t>(data, index=['first', 'second'])</a:t>
            </a:r>
          </a:p>
          <a:p>
            <a:r>
              <a:rPr lang="en-IN" dirty="0"/>
              <a:t>print </a:t>
            </a:r>
            <a:r>
              <a:rPr lang="en-IN" dirty="0" err="1"/>
              <a:t>df</a:t>
            </a:r>
            <a:endParaRPr lang="en-IN" dirty="0"/>
          </a:p>
          <a:p>
            <a:endParaRPr lang="en-IN" dirty="0"/>
          </a:p>
        </p:txBody>
      </p:sp>
    </p:spTree>
    <p:extLst>
      <p:ext uri="{BB962C8B-B14F-4D97-AF65-F5344CB8AC3E}">
        <p14:creationId xmlns:p14="http://schemas.microsoft.com/office/powerpoint/2010/main" val="59386363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import pandas as </a:t>
            </a:r>
            <a:r>
              <a:rPr lang="en-IN" dirty="0" err="1"/>
              <a:t>pd</a:t>
            </a:r>
            <a:endParaRPr lang="en-IN" dirty="0"/>
          </a:p>
          <a:p>
            <a:r>
              <a:rPr lang="en-IN" dirty="0"/>
              <a:t>data = [{'a': 1, 'b': 2},{'a': 5, 'b': 10, 'c': 20}]</a:t>
            </a:r>
          </a:p>
          <a:p>
            <a:r>
              <a:rPr lang="en-IN" dirty="0">
                <a:solidFill>
                  <a:schemeClr val="accent1">
                    <a:lumMod val="75000"/>
                  </a:schemeClr>
                </a:solidFill>
              </a:rPr>
              <a:t>#With two column indices, values same as dictionary keys</a:t>
            </a:r>
          </a:p>
          <a:p>
            <a:r>
              <a:rPr lang="en-IN" dirty="0"/>
              <a:t>df1 = </a:t>
            </a:r>
            <a:r>
              <a:rPr lang="en-IN" dirty="0" err="1"/>
              <a:t>pd.DataFrame</a:t>
            </a:r>
            <a:r>
              <a:rPr lang="en-IN" dirty="0"/>
              <a:t>(data, index=['first', 'second'], columns=['a', 'b'])</a:t>
            </a:r>
          </a:p>
          <a:p>
            <a:r>
              <a:rPr lang="en-IN" dirty="0">
                <a:solidFill>
                  <a:schemeClr val="accent1">
                    <a:lumMod val="75000"/>
                  </a:schemeClr>
                </a:solidFill>
              </a:rPr>
              <a:t>#With two column indices with one index with other name</a:t>
            </a:r>
          </a:p>
          <a:p>
            <a:r>
              <a:rPr lang="en-IN" dirty="0"/>
              <a:t>df2 = </a:t>
            </a:r>
            <a:r>
              <a:rPr lang="en-IN" dirty="0" err="1"/>
              <a:t>pd.DataFrame</a:t>
            </a:r>
            <a:r>
              <a:rPr lang="en-IN" dirty="0"/>
              <a:t>(data, index=['first', 'second'], columns=['a', 'b1'])</a:t>
            </a:r>
          </a:p>
          <a:p>
            <a:r>
              <a:rPr lang="en-IN" dirty="0"/>
              <a:t>print df1print df2</a:t>
            </a:r>
          </a:p>
        </p:txBody>
      </p:sp>
    </p:spTree>
    <p:extLst>
      <p:ext uri="{BB962C8B-B14F-4D97-AF65-F5344CB8AC3E}">
        <p14:creationId xmlns:p14="http://schemas.microsoft.com/office/powerpoint/2010/main" val="221227695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The following example shows how to create a </a:t>
            </a:r>
            <a:r>
              <a:rPr lang="en-IN" sz="3200" dirty="0" err="1"/>
              <a:t>DataFrame</a:t>
            </a:r>
            <a:r>
              <a:rPr lang="en-IN" sz="3200" dirty="0"/>
              <a:t> with a list of dictionaries, row indices, and column indices.</a:t>
            </a:r>
          </a:p>
        </p:txBody>
      </p:sp>
      <p:sp>
        <p:nvSpPr>
          <p:cNvPr id="3" name="Content Placeholder 2"/>
          <p:cNvSpPr>
            <a:spLocks noGrp="1"/>
          </p:cNvSpPr>
          <p:nvPr>
            <p:ph idx="1"/>
          </p:nvPr>
        </p:nvSpPr>
        <p:spPr/>
        <p:txBody>
          <a:bodyPr>
            <a:normAutofit fontScale="92500"/>
          </a:bodyPr>
          <a:lstStyle/>
          <a:p>
            <a:r>
              <a:rPr lang="en-IN" dirty="0"/>
              <a:t>import pandas as </a:t>
            </a:r>
            <a:r>
              <a:rPr lang="en-IN" dirty="0" err="1"/>
              <a:t>pd</a:t>
            </a:r>
            <a:endParaRPr lang="en-IN" dirty="0"/>
          </a:p>
          <a:p>
            <a:r>
              <a:rPr lang="en-IN" dirty="0"/>
              <a:t>data = [{'a': 1, 'b': 2},{'a': 5, 'b': 10, 'c': 20}]</a:t>
            </a:r>
          </a:p>
          <a:p>
            <a:r>
              <a:rPr lang="en-IN" dirty="0">
                <a:solidFill>
                  <a:schemeClr val="accent1">
                    <a:lumMod val="75000"/>
                  </a:schemeClr>
                </a:solidFill>
              </a:rPr>
              <a:t>#With two column indices, values same as dictionary keys</a:t>
            </a:r>
          </a:p>
          <a:p>
            <a:r>
              <a:rPr lang="en-IN" dirty="0"/>
              <a:t>df1 = </a:t>
            </a:r>
            <a:r>
              <a:rPr lang="en-IN" dirty="0" err="1"/>
              <a:t>pd.DataFrame</a:t>
            </a:r>
            <a:r>
              <a:rPr lang="en-IN" dirty="0"/>
              <a:t>(data, index=['first', 'second'], columns=['a', 'b'])</a:t>
            </a:r>
          </a:p>
          <a:p>
            <a:r>
              <a:rPr lang="en-IN" dirty="0">
                <a:solidFill>
                  <a:schemeClr val="accent1">
                    <a:lumMod val="75000"/>
                  </a:schemeClr>
                </a:solidFill>
              </a:rPr>
              <a:t>#With two column indices with one index with other name</a:t>
            </a:r>
          </a:p>
          <a:p>
            <a:r>
              <a:rPr lang="en-IN" dirty="0"/>
              <a:t>df2 = </a:t>
            </a:r>
            <a:r>
              <a:rPr lang="en-IN" dirty="0" err="1"/>
              <a:t>pd.DataFrame</a:t>
            </a:r>
            <a:r>
              <a:rPr lang="en-IN" dirty="0"/>
              <a:t>(data, index=['first', 'second'], columns=['a', 'b1'])</a:t>
            </a:r>
          </a:p>
          <a:p>
            <a:r>
              <a:rPr lang="en-IN" dirty="0"/>
              <a:t>print df1</a:t>
            </a:r>
          </a:p>
          <a:p>
            <a:r>
              <a:rPr lang="en-IN" dirty="0"/>
              <a:t>print df2</a:t>
            </a:r>
          </a:p>
        </p:txBody>
      </p:sp>
    </p:spTree>
    <p:extLst>
      <p:ext uri="{BB962C8B-B14F-4D97-AF65-F5344CB8AC3E}">
        <p14:creationId xmlns:p14="http://schemas.microsoft.com/office/powerpoint/2010/main" val="415552470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Create a </a:t>
            </a:r>
            <a:r>
              <a:rPr lang="en-IN" dirty="0" err="1"/>
              <a:t>DataFrame</a:t>
            </a:r>
            <a:r>
              <a:rPr lang="en-IN" dirty="0"/>
              <a:t> from </a:t>
            </a:r>
            <a:r>
              <a:rPr lang="en-IN" dirty="0" err="1"/>
              <a:t>Dict</a:t>
            </a:r>
            <a:r>
              <a:rPr lang="en-IN" dirty="0"/>
              <a:t> of Series</a:t>
            </a:r>
            <a:br>
              <a:rPr lang="en-IN" dirty="0"/>
            </a:br>
            <a:endParaRPr lang="en-IN" dirty="0"/>
          </a:p>
        </p:txBody>
      </p:sp>
      <p:sp>
        <p:nvSpPr>
          <p:cNvPr id="3" name="Content Placeholder 2"/>
          <p:cNvSpPr>
            <a:spLocks noGrp="1"/>
          </p:cNvSpPr>
          <p:nvPr>
            <p:ph idx="1"/>
          </p:nvPr>
        </p:nvSpPr>
        <p:spPr/>
        <p:txBody>
          <a:bodyPr/>
          <a:lstStyle/>
          <a:p>
            <a:r>
              <a:rPr lang="en-IN" dirty="0"/>
              <a:t>import pandas as </a:t>
            </a:r>
            <a:r>
              <a:rPr lang="en-IN" dirty="0" err="1"/>
              <a:t>pd</a:t>
            </a:r>
            <a:endParaRPr lang="en-IN" dirty="0"/>
          </a:p>
          <a:p>
            <a:r>
              <a:rPr lang="en-IN" dirty="0"/>
              <a:t>d = {'one' : </a:t>
            </a:r>
            <a:r>
              <a:rPr lang="en-IN" dirty="0" err="1"/>
              <a:t>pd.Series</a:t>
            </a:r>
            <a:r>
              <a:rPr lang="en-IN" dirty="0"/>
              <a:t>([1, 2, 3], index=['a', 'b', 'c']), 'two' : </a:t>
            </a:r>
            <a:r>
              <a:rPr lang="en-IN" dirty="0" err="1"/>
              <a:t>pd.Series</a:t>
            </a:r>
            <a:r>
              <a:rPr lang="en-IN" dirty="0"/>
              <a:t>([1, 2, 3, 4], index=['a', 'b', 'c', 'd'])}</a:t>
            </a:r>
          </a:p>
          <a:p>
            <a:r>
              <a:rPr lang="en-IN" dirty="0" err="1"/>
              <a:t>df</a:t>
            </a:r>
            <a:r>
              <a:rPr lang="en-IN" dirty="0"/>
              <a:t> = </a:t>
            </a:r>
            <a:r>
              <a:rPr lang="en-IN" dirty="0" err="1"/>
              <a:t>pd.DataFrame</a:t>
            </a:r>
            <a:r>
              <a:rPr lang="en-IN" dirty="0"/>
              <a:t>(d)</a:t>
            </a:r>
          </a:p>
          <a:p>
            <a:r>
              <a:rPr lang="en-IN" dirty="0"/>
              <a:t>print </a:t>
            </a:r>
            <a:r>
              <a:rPr lang="en-IN" dirty="0" err="1"/>
              <a:t>df</a:t>
            </a:r>
            <a:endParaRPr lang="en-IN" dirty="0"/>
          </a:p>
        </p:txBody>
      </p:sp>
    </p:spTree>
    <p:extLst>
      <p:ext uri="{BB962C8B-B14F-4D97-AF65-F5344CB8AC3E}">
        <p14:creationId xmlns:p14="http://schemas.microsoft.com/office/powerpoint/2010/main" val="247906439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Column Addition</a:t>
            </a:r>
          </a:p>
        </p:txBody>
      </p:sp>
      <p:sp>
        <p:nvSpPr>
          <p:cNvPr id="3" name="Content Placeholder 2"/>
          <p:cNvSpPr>
            <a:spLocks noGrp="1"/>
          </p:cNvSpPr>
          <p:nvPr>
            <p:ph idx="1"/>
          </p:nvPr>
        </p:nvSpPr>
        <p:spPr>
          <a:xfrm>
            <a:off x="838200" y="1825624"/>
            <a:ext cx="10515600" cy="4824557"/>
          </a:xfrm>
        </p:spPr>
        <p:txBody>
          <a:bodyPr>
            <a:normAutofit fontScale="92500" lnSpcReduction="20000"/>
          </a:bodyPr>
          <a:lstStyle/>
          <a:p>
            <a:r>
              <a:rPr lang="en-IN" dirty="0"/>
              <a:t>import pandas as </a:t>
            </a:r>
            <a:r>
              <a:rPr lang="en-IN" dirty="0" err="1"/>
              <a:t>pd</a:t>
            </a:r>
            <a:endParaRPr lang="en-IN" dirty="0"/>
          </a:p>
          <a:p>
            <a:r>
              <a:rPr lang="en-IN" dirty="0"/>
              <a:t>d = {'one' : </a:t>
            </a:r>
            <a:r>
              <a:rPr lang="en-IN" dirty="0" err="1"/>
              <a:t>pd.Series</a:t>
            </a:r>
            <a:r>
              <a:rPr lang="en-IN" dirty="0"/>
              <a:t>([1, 2, 3], index=['a', 'b', 'c']),      'two' : </a:t>
            </a:r>
            <a:r>
              <a:rPr lang="en-IN" dirty="0" err="1"/>
              <a:t>pd.Series</a:t>
            </a:r>
            <a:r>
              <a:rPr lang="en-IN" dirty="0"/>
              <a:t>([1, 2, 3, 4], index=['a', 'b', 'c', 'd'])}</a:t>
            </a:r>
          </a:p>
          <a:p>
            <a:r>
              <a:rPr lang="en-IN" dirty="0" err="1"/>
              <a:t>df</a:t>
            </a:r>
            <a:r>
              <a:rPr lang="en-IN" dirty="0"/>
              <a:t> = </a:t>
            </a:r>
            <a:r>
              <a:rPr lang="en-IN" dirty="0" err="1"/>
              <a:t>pd.DataFrame</a:t>
            </a:r>
            <a:r>
              <a:rPr lang="en-IN" dirty="0"/>
              <a:t>(d)</a:t>
            </a:r>
          </a:p>
          <a:p>
            <a:r>
              <a:rPr lang="en-IN" dirty="0">
                <a:solidFill>
                  <a:schemeClr val="accent1">
                    <a:lumMod val="60000"/>
                    <a:lumOff val="40000"/>
                  </a:schemeClr>
                </a:solidFill>
              </a:rPr>
              <a:t># Adding a new column to an existing </a:t>
            </a:r>
            <a:r>
              <a:rPr lang="en-IN" dirty="0" err="1">
                <a:solidFill>
                  <a:schemeClr val="accent1">
                    <a:lumMod val="60000"/>
                    <a:lumOff val="40000"/>
                  </a:schemeClr>
                </a:solidFill>
              </a:rPr>
              <a:t>DataFrame</a:t>
            </a:r>
            <a:r>
              <a:rPr lang="en-IN" dirty="0">
                <a:solidFill>
                  <a:schemeClr val="accent1">
                    <a:lumMod val="60000"/>
                    <a:lumOff val="40000"/>
                  </a:schemeClr>
                </a:solidFill>
              </a:rPr>
              <a:t> object with column label by passing new series</a:t>
            </a:r>
          </a:p>
          <a:p>
            <a:r>
              <a:rPr lang="en-IN" dirty="0"/>
              <a:t>print ("Adding a new column by passing as Series:")</a:t>
            </a:r>
          </a:p>
          <a:p>
            <a:r>
              <a:rPr lang="en-IN" dirty="0" err="1"/>
              <a:t>df</a:t>
            </a:r>
            <a:r>
              <a:rPr lang="en-IN" dirty="0"/>
              <a:t>['three']=</a:t>
            </a:r>
            <a:r>
              <a:rPr lang="en-IN" dirty="0" err="1"/>
              <a:t>pd.Series</a:t>
            </a:r>
            <a:r>
              <a:rPr lang="en-IN" dirty="0"/>
              <a:t>([10,20,30],index=['</a:t>
            </a:r>
            <a:r>
              <a:rPr lang="en-IN" dirty="0" err="1"/>
              <a:t>a','b','c</a:t>
            </a:r>
            <a:r>
              <a:rPr lang="en-IN" dirty="0"/>
              <a:t>'])</a:t>
            </a:r>
          </a:p>
          <a:p>
            <a:r>
              <a:rPr lang="en-IN" dirty="0"/>
              <a:t>print </a:t>
            </a:r>
            <a:r>
              <a:rPr lang="en-IN" dirty="0" err="1"/>
              <a:t>dfprint</a:t>
            </a:r>
            <a:r>
              <a:rPr lang="en-IN" dirty="0"/>
              <a:t> ("Adding a new column using the existing columns in </a:t>
            </a:r>
            <a:r>
              <a:rPr lang="en-IN" dirty="0" err="1"/>
              <a:t>DataFrame</a:t>
            </a:r>
            <a:r>
              <a:rPr lang="en-IN" dirty="0"/>
              <a:t>:")</a:t>
            </a:r>
          </a:p>
          <a:p>
            <a:r>
              <a:rPr lang="en-IN" dirty="0" err="1"/>
              <a:t>df</a:t>
            </a:r>
            <a:r>
              <a:rPr lang="en-IN" dirty="0"/>
              <a:t>['four']=</a:t>
            </a:r>
            <a:r>
              <a:rPr lang="en-IN" dirty="0" err="1"/>
              <a:t>df</a:t>
            </a:r>
            <a:r>
              <a:rPr lang="en-IN" dirty="0"/>
              <a:t>['one']+</a:t>
            </a:r>
            <a:r>
              <a:rPr lang="en-IN" dirty="0" err="1"/>
              <a:t>df</a:t>
            </a:r>
            <a:r>
              <a:rPr lang="en-IN" dirty="0"/>
              <a:t>['three']</a:t>
            </a:r>
          </a:p>
          <a:p>
            <a:r>
              <a:rPr lang="en-IN" dirty="0"/>
              <a:t>print </a:t>
            </a:r>
            <a:r>
              <a:rPr lang="en-IN" dirty="0" err="1"/>
              <a:t>df</a:t>
            </a:r>
            <a:endParaRPr lang="en-IN" dirty="0"/>
          </a:p>
        </p:txBody>
      </p:sp>
    </p:spTree>
    <p:extLst>
      <p:ext uri="{BB962C8B-B14F-4D97-AF65-F5344CB8AC3E}">
        <p14:creationId xmlns:p14="http://schemas.microsoft.com/office/powerpoint/2010/main" val="34871008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Column Deletion</a:t>
            </a:r>
          </a:p>
        </p:txBody>
      </p:sp>
      <p:sp>
        <p:nvSpPr>
          <p:cNvPr id="3" name="Content Placeholder 2"/>
          <p:cNvSpPr>
            <a:spLocks noGrp="1"/>
          </p:cNvSpPr>
          <p:nvPr>
            <p:ph idx="1"/>
          </p:nvPr>
        </p:nvSpPr>
        <p:spPr/>
        <p:txBody>
          <a:bodyPr>
            <a:noAutofit/>
          </a:bodyPr>
          <a:lstStyle/>
          <a:p>
            <a:r>
              <a:rPr lang="en-IN" sz="3600" dirty="0"/>
              <a:t># Using the previous </a:t>
            </a:r>
            <a:r>
              <a:rPr lang="en-IN" sz="3600" dirty="0" err="1"/>
              <a:t>DataFrame</a:t>
            </a:r>
            <a:r>
              <a:rPr lang="en-IN" sz="3600" dirty="0"/>
              <a:t>, we will delete a column</a:t>
            </a:r>
          </a:p>
          <a:p>
            <a:r>
              <a:rPr lang="en-IN" sz="3600" dirty="0"/>
              <a:t># using del function</a:t>
            </a:r>
          </a:p>
          <a:p>
            <a:r>
              <a:rPr lang="en-IN" sz="3600" dirty="0"/>
              <a:t>import pandas as </a:t>
            </a:r>
            <a:r>
              <a:rPr lang="en-IN" sz="3600" dirty="0" err="1"/>
              <a:t>pd</a:t>
            </a:r>
            <a:endParaRPr lang="en-IN" sz="3600" dirty="0"/>
          </a:p>
          <a:p>
            <a:r>
              <a:rPr lang="en-IN" sz="3600" dirty="0"/>
              <a:t>d = {'one' : </a:t>
            </a:r>
            <a:r>
              <a:rPr lang="en-IN" sz="3600" dirty="0" err="1"/>
              <a:t>pd.Series</a:t>
            </a:r>
            <a:r>
              <a:rPr lang="en-IN" sz="3600" dirty="0"/>
              <a:t>([1, 2, 3], index=['a', 'b', 'c']),      'two' : </a:t>
            </a:r>
            <a:r>
              <a:rPr lang="en-IN" sz="3600" dirty="0" err="1"/>
              <a:t>pd.Series</a:t>
            </a:r>
            <a:r>
              <a:rPr lang="en-IN" sz="3600" dirty="0"/>
              <a:t>([1, 2, 3, 4], index=['a', 'b', 'c', 'd']),      'three' : </a:t>
            </a:r>
            <a:r>
              <a:rPr lang="en-IN" sz="3600" dirty="0" err="1"/>
              <a:t>pd.Series</a:t>
            </a:r>
            <a:r>
              <a:rPr lang="en-IN" sz="3600" dirty="0"/>
              <a:t>([10,20,30], index=['</a:t>
            </a:r>
            <a:r>
              <a:rPr lang="en-IN" sz="3600" dirty="0" err="1"/>
              <a:t>a','b','c</a:t>
            </a:r>
            <a:r>
              <a:rPr lang="en-IN" sz="3600" dirty="0"/>
              <a:t>'])}</a:t>
            </a:r>
          </a:p>
          <a:p>
            <a:r>
              <a:rPr lang="en-IN" sz="3600" dirty="0" err="1"/>
              <a:t>df</a:t>
            </a:r>
            <a:r>
              <a:rPr lang="en-IN" sz="3600" dirty="0"/>
              <a:t> = </a:t>
            </a:r>
            <a:r>
              <a:rPr lang="en-IN" sz="3600" dirty="0" err="1"/>
              <a:t>pd.DataFrame</a:t>
            </a:r>
            <a:r>
              <a:rPr lang="en-IN" sz="3600" dirty="0"/>
              <a:t>(d)</a:t>
            </a:r>
          </a:p>
        </p:txBody>
      </p:sp>
    </p:spTree>
    <p:extLst>
      <p:ext uri="{BB962C8B-B14F-4D97-AF65-F5344CB8AC3E}">
        <p14:creationId xmlns:p14="http://schemas.microsoft.com/office/powerpoint/2010/main" val="137183448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942" y="0"/>
            <a:ext cx="10515600" cy="4351338"/>
          </a:xfrm>
        </p:spPr>
        <p:txBody>
          <a:bodyPr>
            <a:noAutofit/>
          </a:bodyPr>
          <a:lstStyle/>
          <a:p>
            <a:endParaRPr lang="en-IN" sz="3200" dirty="0"/>
          </a:p>
          <a:p>
            <a:r>
              <a:rPr lang="en-IN" sz="3200" dirty="0"/>
              <a:t>print ("Our </a:t>
            </a:r>
            <a:r>
              <a:rPr lang="en-IN" sz="3200" dirty="0" err="1"/>
              <a:t>dataframe</a:t>
            </a:r>
            <a:r>
              <a:rPr lang="en-IN" sz="3200" dirty="0"/>
              <a:t> is:")</a:t>
            </a:r>
          </a:p>
          <a:p>
            <a:r>
              <a:rPr lang="en-IN" sz="3200" dirty="0"/>
              <a:t>print </a:t>
            </a:r>
            <a:r>
              <a:rPr lang="en-IN" sz="3200" dirty="0" err="1"/>
              <a:t>df</a:t>
            </a:r>
            <a:endParaRPr lang="en-IN" sz="3200" dirty="0"/>
          </a:p>
          <a:p>
            <a:r>
              <a:rPr lang="en-IN" sz="3200" dirty="0"/>
              <a:t># using del function</a:t>
            </a:r>
          </a:p>
          <a:p>
            <a:r>
              <a:rPr lang="en-IN" sz="3200" dirty="0"/>
              <a:t>print ("Deleting the first column using DEL function:")</a:t>
            </a:r>
          </a:p>
          <a:p>
            <a:r>
              <a:rPr lang="en-IN" sz="3200" dirty="0"/>
              <a:t>del </a:t>
            </a:r>
            <a:r>
              <a:rPr lang="en-IN" sz="3200" dirty="0" err="1"/>
              <a:t>df</a:t>
            </a:r>
            <a:r>
              <a:rPr lang="en-IN" sz="3200" dirty="0"/>
              <a:t>['one']</a:t>
            </a:r>
          </a:p>
          <a:p>
            <a:r>
              <a:rPr lang="en-IN" sz="3200" dirty="0"/>
              <a:t>print </a:t>
            </a:r>
            <a:r>
              <a:rPr lang="en-IN" sz="3200" dirty="0" err="1"/>
              <a:t>df</a:t>
            </a:r>
            <a:br>
              <a:rPr lang="en-IN" sz="3200" dirty="0"/>
            </a:br>
            <a:r>
              <a:rPr lang="en-IN" sz="3200" dirty="0"/>
              <a:t># using pop function</a:t>
            </a:r>
          </a:p>
          <a:p>
            <a:r>
              <a:rPr lang="en-IN" sz="3200" dirty="0"/>
              <a:t>print ("Deleting another column using POP function:")</a:t>
            </a:r>
          </a:p>
          <a:p>
            <a:r>
              <a:rPr lang="en-IN" sz="3200" dirty="0" err="1"/>
              <a:t>df.pop</a:t>
            </a:r>
            <a:r>
              <a:rPr lang="en-IN" sz="3200" dirty="0"/>
              <a:t>('two')</a:t>
            </a:r>
          </a:p>
          <a:p>
            <a:r>
              <a:rPr lang="en-IN" sz="3200" dirty="0"/>
              <a:t>print </a:t>
            </a:r>
            <a:r>
              <a:rPr lang="en-IN" sz="3200" dirty="0" err="1"/>
              <a:t>df</a:t>
            </a:r>
            <a:endParaRPr lang="en-IN" sz="3200" dirty="0"/>
          </a:p>
          <a:p>
            <a:endParaRPr lang="en-IN" sz="3200" dirty="0"/>
          </a:p>
        </p:txBody>
      </p:sp>
    </p:spTree>
    <p:extLst>
      <p:ext uri="{BB962C8B-B14F-4D97-AF65-F5344CB8AC3E}">
        <p14:creationId xmlns:p14="http://schemas.microsoft.com/office/powerpoint/2010/main" val="15106890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Slicing in python </a:t>
            </a:r>
          </a:p>
        </p:txBody>
      </p:sp>
      <p:sp>
        <p:nvSpPr>
          <p:cNvPr id="3" name="Content Placeholder 2"/>
          <p:cNvSpPr>
            <a:spLocks noGrp="1"/>
          </p:cNvSpPr>
          <p:nvPr>
            <p:ph idx="1"/>
          </p:nvPr>
        </p:nvSpPr>
        <p:spPr/>
        <p:txBody>
          <a:bodyPr>
            <a:normAutofit/>
          </a:bodyPr>
          <a:lstStyle/>
          <a:p>
            <a:r>
              <a:rPr lang="en-IN" sz="4000" dirty="0"/>
              <a:t>import pandas as </a:t>
            </a:r>
            <a:r>
              <a:rPr lang="en-IN" sz="4000" dirty="0" err="1"/>
              <a:t>pd</a:t>
            </a:r>
            <a:br>
              <a:rPr lang="en-IN" sz="4000" dirty="0"/>
            </a:br>
            <a:r>
              <a:rPr lang="en-IN" sz="4000" dirty="0"/>
              <a:t>d = {'one' : </a:t>
            </a:r>
            <a:r>
              <a:rPr lang="en-IN" sz="4000" dirty="0" err="1"/>
              <a:t>pd.Series</a:t>
            </a:r>
            <a:r>
              <a:rPr lang="en-IN" sz="4000" dirty="0"/>
              <a:t>([1, 2, 3], index=['a', 'b', 'c']),     'two' : </a:t>
            </a:r>
            <a:r>
              <a:rPr lang="en-IN" sz="4000" dirty="0" err="1"/>
              <a:t>pd.Series</a:t>
            </a:r>
            <a:r>
              <a:rPr lang="en-IN" sz="4000" dirty="0"/>
              <a:t>([1, 2, 3, 4], index=['a', 'b', 'c', 'd'])}</a:t>
            </a:r>
          </a:p>
          <a:p>
            <a:r>
              <a:rPr lang="en-IN" sz="4000" dirty="0" err="1"/>
              <a:t>df</a:t>
            </a:r>
            <a:r>
              <a:rPr lang="en-IN" sz="4000" dirty="0"/>
              <a:t> = </a:t>
            </a:r>
            <a:r>
              <a:rPr lang="en-IN" sz="4000" dirty="0" err="1"/>
              <a:t>pd.DataFrame</a:t>
            </a:r>
            <a:r>
              <a:rPr lang="en-IN" sz="4000" dirty="0"/>
              <a:t>(d)</a:t>
            </a:r>
          </a:p>
          <a:p>
            <a:r>
              <a:rPr lang="en-IN" sz="4000" dirty="0"/>
              <a:t>print </a:t>
            </a:r>
            <a:r>
              <a:rPr lang="en-IN" sz="4000" dirty="0" err="1"/>
              <a:t>df</a:t>
            </a:r>
            <a:r>
              <a:rPr lang="en-IN" sz="4000" dirty="0"/>
              <a:t>[2:4]</a:t>
            </a:r>
          </a:p>
        </p:txBody>
      </p:sp>
    </p:spTree>
    <p:extLst>
      <p:ext uri="{BB962C8B-B14F-4D97-AF65-F5344CB8AC3E}">
        <p14:creationId xmlns:p14="http://schemas.microsoft.com/office/powerpoint/2010/main" val="9673589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Addition of rows</a:t>
            </a:r>
          </a:p>
        </p:txBody>
      </p:sp>
      <p:sp>
        <p:nvSpPr>
          <p:cNvPr id="3" name="Content Placeholder 2"/>
          <p:cNvSpPr>
            <a:spLocks noGrp="1"/>
          </p:cNvSpPr>
          <p:nvPr>
            <p:ph idx="1"/>
          </p:nvPr>
        </p:nvSpPr>
        <p:spPr>
          <a:xfrm>
            <a:off x="838200" y="1825625"/>
            <a:ext cx="10515600" cy="1603375"/>
          </a:xfrm>
        </p:spPr>
        <p:txBody>
          <a:bodyPr>
            <a:normAutofit/>
          </a:bodyPr>
          <a:lstStyle/>
          <a:p>
            <a:r>
              <a:rPr lang="en-IN" dirty="0"/>
              <a:t>Df2 = </a:t>
            </a:r>
            <a:r>
              <a:rPr lang="en-IN" dirty="0" err="1"/>
              <a:t>pd.DataFrame</a:t>
            </a:r>
            <a:r>
              <a:rPr lang="en-IN" dirty="0"/>
              <a:t>([[5,6], [7,8]], columns = [‘a’, ‘b’])</a:t>
            </a:r>
          </a:p>
          <a:p>
            <a:r>
              <a:rPr lang="en-IN" dirty="0" err="1"/>
              <a:t>Df</a:t>
            </a:r>
            <a:r>
              <a:rPr lang="en-IN" dirty="0"/>
              <a:t> = </a:t>
            </a:r>
            <a:r>
              <a:rPr lang="en-IN" dirty="0" err="1"/>
              <a:t>df.append</a:t>
            </a:r>
            <a:r>
              <a:rPr lang="en-IN" dirty="0"/>
              <a:t>(df2 )</a:t>
            </a:r>
          </a:p>
          <a:p>
            <a:r>
              <a:rPr lang="en-IN" dirty="0"/>
              <a:t>Print </a:t>
            </a:r>
            <a:r>
              <a:rPr lang="en-IN" dirty="0" err="1"/>
              <a:t>df</a:t>
            </a:r>
            <a:endParaRPr lang="en-IN" dirty="0"/>
          </a:p>
          <a:p>
            <a:endParaRPr lang="en-IN" dirty="0"/>
          </a:p>
        </p:txBody>
      </p:sp>
      <p:sp>
        <p:nvSpPr>
          <p:cNvPr id="4" name="Title 1"/>
          <p:cNvSpPr txBox="1">
            <a:spLocks/>
          </p:cNvSpPr>
          <p:nvPr/>
        </p:nvSpPr>
        <p:spPr>
          <a:xfrm>
            <a:off x="990600" y="33452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Deletion of rows</a:t>
            </a:r>
          </a:p>
        </p:txBody>
      </p:sp>
      <p:sp>
        <p:nvSpPr>
          <p:cNvPr id="5" name="Content Placeholder 2"/>
          <p:cNvSpPr txBox="1">
            <a:spLocks/>
          </p:cNvSpPr>
          <p:nvPr/>
        </p:nvSpPr>
        <p:spPr>
          <a:xfrm>
            <a:off x="990600" y="4484111"/>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6" name="Title 1"/>
          <p:cNvSpPr txBox="1">
            <a:spLocks/>
          </p:cNvSpPr>
          <p:nvPr/>
        </p:nvSpPr>
        <p:spPr>
          <a:xfrm>
            <a:off x="990600" y="456787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7" name="Content Placeholder 2"/>
          <p:cNvSpPr txBox="1">
            <a:spLocks/>
          </p:cNvSpPr>
          <p:nvPr/>
        </p:nvSpPr>
        <p:spPr>
          <a:xfrm>
            <a:off x="990600" y="4567873"/>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Df2 = </a:t>
            </a:r>
            <a:r>
              <a:rPr lang="en-IN" dirty="0" err="1"/>
              <a:t>pd.DataFrame</a:t>
            </a:r>
            <a:r>
              <a:rPr lang="en-IN" dirty="0"/>
              <a:t>([[5,6], [7,8]], columns = [‘a’, ‘b’])</a:t>
            </a:r>
          </a:p>
          <a:p>
            <a:r>
              <a:rPr lang="en-IN" dirty="0" err="1"/>
              <a:t>Df</a:t>
            </a:r>
            <a:r>
              <a:rPr lang="en-IN" dirty="0"/>
              <a:t> = </a:t>
            </a:r>
            <a:r>
              <a:rPr lang="en-IN" dirty="0" err="1"/>
              <a:t>df.drop</a:t>
            </a:r>
            <a:r>
              <a:rPr lang="en-IN" dirty="0"/>
              <a:t>(0)</a:t>
            </a:r>
          </a:p>
          <a:p>
            <a:r>
              <a:rPr lang="en-IN" dirty="0"/>
              <a:t>Print </a:t>
            </a:r>
            <a:r>
              <a:rPr lang="en-IN" dirty="0" err="1"/>
              <a:t>df</a:t>
            </a:r>
            <a:endParaRPr lang="en-IN" dirty="0"/>
          </a:p>
          <a:p>
            <a:endParaRPr lang="en-IN" dirty="0"/>
          </a:p>
        </p:txBody>
      </p:sp>
    </p:spTree>
    <p:extLst>
      <p:ext uri="{BB962C8B-B14F-4D97-AF65-F5344CB8AC3E}">
        <p14:creationId xmlns:p14="http://schemas.microsoft.com/office/powerpoint/2010/main" val="1775731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950E9B-131F-D39D-ECC3-6D49DB6C5688}"/>
              </a:ext>
            </a:extLst>
          </p:cNvPr>
          <p:cNvSpPr txBox="1"/>
          <p:nvPr/>
        </p:nvSpPr>
        <p:spPr>
          <a:xfrm>
            <a:off x="808638" y="386930"/>
            <a:ext cx="9236700" cy="11889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800" kern="1200">
                <a:solidFill>
                  <a:schemeClr val="tx1"/>
                </a:solidFill>
                <a:latin typeface="+mj-lt"/>
                <a:ea typeface="+mj-ea"/>
                <a:cs typeface="+mj-cs"/>
              </a:rPr>
              <a:t>What’s the difference between a Python list and a NumPy array?</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0A38924-9305-8850-F754-A3577EFFC50A}"/>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2400"/>
              <a:t>	NumPy gives you an </a:t>
            </a:r>
            <a:r>
              <a:rPr lang="en-US" sz="2400" b="1"/>
              <a:t>enormous</a:t>
            </a:r>
            <a:r>
              <a:rPr lang="en-US" sz="2400"/>
              <a:t> range of </a:t>
            </a:r>
            <a:r>
              <a:rPr lang="en-US" sz="2400" b="1"/>
              <a:t>fast</a:t>
            </a:r>
            <a:r>
              <a:rPr lang="en-US" sz="2400"/>
              <a:t> and </a:t>
            </a:r>
            <a:r>
              <a:rPr lang="en-US" sz="2400" b="1"/>
              <a:t>efficient ways</a:t>
            </a:r>
            <a:r>
              <a:rPr lang="en-US" sz="2400"/>
              <a:t> of creating arrays and manipulating numerical data inside them. </a:t>
            </a:r>
          </a:p>
          <a:p>
            <a:pPr marL="342900" indent="-228600">
              <a:lnSpc>
                <a:spcPct val="90000"/>
              </a:lnSpc>
              <a:spcAft>
                <a:spcPts val="600"/>
              </a:spcAft>
              <a:buFont typeface="Arial" panose="020B0604020202020204" pitchFamily="34" charset="0"/>
              <a:buChar char="•"/>
            </a:pPr>
            <a:r>
              <a:rPr lang="en-US" sz="2400"/>
              <a:t>	While a Python list can contain </a:t>
            </a:r>
            <a:r>
              <a:rPr lang="en-US" sz="2400" b="1"/>
              <a:t>different data types </a:t>
            </a:r>
            <a:r>
              <a:rPr lang="en-US" sz="2400"/>
              <a:t>within a single list, all of the elements in a NumPy array </a:t>
            </a:r>
            <a:r>
              <a:rPr lang="en-US" sz="2400" b="1"/>
              <a:t>should be </a:t>
            </a:r>
            <a:r>
              <a:rPr lang="en-US" sz="2400"/>
              <a:t>homogeneous. </a:t>
            </a:r>
          </a:p>
          <a:p>
            <a:pPr marL="342900" indent="-228600">
              <a:lnSpc>
                <a:spcPct val="90000"/>
              </a:lnSpc>
              <a:spcAft>
                <a:spcPts val="600"/>
              </a:spcAft>
              <a:buFont typeface="Arial" panose="020B0604020202020204" pitchFamily="34" charset="0"/>
              <a:buChar char="•"/>
            </a:pPr>
            <a:r>
              <a:rPr lang="en-US" sz="2400"/>
              <a:t>	The mathematical operations that are meant to be performed on arrays would be extremely inefficient if the arrays weren’t homogeneous.</a:t>
            </a:r>
          </a:p>
        </p:txBody>
      </p:sp>
    </p:spTree>
    <p:extLst>
      <p:ext uri="{BB962C8B-B14F-4D97-AF65-F5344CB8AC3E}">
        <p14:creationId xmlns:p14="http://schemas.microsoft.com/office/powerpoint/2010/main" val="73768030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Reindexing</a:t>
            </a:r>
            <a:endParaRPr lang="en-IN" dirty="0"/>
          </a:p>
        </p:txBody>
      </p:sp>
      <p:sp>
        <p:nvSpPr>
          <p:cNvPr id="3" name="Content Placeholder 2"/>
          <p:cNvSpPr>
            <a:spLocks noGrp="1"/>
          </p:cNvSpPr>
          <p:nvPr>
            <p:ph idx="1"/>
          </p:nvPr>
        </p:nvSpPr>
        <p:spPr/>
        <p:txBody>
          <a:bodyPr/>
          <a:lstStyle/>
          <a:p>
            <a:r>
              <a:rPr lang="en-IN" dirty="0"/>
              <a:t>import pandas as </a:t>
            </a:r>
            <a:r>
              <a:rPr lang="en-IN" dirty="0" err="1"/>
              <a:t>pd</a:t>
            </a:r>
            <a:endParaRPr lang="en-IN" dirty="0"/>
          </a:p>
          <a:p>
            <a:r>
              <a:rPr lang="en-IN" dirty="0"/>
              <a:t>import </a:t>
            </a:r>
            <a:r>
              <a:rPr lang="en-IN" dirty="0" err="1"/>
              <a:t>numpy</a:t>
            </a:r>
            <a:r>
              <a:rPr lang="en-IN" dirty="0"/>
              <a:t> as np</a:t>
            </a:r>
            <a:br>
              <a:rPr lang="en-IN" dirty="0"/>
            </a:br>
            <a:r>
              <a:rPr lang="en-IN" dirty="0"/>
              <a:t>df1 = </a:t>
            </a:r>
            <a:r>
              <a:rPr lang="en-IN" dirty="0" err="1"/>
              <a:t>pd.DataFrame</a:t>
            </a:r>
            <a:r>
              <a:rPr lang="en-IN" dirty="0"/>
              <a:t>(</a:t>
            </a:r>
            <a:r>
              <a:rPr lang="en-IN" dirty="0" err="1"/>
              <a:t>np.random.randn</a:t>
            </a:r>
            <a:r>
              <a:rPr lang="en-IN" dirty="0"/>
              <a:t>(10,3),columns=['col1','col2','col3'])</a:t>
            </a:r>
          </a:p>
          <a:p>
            <a:r>
              <a:rPr lang="en-IN" dirty="0"/>
              <a:t>df2 = </a:t>
            </a:r>
            <a:r>
              <a:rPr lang="en-IN" dirty="0" err="1"/>
              <a:t>pd.DataFrame</a:t>
            </a:r>
            <a:r>
              <a:rPr lang="en-IN" dirty="0"/>
              <a:t>(</a:t>
            </a:r>
            <a:r>
              <a:rPr lang="en-IN" dirty="0" err="1"/>
              <a:t>np.random.randn</a:t>
            </a:r>
            <a:r>
              <a:rPr lang="en-IN" dirty="0"/>
              <a:t>(7,3),columns=['col1','col2','col3'])df1 = df1.reindex_like(df2)print df1</a:t>
            </a:r>
          </a:p>
        </p:txBody>
      </p:sp>
    </p:spTree>
    <p:extLst>
      <p:ext uri="{BB962C8B-B14F-4D97-AF65-F5344CB8AC3E}">
        <p14:creationId xmlns:p14="http://schemas.microsoft.com/office/powerpoint/2010/main" val="358484501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Concatenating objects</a:t>
            </a:r>
          </a:p>
        </p:txBody>
      </p:sp>
      <p:sp>
        <p:nvSpPr>
          <p:cNvPr id="3" name="Content Placeholder 2"/>
          <p:cNvSpPr>
            <a:spLocks noGrp="1"/>
          </p:cNvSpPr>
          <p:nvPr>
            <p:ph idx="1"/>
          </p:nvPr>
        </p:nvSpPr>
        <p:spPr/>
        <p:txBody>
          <a:bodyPr/>
          <a:lstStyle/>
          <a:p>
            <a:r>
              <a:rPr lang="en-IN" dirty="0"/>
              <a:t>import pandas as </a:t>
            </a:r>
            <a:r>
              <a:rPr lang="en-IN" dirty="0" err="1"/>
              <a:t>pd</a:t>
            </a:r>
            <a:r>
              <a:rPr lang="en-IN" dirty="0"/>
              <a:t> </a:t>
            </a:r>
          </a:p>
          <a:p>
            <a:r>
              <a:rPr lang="en-IN" dirty="0"/>
              <a:t>One = </a:t>
            </a:r>
            <a:r>
              <a:rPr lang="en-IN" dirty="0" err="1"/>
              <a:t>pd.DataFrame</a:t>
            </a:r>
            <a:r>
              <a:rPr lang="en-IN" dirty="0"/>
              <a:t>({ ‘Name’: [‘__’] , ‘</a:t>
            </a:r>
            <a:r>
              <a:rPr lang="en-IN" dirty="0" err="1"/>
              <a:t>subject_id</a:t>
            </a:r>
            <a:r>
              <a:rPr lang="en-IN" dirty="0"/>
              <a:t>’: [‘__’], ‘marks’: [‘__’]}, index = [] )</a:t>
            </a:r>
          </a:p>
          <a:p>
            <a:r>
              <a:rPr lang="en-IN" dirty="0"/>
              <a:t>two= </a:t>
            </a:r>
            <a:r>
              <a:rPr lang="en-IN" dirty="0" err="1"/>
              <a:t>pd.DataFrame</a:t>
            </a:r>
            <a:r>
              <a:rPr lang="en-IN" dirty="0"/>
              <a:t>({ ‘Name’: [‘__’] , ‘</a:t>
            </a:r>
            <a:r>
              <a:rPr lang="en-IN" dirty="0" err="1"/>
              <a:t>subject_id</a:t>
            </a:r>
            <a:r>
              <a:rPr lang="en-IN" dirty="0"/>
              <a:t>’: [‘__’], ‘marks’: [‘__’]}, index = [] )</a:t>
            </a:r>
          </a:p>
          <a:p>
            <a:r>
              <a:rPr lang="en-IN" dirty="0"/>
              <a:t>Print </a:t>
            </a:r>
            <a:r>
              <a:rPr lang="en-IN" dirty="0" err="1"/>
              <a:t>pd.concat</a:t>
            </a:r>
            <a:r>
              <a:rPr lang="en-IN" dirty="0"/>
              <a:t>([one, two])</a:t>
            </a:r>
          </a:p>
          <a:p>
            <a:endParaRPr lang="en-IN" dirty="0"/>
          </a:p>
        </p:txBody>
      </p:sp>
    </p:spTree>
    <p:extLst>
      <p:ext uri="{BB962C8B-B14F-4D97-AF65-F5344CB8AC3E}">
        <p14:creationId xmlns:p14="http://schemas.microsoft.com/office/powerpoint/2010/main" val="226447870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E42DAC-10E6-B756-72D8-E0C8A29A43FF}"/>
              </a:ext>
            </a:extLst>
          </p:cNvPr>
          <p:cNvPicPr>
            <a:picLocks noChangeAspect="1"/>
          </p:cNvPicPr>
          <p:nvPr/>
        </p:nvPicPr>
        <p:blipFill>
          <a:blip r:embed="rId2">
            <a:duotone>
              <a:schemeClr val="bg2">
                <a:shade val="45000"/>
                <a:satMod val="135000"/>
              </a:schemeClr>
              <a:prstClr val="white"/>
            </a:duotone>
          </a:blip>
          <a:srcRect t="15730"/>
          <a:stretch>
            <a:fill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dirty="0"/>
              <a:t>Handling categorical data </a:t>
            </a:r>
          </a:p>
        </p:txBody>
      </p:sp>
      <p:graphicFrame>
        <p:nvGraphicFramePr>
          <p:cNvPr id="5" name="Content Placeholder 2">
            <a:extLst>
              <a:ext uri="{FF2B5EF4-FFF2-40B4-BE49-F238E27FC236}">
                <a16:creationId xmlns:a16="http://schemas.microsoft.com/office/drawing/2014/main" id="{4E6B8BF4-50E2-0276-29F4-1A0D101DE9B9}"/>
              </a:ext>
            </a:extLst>
          </p:cNvPr>
          <p:cNvGraphicFramePr>
            <a:graphicFrameLocks noGrp="1"/>
          </p:cNvGraphicFramePr>
          <p:nvPr>
            <p:ph idx="1"/>
            <p:extLst>
              <p:ext uri="{D42A27DB-BD31-4B8C-83A1-F6EECF244321}">
                <p14:modId xmlns:p14="http://schemas.microsoft.com/office/powerpoint/2010/main" val="13265801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496285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897775"/>
            <a:ext cx="10515600" cy="5279188"/>
          </a:xfrm>
        </p:spPr>
        <p:txBody>
          <a:bodyPr>
            <a:normAutofit/>
          </a:bodyPr>
          <a:lstStyle/>
          <a:p>
            <a:r>
              <a:rPr lang="en-IN" dirty="0"/>
              <a:t>import pandas as </a:t>
            </a:r>
            <a:r>
              <a:rPr lang="en-IN" dirty="0" err="1"/>
              <a:t>pd</a:t>
            </a:r>
            <a:endParaRPr lang="en-IN" dirty="0"/>
          </a:p>
          <a:p>
            <a:r>
              <a:rPr lang="en-IN" dirty="0"/>
              <a:t>cat = </a:t>
            </a:r>
            <a:r>
              <a:rPr lang="en-IN" dirty="0" err="1"/>
              <a:t>pd.Categorical</a:t>
            </a:r>
            <a:r>
              <a:rPr lang="en-IN" dirty="0"/>
              <a:t>(['a', 'b', 'c', 'a', 'b', 'c'])</a:t>
            </a:r>
          </a:p>
          <a:p>
            <a:r>
              <a:rPr lang="en-IN" dirty="0"/>
              <a:t>print cat</a:t>
            </a:r>
          </a:p>
          <a:p>
            <a:r>
              <a:rPr lang="en-IN" dirty="0"/>
              <a:t>____________________________________________</a:t>
            </a:r>
          </a:p>
          <a:p>
            <a:r>
              <a:rPr lang="en-IN" dirty="0"/>
              <a:t>import pandas as </a:t>
            </a:r>
            <a:r>
              <a:rPr lang="en-IN" dirty="0" err="1"/>
              <a:t>pd</a:t>
            </a:r>
            <a:endParaRPr lang="en-IN" dirty="0"/>
          </a:p>
          <a:p>
            <a:r>
              <a:rPr lang="en-IN" dirty="0"/>
              <a:t>import </a:t>
            </a:r>
            <a:r>
              <a:rPr lang="en-IN" dirty="0" err="1"/>
              <a:t>numpy</a:t>
            </a:r>
            <a:r>
              <a:rPr lang="en-IN" dirty="0"/>
              <a:t> as np</a:t>
            </a:r>
          </a:p>
          <a:p>
            <a:r>
              <a:rPr lang="en-IN" dirty="0"/>
              <a:t>cat = </a:t>
            </a:r>
            <a:r>
              <a:rPr lang="en-IN" dirty="0" err="1"/>
              <a:t>pd.Categorical</a:t>
            </a:r>
            <a:r>
              <a:rPr lang="en-IN" dirty="0"/>
              <a:t>(["a", "c", "c", </a:t>
            </a:r>
            <a:r>
              <a:rPr lang="en-IN" dirty="0" err="1"/>
              <a:t>np.nan</a:t>
            </a:r>
            <a:r>
              <a:rPr lang="en-IN" dirty="0"/>
              <a:t>], categories=["b", "a", "c"])</a:t>
            </a:r>
          </a:p>
          <a:p>
            <a:r>
              <a:rPr lang="en-IN" dirty="0" err="1"/>
              <a:t>df</a:t>
            </a:r>
            <a:r>
              <a:rPr lang="en-IN" dirty="0"/>
              <a:t> = </a:t>
            </a:r>
            <a:r>
              <a:rPr lang="en-IN" dirty="0" err="1"/>
              <a:t>pd.DataFrame</a:t>
            </a:r>
            <a:r>
              <a:rPr lang="en-IN" dirty="0"/>
              <a:t>({"</a:t>
            </a:r>
            <a:r>
              <a:rPr lang="en-IN" dirty="0" err="1"/>
              <a:t>cat":cat</a:t>
            </a:r>
            <a:r>
              <a:rPr lang="en-IN" dirty="0"/>
              <a:t>, "s":["a", "c", "c", </a:t>
            </a:r>
            <a:r>
              <a:rPr lang="en-IN" dirty="0" err="1"/>
              <a:t>np.nan</a:t>
            </a:r>
            <a:r>
              <a:rPr lang="en-IN" dirty="0"/>
              <a:t>]})</a:t>
            </a:r>
          </a:p>
          <a:p>
            <a:r>
              <a:rPr lang="en-IN" dirty="0"/>
              <a:t>print </a:t>
            </a:r>
            <a:r>
              <a:rPr lang="en-IN" dirty="0" err="1"/>
              <a:t>df.describe</a:t>
            </a:r>
            <a:r>
              <a:rPr lang="en-IN" dirty="0"/>
              <a:t>()</a:t>
            </a:r>
          </a:p>
          <a:p>
            <a:r>
              <a:rPr lang="en-IN" dirty="0"/>
              <a:t>print </a:t>
            </a:r>
            <a:r>
              <a:rPr lang="en-IN" dirty="0" err="1"/>
              <a:t>df</a:t>
            </a:r>
            <a:r>
              <a:rPr lang="en-IN" dirty="0"/>
              <a:t>["cat"].describe()</a:t>
            </a:r>
          </a:p>
          <a:p>
            <a:endParaRPr lang="en-IN" dirty="0"/>
          </a:p>
        </p:txBody>
      </p:sp>
    </p:spTree>
    <p:extLst>
      <p:ext uri="{BB962C8B-B14F-4D97-AF65-F5344CB8AC3E}">
        <p14:creationId xmlns:p14="http://schemas.microsoft.com/office/powerpoint/2010/main" val="2677225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B5CEEF9-5285-D64A-1E02-FA6A2762E960}"/>
              </a:ext>
            </a:extLst>
          </p:cNvPr>
          <p:cNvSpPr txBox="1"/>
          <p:nvPr/>
        </p:nvSpPr>
        <p:spPr>
          <a:xfrm>
            <a:off x="1524000" y="1293338"/>
            <a:ext cx="9144000" cy="327459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b="1" i="0" kern="1200">
                <a:solidFill>
                  <a:schemeClr val="tx1"/>
                </a:solidFill>
                <a:effectLst/>
                <a:latin typeface="+mj-lt"/>
                <a:ea typeface="+mj-ea"/>
                <a:cs typeface="+mj-cs"/>
              </a:rPr>
              <a:t>Comparison between Numpy array and Python List</a:t>
            </a:r>
            <a:endParaRPr lang="en-US" sz="7200" kern="1200">
              <a:solidFill>
                <a:schemeClr val="tx1"/>
              </a:solidFill>
              <a:latin typeface="+mj-lt"/>
              <a:ea typeface="+mj-ea"/>
              <a:cs typeface="+mj-cs"/>
            </a:endParaRPr>
          </a:p>
        </p:txBody>
      </p:sp>
      <p:cxnSp>
        <p:nvCxnSpPr>
          <p:cNvPr id="51" name="Straight Connector 50">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60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B07621-E2E4-EF3D-80F4-917B17B24506}"/>
              </a:ext>
            </a:extLst>
          </p:cNvPr>
          <p:cNvSpPr>
            <a:spLocks noGrp="1"/>
          </p:cNvSpPr>
          <p:nvPr>
            <p:ph type="title"/>
          </p:nvPr>
        </p:nvSpPr>
        <p:spPr>
          <a:xfrm>
            <a:off x="645064" y="525982"/>
            <a:ext cx="4282983" cy="1200361"/>
          </a:xfrm>
        </p:spPr>
        <p:txBody>
          <a:bodyPr anchor="b">
            <a:normAutofit/>
          </a:bodyPr>
          <a:lstStyle/>
          <a:p>
            <a:r>
              <a:rPr lang="en-GB" sz="2500" b="1">
                <a:latin typeface="Nunito" pitchFamily="2" charset="77"/>
              </a:rPr>
              <a:t> Python Lists</a:t>
            </a:r>
            <a:br>
              <a:rPr lang="en-GB" sz="2500" b="1">
                <a:latin typeface="Nunito" pitchFamily="2" charset="77"/>
              </a:rPr>
            </a:br>
            <a:br>
              <a:rPr lang="en-GB" sz="2500" b="1" i="0">
                <a:effectLst/>
                <a:latin typeface="Nunito" pitchFamily="2" charset="77"/>
              </a:rPr>
            </a:br>
            <a:endParaRPr lang="en-US" sz="2500"/>
          </a:p>
        </p:txBody>
      </p:sp>
      <p:sp>
        <p:nvSpPr>
          <p:cNvPr id="23" name="Rectangle 2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E81C73-5861-43FF-7A7F-BE7B1245AF78}"/>
              </a:ext>
            </a:extLst>
          </p:cNvPr>
          <p:cNvSpPr>
            <a:spLocks noGrp="1"/>
          </p:cNvSpPr>
          <p:nvPr>
            <p:ph idx="1"/>
          </p:nvPr>
        </p:nvSpPr>
        <p:spPr>
          <a:xfrm>
            <a:off x="645066" y="2031101"/>
            <a:ext cx="4282984" cy="3511943"/>
          </a:xfrm>
        </p:spPr>
        <p:txBody>
          <a:bodyPr anchor="ctr">
            <a:normAutofit/>
          </a:bodyPr>
          <a:lstStyle/>
          <a:p>
            <a:pPr fontAlgn="base">
              <a:buFont typeface="+mj-lt"/>
              <a:buAutoNum type="arabicPeriod"/>
            </a:pPr>
            <a:r>
              <a:rPr lang="en-GB" sz="1100" b="1" i="0" dirty="0">
                <a:effectLst/>
                <a:latin typeface="Nunito" pitchFamily="2" charset="77"/>
              </a:rPr>
              <a:t>Element Overhead:</a:t>
            </a:r>
            <a:r>
              <a:rPr lang="en-GB" sz="1100" b="0" i="0" dirty="0">
                <a:effectLst/>
                <a:latin typeface="Nunito" pitchFamily="2" charset="77"/>
              </a:rPr>
              <a:t> Lists in Python store additional information about each element, such as its type and reference count. This overhead can be significant when dealing with a large number of elements.</a:t>
            </a:r>
          </a:p>
          <a:p>
            <a:pPr fontAlgn="base">
              <a:buFont typeface="+mj-lt"/>
              <a:buAutoNum type="arabicPeriod" startAt="2"/>
            </a:pPr>
            <a:r>
              <a:rPr lang="en-GB" sz="1100" b="1" i="0" dirty="0">
                <a:effectLst/>
                <a:latin typeface="Nunito" pitchFamily="2" charset="77"/>
              </a:rPr>
              <a:t>Datatype: </a:t>
            </a:r>
            <a:r>
              <a:rPr lang="en-GB" sz="1100" b="0" i="0" dirty="0">
                <a:effectLst/>
                <a:latin typeface="Nunito" pitchFamily="2" charset="77"/>
              </a:rPr>
              <a:t>Lists can hold different data types, but this can decrease memory efficiency and slow numerical operations.</a:t>
            </a:r>
          </a:p>
          <a:p>
            <a:pPr fontAlgn="base">
              <a:buFont typeface="+mj-lt"/>
              <a:buAutoNum type="arabicPeriod" startAt="3"/>
            </a:pPr>
            <a:r>
              <a:rPr lang="en-GB" sz="1100" b="1" i="0" dirty="0">
                <a:effectLst/>
                <a:latin typeface="Nunito" pitchFamily="2" charset="77"/>
              </a:rPr>
              <a:t>Memory Fragmentation:</a:t>
            </a:r>
            <a:r>
              <a:rPr lang="en-GB" sz="1100" b="0" i="0" dirty="0">
                <a:effectLst/>
                <a:latin typeface="Nunito" pitchFamily="2" charset="77"/>
              </a:rPr>
              <a:t> Lists may not store elements in contiguous memory locations, causing memory fragmentation and inefficiency.</a:t>
            </a:r>
          </a:p>
          <a:p>
            <a:pPr fontAlgn="base">
              <a:buFont typeface="+mj-lt"/>
              <a:buAutoNum type="arabicPeriod" startAt="4"/>
            </a:pPr>
            <a:r>
              <a:rPr lang="en-GB" sz="1100" b="1" i="0" dirty="0">
                <a:effectLst/>
                <a:latin typeface="Nunito" pitchFamily="2" charset="77"/>
              </a:rPr>
              <a:t>Performance: </a:t>
            </a:r>
            <a:r>
              <a:rPr lang="en-GB" sz="1100" b="0" i="0" dirty="0">
                <a:effectLst/>
                <a:latin typeface="Nunito" pitchFamily="2" charset="77"/>
              </a:rPr>
              <a:t>Lists are not optimized for numerical computations and may have slower mathematical operations due to Python’s interpretation overhead. They are generally used as general-purpose data structures.</a:t>
            </a:r>
          </a:p>
          <a:p>
            <a:pPr fontAlgn="base">
              <a:buFont typeface="+mj-lt"/>
              <a:buAutoNum type="arabicPeriod" startAt="5"/>
            </a:pPr>
            <a:r>
              <a:rPr lang="en-GB" sz="1100" b="1" i="0" dirty="0">
                <a:effectLst/>
                <a:latin typeface="Nunito" pitchFamily="2" charset="77"/>
              </a:rPr>
              <a:t>Functionality: </a:t>
            </a:r>
            <a:r>
              <a:rPr lang="en-GB" sz="1100" b="0" i="0" dirty="0">
                <a:effectLst/>
                <a:latin typeface="Nunito" pitchFamily="2" charset="77"/>
              </a:rPr>
              <a:t>Lists can store any data type, but lack specialized NumPy functions for numerical operations.</a:t>
            </a:r>
          </a:p>
          <a:p>
            <a:pPr marL="0" indent="0">
              <a:buNone/>
            </a:pPr>
            <a:endParaRPr lang="en-US" sz="1100" dirty="0"/>
          </a:p>
        </p:txBody>
      </p:sp>
      <p:sp>
        <p:nvSpPr>
          <p:cNvPr id="25" name="Rectangle 2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Lightbox">
            <a:extLst>
              <a:ext uri="{FF2B5EF4-FFF2-40B4-BE49-F238E27FC236}">
                <a16:creationId xmlns:a16="http://schemas.microsoft.com/office/drawing/2014/main" id="{9C27F226-69FC-8EE2-255D-3E6EBAF50C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5999" y="1601224"/>
            <a:ext cx="5628018" cy="3654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063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3085A4A-0597-0259-DEB4-4245E30442B8}"/>
              </a:ext>
            </a:extLst>
          </p:cNvPr>
          <p:cNvSpPr txBox="1"/>
          <p:nvPr/>
        </p:nvSpPr>
        <p:spPr>
          <a:xfrm>
            <a:off x="645064" y="525982"/>
            <a:ext cx="4282983" cy="1200361"/>
          </a:xfrm>
          <a:prstGeom prst="rect">
            <a:avLst/>
          </a:prstGeom>
        </p:spPr>
        <p:txBody>
          <a:bodyPr vert="horz" lIns="91440" tIns="45720" rIns="91440" bIns="45720" rtlCol="0" anchor="b">
            <a:normAutofit/>
          </a:bodyPr>
          <a:lstStyle/>
          <a:p>
            <a:pPr fontAlgn="base">
              <a:lnSpc>
                <a:spcPct val="90000"/>
              </a:lnSpc>
              <a:spcBef>
                <a:spcPct val="0"/>
              </a:spcBef>
              <a:spcAft>
                <a:spcPts val="600"/>
              </a:spcAft>
            </a:pPr>
            <a:r>
              <a:rPr lang="en-US" sz="3600" b="1" i="0" kern="1200">
                <a:solidFill>
                  <a:schemeClr val="tx1"/>
                </a:solidFill>
                <a:effectLst/>
                <a:latin typeface="+mj-lt"/>
                <a:ea typeface="+mj-ea"/>
                <a:cs typeface="+mj-cs"/>
              </a:rPr>
              <a:t>Numpy Arrays</a:t>
            </a:r>
          </a:p>
        </p:txBody>
      </p:sp>
      <p:sp>
        <p:nvSpPr>
          <p:cNvPr id="14" name="Rectangle 1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2539AB5-0471-42FD-6996-4F9166FFE10F}"/>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fontAlgn="base">
              <a:lnSpc>
                <a:spcPct val="90000"/>
              </a:lnSpc>
              <a:spcAft>
                <a:spcPts val="600"/>
              </a:spcAft>
              <a:buFont typeface="Arial" panose="020B0604020202020204" pitchFamily="34" charset="0"/>
              <a:buChar char="•"/>
            </a:pPr>
            <a:r>
              <a:rPr lang="en-US" sz="1100" b="1" i="0">
                <a:effectLst/>
              </a:rPr>
              <a:t>Homogeneous Data:</a:t>
            </a:r>
            <a:r>
              <a:rPr lang="en-US" sz="1100" b="0" i="0">
                <a:effectLst/>
              </a:rPr>
              <a:t> NumPy arrays store elements of the same data type, making them more compact and memory-efficient than lists.</a:t>
            </a:r>
          </a:p>
          <a:p>
            <a:pPr indent="-228600" fontAlgn="base">
              <a:lnSpc>
                <a:spcPct val="90000"/>
              </a:lnSpc>
              <a:spcAft>
                <a:spcPts val="600"/>
              </a:spcAft>
              <a:buFont typeface="Arial" panose="020B0604020202020204" pitchFamily="34" charset="0"/>
              <a:buChar char="•"/>
            </a:pPr>
            <a:r>
              <a:rPr lang="en-US" sz="1100" b="1" i="0">
                <a:effectLst/>
              </a:rPr>
              <a:t>Fixed Data Type:</a:t>
            </a:r>
            <a:r>
              <a:rPr lang="en-US" sz="1100" b="0" i="0">
                <a:effectLst/>
              </a:rPr>
              <a:t> NumPy arrays have a fixed data type, reducing memory overhead by eliminating the need to store type information for each element.</a:t>
            </a:r>
          </a:p>
          <a:p>
            <a:pPr indent="-228600" fontAlgn="base">
              <a:lnSpc>
                <a:spcPct val="90000"/>
              </a:lnSpc>
              <a:spcAft>
                <a:spcPts val="600"/>
              </a:spcAft>
              <a:buFont typeface="Arial" panose="020B0604020202020204" pitchFamily="34" charset="0"/>
              <a:buChar char="•"/>
            </a:pPr>
            <a:r>
              <a:rPr lang="en-US" sz="1100" b="1" i="0">
                <a:effectLst/>
              </a:rPr>
              <a:t>Contiguous Memory:</a:t>
            </a:r>
            <a:r>
              <a:rPr lang="en-US" sz="1100" b="0" i="0">
                <a:effectLst/>
              </a:rPr>
              <a:t> NumPy arrays store elements in adjacent memory locations, reducing fragmentation and allowing for efficient access.</a:t>
            </a:r>
          </a:p>
          <a:p>
            <a:pPr indent="-228600" fontAlgn="base">
              <a:lnSpc>
                <a:spcPct val="90000"/>
              </a:lnSpc>
              <a:spcAft>
                <a:spcPts val="600"/>
              </a:spcAft>
              <a:buFont typeface="Arial" panose="020B0604020202020204" pitchFamily="34" charset="0"/>
              <a:buChar char="•"/>
            </a:pPr>
            <a:r>
              <a:rPr lang="en-US" sz="1100" b="1" i="0">
                <a:effectLst/>
              </a:rPr>
              <a:t>Array Metadata:</a:t>
            </a:r>
            <a:r>
              <a:rPr lang="en-US" sz="1100" b="0" i="0">
                <a:effectLst/>
              </a:rPr>
              <a:t> NumPy arrays have extra metadata like shape, strides, and data type. However, this overhead is usually smaller than the per-element overhead in lists.</a:t>
            </a:r>
          </a:p>
          <a:p>
            <a:pPr indent="-228600" fontAlgn="base">
              <a:lnSpc>
                <a:spcPct val="90000"/>
              </a:lnSpc>
              <a:spcAft>
                <a:spcPts val="600"/>
              </a:spcAft>
              <a:buFont typeface="Arial" panose="020B0604020202020204" pitchFamily="34" charset="0"/>
              <a:buChar char="•"/>
            </a:pPr>
            <a:r>
              <a:rPr lang="en-US" sz="1100" b="1" i="0">
                <a:effectLst/>
              </a:rPr>
              <a:t>Performance:</a:t>
            </a:r>
            <a:r>
              <a:rPr lang="en-US" sz="1100" b="0" i="0">
                <a:effectLst/>
              </a:rPr>
              <a:t> NumPy arrays are optimized for numerical computations, with efficient element-wise operations and mathematical functions. These operations are implemented in C, resulting in faster performance than equivalent operations on lists.</a:t>
            </a:r>
          </a:p>
          <a:p>
            <a:pPr indent="-228600">
              <a:lnSpc>
                <a:spcPct val="90000"/>
              </a:lnSpc>
              <a:spcAft>
                <a:spcPts val="600"/>
              </a:spcAft>
              <a:buFont typeface="Arial" panose="020B0604020202020204" pitchFamily="34" charset="0"/>
              <a:buChar char="•"/>
            </a:pPr>
            <a:br>
              <a:rPr lang="en-US" sz="1100"/>
            </a:br>
            <a:endParaRPr lang="en-US" sz="1100"/>
          </a:p>
        </p:txBody>
      </p:sp>
      <p:sp>
        <p:nvSpPr>
          <p:cNvPr id="16" name="Rectangle 1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Lightbox">
            <a:extLst>
              <a:ext uri="{FF2B5EF4-FFF2-40B4-BE49-F238E27FC236}">
                <a16:creationId xmlns:a16="http://schemas.microsoft.com/office/drawing/2014/main" id="{D838F110-62D3-6B58-0BFE-E86C1185AB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7738" y="1989980"/>
            <a:ext cx="5628018" cy="3416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944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021960B-758B-017A-8C65-981B460624D3}"/>
              </a:ext>
            </a:extLst>
          </p:cNvPr>
          <p:cNvSpPr txBox="1"/>
          <p:nvPr/>
        </p:nvSpPr>
        <p:spPr>
          <a:xfrm>
            <a:off x="517889" y="4883544"/>
            <a:ext cx="3876086" cy="155690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000" b="1" kern="1200">
                <a:solidFill>
                  <a:schemeClr val="tx1"/>
                </a:solidFill>
                <a:latin typeface="+mj-lt"/>
                <a:ea typeface="+mj-ea"/>
                <a:cs typeface="+mj-cs"/>
              </a:rPr>
              <a:t>Memory consumption between Numpy array and lists </a:t>
            </a:r>
          </a:p>
        </p:txBody>
      </p:sp>
      <p:sp>
        <p:nvSpPr>
          <p:cNvPr id="12" name="Rectangle 1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Lightbox">
            <a:extLst>
              <a:ext uri="{FF2B5EF4-FFF2-40B4-BE49-F238E27FC236}">
                <a16:creationId xmlns:a16="http://schemas.microsoft.com/office/drawing/2014/main" id="{E11A2E0D-CD7D-CE96-4C40-BE266E1976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9205" y="1105630"/>
            <a:ext cx="10369645" cy="3336061"/>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8EE141-AB93-6C49-0620-75E861052D21}"/>
              </a:ext>
            </a:extLst>
          </p:cNvPr>
          <p:cNvSpPr txBox="1"/>
          <p:nvPr/>
        </p:nvSpPr>
        <p:spPr>
          <a:xfrm>
            <a:off x="5162719" y="4883544"/>
            <a:ext cx="6586915" cy="155690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t>In Python, a list is a built-in data structure that can hold elements of varying data types. However, the flexibility of lists comes at the cost of memory efficiency.</a:t>
            </a:r>
          </a:p>
          <a:p>
            <a:pPr indent="-228600">
              <a:lnSpc>
                <a:spcPct val="90000"/>
              </a:lnSpc>
              <a:spcAft>
                <a:spcPts val="600"/>
              </a:spcAft>
              <a:buFont typeface="Arial" panose="020B0604020202020204" pitchFamily="34" charset="0"/>
              <a:buChar char="•"/>
            </a:pPr>
            <a:endParaRPr lang="en-US" sz="1500"/>
          </a:p>
          <a:p>
            <a:pPr indent="-228600">
              <a:lnSpc>
                <a:spcPct val="90000"/>
              </a:lnSpc>
              <a:spcAft>
                <a:spcPts val="600"/>
              </a:spcAft>
              <a:buFont typeface="Arial" panose="020B0604020202020204" pitchFamily="34" charset="0"/>
              <a:buChar char="•"/>
            </a:pPr>
            <a:r>
              <a:rPr lang="en-US" sz="1500"/>
              <a:t>Python’s NumPy library supports optimized numerical array and matrix operations.</a:t>
            </a:r>
          </a:p>
        </p:txBody>
      </p:sp>
    </p:spTree>
    <p:extLst>
      <p:ext uri="{BB962C8B-B14F-4D97-AF65-F5344CB8AC3E}">
        <p14:creationId xmlns:p14="http://schemas.microsoft.com/office/powerpoint/2010/main" val="23665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80844" y="311015"/>
            <a:ext cx="10186423" cy="6258082"/>
          </a:xfrm>
          <a:prstGeom prst="rect">
            <a:avLst/>
          </a:prstGeom>
        </p:spPr>
      </p:pic>
    </p:spTree>
    <p:extLst>
      <p:ext uri="{BB962C8B-B14F-4D97-AF65-F5344CB8AC3E}">
        <p14:creationId xmlns:p14="http://schemas.microsoft.com/office/powerpoint/2010/main" val="3507999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299" y="543501"/>
            <a:ext cx="3151322" cy="5632311"/>
          </a:xfrm>
          <a:prstGeom prst="rect">
            <a:avLst/>
          </a:prstGeom>
        </p:spPr>
        <p:txBody>
          <a:bodyPr wrap="square">
            <a:spAutoFit/>
          </a:bodyPr>
          <a:lstStyle/>
          <a:p>
            <a:r>
              <a:rPr lang="en-US" b="1" dirty="0"/>
              <a:t># </a:t>
            </a:r>
            <a:r>
              <a:rPr lang="en-US" b="1" dirty="0" err="1"/>
              <a:t>DataType</a:t>
            </a:r>
            <a:r>
              <a:rPr lang="en-US" b="1" dirty="0"/>
              <a:t> Output: </a:t>
            </a:r>
            <a:r>
              <a:rPr lang="en-US" b="1" dirty="0" err="1"/>
              <a:t>str</a:t>
            </a:r>
            <a:endParaRPr lang="en-US" b="1" dirty="0"/>
          </a:p>
          <a:p>
            <a:r>
              <a:rPr lang="en-US" b="1" dirty="0"/>
              <a:t>x = "Hello World"</a:t>
            </a:r>
          </a:p>
          <a:p>
            <a:endParaRPr lang="en-US" b="1" dirty="0"/>
          </a:p>
          <a:p>
            <a:r>
              <a:rPr lang="en-US" b="1" dirty="0"/>
              <a:t># </a:t>
            </a:r>
            <a:r>
              <a:rPr lang="en-US" b="1" dirty="0" err="1"/>
              <a:t>DataType</a:t>
            </a:r>
            <a:r>
              <a:rPr lang="en-US" b="1" dirty="0"/>
              <a:t> Output: </a:t>
            </a:r>
            <a:r>
              <a:rPr lang="en-US" b="1" dirty="0" err="1"/>
              <a:t>int</a:t>
            </a:r>
            <a:endParaRPr lang="en-US" b="1" dirty="0"/>
          </a:p>
          <a:p>
            <a:r>
              <a:rPr lang="en-US" b="1" dirty="0"/>
              <a:t>x = 50</a:t>
            </a:r>
          </a:p>
          <a:p>
            <a:endParaRPr lang="en-US" b="1" dirty="0"/>
          </a:p>
          <a:p>
            <a:r>
              <a:rPr lang="en-US" b="1" dirty="0"/>
              <a:t># </a:t>
            </a:r>
            <a:r>
              <a:rPr lang="en-US" b="1" dirty="0" err="1"/>
              <a:t>DataType</a:t>
            </a:r>
            <a:r>
              <a:rPr lang="en-US" b="1" dirty="0"/>
              <a:t> Output: float</a:t>
            </a:r>
          </a:p>
          <a:p>
            <a:r>
              <a:rPr lang="en-US" b="1" dirty="0"/>
              <a:t>x = 60.5</a:t>
            </a:r>
          </a:p>
          <a:p>
            <a:endParaRPr lang="en-US" b="1" dirty="0"/>
          </a:p>
          <a:p>
            <a:r>
              <a:rPr lang="en-US" b="1" dirty="0"/>
              <a:t># </a:t>
            </a:r>
            <a:r>
              <a:rPr lang="en-US" b="1" dirty="0" err="1"/>
              <a:t>DataType</a:t>
            </a:r>
            <a:r>
              <a:rPr lang="en-US" b="1" dirty="0"/>
              <a:t> Output: complex</a:t>
            </a:r>
          </a:p>
          <a:p>
            <a:r>
              <a:rPr lang="en-US" b="1" dirty="0"/>
              <a:t>x = 3j</a:t>
            </a:r>
          </a:p>
          <a:p>
            <a:endParaRPr lang="en-US" b="1" dirty="0"/>
          </a:p>
          <a:p>
            <a:r>
              <a:rPr lang="en-US" b="1" dirty="0"/>
              <a:t># </a:t>
            </a:r>
            <a:r>
              <a:rPr lang="en-US" b="1" dirty="0" err="1"/>
              <a:t>DataType</a:t>
            </a:r>
            <a:r>
              <a:rPr lang="en-US" b="1" dirty="0"/>
              <a:t> Output: list</a:t>
            </a:r>
          </a:p>
          <a:p>
            <a:r>
              <a:rPr lang="en-US" b="1" dirty="0"/>
              <a:t>x = ["geeks", "for", "geeks"]</a:t>
            </a:r>
          </a:p>
          <a:p>
            <a:endParaRPr lang="en-US" b="1" dirty="0"/>
          </a:p>
          <a:p>
            <a:r>
              <a:rPr lang="en-US" b="1" dirty="0"/>
              <a:t># </a:t>
            </a:r>
            <a:r>
              <a:rPr lang="en-US" b="1" dirty="0" err="1"/>
              <a:t>DataType</a:t>
            </a:r>
            <a:r>
              <a:rPr lang="en-US" b="1" dirty="0"/>
              <a:t> Output: tuple</a:t>
            </a:r>
          </a:p>
          <a:p>
            <a:r>
              <a:rPr lang="en-US" b="1" dirty="0"/>
              <a:t>x = ("geeks", "for", "geeks")</a:t>
            </a:r>
          </a:p>
          <a:p>
            <a:endParaRPr lang="en-US" b="1" dirty="0"/>
          </a:p>
          <a:p>
            <a:endParaRPr lang="en-US" b="1" dirty="0"/>
          </a:p>
          <a:p>
            <a:endParaRPr lang="en-US" b="1" dirty="0"/>
          </a:p>
        </p:txBody>
      </p:sp>
      <p:sp>
        <p:nvSpPr>
          <p:cNvPr id="3" name="Rectangle 2"/>
          <p:cNvSpPr/>
          <p:nvPr/>
        </p:nvSpPr>
        <p:spPr>
          <a:xfrm>
            <a:off x="8157275" y="837969"/>
            <a:ext cx="3807418" cy="2308324"/>
          </a:xfrm>
          <a:prstGeom prst="rect">
            <a:avLst/>
          </a:prstGeom>
        </p:spPr>
        <p:txBody>
          <a:bodyPr wrap="square">
            <a:spAutoFit/>
          </a:bodyPr>
          <a:lstStyle/>
          <a:p>
            <a:r>
              <a:rPr lang="en-US" b="1" dirty="0"/>
              <a:t># </a:t>
            </a:r>
            <a:r>
              <a:rPr lang="en-US" b="1" dirty="0" err="1"/>
              <a:t>DataType</a:t>
            </a:r>
            <a:r>
              <a:rPr lang="en-US" b="1" dirty="0"/>
              <a:t> Output: </a:t>
            </a:r>
            <a:r>
              <a:rPr lang="en-US" b="1" dirty="0" err="1"/>
              <a:t>bytearray</a:t>
            </a:r>
            <a:endParaRPr lang="en-US" b="1" dirty="0"/>
          </a:p>
          <a:p>
            <a:r>
              <a:rPr lang="en-US" b="1" dirty="0"/>
              <a:t>x = </a:t>
            </a:r>
            <a:r>
              <a:rPr lang="en-US" b="1" dirty="0" err="1"/>
              <a:t>bytearray</a:t>
            </a:r>
            <a:r>
              <a:rPr lang="en-US" b="1" dirty="0"/>
              <a:t>(4)</a:t>
            </a:r>
          </a:p>
          <a:p>
            <a:endParaRPr lang="en-US" b="1" dirty="0"/>
          </a:p>
          <a:p>
            <a:r>
              <a:rPr lang="en-US" b="1" dirty="0"/>
              <a:t># </a:t>
            </a:r>
            <a:r>
              <a:rPr lang="en-US" b="1" dirty="0" err="1"/>
              <a:t>DataType</a:t>
            </a:r>
            <a:r>
              <a:rPr lang="en-US" b="1" dirty="0"/>
              <a:t> Output: </a:t>
            </a:r>
            <a:r>
              <a:rPr lang="en-US" b="1" dirty="0" err="1"/>
              <a:t>memoryview</a:t>
            </a:r>
            <a:endParaRPr lang="en-US" b="1" dirty="0"/>
          </a:p>
          <a:p>
            <a:r>
              <a:rPr lang="en-US" b="1" dirty="0"/>
              <a:t>x = </a:t>
            </a:r>
            <a:r>
              <a:rPr lang="en-US" b="1" dirty="0" err="1"/>
              <a:t>memoryview</a:t>
            </a:r>
            <a:r>
              <a:rPr lang="en-US" b="1" dirty="0"/>
              <a:t>(bytes(6))</a:t>
            </a:r>
          </a:p>
          <a:p>
            <a:endParaRPr lang="en-US" b="1" dirty="0"/>
          </a:p>
          <a:p>
            <a:r>
              <a:rPr lang="en-US" b="1" dirty="0"/>
              <a:t># </a:t>
            </a:r>
            <a:r>
              <a:rPr lang="en-US" b="1" dirty="0" err="1"/>
              <a:t>DataType</a:t>
            </a:r>
            <a:r>
              <a:rPr lang="en-US" b="1" dirty="0"/>
              <a:t> Output: </a:t>
            </a:r>
            <a:r>
              <a:rPr lang="en-US" b="1" dirty="0" err="1"/>
              <a:t>NoneType</a:t>
            </a:r>
            <a:endParaRPr lang="en-US" b="1" dirty="0"/>
          </a:p>
          <a:p>
            <a:r>
              <a:rPr lang="en-US" b="1" dirty="0"/>
              <a:t>x = None</a:t>
            </a:r>
          </a:p>
        </p:txBody>
      </p:sp>
      <p:sp>
        <p:nvSpPr>
          <p:cNvPr id="4" name="Rectangle 3"/>
          <p:cNvSpPr/>
          <p:nvPr/>
        </p:nvSpPr>
        <p:spPr>
          <a:xfrm>
            <a:off x="3698929" y="543501"/>
            <a:ext cx="4127715" cy="5355312"/>
          </a:xfrm>
          <a:prstGeom prst="rect">
            <a:avLst/>
          </a:prstGeom>
        </p:spPr>
        <p:txBody>
          <a:bodyPr wrap="square">
            <a:spAutoFit/>
          </a:bodyPr>
          <a:lstStyle/>
          <a:p>
            <a:r>
              <a:rPr lang="en-US" b="1" dirty="0"/>
              <a:t># </a:t>
            </a:r>
            <a:r>
              <a:rPr lang="en-US" b="1" dirty="0" err="1"/>
              <a:t>DataType</a:t>
            </a:r>
            <a:r>
              <a:rPr lang="en-US" b="1" dirty="0"/>
              <a:t> Output: range</a:t>
            </a:r>
          </a:p>
          <a:p>
            <a:r>
              <a:rPr lang="en-US" b="1" dirty="0"/>
              <a:t>x = range(10)</a:t>
            </a:r>
          </a:p>
          <a:p>
            <a:endParaRPr lang="en-US" b="1" dirty="0"/>
          </a:p>
          <a:p>
            <a:r>
              <a:rPr lang="en-US" b="1" dirty="0"/>
              <a:t># </a:t>
            </a:r>
            <a:r>
              <a:rPr lang="en-US" b="1" dirty="0" err="1"/>
              <a:t>DataType</a:t>
            </a:r>
            <a:r>
              <a:rPr lang="en-US" b="1" dirty="0"/>
              <a:t> Output: </a:t>
            </a:r>
            <a:r>
              <a:rPr lang="en-US" b="1" dirty="0" err="1"/>
              <a:t>dict</a:t>
            </a:r>
            <a:endParaRPr lang="en-US" b="1" dirty="0"/>
          </a:p>
          <a:p>
            <a:r>
              <a:rPr lang="en-US" b="1" dirty="0"/>
              <a:t>x = {"name": "</a:t>
            </a:r>
            <a:r>
              <a:rPr lang="en-US" b="1" dirty="0" err="1"/>
              <a:t>Suraj</a:t>
            </a:r>
            <a:r>
              <a:rPr lang="en-US" b="1" dirty="0"/>
              <a:t>", "age": 24}</a:t>
            </a:r>
          </a:p>
          <a:p>
            <a:endParaRPr lang="en-US" b="1" dirty="0"/>
          </a:p>
          <a:p>
            <a:r>
              <a:rPr lang="en-US" b="1" dirty="0"/>
              <a:t># </a:t>
            </a:r>
            <a:r>
              <a:rPr lang="en-US" b="1" dirty="0" err="1"/>
              <a:t>DataType</a:t>
            </a:r>
            <a:r>
              <a:rPr lang="en-US" b="1" dirty="0"/>
              <a:t> Output: set</a:t>
            </a:r>
          </a:p>
          <a:p>
            <a:r>
              <a:rPr lang="en-US" b="1" dirty="0"/>
              <a:t>x = {"geeks", "for", "geeks"}</a:t>
            </a:r>
          </a:p>
          <a:p>
            <a:endParaRPr lang="en-US" b="1" dirty="0"/>
          </a:p>
          <a:p>
            <a:r>
              <a:rPr lang="en-US" b="1" dirty="0"/>
              <a:t># </a:t>
            </a:r>
            <a:r>
              <a:rPr lang="en-US" b="1" dirty="0" err="1"/>
              <a:t>DataType</a:t>
            </a:r>
            <a:r>
              <a:rPr lang="en-US" b="1" dirty="0"/>
              <a:t> Output: </a:t>
            </a:r>
            <a:r>
              <a:rPr lang="en-US" b="1" dirty="0" err="1"/>
              <a:t>frozenset</a:t>
            </a:r>
            <a:endParaRPr lang="en-US" b="1" dirty="0"/>
          </a:p>
          <a:p>
            <a:r>
              <a:rPr lang="en-US" b="1" dirty="0"/>
              <a:t>x = </a:t>
            </a:r>
            <a:r>
              <a:rPr lang="en-US" b="1" dirty="0" err="1"/>
              <a:t>frozenset</a:t>
            </a:r>
            <a:r>
              <a:rPr lang="en-US" b="1" dirty="0"/>
              <a:t>({"geeks", "for", "geeks"})</a:t>
            </a:r>
          </a:p>
          <a:p>
            <a:endParaRPr lang="en-US" b="1" dirty="0"/>
          </a:p>
          <a:p>
            <a:r>
              <a:rPr lang="en-US" b="1" dirty="0"/>
              <a:t># </a:t>
            </a:r>
            <a:r>
              <a:rPr lang="en-US" b="1" dirty="0" err="1"/>
              <a:t>DataType</a:t>
            </a:r>
            <a:r>
              <a:rPr lang="en-US" b="1" dirty="0"/>
              <a:t> Output: bool</a:t>
            </a:r>
          </a:p>
          <a:p>
            <a:r>
              <a:rPr lang="en-US" b="1" dirty="0"/>
              <a:t>x = True</a:t>
            </a:r>
          </a:p>
          <a:p>
            <a:endParaRPr lang="en-US" b="1" dirty="0"/>
          </a:p>
          <a:p>
            <a:r>
              <a:rPr lang="en-US" b="1" dirty="0"/>
              <a:t># </a:t>
            </a:r>
            <a:r>
              <a:rPr lang="en-US" b="1" dirty="0" err="1"/>
              <a:t>DataType</a:t>
            </a:r>
            <a:r>
              <a:rPr lang="en-US" b="1" dirty="0"/>
              <a:t> Output: bytes</a:t>
            </a:r>
          </a:p>
          <a:p>
            <a:r>
              <a:rPr lang="en-US" b="1" dirty="0"/>
              <a:t>x = </a:t>
            </a:r>
            <a:r>
              <a:rPr lang="en-US" b="1" dirty="0" err="1"/>
              <a:t>b"Geeks</a:t>
            </a:r>
            <a:r>
              <a:rPr lang="en-US" b="1" dirty="0"/>
              <a:t>"</a:t>
            </a:r>
          </a:p>
          <a:p>
            <a:endParaRPr lang="en-US" b="1" dirty="0"/>
          </a:p>
          <a:p>
            <a:endParaRPr lang="en-US" b="1" dirty="0"/>
          </a:p>
        </p:txBody>
      </p:sp>
    </p:spTree>
    <p:extLst>
      <p:ext uri="{BB962C8B-B14F-4D97-AF65-F5344CB8AC3E}">
        <p14:creationId xmlns:p14="http://schemas.microsoft.com/office/powerpoint/2010/main" val="329317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1A98DC-555C-6C50-33F5-A18E805AB6C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Outline</a:t>
            </a:r>
          </a:p>
        </p:txBody>
      </p:sp>
      <p:graphicFrame>
        <p:nvGraphicFramePr>
          <p:cNvPr id="5" name="Content Placeholder 2">
            <a:extLst>
              <a:ext uri="{FF2B5EF4-FFF2-40B4-BE49-F238E27FC236}">
                <a16:creationId xmlns:a16="http://schemas.microsoft.com/office/drawing/2014/main" id="{27A9130D-90A5-0081-4E5F-D82A347BF2EB}"/>
              </a:ext>
            </a:extLst>
          </p:cNvPr>
          <p:cNvGraphicFramePr>
            <a:graphicFrameLocks noGrp="1"/>
          </p:cNvGraphicFramePr>
          <p:nvPr>
            <p:ph idx="1"/>
            <p:extLst>
              <p:ext uri="{D42A27DB-BD31-4B8C-83A1-F6EECF244321}">
                <p14:modId xmlns:p14="http://schemas.microsoft.com/office/powerpoint/2010/main" val="19322884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4065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93662" y="386930"/>
            <a:ext cx="10066122" cy="12984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100" b="1" kern="1200">
                <a:solidFill>
                  <a:schemeClr val="tx1"/>
                </a:solidFill>
                <a:latin typeface="+mj-lt"/>
                <a:ea typeface="+mj-ea"/>
                <a:cs typeface="+mj-cs"/>
              </a:rPr>
              <a:t>Create a NumPy ndarray Object</a:t>
            </a:r>
          </a:p>
          <a:p>
            <a:pPr>
              <a:lnSpc>
                <a:spcPct val="90000"/>
              </a:lnSpc>
              <a:spcBef>
                <a:spcPct val="0"/>
              </a:spcBef>
              <a:spcAft>
                <a:spcPts val="600"/>
              </a:spcAft>
            </a:pPr>
            <a:r>
              <a:rPr lang="en-US" sz="4100" b="1" kern="1200">
                <a:solidFill>
                  <a:schemeClr val="tx1"/>
                </a:solidFill>
                <a:latin typeface="+mj-lt"/>
                <a:ea typeface="+mj-ea"/>
                <a:cs typeface="+mj-cs"/>
              </a:rPr>
              <a:t>using the array() function</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1E13F93-3526-A07C-7938-D386190859FB}"/>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b="1" dirty="0"/>
              <a:t>import </a:t>
            </a:r>
            <a:r>
              <a:rPr lang="en-US" sz="2000" b="1" dirty="0" err="1"/>
              <a:t>numpy</a:t>
            </a:r>
            <a:r>
              <a:rPr lang="en-US" sz="2000" b="1" dirty="0"/>
              <a:t> as np</a:t>
            </a:r>
          </a:p>
          <a:p>
            <a:pPr indent="-228600">
              <a:lnSpc>
                <a:spcPct val="90000"/>
              </a:lnSpc>
              <a:spcAft>
                <a:spcPts val="600"/>
              </a:spcAft>
              <a:buFont typeface="Arial" panose="020B0604020202020204" pitchFamily="34" charset="0"/>
              <a:buChar char="•"/>
            </a:pPr>
            <a:r>
              <a:rPr lang="en-US" sz="2000" b="1" dirty="0" err="1"/>
              <a:t>arr</a:t>
            </a:r>
            <a:r>
              <a:rPr lang="en-US" sz="2000" b="1" dirty="0"/>
              <a:t> = </a:t>
            </a:r>
            <a:r>
              <a:rPr lang="en-US" sz="2000" b="1" dirty="0" err="1"/>
              <a:t>np.array</a:t>
            </a:r>
            <a:r>
              <a:rPr lang="en-US" sz="2000" b="1" dirty="0"/>
              <a:t>([1, 2, 3, 4, 5])</a:t>
            </a:r>
          </a:p>
          <a:p>
            <a:pPr indent="-228600">
              <a:lnSpc>
                <a:spcPct val="90000"/>
              </a:lnSpc>
              <a:spcAft>
                <a:spcPts val="600"/>
              </a:spcAft>
              <a:buFont typeface="Arial" panose="020B0604020202020204" pitchFamily="34" charset="0"/>
              <a:buChar char="•"/>
            </a:pPr>
            <a:r>
              <a:rPr lang="en-US" sz="2000" b="1" dirty="0"/>
              <a:t>print(</a:t>
            </a:r>
            <a:r>
              <a:rPr lang="en-US" sz="2000" b="1" dirty="0" err="1"/>
              <a:t>arr</a:t>
            </a:r>
            <a:r>
              <a:rPr lang="en-US" sz="2000" b="1" dirty="0"/>
              <a:t>)</a:t>
            </a:r>
          </a:p>
          <a:p>
            <a:pPr indent="-228600">
              <a:lnSpc>
                <a:spcPct val="90000"/>
              </a:lnSpc>
              <a:spcAft>
                <a:spcPts val="600"/>
              </a:spcAft>
              <a:buFont typeface="Arial" panose="020B0604020202020204" pitchFamily="34" charset="0"/>
              <a:buChar char="•"/>
            </a:pPr>
            <a:r>
              <a:rPr lang="en-US" sz="2000" b="1" dirty="0"/>
              <a:t>print(type(</a:t>
            </a:r>
            <a:r>
              <a:rPr lang="en-US" sz="2000" b="1" dirty="0" err="1"/>
              <a:t>arr</a:t>
            </a:r>
            <a:r>
              <a:rPr lang="en-US" sz="2000" b="1" dirty="0"/>
              <a:t>))</a:t>
            </a:r>
          </a:p>
        </p:txBody>
      </p:sp>
      <p:pic>
        <p:nvPicPr>
          <p:cNvPr id="4" name="Picture 3"/>
          <p:cNvPicPr>
            <a:picLocks noChangeAspect="1"/>
          </p:cNvPicPr>
          <p:nvPr/>
        </p:nvPicPr>
        <p:blipFill>
          <a:blip r:embed="rId2"/>
          <a:stretch>
            <a:fillRect/>
          </a:stretch>
        </p:blipFill>
        <p:spPr>
          <a:xfrm>
            <a:off x="5911532" y="3226953"/>
            <a:ext cx="5150277" cy="2228848"/>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4914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37407" y="904516"/>
            <a:ext cx="10066122" cy="12984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700" b="1" kern="1200" dirty="0">
                <a:solidFill>
                  <a:schemeClr val="tx1"/>
                </a:solidFill>
                <a:latin typeface="+mj-lt"/>
                <a:ea typeface="+mj-ea"/>
                <a:cs typeface="+mj-cs"/>
              </a:rPr>
              <a:t>Create a NumPy </a:t>
            </a:r>
            <a:r>
              <a:rPr lang="en-US" sz="3700" b="1" kern="1200" dirty="0" err="1">
                <a:solidFill>
                  <a:schemeClr val="tx1"/>
                </a:solidFill>
                <a:latin typeface="+mj-lt"/>
                <a:ea typeface="+mj-ea"/>
                <a:cs typeface="+mj-cs"/>
              </a:rPr>
              <a:t>ndarray</a:t>
            </a:r>
            <a:r>
              <a:rPr lang="en-US" sz="3700" b="1" kern="1200" dirty="0">
                <a:solidFill>
                  <a:schemeClr val="tx1"/>
                </a:solidFill>
                <a:latin typeface="+mj-lt"/>
                <a:ea typeface="+mj-ea"/>
                <a:cs typeface="+mj-cs"/>
              </a:rPr>
              <a:t> Object</a:t>
            </a:r>
          </a:p>
          <a:p>
            <a:pPr>
              <a:lnSpc>
                <a:spcPct val="90000"/>
              </a:lnSpc>
              <a:spcBef>
                <a:spcPct val="0"/>
              </a:spcBef>
              <a:spcAft>
                <a:spcPts val="600"/>
              </a:spcAft>
            </a:pPr>
            <a:r>
              <a:rPr lang="en-US" sz="3700" b="1" kern="1200" dirty="0">
                <a:solidFill>
                  <a:schemeClr val="tx1"/>
                </a:solidFill>
                <a:latin typeface="+mj-lt"/>
                <a:ea typeface="+mj-ea"/>
                <a:cs typeface="+mj-cs"/>
              </a:rPr>
              <a:t>Use a tuple to create a NumPy array:</a:t>
            </a:r>
          </a:p>
          <a:p>
            <a:pPr>
              <a:lnSpc>
                <a:spcPct val="90000"/>
              </a:lnSpc>
              <a:spcBef>
                <a:spcPct val="0"/>
              </a:spcBef>
              <a:spcAft>
                <a:spcPts val="600"/>
              </a:spcAft>
            </a:pPr>
            <a:endParaRPr lang="en-US" sz="3700" b="1" kern="1200" dirty="0">
              <a:solidFill>
                <a:schemeClr val="tx1"/>
              </a:solidFill>
              <a:latin typeface="+mj-lt"/>
              <a:ea typeface="+mj-ea"/>
              <a:cs typeface="+mj-cs"/>
            </a:endParaRP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4035CCB-DCA6-CB70-AE0B-FBB5606B5F86}"/>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dirty="0"/>
              <a:t>import </a:t>
            </a:r>
            <a:r>
              <a:rPr lang="en-US" sz="2000" b="1" dirty="0" err="1"/>
              <a:t>numpy</a:t>
            </a:r>
            <a:r>
              <a:rPr lang="en-US" sz="2000" b="1" dirty="0"/>
              <a:t> as np</a:t>
            </a:r>
          </a:p>
          <a:p>
            <a:pPr indent="-228600">
              <a:lnSpc>
                <a:spcPct val="90000"/>
              </a:lnSpc>
              <a:spcAft>
                <a:spcPts val="600"/>
              </a:spcAft>
              <a:buFont typeface="Arial" panose="020B0604020202020204" pitchFamily="34" charset="0"/>
              <a:buChar char="•"/>
            </a:pPr>
            <a:r>
              <a:rPr lang="en-US" sz="2000" b="1" dirty="0" err="1"/>
              <a:t>arr</a:t>
            </a:r>
            <a:r>
              <a:rPr lang="en-US" sz="2000" b="1" dirty="0"/>
              <a:t> = </a:t>
            </a:r>
            <a:r>
              <a:rPr lang="en-US" sz="2000" b="1" dirty="0" err="1"/>
              <a:t>np.array</a:t>
            </a:r>
            <a:r>
              <a:rPr lang="en-US" sz="2000" b="1" dirty="0"/>
              <a:t>((1, 2, 3, 4, 5))</a:t>
            </a:r>
          </a:p>
          <a:p>
            <a:pPr indent="-228600">
              <a:lnSpc>
                <a:spcPct val="90000"/>
              </a:lnSpc>
              <a:spcAft>
                <a:spcPts val="600"/>
              </a:spcAft>
              <a:buFont typeface="Arial" panose="020B0604020202020204" pitchFamily="34" charset="0"/>
              <a:buChar char="•"/>
            </a:pPr>
            <a:r>
              <a:rPr lang="en-US" sz="2000" b="1" dirty="0"/>
              <a:t>print(</a:t>
            </a:r>
            <a:r>
              <a:rPr lang="en-US" sz="2000" b="1" dirty="0" err="1"/>
              <a:t>arr</a:t>
            </a:r>
            <a:r>
              <a:rPr lang="en-US" sz="2000" b="1" dirty="0"/>
              <a:t>)</a:t>
            </a:r>
          </a:p>
          <a:p>
            <a:pPr indent="-228600">
              <a:lnSpc>
                <a:spcPct val="90000"/>
              </a:lnSpc>
              <a:spcAft>
                <a:spcPts val="600"/>
              </a:spcAft>
              <a:buFont typeface="Arial" panose="020B0604020202020204" pitchFamily="34" charset="0"/>
              <a:buChar char="•"/>
            </a:pPr>
            <a:r>
              <a:rPr lang="en-US" sz="2000" b="1" dirty="0"/>
              <a:t>print(type(</a:t>
            </a:r>
            <a:r>
              <a:rPr lang="en-US" sz="2000" b="1" dirty="0" err="1"/>
              <a:t>arr</a:t>
            </a:r>
            <a:r>
              <a:rPr lang="en-US" sz="2000" b="1" dirty="0"/>
              <a:t>))</a:t>
            </a:r>
          </a:p>
        </p:txBody>
      </p:sp>
      <p:pic>
        <p:nvPicPr>
          <p:cNvPr id="3" name="Picture 2"/>
          <p:cNvPicPr>
            <a:picLocks noChangeAspect="1"/>
          </p:cNvPicPr>
          <p:nvPr/>
        </p:nvPicPr>
        <p:blipFill>
          <a:blip r:embed="rId2"/>
          <a:stretch>
            <a:fillRect/>
          </a:stretch>
        </p:blipFill>
        <p:spPr>
          <a:xfrm>
            <a:off x="5911532" y="3306012"/>
            <a:ext cx="5150277" cy="2070729"/>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3251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315" y="433496"/>
            <a:ext cx="7351363" cy="584775"/>
          </a:xfrm>
          <a:prstGeom prst="rect">
            <a:avLst/>
          </a:prstGeom>
        </p:spPr>
        <p:txBody>
          <a:bodyPr wrap="square">
            <a:spAutoFit/>
          </a:bodyPr>
          <a:lstStyle/>
          <a:p>
            <a:r>
              <a:rPr lang="en-US" sz="3200" b="1" dirty="0">
                <a:solidFill>
                  <a:srgbClr val="002060"/>
                </a:solidFill>
              </a:rPr>
              <a:t>Dimensions in Arrays</a:t>
            </a:r>
          </a:p>
        </p:txBody>
      </p:sp>
      <p:pic>
        <p:nvPicPr>
          <p:cNvPr id="3" name="Picture 2"/>
          <p:cNvPicPr>
            <a:picLocks noChangeAspect="1"/>
          </p:cNvPicPr>
          <p:nvPr/>
        </p:nvPicPr>
        <p:blipFill>
          <a:blip r:embed="rId2"/>
          <a:stretch>
            <a:fillRect/>
          </a:stretch>
        </p:blipFill>
        <p:spPr>
          <a:xfrm>
            <a:off x="7688773" y="3292744"/>
            <a:ext cx="3702481" cy="2569068"/>
          </a:xfrm>
          <a:prstGeom prst="rect">
            <a:avLst/>
          </a:prstGeom>
        </p:spPr>
      </p:pic>
      <p:sp>
        <p:nvSpPr>
          <p:cNvPr id="5" name="TextBox 4">
            <a:extLst>
              <a:ext uri="{FF2B5EF4-FFF2-40B4-BE49-F238E27FC236}">
                <a16:creationId xmlns:a16="http://schemas.microsoft.com/office/drawing/2014/main" id="{D9DD0931-A23A-CD46-C264-380F50FFEC6F}"/>
              </a:ext>
            </a:extLst>
          </p:cNvPr>
          <p:cNvSpPr txBox="1"/>
          <p:nvPr/>
        </p:nvSpPr>
        <p:spPr>
          <a:xfrm>
            <a:off x="387178" y="3203560"/>
            <a:ext cx="6096000" cy="923330"/>
          </a:xfrm>
          <a:prstGeom prst="rect">
            <a:avLst/>
          </a:prstGeom>
          <a:noFill/>
        </p:spPr>
        <p:txBody>
          <a:bodyPr wrap="square">
            <a:spAutoFit/>
          </a:bodyPr>
          <a:lstStyle/>
          <a:p>
            <a:r>
              <a:rPr lang="en-US" sz="1800" b="1" dirty="0">
                <a:solidFill>
                  <a:srgbClr val="C00000"/>
                </a:solidFill>
              </a:rPr>
              <a:t>import </a:t>
            </a:r>
            <a:r>
              <a:rPr lang="en-US" sz="1800" b="1" dirty="0" err="1">
                <a:solidFill>
                  <a:srgbClr val="C00000"/>
                </a:solidFill>
              </a:rPr>
              <a:t>numpy</a:t>
            </a:r>
            <a:r>
              <a:rPr lang="en-US" sz="1800" b="1" dirty="0">
                <a:solidFill>
                  <a:srgbClr val="C00000"/>
                </a:solidFill>
              </a:rPr>
              <a:t> as np</a:t>
            </a:r>
          </a:p>
          <a:p>
            <a:r>
              <a:rPr lang="en-US" sz="1800" b="1" dirty="0" err="1">
                <a:solidFill>
                  <a:srgbClr val="C00000"/>
                </a:solidFill>
              </a:rPr>
              <a:t>arr</a:t>
            </a:r>
            <a:r>
              <a:rPr lang="en-US" sz="1800" b="1" dirty="0">
                <a:solidFill>
                  <a:srgbClr val="C00000"/>
                </a:solidFill>
              </a:rPr>
              <a:t> = </a:t>
            </a:r>
            <a:r>
              <a:rPr lang="en-US" sz="1800" b="1" dirty="0" err="1">
                <a:solidFill>
                  <a:srgbClr val="C00000"/>
                </a:solidFill>
              </a:rPr>
              <a:t>np.array</a:t>
            </a:r>
            <a:r>
              <a:rPr lang="en-US" sz="1800" b="1" dirty="0">
                <a:solidFill>
                  <a:srgbClr val="C00000"/>
                </a:solidFill>
              </a:rPr>
              <a:t>(862)</a:t>
            </a:r>
          </a:p>
          <a:p>
            <a:r>
              <a:rPr lang="en-US" sz="1800" b="1" dirty="0">
                <a:solidFill>
                  <a:srgbClr val="C00000"/>
                </a:solidFill>
              </a:rPr>
              <a:t>print(</a:t>
            </a:r>
            <a:r>
              <a:rPr lang="en-US" sz="1800" b="1" dirty="0" err="1">
                <a:solidFill>
                  <a:srgbClr val="C00000"/>
                </a:solidFill>
              </a:rPr>
              <a:t>arr</a:t>
            </a:r>
            <a:r>
              <a:rPr lang="en-US" sz="1800" b="1" dirty="0">
                <a:solidFill>
                  <a:srgbClr val="C00000"/>
                </a:solidFill>
              </a:rPr>
              <a:t>)</a:t>
            </a:r>
          </a:p>
        </p:txBody>
      </p:sp>
      <p:sp>
        <p:nvSpPr>
          <p:cNvPr id="7" name="TextBox 6">
            <a:extLst>
              <a:ext uri="{FF2B5EF4-FFF2-40B4-BE49-F238E27FC236}">
                <a16:creationId xmlns:a16="http://schemas.microsoft.com/office/drawing/2014/main" id="{C764FBE1-5279-29F9-C498-DAA32E265766}"/>
              </a:ext>
            </a:extLst>
          </p:cNvPr>
          <p:cNvSpPr txBox="1"/>
          <p:nvPr/>
        </p:nvSpPr>
        <p:spPr>
          <a:xfrm>
            <a:off x="249299" y="1439230"/>
            <a:ext cx="6096000" cy="1679755"/>
          </a:xfrm>
          <a:prstGeom prst="rect">
            <a:avLst/>
          </a:prstGeom>
          <a:noFill/>
        </p:spPr>
        <p:txBody>
          <a:bodyPr wrap="square">
            <a:spAutoFit/>
          </a:bodyPr>
          <a:lstStyle/>
          <a:p>
            <a:pPr>
              <a:lnSpc>
                <a:spcPct val="200000"/>
              </a:lnSpc>
            </a:pPr>
            <a:r>
              <a:rPr lang="en-US" sz="1800" b="1" dirty="0">
                <a:solidFill>
                  <a:srgbClr val="C00000"/>
                </a:solidFill>
              </a:rPr>
              <a:t>0-D Arrays</a:t>
            </a:r>
          </a:p>
          <a:p>
            <a:pPr>
              <a:lnSpc>
                <a:spcPct val="200000"/>
              </a:lnSpc>
            </a:pPr>
            <a:r>
              <a:rPr lang="en-US" sz="1800" b="1" dirty="0">
                <a:solidFill>
                  <a:srgbClr val="002060"/>
                </a:solidFill>
              </a:rPr>
              <a:t>The elements in array are 0-D arrays, or Scalars.</a:t>
            </a:r>
          </a:p>
          <a:p>
            <a:pPr>
              <a:lnSpc>
                <a:spcPct val="200000"/>
              </a:lnSpc>
            </a:pPr>
            <a:r>
              <a:rPr lang="en-US" sz="1800" b="1" dirty="0">
                <a:solidFill>
                  <a:srgbClr val="002060"/>
                </a:solidFill>
              </a:rPr>
              <a:t>Example: Create a 0-D array with value 862</a:t>
            </a:r>
          </a:p>
        </p:txBody>
      </p:sp>
    </p:spTree>
    <p:extLst>
      <p:ext uri="{BB962C8B-B14F-4D97-AF65-F5344CB8AC3E}">
        <p14:creationId xmlns:p14="http://schemas.microsoft.com/office/powerpoint/2010/main" val="2538965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93661"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b="1" dirty="0"/>
              <a:t>1-D Arrays</a:t>
            </a:r>
          </a:p>
          <a:p>
            <a:pPr indent="-228600">
              <a:lnSpc>
                <a:spcPct val="90000"/>
              </a:lnSpc>
              <a:spcAft>
                <a:spcPts val="600"/>
              </a:spcAft>
              <a:buFont typeface="Arial" panose="020B0604020202020204" pitchFamily="34" charset="0"/>
              <a:buChar char="•"/>
            </a:pPr>
            <a:endParaRPr lang="en-US" sz="1400" b="1" dirty="0"/>
          </a:p>
          <a:p>
            <a:pPr indent="-228600">
              <a:lnSpc>
                <a:spcPct val="90000"/>
              </a:lnSpc>
              <a:spcAft>
                <a:spcPts val="600"/>
              </a:spcAft>
              <a:buFont typeface="Arial" panose="020B0604020202020204" pitchFamily="34" charset="0"/>
              <a:buChar char="•"/>
            </a:pPr>
            <a:r>
              <a:rPr lang="en-US" sz="1400" b="1" dirty="0"/>
              <a:t>An array that has 1-D arrays as its elements is called </a:t>
            </a:r>
            <a:r>
              <a:rPr lang="en-US" sz="1400" b="1" dirty="0" err="1"/>
              <a:t>uni</a:t>
            </a:r>
            <a:r>
              <a:rPr lang="en-US" sz="1400" b="1" dirty="0"/>
              <a:t>-dimensional or 1-D array.</a:t>
            </a:r>
          </a:p>
          <a:p>
            <a:pPr indent="-228600">
              <a:lnSpc>
                <a:spcPct val="90000"/>
              </a:lnSpc>
              <a:spcAft>
                <a:spcPts val="600"/>
              </a:spcAft>
              <a:buFont typeface="Arial" panose="020B0604020202020204" pitchFamily="34" charset="0"/>
              <a:buChar char="•"/>
            </a:pPr>
            <a:endParaRPr lang="en-US" sz="1400" b="1" dirty="0"/>
          </a:p>
          <a:p>
            <a:pPr indent="-228600">
              <a:lnSpc>
                <a:spcPct val="90000"/>
              </a:lnSpc>
              <a:spcAft>
                <a:spcPts val="600"/>
              </a:spcAft>
              <a:buFont typeface="Arial" panose="020B0604020202020204" pitchFamily="34" charset="0"/>
              <a:buChar char="•"/>
            </a:pPr>
            <a:r>
              <a:rPr lang="en-US" sz="1400" b="1" dirty="0"/>
              <a:t>Example: Create a 0-D array with value 1,2,3,4,5</a:t>
            </a:r>
          </a:p>
          <a:p>
            <a:pPr indent="-228600">
              <a:lnSpc>
                <a:spcPct val="90000"/>
              </a:lnSpc>
              <a:spcAft>
                <a:spcPts val="600"/>
              </a:spcAft>
              <a:buFont typeface="Arial" panose="020B0604020202020204" pitchFamily="34" charset="0"/>
              <a:buChar char="•"/>
            </a:pPr>
            <a:endParaRPr lang="en-US" sz="1400" b="1" dirty="0"/>
          </a:p>
          <a:p>
            <a:pPr>
              <a:lnSpc>
                <a:spcPct val="90000"/>
              </a:lnSpc>
              <a:spcAft>
                <a:spcPts val="600"/>
              </a:spcAft>
            </a:pPr>
            <a:r>
              <a:rPr lang="en-US" sz="1400" b="1" dirty="0"/>
              <a:t>import </a:t>
            </a:r>
            <a:r>
              <a:rPr lang="en-US" sz="1400" b="1" dirty="0" err="1"/>
              <a:t>numpy</a:t>
            </a:r>
            <a:r>
              <a:rPr lang="en-US" sz="1400" b="1" dirty="0"/>
              <a:t> as np</a:t>
            </a:r>
          </a:p>
          <a:p>
            <a:pPr>
              <a:lnSpc>
                <a:spcPct val="90000"/>
              </a:lnSpc>
              <a:spcAft>
                <a:spcPts val="600"/>
              </a:spcAft>
            </a:pPr>
            <a:r>
              <a:rPr lang="en-US" sz="1400" b="1" dirty="0" err="1"/>
              <a:t>arr</a:t>
            </a:r>
            <a:r>
              <a:rPr lang="en-US" sz="1400" b="1" dirty="0"/>
              <a:t> = </a:t>
            </a:r>
            <a:r>
              <a:rPr lang="en-US" sz="1400" b="1" dirty="0" err="1"/>
              <a:t>np.array</a:t>
            </a:r>
            <a:r>
              <a:rPr lang="en-US" sz="1400" b="1" dirty="0"/>
              <a:t>([1,2,3,4,5])</a:t>
            </a:r>
          </a:p>
          <a:p>
            <a:pPr>
              <a:lnSpc>
                <a:spcPct val="90000"/>
              </a:lnSpc>
              <a:spcAft>
                <a:spcPts val="600"/>
              </a:spcAft>
            </a:pPr>
            <a:r>
              <a:rPr lang="en-US" sz="1400" b="1" dirty="0"/>
              <a:t>print(</a:t>
            </a:r>
            <a:r>
              <a:rPr lang="en-US" sz="1400" b="1" dirty="0" err="1"/>
              <a:t>arr</a:t>
            </a:r>
            <a:r>
              <a:rPr lang="en-US" sz="1400" b="1" dirty="0"/>
              <a:t>)</a:t>
            </a:r>
          </a:p>
        </p:txBody>
      </p:sp>
      <p:pic>
        <p:nvPicPr>
          <p:cNvPr id="3" name="Picture 2" descr="A black and white background with black text&#10;&#10;Description automatically generated"/>
          <p:cNvPicPr>
            <a:picLocks noChangeAspect="1"/>
          </p:cNvPicPr>
          <p:nvPr/>
        </p:nvPicPr>
        <p:blipFill>
          <a:blip r:embed="rId2"/>
          <a:stretch>
            <a:fillRect/>
          </a:stretch>
        </p:blipFill>
        <p:spPr>
          <a:xfrm>
            <a:off x="5911532" y="2620239"/>
            <a:ext cx="5150277" cy="3442276"/>
          </a:xfrm>
          <a:prstGeom prst="rect">
            <a:avLst/>
          </a:prstGeom>
        </p:spPr>
      </p:pic>
      <p:sp>
        <p:nvSpPr>
          <p:cNvPr id="14" name="Rectangle 1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EE8B2BE-A4B4-CA9F-1F73-1BF979FDF0EF}"/>
              </a:ext>
            </a:extLst>
          </p:cNvPr>
          <p:cNvSpPr txBox="1"/>
          <p:nvPr/>
        </p:nvSpPr>
        <p:spPr>
          <a:xfrm>
            <a:off x="957649" y="1134080"/>
            <a:ext cx="6166020" cy="482633"/>
          </a:xfrm>
          <a:prstGeom prst="rect">
            <a:avLst/>
          </a:prstGeom>
          <a:noFill/>
        </p:spPr>
        <p:txBody>
          <a:bodyPr wrap="square">
            <a:spAutoFit/>
          </a:bodyPr>
          <a:lstStyle/>
          <a:p>
            <a:pPr>
              <a:lnSpc>
                <a:spcPct val="90000"/>
              </a:lnSpc>
              <a:spcAft>
                <a:spcPts val="600"/>
              </a:spcAft>
            </a:pPr>
            <a:r>
              <a:rPr lang="en-US" sz="2800" b="1" dirty="0"/>
              <a:t>Dimensions in Arrays</a:t>
            </a:r>
          </a:p>
        </p:txBody>
      </p:sp>
    </p:spTree>
    <p:extLst>
      <p:ext uri="{BB962C8B-B14F-4D97-AF65-F5344CB8AC3E}">
        <p14:creationId xmlns:p14="http://schemas.microsoft.com/office/powerpoint/2010/main" val="205162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44558" y="2572885"/>
            <a:ext cx="4530898" cy="3254181"/>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dirty="0"/>
              <a:t>An array that has 1-D arrays as its elements is called two-dimensional or 2-D array.</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Example: Create a 2-D array with values 1,2,3 and 4,5,6</a:t>
            </a:r>
          </a:p>
          <a:p>
            <a:pPr indent="-228600">
              <a:lnSpc>
                <a:spcPct val="90000"/>
              </a:lnSpc>
              <a:spcAft>
                <a:spcPts val="600"/>
              </a:spcAft>
              <a:buFont typeface="Arial" panose="020B0604020202020204" pitchFamily="34" charset="0"/>
              <a:buChar char="•"/>
            </a:pPr>
            <a:endParaRPr lang="en-US" b="1" dirty="0"/>
          </a:p>
          <a:p>
            <a:pPr>
              <a:lnSpc>
                <a:spcPct val="90000"/>
              </a:lnSpc>
              <a:spcAft>
                <a:spcPts val="600"/>
              </a:spcAft>
            </a:pPr>
            <a:r>
              <a:rPr lang="en-US" b="1" dirty="0"/>
              <a:t>import </a:t>
            </a:r>
            <a:r>
              <a:rPr lang="en-US" b="1" dirty="0" err="1"/>
              <a:t>numpy</a:t>
            </a:r>
            <a:r>
              <a:rPr lang="en-US" b="1" dirty="0"/>
              <a:t> as np</a:t>
            </a:r>
          </a:p>
          <a:p>
            <a:pPr>
              <a:lnSpc>
                <a:spcPct val="90000"/>
              </a:lnSpc>
              <a:spcAft>
                <a:spcPts val="600"/>
              </a:spcAft>
            </a:pPr>
            <a:r>
              <a:rPr lang="en-US" b="1" dirty="0" err="1"/>
              <a:t>arr</a:t>
            </a:r>
            <a:r>
              <a:rPr lang="en-US" b="1" dirty="0"/>
              <a:t> = </a:t>
            </a:r>
            <a:r>
              <a:rPr lang="en-US" b="1" dirty="0" err="1"/>
              <a:t>np.array</a:t>
            </a:r>
            <a:r>
              <a:rPr lang="en-US" b="1" dirty="0"/>
              <a:t>([[1,2,3],[4,5,6]])</a:t>
            </a:r>
          </a:p>
          <a:p>
            <a:pPr>
              <a:lnSpc>
                <a:spcPct val="90000"/>
              </a:lnSpc>
              <a:spcAft>
                <a:spcPts val="600"/>
              </a:spcAft>
            </a:pPr>
            <a:r>
              <a:rPr lang="en-US" b="1" dirty="0"/>
              <a:t>print(</a:t>
            </a:r>
            <a:r>
              <a:rPr lang="en-US" b="1" dirty="0" err="1"/>
              <a:t>arr</a:t>
            </a:r>
            <a:r>
              <a:rPr lang="en-US" b="1" dirty="0"/>
              <a:t>)</a:t>
            </a:r>
          </a:p>
        </p:txBody>
      </p:sp>
      <p:pic>
        <p:nvPicPr>
          <p:cNvPr id="3" name="Picture 2" descr="A black and white text&#10;&#10;Description automatically generated"/>
          <p:cNvPicPr>
            <a:picLocks noChangeAspect="1"/>
          </p:cNvPicPr>
          <p:nvPr/>
        </p:nvPicPr>
        <p:blipFill>
          <a:blip r:embed="rId2"/>
          <a:stretch>
            <a:fillRect/>
          </a:stretch>
        </p:blipFill>
        <p:spPr>
          <a:xfrm>
            <a:off x="5911532" y="2759693"/>
            <a:ext cx="5150277" cy="3163368"/>
          </a:xfrm>
          <a:prstGeom prst="rect">
            <a:avLst/>
          </a:prstGeom>
        </p:spPr>
      </p:pic>
      <p:sp>
        <p:nvSpPr>
          <p:cNvPr id="14" name="Rectangle 1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8754B34-4E2D-7200-5523-DB73B8A68D5B}"/>
              </a:ext>
            </a:extLst>
          </p:cNvPr>
          <p:cNvSpPr txBox="1"/>
          <p:nvPr/>
        </p:nvSpPr>
        <p:spPr>
          <a:xfrm>
            <a:off x="965887" y="1311835"/>
            <a:ext cx="6166020" cy="482633"/>
          </a:xfrm>
          <a:prstGeom prst="rect">
            <a:avLst/>
          </a:prstGeom>
          <a:noFill/>
        </p:spPr>
        <p:txBody>
          <a:bodyPr wrap="square">
            <a:spAutoFit/>
          </a:bodyPr>
          <a:lstStyle/>
          <a:p>
            <a:pPr>
              <a:lnSpc>
                <a:spcPct val="90000"/>
              </a:lnSpc>
              <a:spcAft>
                <a:spcPts val="600"/>
              </a:spcAft>
            </a:pPr>
            <a:r>
              <a:rPr lang="en-US" sz="2800" b="1" dirty="0"/>
              <a:t>Dimensions in Arrays (2-D)</a:t>
            </a:r>
          </a:p>
        </p:txBody>
      </p:sp>
    </p:spTree>
    <p:extLst>
      <p:ext uri="{BB962C8B-B14F-4D97-AF65-F5344CB8AC3E}">
        <p14:creationId xmlns:p14="http://schemas.microsoft.com/office/powerpoint/2010/main" val="921075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7D9EE51-6221-3A38-FBF9-6E22B358210A}"/>
              </a:ext>
            </a:extLst>
          </p:cNvPr>
          <p:cNvSpPr txBox="1"/>
          <p:nvPr/>
        </p:nvSpPr>
        <p:spPr>
          <a:xfrm>
            <a:off x="572493" y="238539"/>
            <a:ext cx="11018520" cy="143441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dirty="0">
                <a:latin typeface="+mj-lt"/>
                <a:ea typeface="+mj-ea"/>
                <a:cs typeface="+mj-cs"/>
              </a:rPr>
              <a:t>Dimensions in Arrays (3-D)</a:t>
            </a:r>
          </a:p>
        </p:txBody>
      </p:sp>
      <p:sp>
        <p:nvSpPr>
          <p:cNvPr id="1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572493" y="2071316"/>
            <a:ext cx="6713552" cy="41191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dirty="0"/>
              <a:t>An array that has 2-D arrays as its elements is called three-dimensional or 3-D array.</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Example: Create a 3-D array with 2 D array values 1,2,3 and 4,5,6</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b="1" dirty="0"/>
              <a:t>import </a:t>
            </a:r>
            <a:r>
              <a:rPr lang="en-US" sz="2000" b="1" dirty="0" err="1"/>
              <a:t>numpy</a:t>
            </a:r>
            <a:r>
              <a:rPr lang="en-US" sz="2000" b="1" dirty="0"/>
              <a:t> as np</a:t>
            </a:r>
          </a:p>
          <a:p>
            <a:pPr indent="-228600">
              <a:lnSpc>
                <a:spcPct val="90000"/>
              </a:lnSpc>
              <a:spcAft>
                <a:spcPts val="600"/>
              </a:spcAft>
              <a:buFont typeface="Arial" panose="020B0604020202020204" pitchFamily="34" charset="0"/>
              <a:buChar char="•"/>
            </a:pPr>
            <a:r>
              <a:rPr lang="en-US" sz="2000" b="1" dirty="0" err="1"/>
              <a:t>arr</a:t>
            </a:r>
            <a:r>
              <a:rPr lang="en-US" sz="2000" b="1" dirty="0"/>
              <a:t> = </a:t>
            </a:r>
            <a:r>
              <a:rPr lang="en-US" sz="2000" b="1" dirty="0" err="1"/>
              <a:t>np.array</a:t>
            </a:r>
            <a:r>
              <a:rPr lang="en-US" sz="2000" b="1" dirty="0"/>
              <a:t>([[[1,2,3],[4,5,6]], [[1,2,3],[4,5,6]]])</a:t>
            </a:r>
          </a:p>
          <a:p>
            <a:pPr indent="-228600">
              <a:lnSpc>
                <a:spcPct val="90000"/>
              </a:lnSpc>
              <a:spcAft>
                <a:spcPts val="600"/>
              </a:spcAft>
              <a:buFont typeface="Arial" panose="020B0604020202020204" pitchFamily="34" charset="0"/>
              <a:buChar char="•"/>
            </a:pPr>
            <a:r>
              <a:rPr lang="en-US" sz="2000" b="1" dirty="0"/>
              <a:t>print(</a:t>
            </a:r>
            <a:r>
              <a:rPr lang="en-US" sz="2000" b="1" dirty="0" err="1"/>
              <a:t>arr</a:t>
            </a:r>
            <a:r>
              <a:rPr lang="en-US" sz="2000" b="1" dirty="0"/>
              <a:t>)</a:t>
            </a:r>
          </a:p>
        </p:txBody>
      </p:sp>
      <p:pic>
        <p:nvPicPr>
          <p:cNvPr id="3" name="Picture 2"/>
          <p:cNvPicPr>
            <a:picLocks noChangeAspect="1"/>
          </p:cNvPicPr>
          <p:nvPr/>
        </p:nvPicPr>
        <p:blipFill>
          <a:blip r:embed="rId2"/>
          <a:srcRect r="-1" b="7113"/>
          <a:stretch/>
        </p:blipFill>
        <p:spPr>
          <a:xfrm>
            <a:off x="7675658" y="2093976"/>
            <a:ext cx="3941064" cy="4096512"/>
          </a:xfrm>
          <a:prstGeom prst="rect">
            <a:avLst/>
          </a:prstGeom>
        </p:spPr>
      </p:pic>
    </p:spTree>
    <p:extLst>
      <p:ext uri="{BB962C8B-B14F-4D97-AF65-F5344CB8AC3E}">
        <p14:creationId xmlns:p14="http://schemas.microsoft.com/office/powerpoint/2010/main" val="2747056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24687B-3153-123C-0A8C-D7D007FAF1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9" name="Rectangle 8">
              <a:extLst>
                <a:ext uri="{FF2B5EF4-FFF2-40B4-BE49-F238E27FC236}">
                  <a16:creationId xmlns:a16="http://schemas.microsoft.com/office/drawing/2014/main" id="{8D6305F5-7509-0BF5-12D3-30451FCD7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71C5C7A-6D55-5B27-646E-39C962693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B3B1F4-948C-963C-E6EA-60CF7FBFA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Rectangle 1"/>
          <p:cNvSpPr/>
          <p:nvPr/>
        </p:nvSpPr>
        <p:spPr>
          <a:xfrm>
            <a:off x="464409" y="2217768"/>
            <a:ext cx="6043483" cy="3673576"/>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endParaRPr lang="en-US" sz="1400" b="1" dirty="0"/>
          </a:p>
          <a:p>
            <a:pPr indent="-228600">
              <a:lnSpc>
                <a:spcPct val="90000"/>
              </a:lnSpc>
              <a:spcAft>
                <a:spcPts val="600"/>
              </a:spcAft>
              <a:buFont typeface="Arial" panose="020B0604020202020204" pitchFamily="34" charset="0"/>
              <a:buChar char="•"/>
            </a:pPr>
            <a:r>
              <a:rPr lang="en-US" sz="1400" dirty="0"/>
              <a:t>NumPy Arrays provides the </a:t>
            </a:r>
            <a:r>
              <a:rPr lang="en-US" sz="1400" dirty="0" err="1"/>
              <a:t>ndim</a:t>
            </a:r>
            <a:r>
              <a:rPr lang="en-US" sz="1400" dirty="0"/>
              <a:t> attribute that returns an integer that tells us how</a:t>
            </a:r>
          </a:p>
          <a:p>
            <a:pPr indent="-228600">
              <a:lnSpc>
                <a:spcPct val="90000"/>
              </a:lnSpc>
              <a:spcAft>
                <a:spcPts val="600"/>
              </a:spcAft>
              <a:buFont typeface="Arial" panose="020B0604020202020204" pitchFamily="34" charset="0"/>
              <a:buChar char="•"/>
            </a:pPr>
            <a:r>
              <a:rPr lang="en-US" sz="1400" dirty="0"/>
              <a:t>many dimensions the array have.</a:t>
            </a:r>
          </a:p>
          <a:p>
            <a:pPr indent="-228600">
              <a:lnSpc>
                <a:spcPct val="90000"/>
              </a:lnSpc>
              <a:spcAft>
                <a:spcPts val="600"/>
              </a:spcAft>
              <a:buFont typeface="Arial" panose="020B0604020202020204" pitchFamily="34" charset="0"/>
              <a:buChar char="•"/>
            </a:pPr>
            <a:endParaRPr lang="en-US" sz="1400" b="1" dirty="0"/>
          </a:p>
          <a:p>
            <a:pPr indent="-228600">
              <a:lnSpc>
                <a:spcPct val="90000"/>
              </a:lnSpc>
              <a:spcAft>
                <a:spcPts val="600"/>
              </a:spcAft>
              <a:buFont typeface="Arial" panose="020B0604020202020204" pitchFamily="34" charset="0"/>
              <a:buChar char="•"/>
            </a:pPr>
            <a:r>
              <a:rPr lang="en-US" sz="1400" b="1" dirty="0"/>
              <a:t>import </a:t>
            </a:r>
            <a:r>
              <a:rPr lang="en-US" sz="1400" b="1" dirty="0" err="1"/>
              <a:t>numpy</a:t>
            </a:r>
            <a:r>
              <a:rPr lang="en-US" sz="1400" b="1" dirty="0"/>
              <a:t> as np</a:t>
            </a:r>
          </a:p>
          <a:p>
            <a:pPr indent="-228600">
              <a:lnSpc>
                <a:spcPct val="90000"/>
              </a:lnSpc>
              <a:spcAft>
                <a:spcPts val="600"/>
              </a:spcAft>
              <a:buFont typeface="Arial" panose="020B0604020202020204" pitchFamily="34" charset="0"/>
              <a:buChar char="•"/>
            </a:pPr>
            <a:r>
              <a:rPr lang="en-US" sz="1400" b="1" dirty="0"/>
              <a:t>a = </a:t>
            </a:r>
            <a:r>
              <a:rPr lang="en-US" sz="1400" b="1" dirty="0" err="1"/>
              <a:t>np.array</a:t>
            </a:r>
            <a:r>
              <a:rPr lang="en-US" sz="1400" b="1" dirty="0"/>
              <a:t>(42)</a:t>
            </a:r>
          </a:p>
          <a:p>
            <a:pPr indent="-228600">
              <a:lnSpc>
                <a:spcPct val="90000"/>
              </a:lnSpc>
              <a:spcAft>
                <a:spcPts val="600"/>
              </a:spcAft>
              <a:buFont typeface="Arial" panose="020B0604020202020204" pitchFamily="34" charset="0"/>
              <a:buChar char="•"/>
            </a:pPr>
            <a:r>
              <a:rPr lang="en-US" sz="1400" b="1" dirty="0"/>
              <a:t>b = </a:t>
            </a:r>
            <a:r>
              <a:rPr lang="en-US" sz="1400" b="1" dirty="0" err="1"/>
              <a:t>np.array</a:t>
            </a:r>
            <a:r>
              <a:rPr lang="en-US" sz="1400" b="1" dirty="0"/>
              <a:t>([1, 2, 3, 4, 5])</a:t>
            </a:r>
          </a:p>
          <a:p>
            <a:pPr indent="-228600">
              <a:lnSpc>
                <a:spcPct val="90000"/>
              </a:lnSpc>
              <a:spcAft>
                <a:spcPts val="600"/>
              </a:spcAft>
              <a:buFont typeface="Arial" panose="020B0604020202020204" pitchFamily="34" charset="0"/>
              <a:buChar char="•"/>
            </a:pPr>
            <a:r>
              <a:rPr lang="en-US" sz="1400" b="1" dirty="0"/>
              <a:t>c = </a:t>
            </a:r>
            <a:r>
              <a:rPr lang="en-US" sz="1400" b="1" dirty="0" err="1"/>
              <a:t>np.array</a:t>
            </a:r>
            <a:r>
              <a:rPr lang="en-US" sz="1400" b="1" dirty="0"/>
              <a:t>([[1, 2, 3], [4, 5, 6]])</a:t>
            </a:r>
          </a:p>
          <a:p>
            <a:pPr indent="-228600">
              <a:lnSpc>
                <a:spcPct val="90000"/>
              </a:lnSpc>
              <a:spcAft>
                <a:spcPts val="600"/>
              </a:spcAft>
              <a:buFont typeface="Arial" panose="020B0604020202020204" pitchFamily="34" charset="0"/>
              <a:buChar char="•"/>
            </a:pPr>
            <a:r>
              <a:rPr lang="en-US" sz="1400" b="1" dirty="0"/>
              <a:t>d = </a:t>
            </a:r>
            <a:r>
              <a:rPr lang="en-US" sz="1400" b="1" dirty="0" err="1"/>
              <a:t>np.array</a:t>
            </a:r>
            <a:r>
              <a:rPr lang="en-US" sz="1400" b="1" dirty="0"/>
              <a:t>([[[1, 2, 3], [4, 5, 6]], [[1, 2, 3], [4, 5, 6]]])</a:t>
            </a:r>
          </a:p>
          <a:p>
            <a:pPr indent="-228600">
              <a:lnSpc>
                <a:spcPct val="90000"/>
              </a:lnSpc>
              <a:spcAft>
                <a:spcPts val="600"/>
              </a:spcAft>
              <a:buFont typeface="Arial" panose="020B0604020202020204" pitchFamily="34" charset="0"/>
              <a:buChar char="•"/>
            </a:pPr>
            <a:r>
              <a:rPr lang="en-US" sz="1400" b="1" dirty="0"/>
              <a:t>print(</a:t>
            </a:r>
            <a:r>
              <a:rPr lang="en-US" sz="1400" b="1" dirty="0" err="1"/>
              <a:t>a.ndim</a:t>
            </a:r>
            <a:r>
              <a:rPr lang="en-US" sz="1400" b="1" dirty="0"/>
              <a:t>)</a:t>
            </a:r>
          </a:p>
          <a:p>
            <a:pPr indent="-228600">
              <a:lnSpc>
                <a:spcPct val="90000"/>
              </a:lnSpc>
              <a:spcAft>
                <a:spcPts val="600"/>
              </a:spcAft>
              <a:buFont typeface="Arial" panose="020B0604020202020204" pitchFamily="34" charset="0"/>
              <a:buChar char="•"/>
            </a:pPr>
            <a:r>
              <a:rPr lang="en-US" sz="1400" b="1" dirty="0"/>
              <a:t>print(</a:t>
            </a:r>
            <a:r>
              <a:rPr lang="en-US" sz="1400" b="1" dirty="0" err="1"/>
              <a:t>b.ndim</a:t>
            </a:r>
            <a:r>
              <a:rPr lang="en-US" sz="1400" b="1" dirty="0"/>
              <a:t>)</a:t>
            </a:r>
          </a:p>
          <a:p>
            <a:pPr indent="-228600">
              <a:lnSpc>
                <a:spcPct val="90000"/>
              </a:lnSpc>
              <a:spcAft>
                <a:spcPts val="600"/>
              </a:spcAft>
              <a:buFont typeface="Arial" panose="020B0604020202020204" pitchFamily="34" charset="0"/>
              <a:buChar char="•"/>
            </a:pPr>
            <a:r>
              <a:rPr lang="en-US" sz="1400" b="1" dirty="0"/>
              <a:t>print(</a:t>
            </a:r>
            <a:r>
              <a:rPr lang="en-US" sz="1400" b="1" dirty="0" err="1"/>
              <a:t>c.ndim</a:t>
            </a:r>
            <a:r>
              <a:rPr lang="en-US" sz="1400" b="1" dirty="0"/>
              <a:t>)</a:t>
            </a:r>
          </a:p>
          <a:p>
            <a:pPr indent="-228600">
              <a:lnSpc>
                <a:spcPct val="90000"/>
              </a:lnSpc>
              <a:spcAft>
                <a:spcPts val="600"/>
              </a:spcAft>
              <a:buFont typeface="Arial" panose="020B0604020202020204" pitchFamily="34" charset="0"/>
              <a:buChar char="•"/>
            </a:pPr>
            <a:r>
              <a:rPr lang="en-US" sz="1400" b="1" dirty="0"/>
              <a:t>print(</a:t>
            </a:r>
            <a:r>
              <a:rPr lang="en-US" sz="1400" b="1" dirty="0" err="1"/>
              <a:t>d.ndim</a:t>
            </a:r>
            <a:r>
              <a:rPr lang="en-US" sz="1400" b="1" dirty="0"/>
              <a:t>)</a:t>
            </a:r>
          </a:p>
        </p:txBody>
      </p:sp>
      <p:pic>
        <p:nvPicPr>
          <p:cNvPr id="3" name="Picture 2" descr="A black and white text&#10;&#10;Description automatically generated"/>
          <p:cNvPicPr>
            <a:picLocks noChangeAspect="1"/>
          </p:cNvPicPr>
          <p:nvPr/>
        </p:nvPicPr>
        <p:blipFill>
          <a:blip r:embed="rId2"/>
          <a:stretch>
            <a:fillRect/>
          </a:stretch>
        </p:blipFill>
        <p:spPr>
          <a:xfrm>
            <a:off x="6784258" y="2380995"/>
            <a:ext cx="4531442" cy="3527834"/>
          </a:xfrm>
          <a:prstGeom prst="rect">
            <a:avLst/>
          </a:prstGeom>
        </p:spPr>
      </p:pic>
      <p:sp>
        <p:nvSpPr>
          <p:cNvPr id="5" name="TextBox 4">
            <a:extLst>
              <a:ext uri="{FF2B5EF4-FFF2-40B4-BE49-F238E27FC236}">
                <a16:creationId xmlns:a16="http://schemas.microsoft.com/office/drawing/2014/main" id="{8D8232AF-6599-DD66-C844-8E7AE462FC33}"/>
              </a:ext>
            </a:extLst>
          </p:cNvPr>
          <p:cNvSpPr txBox="1"/>
          <p:nvPr/>
        </p:nvSpPr>
        <p:spPr>
          <a:xfrm>
            <a:off x="611660" y="876300"/>
            <a:ext cx="6100118" cy="538417"/>
          </a:xfrm>
          <a:prstGeom prst="rect">
            <a:avLst/>
          </a:prstGeom>
          <a:noFill/>
        </p:spPr>
        <p:txBody>
          <a:bodyPr wrap="square">
            <a:spAutoFit/>
          </a:bodyPr>
          <a:lstStyle/>
          <a:p>
            <a:pPr>
              <a:lnSpc>
                <a:spcPct val="90000"/>
              </a:lnSpc>
              <a:spcAft>
                <a:spcPts val="600"/>
              </a:spcAft>
            </a:pPr>
            <a:r>
              <a:rPr lang="en-US" sz="3200" b="1" dirty="0"/>
              <a:t>Check Number of Dimensions?</a:t>
            </a:r>
          </a:p>
        </p:txBody>
      </p:sp>
    </p:spTree>
    <p:extLst>
      <p:ext uri="{BB962C8B-B14F-4D97-AF65-F5344CB8AC3E}">
        <p14:creationId xmlns:p14="http://schemas.microsoft.com/office/powerpoint/2010/main" val="2119644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4245F859-679B-7A4A-30DF-5BC0C1E4406F}"/>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tx1"/>
                </a:solidFill>
                <a:latin typeface="+mj-lt"/>
                <a:ea typeface="+mj-ea"/>
                <a:cs typeface="+mj-cs"/>
              </a:rPr>
              <a:t>Higher Dimensional Arrays</a:t>
            </a:r>
          </a:p>
        </p:txBody>
      </p:sp>
      <p:sp>
        <p:nvSpPr>
          <p:cNvPr id="2" name="Rectangle 1"/>
          <p:cNvSpPr/>
          <p:nvPr/>
        </p:nvSpPr>
        <p:spPr>
          <a:xfrm>
            <a:off x="838201" y="2013625"/>
            <a:ext cx="5105399" cy="416333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dirty="0"/>
              <a:t>An array can have any number of dimensions.</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When the array is created, we can define the number of dimensions by using the </a:t>
            </a:r>
            <a:r>
              <a:rPr lang="en-US" sz="2000" dirty="0" err="1"/>
              <a:t>ndmin</a:t>
            </a:r>
            <a:r>
              <a:rPr lang="en-US" sz="2000" dirty="0"/>
              <a:t> argument.</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b="1" dirty="0"/>
              <a:t>import </a:t>
            </a:r>
            <a:r>
              <a:rPr lang="en-US" sz="2000" b="1" dirty="0" err="1"/>
              <a:t>numpy</a:t>
            </a:r>
            <a:r>
              <a:rPr lang="en-US" sz="2000" b="1" dirty="0"/>
              <a:t> as np</a:t>
            </a:r>
          </a:p>
          <a:p>
            <a:pPr indent="-228600">
              <a:lnSpc>
                <a:spcPct val="90000"/>
              </a:lnSpc>
              <a:spcAft>
                <a:spcPts val="600"/>
              </a:spcAft>
              <a:buFont typeface="Arial" panose="020B0604020202020204" pitchFamily="34" charset="0"/>
              <a:buChar char="•"/>
            </a:pPr>
            <a:r>
              <a:rPr lang="en-US" sz="2000" b="1" dirty="0" err="1"/>
              <a:t>arr</a:t>
            </a:r>
            <a:r>
              <a:rPr lang="en-US" sz="2000" b="1" dirty="0"/>
              <a:t> = </a:t>
            </a:r>
            <a:r>
              <a:rPr lang="en-US" sz="2000" b="1" dirty="0" err="1"/>
              <a:t>np.array</a:t>
            </a:r>
            <a:r>
              <a:rPr lang="en-US" sz="2000" b="1" dirty="0"/>
              <a:t>([1, 2, 3, 4], </a:t>
            </a:r>
            <a:r>
              <a:rPr lang="en-US" sz="2000" b="1" dirty="0" err="1"/>
              <a:t>ndmin</a:t>
            </a:r>
            <a:r>
              <a:rPr lang="en-US" sz="2000" b="1" dirty="0"/>
              <a:t>=5)</a:t>
            </a:r>
          </a:p>
          <a:p>
            <a:pPr indent="-228600">
              <a:lnSpc>
                <a:spcPct val="90000"/>
              </a:lnSpc>
              <a:spcAft>
                <a:spcPts val="600"/>
              </a:spcAft>
              <a:buFont typeface="Arial" panose="020B0604020202020204" pitchFamily="34" charset="0"/>
              <a:buChar char="•"/>
            </a:pPr>
            <a:r>
              <a:rPr lang="en-US" sz="2000" b="1" dirty="0"/>
              <a:t>print(</a:t>
            </a:r>
            <a:r>
              <a:rPr lang="en-US" sz="2000" b="1" dirty="0" err="1"/>
              <a:t>arr</a:t>
            </a:r>
            <a:r>
              <a:rPr lang="en-US" sz="2000" b="1" dirty="0"/>
              <a:t>)</a:t>
            </a:r>
          </a:p>
          <a:p>
            <a:pPr indent="-228600">
              <a:lnSpc>
                <a:spcPct val="90000"/>
              </a:lnSpc>
              <a:spcAft>
                <a:spcPts val="600"/>
              </a:spcAft>
              <a:buFont typeface="Arial" panose="020B0604020202020204" pitchFamily="34" charset="0"/>
              <a:buChar char="•"/>
            </a:pPr>
            <a:r>
              <a:rPr lang="en-US" sz="2000" b="1" dirty="0"/>
              <a:t>print('number of dimensions :', </a:t>
            </a:r>
            <a:r>
              <a:rPr lang="en-US" sz="2000" b="1" dirty="0" err="1"/>
              <a:t>arr.ndim</a:t>
            </a:r>
            <a:r>
              <a:rPr lang="en-US" sz="2000" b="1" dirty="0"/>
              <a:t>)</a:t>
            </a:r>
          </a:p>
        </p:txBody>
      </p:sp>
      <p:pic>
        <p:nvPicPr>
          <p:cNvPr id="3" name="Picture 2" descr="A black and white text&#10;&#10;Description automatically generated"/>
          <p:cNvPicPr>
            <a:picLocks noChangeAspect="1"/>
          </p:cNvPicPr>
          <p:nvPr/>
        </p:nvPicPr>
        <p:blipFill>
          <a:blip r:embed="rId2"/>
          <a:stretch>
            <a:fillRect/>
          </a:stretch>
        </p:blipFill>
        <p:spPr>
          <a:xfrm>
            <a:off x="7443538" y="3405009"/>
            <a:ext cx="2775284" cy="1475282"/>
          </a:xfrm>
          <a:prstGeom prst="rect">
            <a:avLst/>
          </a:prstGeom>
        </p:spPr>
      </p:pic>
    </p:spTree>
    <p:extLst>
      <p:ext uri="{BB962C8B-B14F-4D97-AF65-F5344CB8AC3E}">
        <p14:creationId xmlns:p14="http://schemas.microsoft.com/office/powerpoint/2010/main" val="2950097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0" name="Rectangle 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93660" y="2599509"/>
            <a:ext cx="10143668" cy="3435531"/>
          </a:xfrm>
          <a:prstGeom prst="rect">
            <a:avLst/>
          </a:prstGeom>
        </p:spPr>
        <p:txBody>
          <a:bodyPr vert="horz" lIns="91440" tIns="45720" rIns="91440" bIns="45720" rtlCol="0" anchor="ctr">
            <a:normAutofit/>
          </a:bodyPr>
          <a:lstStyle/>
          <a:p>
            <a:pPr indent="-228600">
              <a:lnSpc>
                <a:spcPct val="90000"/>
              </a:lnSpc>
              <a:spcBef>
                <a:spcPts val="500"/>
              </a:spcBef>
              <a:spcAft>
                <a:spcPts val="500"/>
              </a:spcAft>
              <a:buFont typeface="Arial" panose="020B0604020202020204" pitchFamily="34" charset="0"/>
              <a:buChar char="•"/>
            </a:pPr>
            <a:endParaRPr lang="en-US" sz="2200" b="1" dirty="0"/>
          </a:p>
          <a:p>
            <a:pPr marL="342900" indent="-228600">
              <a:lnSpc>
                <a:spcPct val="90000"/>
              </a:lnSpc>
              <a:spcBef>
                <a:spcPts val="500"/>
              </a:spcBef>
              <a:spcAft>
                <a:spcPts val="500"/>
              </a:spcAft>
              <a:buFont typeface="Arial" panose="020B0604020202020204" pitchFamily="34" charset="0"/>
              <a:buChar char="•"/>
            </a:pPr>
            <a:r>
              <a:rPr lang="en-US" sz="2200" dirty="0"/>
              <a:t>Get the first element from a 1D array</a:t>
            </a:r>
          </a:p>
          <a:p>
            <a:pPr marL="342900" indent="-228600">
              <a:lnSpc>
                <a:spcPct val="90000"/>
              </a:lnSpc>
              <a:spcBef>
                <a:spcPts val="500"/>
              </a:spcBef>
              <a:spcAft>
                <a:spcPts val="500"/>
              </a:spcAft>
              <a:buFont typeface="Arial" panose="020B0604020202020204" pitchFamily="34" charset="0"/>
              <a:buChar char="•"/>
            </a:pPr>
            <a:r>
              <a:rPr lang="en-US" sz="2200" dirty="0"/>
              <a:t>Get third and fourth elements from a 1D array and add them.</a:t>
            </a:r>
          </a:p>
          <a:p>
            <a:pPr marL="342900" indent="-228600">
              <a:lnSpc>
                <a:spcPct val="90000"/>
              </a:lnSpc>
              <a:spcBef>
                <a:spcPts val="500"/>
              </a:spcBef>
              <a:spcAft>
                <a:spcPts val="500"/>
              </a:spcAft>
              <a:buFont typeface="Arial" panose="020B0604020202020204" pitchFamily="34" charset="0"/>
              <a:buChar char="•"/>
            </a:pPr>
            <a:r>
              <a:rPr lang="en-US" sz="2200" dirty="0"/>
              <a:t>To access elements from 2-D arrays we can use comma separated integers representing the dimension and the index of the element.</a:t>
            </a:r>
          </a:p>
          <a:p>
            <a:pPr marL="342900" indent="-228600">
              <a:lnSpc>
                <a:spcPct val="90000"/>
              </a:lnSpc>
              <a:spcBef>
                <a:spcPts val="500"/>
              </a:spcBef>
              <a:spcAft>
                <a:spcPts val="500"/>
              </a:spcAft>
              <a:buFont typeface="Arial" panose="020B0604020202020204" pitchFamily="34" charset="0"/>
              <a:buChar char="•"/>
            </a:pPr>
            <a:r>
              <a:rPr lang="en-US" sz="2200" dirty="0"/>
              <a:t>Access the element on the first row, second column</a:t>
            </a:r>
          </a:p>
          <a:p>
            <a:pPr marL="342900" indent="-228600">
              <a:lnSpc>
                <a:spcPct val="90000"/>
              </a:lnSpc>
              <a:spcBef>
                <a:spcPts val="500"/>
              </a:spcBef>
              <a:spcAft>
                <a:spcPts val="500"/>
              </a:spcAft>
              <a:buFont typeface="Arial" panose="020B0604020202020204" pitchFamily="34" charset="0"/>
              <a:buChar char="•"/>
            </a:pPr>
            <a:r>
              <a:rPr lang="en-US" sz="2200" dirty="0"/>
              <a:t>Access the element on the 2nd row, 5th column</a:t>
            </a:r>
          </a:p>
        </p:txBody>
      </p:sp>
      <p:sp>
        <p:nvSpPr>
          <p:cNvPr id="4" name="TextBox 3">
            <a:extLst>
              <a:ext uri="{FF2B5EF4-FFF2-40B4-BE49-F238E27FC236}">
                <a16:creationId xmlns:a16="http://schemas.microsoft.com/office/drawing/2014/main" id="{1C42F780-1E9A-0965-9A02-91015522A82B}"/>
              </a:ext>
            </a:extLst>
          </p:cNvPr>
          <p:cNvSpPr txBox="1"/>
          <p:nvPr/>
        </p:nvSpPr>
        <p:spPr>
          <a:xfrm>
            <a:off x="793660" y="1287837"/>
            <a:ext cx="6166020" cy="594137"/>
          </a:xfrm>
          <a:prstGeom prst="rect">
            <a:avLst/>
          </a:prstGeom>
          <a:noFill/>
        </p:spPr>
        <p:txBody>
          <a:bodyPr wrap="square">
            <a:spAutoFit/>
          </a:bodyPr>
          <a:lstStyle/>
          <a:p>
            <a:pPr>
              <a:lnSpc>
                <a:spcPct val="90000"/>
              </a:lnSpc>
              <a:spcBef>
                <a:spcPts val="500"/>
              </a:spcBef>
              <a:spcAft>
                <a:spcPts val="500"/>
              </a:spcAft>
            </a:pPr>
            <a:r>
              <a:rPr lang="en-US" sz="3600" b="1" dirty="0"/>
              <a:t>Array Indexing</a:t>
            </a:r>
          </a:p>
        </p:txBody>
      </p:sp>
    </p:spTree>
    <p:extLst>
      <p:ext uri="{BB962C8B-B14F-4D97-AF65-F5344CB8AC3E}">
        <p14:creationId xmlns:p14="http://schemas.microsoft.com/office/powerpoint/2010/main" val="2615423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0" name="Rectangle 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93660" y="2599509"/>
            <a:ext cx="10143668" cy="3435531"/>
          </a:xfrm>
          <a:prstGeom prst="rect">
            <a:avLst/>
          </a:prstGeom>
        </p:spPr>
        <p:txBody>
          <a:bodyPr vert="horz" lIns="91440" tIns="45720" rIns="91440" bIns="45720" rtlCol="0" anchor="ctr">
            <a:normAutofit/>
          </a:bodyPr>
          <a:lstStyle/>
          <a:p>
            <a:pPr marL="457200" indent="-228600">
              <a:lnSpc>
                <a:spcPct val="90000"/>
              </a:lnSpc>
              <a:spcBef>
                <a:spcPts val="500"/>
              </a:spcBef>
              <a:spcAft>
                <a:spcPts val="500"/>
              </a:spcAft>
              <a:buFont typeface="Arial" panose="020B0604020202020204" pitchFamily="34" charset="0"/>
              <a:buChar char="•"/>
            </a:pPr>
            <a:r>
              <a:rPr lang="en-US" sz="2400" dirty="0"/>
              <a:t>To access elements from 3-D arrays we can use comma separated integers representing the dimensions and the index of the element.</a:t>
            </a:r>
          </a:p>
          <a:p>
            <a:pPr marL="457200" indent="-228600">
              <a:lnSpc>
                <a:spcPct val="90000"/>
              </a:lnSpc>
              <a:spcBef>
                <a:spcPts val="500"/>
              </a:spcBef>
              <a:spcAft>
                <a:spcPts val="500"/>
              </a:spcAft>
              <a:buFont typeface="Arial" panose="020B0604020202020204" pitchFamily="34" charset="0"/>
              <a:buChar char="•"/>
            </a:pPr>
            <a:r>
              <a:rPr lang="en-US" sz="2400" dirty="0"/>
              <a:t>Access the third element of the second array of the first array</a:t>
            </a:r>
          </a:p>
          <a:p>
            <a:pPr marL="457200" indent="-228600">
              <a:lnSpc>
                <a:spcPct val="90000"/>
              </a:lnSpc>
              <a:spcBef>
                <a:spcPts val="500"/>
              </a:spcBef>
              <a:spcAft>
                <a:spcPts val="500"/>
              </a:spcAft>
              <a:buFont typeface="Arial" panose="020B0604020202020204" pitchFamily="34" charset="0"/>
              <a:buChar char="•"/>
            </a:pPr>
            <a:r>
              <a:rPr lang="en-US" sz="2400" dirty="0"/>
              <a:t>Negative Indexing</a:t>
            </a:r>
          </a:p>
          <a:p>
            <a:pPr marL="457200" indent="-228600">
              <a:lnSpc>
                <a:spcPct val="90000"/>
              </a:lnSpc>
              <a:spcBef>
                <a:spcPts val="500"/>
              </a:spcBef>
              <a:spcAft>
                <a:spcPts val="500"/>
              </a:spcAft>
              <a:buFont typeface="Arial" panose="020B0604020202020204" pitchFamily="34" charset="0"/>
              <a:buChar char="•"/>
            </a:pPr>
            <a:r>
              <a:rPr lang="en-US" sz="2400" dirty="0"/>
              <a:t>Use negative indexing to access an array from the end.</a:t>
            </a:r>
          </a:p>
        </p:txBody>
      </p:sp>
      <p:sp>
        <p:nvSpPr>
          <p:cNvPr id="4" name="TextBox 3">
            <a:extLst>
              <a:ext uri="{FF2B5EF4-FFF2-40B4-BE49-F238E27FC236}">
                <a16:creationId xmlns:a16="http://schemas.microsoft.com/office/drawing/2014/main" id="{91FD764A-913D-CF16-8978-21F6AD197D98}"/>
              </a:ext>
            </a:extLst>
          </p:cNvPr>
          <p:cNvSpPr txBox="1"/>
          <p:nvPr/>
        </p:nvSpPr>
        <p:spPr>
          <a:xfrm>
            <a:off x="1105930" y="1149169"/>
            <a:ext cx="6166020" cy="594137"/>
          </a:xfrm>
          <a:prstGeom prst="rect">
            <a:avLst/>
          </a:prstGeom>
          <a:noFill/>
        </p:spPr>
        <p:txBody>
          <a:bodyPr wrap="square">
            <a:spAutoFit/>
          </a:bodyPr>
          <a:lstStyle/>
          <a:p>
            <a:pPr>
              <a:lnSpc>
                <a:spcPct val="90000"/>
              </a:lnSpc>
            </a:pPr>
            <a:r>
              <a:rPr lang="en-US" sz="3600" b="1" dirty="0"/>
              <a:t>Array Indexing</a:t>
            </a:r>
          </a:p>
        </p:txBody>
      </p:sp>
    </p:spTree>
    <p:extLst>
      <p:ext uri="{BB962C8B-B14F-4D97-AF65-F5344CB8AC3E}">
        <p14:creationId xmlns:p14="http://schemas.microsoft.com/office/powerpoint/2010/main" val="137930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4" name="Freeform: Shape 11">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5" name="Freeform: Shape 14">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Freeform: Shape 15">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3" name="Rectangle 2"/>
          <p:cNvSpPr/>
          <p:nvPr/>
        </p:nvSpPr>
        <p:spPr>
          <a:xfrm>
            <a:off x="3502731" y="1542402"/>
            <a:ext cx="5186842" cy="23879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b="1" kern="1200">
                <a:solidFill>
                  <a:schemeClr val="tx2"/>
                </a:solidFill>
                <a:latin typeface="+mj-lt"/>
                <a:ea typeface="+mj-ea"/>
                <a:cs typeface="+mj-cs"/>
              </a:rPr>
              <a:t>INTRODUCTION TO NUMPY</a:t>
            </a:r>
          </a:p>
        </p:txBody>
      </p:sp>
      <p:grpSp>
        <p:nvGrpSpPr>
          <p:cNvPr id="23" name="Group 22">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4" name="Freeform: Shape 23">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7" name="Freeform: Shape 26">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0" name="Freeform: Shape 29">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89480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Rectangle 1"/>
          <p:cNvSpPr/>
          <p:nvPr/>
        </p:nvSpPr>
        <p:spPr>
          <a:xfrm>
            <a:off x="3502731" y="1542402"/>
            <a:ext cx="5186842" cy="23879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b="1" kern="1200">
                <a:solidFill>
                  <a:schemeClr val="tx2"/>
                </a:solidFill>
                <a:latin typeface="+mj-lt"/>
                <a:ea typeface="+mj-ea"/>
                <a:cs typeface="+mj-cs"/>
              </a:rPr>
              <a:t>Numpy Datatypes</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63872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6D02E45-511A-B211-9DD4-02C45CEAFD35}"/>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kern="1200">
                <a:solidFill>
                  <a:schemeClr val="tx1"/>
                </a:solidFill>
                <a:latin typeface="+mj-lt"/>
                <a:ea typeface="+mj-ea"/>
                <a:cs typeface="+mj-cs"/>
              </a:rPr>
              <a:t>Data Types in Python  </a:t>
            </a:r>
          </a:p>
        </p:txBody>
      </p:sp>
      <p:sp>
        <p:nvSpPr>
          <p:cNvPr id="2" name="Rectangle 1"/>
          <p:cNvSpPr/>
          <p:nvPr/>
        </p:nvSpPr>
        <p:spPr>
          <a:xfrm>
            <a:off x="1045028" y="3017522"/>
            <a:ext cx="9941319" cy="31246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200" b="1" dirty="0"/>
          </a:p>
          <a:p>
            <a:pPr indent="-228600">
              <a:lnSpc>
                <a:spcPct val="90000"/>
              </a:lnSpc>
              <a:spcAft>
                <a:spcPts val="600"/>
              </a:spcAft>
              <a:buFont typeface="Arial" panose="020B0604020202020204" pitchFamily="34" charset="0"/>
              <a:buChar char="•"/>
            </a:pPr>
            <a:r>
              <a:rPr lang="en-US" sz="2200" b="1" dirty="0"/>
              <a:t>By default Python have these data types: </a:t>
            </a:r>
          </a:p>
          <a:p>
            <a:pPr indent="-228600">
              <a:lnSpc>
                <a:spcPct val="90000"/>
              </a:lnSpc>
              <a:spcAft>
                <a:spcPts val="600"/>
              </a:spcAft>
              <a:buFont typeface="Arial" panose="020B0604020202020204" pitchFamily="34" charset="0"/>
              <a:buChar char="•"/>
            </a:pPr>
            <a:endParaRPr lang="en-US" sz="2200" b="1" dirty="0"/>
          </a:p>
          <a:p>
            <a:pPr lvl="2" indent="-228600">
              <a:lnSpc>
                <a:spcPct val="90000"/>
              </a:lnSpc>
              <a:spcAft>
                <a:spcPts val="600"/>
              </a:spcAft>
              <a:buFont typeface="Arial" panose="020B0604020202020204" pitchFamily="34" charset="0"/>
              <a:buChar char="•"/>
            </a:pPr>
            <a:r>
              <a:rPr lang="en-US" sz="2200" b="1" dirty="0"/>
              <a:t>Strings - </a:t>
            </a:r>
            <a:r>
              <a:rPr lang="en-US" sz="2200" dirty="0"/>
              <a:t>used to represent text data </a:t>
            </a:r>
          </a:p>
          <a:p>
            <a:pPr lvl="2" indent="-228600">
              <a:lnSpc>
                <a:spcPct val="90000"/>
              </a:lnSpc>
              <a:spcAft>
                <a:spcPts val="600"/>
              </a:spcAft>
              <a:buFont typeface="Arial" panose="020B0604020202020204" pitchFamily="34" charset="0"/>
              <a:buChar char="•"/>
            </a:pPr>
            <a:r>
              <a:rPr lang="en-US" sz="2200" b="1" dirty="0"/>
              <a:t>Integer - </a:t>
            </a:r>
            <a:r>
              <a:rPr lang="en-US" sz="2200" dirty="0"/>
              <a:t>used to represent integer numbers. </a:t>
            </a:r>
          </a:p>
          <a:p>
            <a:pPr lvl="2" indent="-228600">
              <a:lnSpc>
                <a:spcPct val="90000"/>
              </a:lnSpc>
              <a:spcAft>
                <a:spcPts val="600"/>
              </a:spcAft>
              <a:buFont typeface="Arial" panose="020B0604020202020204" pitchFamily="34" charset="0"/>
              <a:buChar char="•"/>
            </a:pPr>
            <a:r>
              <a:rPr lang="en-US" sz="2200" b="1" dirty="0"/>
              <a:t>Float - </a:t>
            </a:r>
            <a:r>
              <a:rPr lang="en-US" sz="2200" dirty="0"/>
              <a:t>used to represent real numbers. </a:t>
            </a:r>
          </a:p>
          <a:p>
            <a:pPr lvl="2" indent="-228600">
              <a:lnSpc>
                <a:spcPct val="90000"/>
              </a:lnSpc>
              <a:spcAft>
                <a:spcPts val="600"/>
              </a:spcAft>
              <a:buFont typeface="Arial" panose="020B0604020202020204" pitchFamily="34" charset="0"/>
              <a:buChar char="•"/>
            </a:pPr>
            <a:r>
              <a:rPr lang="en-US" sz="2200" b="1" dirty="0"/>
              <a:t>Boolean - </a:t>
            </a:r>
            <a:r>
              <a:rPr lang="en-US" sz="2200" dirty="0"/>
              <a:t>used to represent true or false. </a:t>
            </a:r>
          </a:p>
          <a:p>
            <a:pPr lvl="2" indent="-228600">
              <a:lnSpc>
                <a:spcPct val="90000"/>
              </a:lnSpc>
              <a:spcAft>
                <a:spcPts val="600"/>
              </a:spcAft>
              <a:buFont typeface="Arial" panose="020B0604020202020204" pitchFamily="34" charset="0"/>
              <a:buChar char="•"/>
            </a:pPr>
            <a:r>
              <a:rPr lang="en-US" sz="2200" b="1" dirty="0"/>
              <a:t>Complex - </a:t>
            </a:r>
            <a:r>
              <a:rPr lang="en-US" sz="2200" dirty="0"/>
              <a:t>used to represent complex numbers.</a:t>
            </a:r>
          </a:p>
        </p:txBody>
      </p:sp>
      <p:cxnSp>
        <p:nvCxnSpPr>
          <p:cNvPr id="3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5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838200" y="1929384"/>
            <a:ext cx="10515600" cy="4251960"/>
          </a:xfrm>
          <a:prstGeom prst="rect">
            <a:avLst/>
          </a:prstGeom>
        </p:spPr>
        <p:txBody>
          <a:bodyPr vert="horz" lIns="91440" tIns="45720" rIns="91440" bIns="45720" rtlCol="0">
            <a:normAutofit/>
          </a:bodyPr>
          <a:lstStyle/>
          <a:p>
            <a:pPr>
              <a:lnSpc>
                <a:spcPct val="90000"/>
              </a:lnSpc>
              <a:spcAft>
                <a:spcPts val="600"/>
              </a:spcAft>
            </a:pPr>
            <a:r>
              <a:rPr lang="en-US" sz="1700" dirty="0"/>
              <a:t>NumPy has some </a:t>
            </a:r>
            <a:r>
              <a:rPr lang="en-US" sz="1700" b="1" dirty="0"/>
              <a:t>extra </a:t>
            </a:r>
            <a:r>
              <a:rPr lang="en-US" sz="1700" dirty="0"/>
              <a:t>data types, and refer to data types with one character </a:t>
            </a:r>
          </a:p>
          <a:p>
            <a:pPr lvl="3" indent="-228600">
              <a:lnSpc>
                <a:spcPct val="90000"/>
              </a:lnSpc>
              <a:spcAft>
                <a:spcPts val="600"/>
              </a:spcAft>
              <a:buFont typeface="Arial" panose="020B0604020202020204" pitchFamily="34" charset="0"/>
              <a:buChar char="•"/>
            </a:pPr>
            <a:r>
              <a:rPr lang="en-US" sz="1700" b="1" dirty="0" err="1"/>
              <a:t>i</a:t>
            </a:r>
            <a:r>
              <a:rPr lang="en-US" sz="1700" b="1" dirty="0"/>
              <a:t> - integer </a:t>
            </a:r>
          </a:p>
          <a:p>
            <a:pPr lvl="3" indent="-228600">
              <a:lnSpc>
                <a:spcPct val="90000"/>
              </a:lnSpc>
              <a:spcAft>
                <a:spcPts val="600"/>
              </a:spcAft>
              <a:buFont typeface="Arial" panose="020B0604020202020204" pitchFamily="34" charset="0"/>
              <a:buChar char="•"/>
            </a:pPr>
            <a:r>
              <a:rPr lang="en-US" sz="1700" b="1" dirty="0"/>
              <a:t>b - </a:t>
            </a:r>
            <a:r>
              <a:rPr lang="en-US" sz="1700" b="1" dirty="0" err="1"/>
              <a:t>boolean</a:t>
            </a:r>
            <a:r>
              <a:rPr lang="en-US" sz="1700" b="1" dirty="0"/>
              <a:t> </a:t>
            </a:r>
          </a:p>
          <a:p>
            <a:pPr lvl="3" indent="-228600">
              <a:lnSpc>
                <a:spcPct val="90000"/>
              </a:lnSpc>
              <a:spcAft>
                <a:spcPts val="600"/>
              </a:spcAft>
              <a:buFont typeface="Arial" panose="020B0604020202020204" pitchFamily="34" charset="0"/>
              <a:buChar char="•"/>
            </a:pPr>
            <a:r>
              <a:rPr lang="en-US" sz="1700" b="1" dirty="0"/>
              <a:t>u - unsigned integer </a:t>
            </a:r>
          </a:p>
          <a:p>
            <a:pPr lvl="3" indent="-228600">
              <a:lnSpc>
                <a:spcPct val="90000"/>
              </a:lnSpc>
              <a:spcAft>
                <a:spcPts val="600"/>
              </a:spcAft>
              <a:buFont typeface="Arial" panose="020B0604020202020204" pitchFamily="34" charset="0"/>
              <a:buChar char="•"/>
            </a:pPr>
            <a:r>
              <a:rPr lang="en-US" sz="1700" b="1" dirty="0"/>
              <a:t>f - float </a:t>
            </a:r>
          </a:p>
          <a:p>
            <a:pPr lvl="3" indent="-228600">
              <a:lnSpc>
                <a:spcPct val="90000"/>
              </a:lnSpc>
              <a:spcAft>
                <a:spcPts val="600"/>
              </a:spcAft>
              <a:buFont typeface="Arial" panose="020B0604020202020204" pitchFamily="34" charset="0"/>
              <a:buChar char="•"/>
            </a:pPr>
            <a:r>
              <a:rPr lang="en-US" sz="1700" b="1" dirty="0"/>
              <a:t>c - complex float </a:t>
            </a:r>
          </a:p>
          <a:p>
            <a:pPr lvl="3" indent="-228600">
              <a:lnSpc>
                <a:spcPct val="90000"/>
              </a:lnSpc>
              <a:spcAft>
                <a:spcPts val="600"/>
              </a:spcAft>
              <a:buFont typeface="Arial" panose="020B0604020202020204" pitchFamily="34" charset="0"/>
              <a:buChar char="•"/>
            </a:pPr>
            <a:r>
              <a:rPr lang="en-US" sz="1700" b="1" dirty="0"/>
              <a:t>m - </a:t>
            </a:r>
            <a:r>
              <a:rPr lang="en-US" sz="1700" b="1" dirty="0" err="1"/>
              <a:t>timedelta</a:t>
            </a:r>
            <a:r>
              <a:rPr lang="en-US" sz="1700" b="1" dirty="0"/>
              <a:t> </a:t>
            </a:r>
          </a:p>
          <a:p>
            <a:pPr lvl="3" indent="-228600">
              <a:lnSpc>
                <a:spcPct val="90000"/>
              </a:lnSpc>
              <a:spcAft>
                <a:spcPts val="600"/>
              </a:spcAft>
              <a:buFont typeface="Arial" panose="020B0604020202020204" pitchFamily="34" charset="0"/>
              <a:buChar char="•"/>
            </a:pPr>
            <a:r>
              <a:rPr lang="en-US" sz="1700" b="1" dirty="0"/>
              <a:t>M - datetime </a:t>
            </a:r>
          </a:p>
          <a:p>
            <a:pPr lvl="3" indent="-228600">
              <a:lnSpc>
                <a:spcPct val="90000"/>
              </a:lnSpc>
              <a:spcAft>
                <a:spcPts val="600"/>
              </a:spcAft>
              <a:buFont typeface="Arial" panose="020B0604020202020204" pitchFamily="34" charset="0"/>
              <a:buChar char="•"/>
            </a:pPr>
            <a:r>
              <a:rPr lang="en-US" sz="1700" b="1" dirty="0"/>
              <a:t>O - object </a:t>
            </a:r>
          </a:p>
          <a:p>
            <a:pPr lvl="3" indent="-228600">
              <a:lnSpc>
                <a:spcPct val="90000"/>
              </a:lnSpc>
              <a:spcAft>
                <a:spcPts val="600"/>
              </a:spcAft>
              <a:buFont typeface="Arial" panose="020B0604020202020204" pitchFamily="34" charset="0"/>
              <a:buChar char="•"/>
            </a:pPr>
            <a:r>
              <a:rPr lang="en-US" sz="1700" b="1" dirty="0"/>
              <a:t>S - string </a:t>
            </a:r>
          </a:p>
          <a:p>
            <a:pPr lvl="3" indent="-228600">
              <a:lnSpc>
                <a:spcPct val="90000"/>
              </a:lnSpc>
              <a:spcAft>
                <a:spcPts val="600"/>
              </a:spcAft>
              <a:buFont typeface="Arial" panose="020B0604020202020204" pitchFamily="34" charset="0"/>
              <a:buChar char="•"/>
            </a:pPr>
            <a:r>
              <a:rPr lang="en-US" sz="1700" b="1" dirty="0"/>
              <a:t>U - </a:t>
            </a:r>
            <a:r>
              <a:rPr lang="en-US" sz="1700" b="1" dirty="0" err="1"/>
              <a:t>unicode</a:t>
            </a:r>
            <a:r>
              <a:rPr lang="en-US" sz="1700" b="1" dirty="0"/>
              <a:t> string </a:t>
            </a:r>
          </a:p>
          <a:p>
            <a:pPr lvl="3" indent="-228600">
              <a:lnSpc>
                <a:spcPct val="90000"/>
              </a:lnSpc>
              <a:spcAft>
                <a:spcPts val="600"/>
              </a:spcAft>
              <a:buFont typeface="Arial" panose="020B0604020202020204" pitchFamily="34" charset="0"/>
              <a:buChar char="•"/>
            </a:pPr>
            <a:r>
              <a:rPr lang="en-US" sz="1700" b="1" dirty="0"/>
              <a:t>V - fixed chunk of memory for other type ( void ) </a:t>
            </a:r>
          </a:p>
        </p:txBody>
      </p:sp>
      <p:sp>
        <p:nvSpPr>
          <p:cNvPr id="4" name="TextBox 3">
            <a:extLst>
              <a:ext uri="{FF2B5EF4-FFF2-40B4-BE49-F238E27FC236}">
                <a16:creationId xmlns:a16="http://schemas.microsoft.com/office/drawing/2014/main" id="{2A08893E-21CF-FD68-7F0A-645358964AC9}"/>
              </a:ext>
            </a:extLst>
          </p:cNvPr>
          <p:cNvSpPr txBox="1"/>
          <p:nvPr/>
        </p:nvSpPr>
        <p:spPr>
          <a:xfrm>
            <a:off x="757881" y="921317"/>
            <a:ext cx="6096000" cy="594137"/>
          </a:xfrm>
          <a:prstGeom prst="rect">
            <a:avLst/>
          </a:prstGeom>
          <a:noFill/>
        </p:spPr>
        <p:txBody>
          <a:bodyPr wrap="square">
            <a:spAutoFit/>
          </a:bodyPr>
          <a:lstStyle/>
          <a:p>
            <a:pPr>
              <a:lnSpc>
                <a:spcPct val="90000"/>
              </a:lnSpc>
              <a:spcAft>
                <a:spcPts val="600"/>
              </a:spcAft>
            </a:pPr>
            <a:r>
              <a:rPr lang="en-US" sz="3600" b="1" dirty="0"/>
              <a:t>Data Types in NumPy </a:t>
            </a:r>
          </a:p>
        </p:txBody>
      </p:sp>
    </p:spTree>
    <p:extLst>
      <p:ext uri="{BB962C8B-B14F-4D97-AF65-F5344CB8AC3E}">
        <p14:creationId xmlns:p14="http://schemas.microsoft.com/office/powerpoint/2010/main" val="2734425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7">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1B23B822-E19B-4CD0-0945-76B86A9880D7}"/>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1"/>
                </a:solidFill>
                <a:latin typeface="+mj-lt"/>
                <a:ea typeface="+mj-ea"/>
                <a:cs typeface="+mj-cs"/>
              </a:rPr>
              <a:t>Checking the Data Type of an Array </a:t>
            </a:r>
          </a:p>
        </p:txBody>
      </p:sp>
      <p:sp>
        <p:nvSpPr>
          <p:cNvPr id="2" name="Rectangle 1"/>
          <p:cNvSpPr/>
          <p:nvPr/>
        </p:nvSpPr>
        <p:spPr>
          <a:xfrm>
            <a:off x="838201" y="2013625"/>
            <a:ext cx="5965370" cy="416333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b="1" dirty="0"/>
              <a:t>	</a:t>
            </a:r>
            <a:r>
              <a:rPr lang="en-US" sz="2000" dirty="0"/>
              <a:t>The NumPy array object has a property called </a:t>
            </a:r>
            <a:r>
              <a:rPr lang="en-US" sz="2000" dirty="0" err="1"/>
              <a:t>dtype</a:t>
            </a:r>
            <a:r>
              <a:rPr lang="en-US" sz="2000" dirty="0"/>
              <a:t> that returns the data type of the array: </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b="1" dirty="0"/>
              <a:t>Example: </a:t>
            </a:r>
          </a:p>
          <a:p>
            <a:pPr lvl="1" indent="-228600">
              <a:lnSpc>
                <a:spcPct val="90000"/>
              </a:lnSpc>
              <a:spcAft>
                <a:spcPts val="600"/>
              </a:spcAft>
              <a:buFont typeface="Arial" panose="020B0604020202020204" pitchFamily="34" charset="0"/>
              <a:buChar char="•"/>
            </a:pPr>
            <a:r>
              <a:rPr lang="en-US" sz="2000" dirty="0"/>
              <a:t>import </a:t>
            </a:r>
            <a:r>
              <a:rPr lang="en-US" sz="2000" dirty="0" err="1"/>
              <a:t>numpy</a:t>
            </a:r>
            <a:r>
              <a:rPr lang="en-US" sz="2000" dirty="0"/>
              <a:t> as np </a:t>
            </a:r>
          </a:p>
          <a:p>
            <a:pPr lvl="1" indent="-228600">
              <a:lnSpc>
                <a:spcPct val="90000"/>
              </a:lnSpc>
              <a:spcAft>
                <a:spcPts val="600"/>
              </a:spcAft>
              <a:buFont typeface="Arial" panose="020B0604020202020204" pitchFamily="34" charset="0"/>
              <a:buChar char="•"/>
            </a:pPr>
            <a:r>
              <a:rPr lang="en-US" sz="2000" dirty="0" err="1"/>
              <a:t>arr</a:t>
            </a:r>
            <a:r>
              <a:rPr lang="en-US" sz="2000" dirty="0"/>
              <a:t> = </a:t>
            </a:r>
            <a:r>
              <a:rPr lang="en-US" sz="2000" dirty="0" err="1"/>
              <a:t>np.array</a:t>
            </a:r>
            <a:r>
              <a:rPr lang="en-US" sz="2000" dirty="0"/>
              <a:t>([1, 2, 3, 4]) </a:t>
            </a:r>
          </a:p>
          <a:p>
            <a:pPr lvl="1" indent="-228600">
              <a:lnSpc>
                <a:spcPct val="90000"/>
              </a:lnSpc>
              <a:spcAft>
                <a:spcPts val="600"/>
              </a:spcAft>
              <a:buFont typeface="Arial" panose="020B0604020202020204" pitchFamily="34" charset="0"/>
              <a:buChar char="•"/>
            </a:pPr>
            <a:r>
              <a:rPr lang="en-US" sz="2000" dirty="0"/>
              <a:t>print(</a:t>
            </a:r>
            <a:r>
              <a:rPr lang="en-US" sz="2000" dirty="0" err="1"/>
              <a:t>arr.dtype</a:t>
            </a:r>
            <a:r>
              <a:rPr lang="en-US" sz="2000" dirty="0"/>
              <a:t>)</a:t>
            </a:r>
          </a:p>
        </p:txBody>
      </p:sp>
      <p:pic>
        <p:nvPicPr>
          <p:cNvPr id="4" name="Picture 3" descr="A black rectangle with white text&#10;&#10;Description automatically generated"/>
          <p:cNvPicPr>
            <a:picLocks noChangeAspect="1"/>
          </p:cNvPicPr>
          <p:nvPr/>
        </p:nvPicPr>
        <p:blipFill>
          <a:blip r:embed="rId2"/>
          <a:stretch>
            <a:fillRect/>
          </a:stretch>
        </p:blipFill>
        <p:spPr>
          <a:xfrm>
            <a:off x="7443538" y="3255614"/>
            <a:ext cx="2775284" cy="1774073"/>
          </a:xfrm>
          <a:prstGeom prst="rect">
            <a:avLst/>
          </a:prstGeom>
        </p:spPr>
      </p:pic>
    </p:spTree>
    <p:extLst>
      <p:ext uri="{BB962C8B-B14F-4D97-AF65-F5344CB8AC3E}">
        <p14:creationId xmlns:p14="http://schemas.microsoft.com/office/powerpoint/2010/main" val="577892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3E9AB10-47FB-4324-09BB-CF6720AA7831}"/>
              </a:ext>
            </a:extLst>
          </p:cNvPr>
          <p:cNvSpPr txBox="1"/>
          <p:nvPr/>
        </p:nvSpPr>
        <p:spPr>
          <a:xfrm>
            <a:off x="1123356" y="1188637"/>
            <a:ext cx="9984615" cy="15972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100" b="1" kern="1200">
                <a:solidFill>
                  <a:schemeClr val="tx1"/>
                </a:solidFill>
                <a:latin typeface="+mj-lt"/>
                <a:ea typeface="+mj-ea"/>
                <a:cs typeface="+mj-cs"/>
              </a:rPr>
              <a:t>Creating Arrays With a Defined Data Type </a:t>
            </a:r>
          </a:p>
        </p:txBody>
      </p:sp>
      <p:pic>
        <p:nvPicPr>
          <p:cNvPr id="3" name="Picture 2" descr="A black and white text on a black background&#10;&#10;Description automatically generated"/>
          <p:cNvPicPr>
            <a:picLocks noChangeAspect="1"/>
          </p:cNvPicPr>
          <p:nvPr/>
        </p:nvPicPr>
        <p:blipFill>
          <a:blip r:embed="rId2"/>
          <a:stretch>
            <a:fillRect/>
          </a:stretch>
        </p:blipFill>
        <p:spPr>
          <a:xfrm>
            <a:off x="1123357" y="3284915"/>
            <a:ext cx="3533985" cy="2195021"/>
          </a:xfrm>
          <a:prstGeom prst="rect">
            <a:avLst/>
          </a:prstGeom>
        </p:spPr>
      </p:pic>
      <p:sp>
        <p:nvSpPr>
          <p:cNvPr id="2" name="Rectangle 1"/>
          <p:cNvSpPr/>
          <p:nvPr/>
        </p:nvSpPr>
        <p:spPr>
          <a:xfrm>
            <a:off x="5255260" y="2998278"/>
            <a:ext cx="4238257" cy="272819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sz="1300" b="1"/>
          </a:p>
          <a:p>
            <a:pPr indent="-228600">
              <a:lnSpc>
                <a:spcPct val="90000"/>
              </a:lnSpc>
              <a:spcAft>
                <a:spcPts val="600"/>
              </a:spcAft>
              <a:buFont typeface="Arial" panose="020B0604020202020204" pitchFamily="34" charset="0"/>
              <a:buChar char="•"/>
            </a:pPr>
            <a:r>
              <a:rPr lang="en-US" sz="1300" b="1"/>
              <a:t>	</a:t>
            </a:r>
            <a:r>
              <a:rPr lang="en-US" sz="1300"/>
              <a:t>Use </a:t>
            </a:r>
            <a:r>
              <a:rPr lang="en-US" sz="1300" b="1"/>
              <a:t>array() </a:t>
            </a:r>
            <a:r>
              <a:rPr lang="en-US" sz="1300"/>
              <a:t>function to create arrays, this can take an optional argument: dtype to define the expected data type of the array elements: </a:t>
            </a:r>
          </a:p>
          <a:p>
            <a:pPr indent="-228600">
              <a:lnSpc>
                <a:spcPct val="90000"/>
              </a:lnSpc>
              <a:spcAft>
                <a:spcPts val="600"/>
              </a:spcAft>
              <a:buFont typeface="Arial" panose="020B0604020202020204" pitchFamily="34" charset="0"/>
              <a:buChar char="•"/>
            </a:pPr>
            <a:endParaRPr lang="en-US" sz="1300" b="1"/>
          </a:p>
          <a:p>
            <a:pPr indent="-228600">
              <a:lnSpc>
                <a:spcPct val="90000"/>
              </a:lnSpc>
              <a:spcAft>
                <a:spcPts val="600"/>
              </a:spcAft>
              <a:buFont typeface="Arial" panose="020B0604020202020204" pitchFamily="34" charset="0"/>
              <a:buChar char="•"/>
            </a:pPr>
            <a:r>
              <a:rPr lang="en-US" sz="1300" b="1"/>
              <a:t>Example: </a:t>
            </a:r>
          </a:p>
          <a:p>
            <a:pPr indent="-228600">
              <a:lnSpc>
                <a:spcPct val="90000"/>
              </a:lnSpc>
              <a:spcAft>
                <a:spcPts val="600"/>
              </a:spcAft>
              <a:buFont typeface="Arial" panose="020B0604020202020204" pitchFamily="34" charset="0"/>
              <a:buChar char="•"/>
            </a:pPr>
            <a:endParaRPr lang="en-US" sz="1300" b="1"/>
          </a:p>
          <a:p>
            <a:pPr indent="-228600">
              <a:lnSpc>
                <a:spcPct val="90000"/>
              </a:lnSpc>
              <a:spcAft>
                <a:spcPts val="600"/>
              </a:spcAft>
              <a:buFont typeface="Arial" panose="020B0604020202020204" pitchFamily="34" charset="0"/>
              <a:buChar char="•"/>
            </a:pPr>
            <a:r>
              <a:rPr lang="en-US" sz="1300"/>
              <a:t>import numpy as np </a:t>
            </a:r>
          </a:p>
          <a:p>
            <a:pPr indent="-228600">
              <a:lnSpc>
                <a:spcPct val="90000"/>
              </a:lnSpc>
              <a:spcAft>
                <a:spcPts val="600"/>
              </a:spcAft>
              <a:buFont typeface="Arial" panose="020B0604020202020204" pitchFamily="34" charset="0"/>
              <a:buChar char="•"/>
            </a:pPr>
            <a:r>
              <a:rPr lang="en-US" sz="1300"/>
              <a:t>arr = np.array([1, 2, 3, 4], dtype='S’) </a:t>
            </a:r>
          </a:p>
          <a:p>
            <a:pPr indent="-228600">
              <a:lnSpc>
                <a:spcPct val="90000"/>
              </a:lnSpc>
              <a:spcAft>
                <a:spcPts val="600"/>
              </a:spcAft>
              <a:buFont typeface="Arial" panose="020B0604020202020204" pitchFamily="34" charset="0"/>
              <a:buChar char="•"/>
            </a:pPr>
            <a:r>
              <a:rPr lang="en-US" sz="1300"/>
              <a:t>print(arr) </a:t>
            </a:r>
          </a:p>
          <a:p>
            <a:pPr indent="-228600">
              <a:lnSpc>
                <a:spcPct val="90000"/>
              </a:lnSpc>
              <a:spcAft>
                <a:spcPts val="600"/>
              </a:spcAft>
              <a:buFont typeface="Arial" panose="020B0604020202020204" pitchFamily="34" charset="0"/>
              <a:buChar char="•"/>
            </a:pPr>
            <a:r>
              <a:rPr lang="en-US" sz="1300"/>
              <a:t>print(arr.dtype)</a:t>
            </a:r>
          </a:p>
        </p:txBody>
      </p:sp>
    </p:spTree>
    <p:extLst>
      <p:ext uri="{BB962C8B-B14F-4D97-AF65-F5344CB8AC3E}">
        <p14:creationId xmlns:p14="http://schemas.microsoft.com/office/powerpoint/2010/main" val="576138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6">
            <a:extLst>
              <a:ext uri="{FF2B5EF4-FFF2-40B4-BE49-F238E27FC236}">
                <a16:creationId xmlns:a16="http://schemas.microsoft.com/office/drawing/2014/main" id="{B39A1F5A-E57E-4178-8F57-A18DC747E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91618" cy="5097980"/>
          </a:xfrm>
          <a:custGeom>
            <a:avLst/>
            <a:gdLst>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516105 w 6530408"/>
              <a:gd name="connsiteY8" fmla="*/ 476071 h 5753325"/>
              <a:gd name="connsiteX9" fmla="*/ 6488360 w 6530408"/>
              <a:gd name="connsiteY9" fmla="*/ 535865 h 5753325"/>
              <a:gd name="connsiteX10" fmla="*/ 6492864 w 6530408"/>
              <a:gd name="connsiteY10" fmla="*/ 615799 h 5753325"/>
              <a:gd name="connsiteX11" fmla="*/ 6459988 w 6530408"/>
              <a:gd name="connsiteY11" fmla="*/ 707628 h 5753325"/>
              <a:gd name="connsiteX12" fmla="*/ 6453989 w 6530408"/>
              <a:gd name="connsiteY12" fmla="*/ 711876 h 5753325"/>
              <a:gd name="connsiteX13" fmla="*/ 6453209 w 6530408"/>
              <a:gd name="connsiteY13" fmla="*/ 719127 h 5753325"/>
              <a:gd name="connsiteX14" fmla="*/ 6457662 w 6530408"/>
              <a:gd name="connsiteY14" fmla="*/ 723331 h 5753325"/>
              <a:gd name="connsiteX15" fmla="*/ 6447445 w 6530408"/>
              <a:gd name="connsiteY15" fmla="*/ 780003 h 5753325"/>
              <a:gd name="connsiteX16" fmla="*/ 6426552 w 6530408"/>
              <a:gd name="connsiteY16" fmla="*/ 845805 h 5753325"/>
              <a:gd name="connsiteX17" fmla="*/ 6434072 w 6530408"/>
              <a:gd name="connsiteY17" fmla="*/ 910733 h 5753325"/>
              <a:gd name="connsiteX18" fmla="*/ 6432570 w 6530408"/>
              <a:gd name="connsiteY18" fmla="*/ 983394 h 5753325"/>
              <a:gd name="connsiteX19" fmla="*/ 6431878 w 6530408"/>
              <a:gd name="connsiteY19" fmla="*/ 1026728 h 5753325"/>
              <a:gd name="connsiteX20" fmla="*/ 6414269 w 6530408"/>
              <a:gd name="connsiteY20" fmla="*/ 1151111 h 5753325"/>
              <a:gd name="connsiteX21" fmla="*/ 6371722 w 6530408"/>
              <a:gd name="connsiteY21" fmla="*/ 1318080 h 5753325"/>
              <a:gd name="connsiteX22" fmla="*/ 6356023 w 6530408"/>
              <a:gd name="connsiteY22" fmla="*/ 1356227 h 5753325"/>
              <a:gd name="connsiteX23" fmla="*/ 6356157 w 6530408"/>
              <a:gd name="connsiteY23" fmla="*/ 1361967 h 5753325"/>
              <a:gd name="connsiteX24" fmla="*/ 6350613 w 6530408"/>
              <a:gd name="connsiteY24" fmla="*/ 1393569 h 5753325"/>
              <a:gd name="connsiteX25" fmla="*/ 6357062 w 6530408"/>
              <a:gd name="connsiteY25" fmla="*/ 1444071 h 5753325"/>
              <a:gd name="connsiteX26" fmla="*/ 6364832 w 6530408"/>
              <a:gd name="connsiteY26" fmla="*/ 1478763 h 5753325"/>
              <a:gd name="connsiteX27" fmla="*/ 6369745 w 6530408"/>
              <a:gd name="connsiteY27" fmla="*/ 1495680 h 5753325"/>
              <a:gd name="connsiteX28" fmla="*/ 6370898 w 6530408"/>
              <a:gd name="connsiteY28" fmla="*/ 1513331 h 5753325"/>
              <a:gd name="connsiteX29" fmla="*/ 6368801 w 6530408"/>
              <a:gd name="connsiteY29" fmla="*/ 1527414 h 5753325"/>
              <a:gd name="connsiteX30" fmla="*/ 6359177 w 6530408"/>
              <a:gd name="connsiteY30" fmla="*/ 1639513 h 5753325"/>
              <a:gd name="connsiteX31" fmla="*/ 6299489 w 6530408"/>
              <a:gd name="connsiteY31" fmla="*/ 1784860 h 5753325"/>
              <a:gd name="connsiteX32" fmla="*/ 6267878 w 6530408"/>
              <a:gd name="connsiteY32" fmla="*/ 1858572 h 5753325"/>
              <a:gd name="connsiteX33" fmla="*/ 6251146 w 6530408"/>
              <a:gd name="connsiteY33" fmla="*/ 1926167 h 5753325"/>
              <a:gd name="connsiteX34" fmla="*/ 6210686 w 6530408"/>
              <a:gd name="connsiteY34" fmla="*/ 2014834 h 5753325"/>
              <a:gd name="connsiteX35" fmla="*/ 6106652 w 6530408"/>
              <a:gd name="connsiteY35" fmla="*/ 2150572 h 5753325"/>
              <a:gd name="connsiteX36" fmla="*/ 6097813 w 6530408"/>
              <a:gd name="connsiteY36" fmla="*/ 2172208 h 5753325"/>
              <a:gd name="connsiteX37" fmla="*/ 6095990 w 6530408"/>
              <a:gd name="connsiteY37" fmla="*/ 2181185 h 5753325"/>
              <a:gd name="connsiteX38" fmla="*/ 6090126 w 6530408"/>
              <a:gd name="connsiteY38" fmla="*/ 2192533 h 5753325"/>
              <a:gd name="connsiteX39" fmla="*/ 6089503 w 6530408"/>
              <a:gd name="connsiteY39" fmla="*/ 2192543 h 5753325"/>
              <a:gd name="connsiteX40" fmla="*/ 6084946 w 6530408"/>
              <a:gd name="connsiteY40" fmla="*/ 2203694 h 5753325"/>
              <a:gd name="connsiteX41" fmla="*/ 5987861 w 6530408"/>
              <a:gd name="connsiteY41" fmla="*/ 2304868 h 5753325"/>
              <a:gd name="connsiteX42" fmla="*/ 5973439 w 6530408"/>
              <a:gd name="connsiteY42" fmla="*/ 2385635 h 5753325"/>
              <a:gd name="connsiteX43" fmla="*/ 5916727 w 6530408"/>
              <a:gd name="connsiteY43" fmla="*/ 2458777 h 5753325"/>
              <a:gd name="connsiteX44" fmla="*/ 5856524 w 6530408"/>
              <a:gd name="connsiteY44" fmla="*/ 2583281 h 5753325"/>
              <a:gd name="connsiteX45" fmla="*/ 5838091 w 6530408"/>
              <a:gd name="connsiteY45" fmla="*/ 2753474 h 5753325"/>
              <a:gd name="connsiteX46" fmla="*/ 5777471 w 6530408"/>
              <a:gd name="connsiteY46" fmla="*/ 2901570 h 5753325"/>
              <a:gd name="connsiteX47" fmla="*/ 5723992 w 6530408"/>
              <a:gd name="connsiteY47" fmla="*/ 2998752 h 5753325"/>
              <a:gd name="connsiteX48" fmla="*/ 5557886 w 6530408"/>
              <a:gd name="connsiteY48" fmla="*/ 3329735 h 5753325"/>
              <a:gd name="connsiteX49" fmla="*/ 5471501 w 6530408"/>
              <a:gd name="connsiteY49" fmla="*/ 3462221 h 5753325"/>
              <a:gd name="connsiteX50" fmla="*/ 5465154 w 6530408"/>
              <a:gd name="connsiteY50" fmla="*/ 3541065 h 5753325"/>
              <a:gd name="connsiteX51" fmla="*/ 5437889 w 6530408"/>
              <a:gd name="connsiteY51" fmla="*/ 3559927 h 5753325"/>
              <a:gd name="connsiteX52" fmla="*/ 5432770 w 6530408"/>
              <a:gd name="connsiteY52" fmla="*/ 3562948 h 5753325"/>
              <a:gd name="connsiteX53" fmla="*/ 5406795 w 6530408"/>
              <a:gd name="connsiteY53" fmla="*/ 3578594 h 5753325"/>
              <a:gd name="connsiteX54" fmla="*/ 5381495 w 6530408"/>
              <a:gd name="connsiteY54" fmla="*/ 3599883 h 5753325"/>
              <a:gd name="connsiteX55" fmla="*/ 5363689 w 6530408"/>
              <a:gd name="connsiteY55" fmla="*/ 3633299 h 5753325"/>
              <a:gd name="connsiteX56" fmla="*/ 5291870 w 6530408"/>
              <a:gd name="connsiteY56" fmla="*/ 3799039 h 5753325"/>
              <a:gd name="connsiteX57" fmla="*/ 5241600 w 6530408"/>
              <a:gd name="connsiteY57" fmla="*/ 3894238 h 5753325"/>
              <a:gd name="connsiteX58" fmla="*/ 5211041 w 6530408"/>
              <a:gd name="connsiteY58" fmla="*/ 3924184 h 5753325"/>
              <a:gd name="connsiteX59" fmla="*/ 5176073 w 6530408"/>
              <a:gd name="connsiteY59" fmla="*/ 3970179 h 5753325"/>
              <a:gd name="connsiteX60" fmla="*/ 5172826 w 6530408"/>
              <a:gd name="connsiteY60" fmla="*/ 3991773 h 5753325"/>
              <a:gd name="connsiteX61" fmla="*/ 5157053 w 6530408"/>
              <a:gd name="connsiteY61" fmla="*/ 3997708 h 5753325"/>
              <a:gd name="connsiteX62" fmla="*/ 5127922 w 6530408"/>
              <a:gd name="connsiteY62" fmla="*/ 4022660 h 5753325"/>
              <a:gd name="connsiteX63" fmla="*/ 5020872 w 6530408"/>
              <a:gd name="connsiteY63" fmla="*/ 4075951 h 5753325"/>
              <a:gd name="connsiteX64" fmla="*/ 4991410 w 6530408"/>
              <a:gd name="connsiteY64" fmla="*/ 4087598 h 5753325"/>
              <a:gd name="connsiteX65" fmla="*/ 4930112 w 6530408"/>
              <a:gd name="connsiteY65" fmla="*/ 4138459 h 5753325"/>
              <a:gd name="connsiteX66" fmla="*/ 4834224 w 6530408"/>
              <a:gd name="connsiteY66" fmla="*/ 4231643 h 5753325"/>
              <a:gd name="connsiteX67" fmla="*/ 4812599 w 6530408"/>
              <a:gd name="connsiteY67" fmla="*/ 4249449 h 5753325"/>
              <a:gd name="connsiteX68" fmla="*/ 4789188 w 6530408"/>
              <a:gd name="connsiteY68" fmla="*/ 4256678 h 5753325"/>
              <a:gd name="connsiteX69" fmla="*/ 4779554 w 6530408"/>
              <a:gd name="connsiteY69" fmla="*/ 4251313 h 5753325"/>
              <a:gd name="connsiteX70" fmla="*/ 4766885 w 6530408"/>
              <a:gd name="connsiteY70" fmla="*/ 4259812 h 5753325"/>
              <a:gd name="connsiteX71" fmla="*/ 4762510 w 6530408"/>
              <a:gd name="connsiteY71" fmla="*/ 4260383 h 5753325"/>
              <a:gd name="connsiteX72" fmla="*/ 4738416 w 6530408"/>
              <a:gd name="connsiteY72" fmla="*/ 4265355 h 5753325"/>
              <a:gd name="connsiteX73" fmla="*/ 4712007 w 6530408"/>
              <a:gd name="connsiteY73" fmla="*/ 4317892 h 5753325"/>
              <a:gd name="connsiteX74" fmla="*/ 4658930 w 6530408"/>
              <a:gd name="connsiteY74" fmla="*/ 4348041 h 5753325"/>
              <a:gd name="connsiteX75" fmla="*/ 4443526 w 6530408"/>
              <a:gd name="connsiteY75" fmla="*/ 4507851 h 5753325"/>
              <a:gd name="connsiteX76" fmla="*/ 4289766 w 6530408"/>
              <a:gd name="connsiteY76" fmla="*/ 4711450 h 5753325"/>
              <a:gd name="connsiteX77" fmla="*/ 4150870 w 6530408"/>
              <a:gd name="connsiteY77" fmla="*/ 4818480 h 5753325"/>
              <a:gd name="connsiteX78" fmla="*/ 4006639 w 6530408"/>
              <a:gd name="connsiteY78" fmla="*/ 4933815 h 5753325"/>
              <a:gd name="connsiteX79" fmla="*/ 3298210 w 6530408"/>
              <a:gd name="connsiteY79" fmla="*/ 5070790 h 5753325"/>
              <a:gd name="connsiteX80" fmla="*/ 2947678 w 6530408"/>
              <a:gd name="connsiteY80" fmla="*/ 5117869 h 5753325"/>
              <a:gd name="connsiteX81" fmla="*/ 2822169 w 6530408"/>
              <a:gd name="connsiteY81" fmla="*/ 5129396 h 5753325"/>
              <a:gd name="connsiteX82" fmla="*/ 2538773 w 6530408"/>
              <a:gd name="connsiteY82" fmla="*/ 5313397 h 5753325"/>
              <a:gd name="connsiteX83" fmla="*/ 2014500 w 6530408"/>
              <a:gd name="connsiteY83" fmla="*/ 5519744 h 5753325"/>
              <a:gd name="connsiteX84" fmla="*/ 1934391 w 6530408"/>
              <a:gd name="connsiteY84" fmla="*/ 5591335 h 5753325"/>
              <a:gd name="connsiteX85" fmla="*/ 1892550 w 6530408"/>
              <a:gd name="connsiteY85" fmla="*/ 5649708 h 5753325"/>
              <a:gd name="connsiteX86" fmla="*/ 1854769 w 6530408"/>
              <a:gd name="connsiteY86" fmla="*/ 5647691 h 5753325"/>
              <a:gd name="connsiteX87" fmla="*/ 1809461 w 6530408"/>
              <a:gd name="connsiteY87" fmla="*/ 5648628 h 5753325"/>
              <a:gd name="connsiteX88" fmla="*/ 1745150 w 6530408"/>
              <a:gd name="connsiteY88" fmla="*/ 5693879 h 5753325"/>
              <a:gd name="connsiteX89" fmla="*/ 1713375 w 6530408"/>
              <a:gd name="connsiteY89" fmla="*/ 5684672 h 5753325"/>
              <a:gd name="connsiteX90" fmla="*/ 1707808 w 6530408"/>
              <a:gd name="connsiteY90" fmla="*/ 5682611 h 5753325"/>
              <a:gd name="connsiteX91" fmla="*/ 1679313 w 6530408"/>
              <a:gd name="connsiteY91" fmla="*/ 5672360 h 5753325"/>
              <a:gd name="connsiteX92" fmla="*/ 1646933 w 6530408"/>
              <a:gd name="connsiteY92" fmla="*/ 5666227 h 5753325"/>
              <a:gd name="connsiteX93" fmla="*/ 1610055 w 6530408"/>
              <a:gd name="connsiteY93" fmla="*/ 5673643 h 5753325"/>
              <a:gd name="connsiteX94" fmla="*/ 1437641 w 6530408"/>
              <a:gd name="connsiteY94" fmla="*/ 5723266 h 5753325"/>
              <a:gd name="connsiteX95" fmla="*/ 1332869 w 6530408"/>
              <a:gd name="connsiteY95" fmla="*/ 5744752 h 5753325"/>
              <a:gd name="connsiteX96" fmla="*/ 1290525 w 6530408"/>
              <a:gd name="connsiteY96" fmla="*/ 5740036 h 5753325"/>
              <a:gd name="connsiteX97" fmla="*/ 1233107 w 6530408"/>
              <a:gd name="connsiteY97" fmla="*/ 5742106 h 5753325"/>
              <a:gd name="connsiteX98" fmla="*/ 1214532 w 6530408"/>
              <a:gd name="connsiteY98" fmla="*/ 5753325 h 5753325"/>
              <a:gd name="connsiteX99" fmla="*/ 1199955 w 6530408"/>
              <a:gd name="connsiteY99" fmla="*/ 5744831 h 5753325"/>
              <a:gd name="connsiteX100" fmla="*/ 1162337 w 6530408"/>
              <a:gd name="connsiteY100" fmla="*/ 5738048 h 5753325"/>
              <a:gd name="connsiteX101" fmla="*/ 1053457 w 6530408"/>
              <a:gd name="connsiteY101" fmla="*/ 5688676 h 5753325"/>
              <a:gd name="connsiteX102" fmla="*/ 1025798 w 6530408"/>
              <a:gd name="connsiteY102" fmla="*/ 5673166 h 5753325"/>
              <a:gd name="connsiteX103" fmla="*/ 947900 w 6530408"/>
              <a:gd name="connsiteY103" fmla="*/ 5657848 h 5753325"/>
              <a:gd name="connsiteX104" fmla="*/ 815627 w 6530408"/>
              <a:gd name="connsiteY104" fmla="*/ 5642557 h 5753325"/>
              <a:gd name="connsiteX105" fmla="*/ 788251 w 6530408"/>
              <a:gd name="connsiteY105" fmla="*/ 5637065 h 5753325"/>
              <a:gd name="connsiteX106" fmla="*/ 767822 w 6530408"/>
              <a:gd name="connsiteY106" fmla="*/ 5623450 h 5753325"/>
              <a:gd name="connsiteX107" fmla="*/ 765791 w 6530408"/>
              <a:gd name="connsiteY107" fmla="*/ 5612539 h 5753325"/>
              <a:gd name="connsiteX108" fmla="*/ 751230 w 6530408"/>
              <a:gd name="connsiteY108" fmla="*/ 5608092 h 5753325"/>
              <a:gd name="connsiteX109" fmla="*/ 748008 w 6530408"/>
              <a:gd name="connsiteY109" fmla="*/ 5605052 h 5753325"/>
              <a:gd name="connsiteX110" fmla="*/ 728871 w 6530408"/>
              <a:gd name="connsiteY110" fmla="*/ 5589469 h 5753325"/>
              <a:gd name="connsiteX111" fmla="*/ 671898 w 6530408"/>
              <a:gd name="connsiteY111" fmla="*/ 5602363 h 5753325"/>
              <a:gd name="connsiteX112" fmla="*/ 615065 w 6530408"/>
              <a:gd name="connsiteY112" fmla="*/ 5580257 h 5753325"/>
              <a:gd name="connsiteX113" fmla="*/ 355785 w 6530408"/>
              <a:gd name="connsiteY113" fmla="*/ 5514383 h 5753325"/>
              <a:gd name="connsiteX114" fmla="*/ 102269 w 6530408"/>
              <a:gd name="connsiteY114" fmla="*/ 5524347 h 5753325"/>
              <a:gd name="connsiteX115" fmla="*/ 13160 w 6530408"/>
              <a:gd name="connsiteY115" fmla="*/ 5514159 h 5753325"/>
              <a:gd name="connsiteX116" fmla="*/ 0 w 6530408"/>
              <a:gd name="connsiteY116" fmla="*/ 5511735 h 5753325"/>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488360 w 6530408"/>
              <a:gd name="connsiteY8" fmla="*/ 535865 h 5753325"/>
              <a:gd name="connsiteX9" fmla="*/ 6492864 w 6530408"/>
              <a:gd name="connsiteY9" fmla="*/ 615799 h 5753325"/>
              <a:gd name="connsiteX10" fmla="*/ 6459988 w 6530408"/>
              <a:gd name="connsiteY10" fmla="*/ 707628 h 5753325"/>
              <a:gd name="connsiteX11" fmla="*/ 6453989 w 6530408"/>
              <a:gd name="connsiteY11" fmla="*/ 711876 h 5753325"/>
              <a:gd name="connsiteX12" fmla="*/ 6453209 w 6530408"/>
              <a:gd name="connsiteY12" fmla="*/ 719127 h 5753325"/>
              <a:gd name="connsiteX13" fmla="*/ 6457662 w 6530408"/>
              <a:gd name="connsiteY13" fmla="*/ 723331 h 5753325"/>
              <a:gd name="connsiteX14" fmla="*/ 6447445 w 6530408"/>
              <a:gd name="connsiteY14" fmla="*/ 780003 h 5753325"/>
              <a:gd name="connsiteX15" fmla="*/ 6426552 w 6530408"/>
              <a:gd name="connsiteY15" fmla="*/ 845805 h 5753325"/>
              <a:gd name="connsiteX16" fmla="*/ 6434072 w 6530408"/>
              <a:gd name="connsiteY16" fmla="*/ 910733 h 5753325"/>
              <a:gd name="connsiteX17" fmla="*/ 6432570 w 6530408"/>
              <a:gd name="connsiteY17" fmla="*/ 983394 h 5753325"/>
              <a:gd name="connsiteX18" fmla="*/ 6431878 w 6530408"/>
              <a:gd name="connsiteY18" fmla="*/ 1026728 h 5753325"/>
              <a:gd name="connsiteX19" fmla="*/ 6414269 w 6530408"/>
              <a:gd name="connsiteY19" fmla="*/ 1151111 h 5753325"/>
              <a:gd name="connsiteX20" fmla="*/ 6371722 w 6530408"/>
              <a:gd name="connsiteY20" fmla="*/ 1318080 h 5753325"/>
              <a:gd name="connsiteX21" fmla="*/ 6356023 w 6530408"/>
              <a:gd name="connsiteY21" fmla="*/ 1356227 h 5753325"/>
              <a:gd name="connsiteX22" fmla="*/ 6356157 w 6530408"/>
              <a:gd name="connsiteY22" fmla="*/ 1361967 h 5753325"/>
              <a:gd name="connsiteX23" fmla="*/ 6350613 w 6530408"/>
              <a:gd name="connsiteY23" fmla="*/ 1393569 h 5753325"/>
              <a:gd name="connsiteX24" fmla="*/ 6357062 w 6530408"/>
              <a:gd name="connsiteY24" fmla="*/ 1444071 h 5753325"/>
              <a:gd name="connsiteX25" fmla="*/ 6364832 w 6530408"/>
              <a:gd name="connsiteY25" fmla="*/ 1478763 h 5753325"/>
              <a:gd name="connsiteX26" fmla="*/ 6369745 w 6530408"/>
              <a:gd name="connsiteY26" fmla="*/ 1495680 h 5753325"/>
              <a:gd name="connsiteX27" fmla="*/ 6370898 w 6530408"/>
              <a:gd name="connsiteY27" fmla="*/ 1513331 h 5753325"/>
              <a:gd name="connsiteX28" fmla="*/ 6368801 w 6530408"/>
              <a:gd name="connsiteY28" fmla="*/ 1527414 h 5753325"/>
              <a:gd name="connsiteX29" fmla="*/ 6359177 w 6530408"/>
              <a:gd name="connsiteY29" fmla="*/ 1639513 h 5753325"/>
              <a:gd name="connsiteX30" fmla="*/ 6299489 w 6530408"/>
              <a:gd name="connsiteY30" fmla="*/ 1784860 h 5753325"/>
              <a:gd name="connsiteX31" fmla="*/ 6267878 w 6530408"/>
              <a:gd name="connsiteY31" fmla="*/ 1858572 h 5753325"/>
              <a:gd name="connsiteX32" fmla="*/ 6251146 w 6530408"/>
              <a:gd name="connsiteY32" fmla="*/ 1926167 h 5753325"/>
              <a:gd name="connsiteX33" fmla="*/ 6210686 w 6530408"/>
              <a:gd name="connsiteY33" fmla="*/ 2014834 h 5753325"/>
              <a:gd name="connsiteX34" fmla="*/ 6106652 w 6530408"/>
              <a:gd name="connsiteY34" fmla="*/ 2150572 h 5753325"/>
              <a:gd name="connsiteX35" fmla="*/ 6097813 w 6530408"/>
              <a:gd name="connsiteY35" fmla="*/ 2172208 h 5753325"/>
              <a:gd name="connsiteX36" fmla="*/ 6095990 w 6530408"/>
              <a:gd name="connsiteY36" fmla="*/ 2181185 h 5753325"/>
              <a:gd name="connsiteX37" fmla="*/ 6090126 w 6530408"/>
              <a:gd name="connsiteY37" fmla="*/ 2192533 h 5753325"/>
              <a:gd name="connsiteX38" fmla="*/ 6089503 w 6530408"/>
              <a:gd name="connsiteY38" fmla="*/ 2192543 h 5753325"/>
              <a:gd name="connsiteX39" fmla="*/ 6084946 w 6530408"/>
              <a:gd name="connsiteY39" fmla="*/ 2203694 h 5753325"/>
              <a:gd name="connsiteX40" fmla="*/ 5987861 w 6530408"/>
              <a:gd name="connsiteY40" fmla="*/ 2304868 h 5753325"/>
              <a:gd name="connsiteX41" fmla="*/ 5973439 w 6530408"/>
              <a:gd name="connsiteY41" fmla="*/ 2385635 h 5753325"/>
              <a:gd name="connsiteX42" fmla="*/ 5916727 w 6530408"/>
              <a:gd name="connsiteY42" fmla="*/ 2458777 h 5753325"/>
              <a:gd name="connsiteX43" fmla="*/ 5856524 w 6530408"/>
              <a:gd name="connsiteY43" fmla="*/ 2583281 h 5753325"/>
              <a:gd name="connsiteX44" fmla="*/ 5838091 w 6530408"/>
              <a:gd name="connsiteY44" fmla="*/ 2753474 h 5753325"/>
              <a:gd name="connsiteX45" fmla="*/ 5777471 w 6530408"/>
              <a:gd name="connsiteY45" fmla="*/ 2901570 h 5753325"/>
              <a:gd name="connsiteX46" fmla="*/ 5723992 w 6530408"/>
              <a:gd name="connsiteY46" fmla="*/ 2998752 h 5753325"/>
              <a:gd name="connsiteX47" fmla="*/ 5557886 w 6530408"/>
              <a:gd name="connsiteY47" fmla="*/ 3329735 h 5753325"/>
              <a:gd name="connsiteX48" fmla="*/ 5471501 w 6530408"/>
              <a:gd name="connsiteY48" fmla="*/ 3462221 h 5753325"/>
              <a:gd name="connsiteX49" fmla="*/ 5465154 w 6530408"/>
              <a:gd name="connsiteY49" fmla="*/ 3541065 h 5753325"/>
              <a:gd name="connsiteX50" fmla="*/ 5437889 w 6530408"/>
              <a:gd name="connsiteY50" fmla="*/ 3559927 h 5753325"/>
              <a:gd name="connsiteX51" fmla="*/ 5432770 w 6530408"/>
              <a:gd name="connsiteY51" fmla="*/ 3562948 h 5753325"/>
              <a:gd name="connsiteX52" fmla="*/ 5406795 w 6530408"/>
              <a:gd name="connsiteY52" fmla="*/ 3578594 h 5753325"/>
              <a:gd name="connsiteX53" fmla="*/ 5381495 w 6530408"/>
              <a:gd name="connsiteY53" fmla="*/ 3599883 h 5753325"/>
              <a:gd name="connsiteX54" fmla="*/ 5363689 w 6530408"/>
              <a:gd name="connsiteY54" fmla="*/ 3633299 h 5753325"/>
              <a:gd name="connsiteX55" fmla="*/ 5291870 w 6530408"/>
              <a:gd name="connsiteY55" fmla="*/ 3799039 h 5753325"/>
              <a:gd name="connsiteX56" fmla="*/ 5241600 w 6530408"/>
              <a:gd name="connsiteY56" fmla="*/ 3894238 h 5753325"/>
              <a:gd name="connsiteX57" fmla="*/ 5211041 w 6530408"/>
              <a:gd name="connsiteY57" fmla="*/ 3924184 h 5753325"/>
              <a:gd name="connsiteX58" fmla="*/ 5176073 w 6530408"/>
              <a:gd name="connsiteY58" fmla="*/ 3970179 h 5753325"/>
              <a:gd name="connsiteX59" fmla="*/ 5172826 w 6530408"/>
              <a:gd name="connsiteY59" fmla="*/ 3991773 h 5753325"/>
              <a:gd name="connsiteX60" fmla="*/ 5157053 w 6530408"/>
              <a:gd name="connsiteY60" fmla="*/ 3997708 h 5753325"/>
              <a:gd name="connsiteX61" fmla="*/ 5127922 w 6530408"/>
              <a:gd name="connsiteY61" fmla="*/ 4022660 h 5753325"/>
              <a:gd name="connsiteX62" fmla="*/ 5020872 w 6530408"/>
              <a:gd name="connsiteY62" fmla="*/ 4075951 h 5753325"/>
              <a:gd name="connsiteX63" fmla="*/ 4991410 w 6530408"/>
              <a:gd name="connsiteY63" fmla="*/ 4087598 h 5753325"/>
              <a:gd name="connsiteX64" fmla="*/ 4930112 w 6530408"/>
              <a:gd name="connsiteY64" fmla="*/ 4138459 h 5753325"/>
              <a:gd name="connsiteX65" fmla="*/ 4834224 w 6530408"/>
              <a:gd name="connsiteY65" fmla="*/ 4231643 h 5753325"/>
              <a:gd name="connsiteX66" fmla="*/ 4812599 w 6530408"/>
              <a:gd name="connsiteY66" fmla="*/ 4249449 h 5753325"/>
              <a:gd name="connsiteX67" fmla="*/ 4789188 w 6530408"/>
              <a:gd name="connsiteY67" fmla="*/ 4256678 h 5753325"/>
              <a:gd name="connsiteX68" fmla="*/ 4779554 w 6530408"/>
              <a:gd name="connsiteY68" fmla="*/ 4251313 h 5753325"/>
              <a:gd name="connsiteX69" fmla="*/ 4766885 w 6530408"/>
              <a:gd name="connsiteY69" fmla="*/ 4259812 h 5753325"/>
              <a:gd name="connsiteX70" fmla="*/ 4762510 w 6530408"/>
              <a:gd name="connsiteY70" fmla="*/ 4260383 h 5753325"/>
              <a:gd name="connsiteX71" fmla="*/ 4738416 w 6530408"/>
              <a:gd name="connsiteY71" fmla="*/ 4265355 h 5753325"/>
              <a:gd name="connsiteX72" fmla="*/ 4712007 w 6530408"/>
              <a:gd name="connsiteY72" fmla="*/ 4317892 h 5753325"/>
              <a:gd name="connsiteX73" fmla="*/ 4658930 w 6530408"/>
              <a:gd name="connsiteY73" fmla="*/ 4348041 h 5753325"/>
              <a:gd name="connsiteX74" fmla="*/ 4443526 w 6530408"/>
              <a:gd name="connsiteY74" fmla="*/ 4507851 h 5753325"/>
              <a:gd name="connsiteX75" fmla="*/ 4289766 w 6530408"/>
              <a:gd name="connsiteY75" fmla="*/ 4711450 h 5753325"/>
              <a:gd name="connsiteX76" fmla="*/ 4150870 w 6530408"/>
              <a:gd name="connsiteY76" fmla="*/ 4818480 h 5753325"/>
              <a:gd name="connsiteX77" fmla="*/ 4006639 w 6530408"/>
              <a:gd name="connsiteY77" fmla="*/ 4933815 h 5753325"/>
              <a:gd name="connsiteX78" fmla="*/ 3298210 w 6530408"/>
              <a:gd name="connsiteY78" fmla="*/ 5070790 h 5753325"/>
              <a:gd name="connsiteX79" fmla="*/ 2947678 w 6530408"/>
              <a:gd name="connsiteY79" fmla="*/ 5117869 h 5753325"/>
              <a:gd name="connsiteX80" fmla="*/ 2822169 w 6530408"/>
              <a:gd name="connsiteY80" fmla="*/ 5129396 h 5753325"/>
              <a:gd name="connsiteX81" fmla="*/ 2538773 w 6530408"/>
              <a:gd name="connsiteY81" fmla="*/ 5313397 h 5753325"/>
              <a:gd name="connsiteX82" fmla="*/ 2014500 w 6530408"/>
              <a:gd name="connsiteY82" fmla="*/ 5519744 h 5753325"/>
              <a:gd name="connsiteX83" fmla="*/ 1934391 w 6530408"/>
              <a:gd name="connsiteY83" fmla="*/ 5591335 h 5753325"/>
              <a:gd name="connsiteX84" fmla="*/ 1892550 w 6530408"/>
              <a:gd name="connsiteY84" fmla="*/ 5649708 h 5753325"/>
              <a:gd name="connsiteX85" fmla="*/ 1854769 w 6530408"/>
              <a:gd name="connsiteY85" fmla="*/ 5647691 h 5753325"/>
              <a:gd name="connsiteX86" fmla="*/ 1809461 w 6530408"/>
              <a:gd name="connsiteY86" fmla="*/ 5648628 h 5753325"/>
              <a:gd name="connsiteX87" fmla="*/ 1745150 w 6530408"/>
              <a:gd name="connsiteY87" fmla="*/ 5693879 h 5753325"/>
              <a:gd name="connsiteX88" fmla="*/ 1713375 w 6530408"/>
              <a:gd name="connsiteY88" fmla="*/ 5684672 h 5753325"/>
              <a:gd name="connsiteX89" fmla="*/ 1707808 w 6530408"/>
              <a:gd name="connsiteY89" fmla="*/ 5682611 h 5753325"/>
              <a:gd name="connsiteX90" fmla="*/ 1679313 w 6530408"/>
              <a:gd name="connsiteY90" fmla="*/ 5672360 h 5753325"/>
              <a:gd name="connsiteX91" fmla="*/ 1646933 w 6530408"/>
              <a:gd name="connsiteY91" fmla="*/ 5666227 h 5753325"/>
              <a:gd name="connsiteX92" fmla="*/ 1610055 w 6530408"/>
              <a:gd name="connsiteY92" fmla="*/ 5673643 h 5753325"/>
              <a:gd name="connsiteX93" fmla="*/ 1437641 w 6530408"/>
              <a:gd name="connsiteY93" fmla="*/ 5723266 h 5753325"/>
              <a:gd name="connsiteX94" fmla="*/ 1332869 w 6530408"/>
              <a:gd name="connsiteY94" fmla="*/ 5744752 h 5753325"/>
              <a:gd name="connsiteX95" fmla="*/ 1290525 w 6530408"/>
              <a:gd name="connsiteY95" fmla="*/ 5740036 h 5753325"/>
              <a:gd name="connsiteX96" fmla="*/ 1233107 w 6530408"/>
              <a:gd name="connsiteY96" fmla="*/ 5742106 h 5753325"/>
              <a:gd name="connsiteX97" fmla="*/ 1214532 w 6530408"/>
              <a:gd name="connsiteY97" fmla="*/ 5753325 h 5753325"/>
              <a:gd name="connsiteX98" fmla="*/ 1199955 w 6530408"/>
              <a:gd name="connsiteY98" fmla="*/ 5744831 h 5753325"/>
              <a:gd name="connsiteX99" fmla="*/ 1162337 w 6530408"/>
              <a:gd name="connsiteY99" fmla="*/ 5738048 h 5753325"/>
              <a:gd name="connsiteX100" fmla="*/ 1053457 w 6530408"/>
              <a:gd name="connsiteY100" fmla="*/ 5688676 h 5753325"/>
              <a:gd name="connsiteX101" fmla="*/ 1025798 w 6530408"/>
              <a:gd name="connsiteY101" fmla="*/ 5673166 h 5753325"/>
              <a:gd name="connsiteX102" fmla="*/ 947900 w 6530408"/>
              <a:gd name="connsiteY102" fmla="*/ 5657848 h 5753325"/>
              <a:gd name="connsiteX103" fmla="*/ 815627 w 6530408"/>
              <a:gd name="connsiteY103" fmla="*/ 5642557 h 5753325"/>
              <a:gd name="connsiteX104" fmla="*/ 788251 w 6530408"/>
              <a:gd name="connsiteY104" fmla="*/ 5637065 h 5753325"/>
              <a:gd name="connsiteX105" fmla="*/ 767822 w 6530408"/>
              <a:gd name="connsiteY105" fmla="*/ 5623450 h 5753325"/>
              <a:gd name="connsiteX106" fmla="*/ 765791 w 6530408"/>
              <a:gd name="connsiteY106" fmla="*/ 5612539 h 5753325"/>
              <a:gd name="connsiteX107" fmla="*/ 751230 w 6530408"/>
              <a:gd name="connsiteY107" fmla="*/ 5608092 h 5753325"/>
              <a:gd name="connsiteX108" fmla="*/ 748008 w 6530408"/>
              <a:gd name="connsiteY108" fmla="*/ 5605052 h 5753325"/>
              <a:gd name="connsiteX109" fmla="*/ 728871 w 6530408"/>
              <a:gd name="connsiteY109" fmla="*/ 5589469 h 5753325"/>
              <a:gd name="connsiteX110" fmla="*/ 671898 w 6530408"/>
              <a:gd name="connsiteY110" fmla="*/ 5602363 h 5753325"/>
              <a:gd name="connsiteX111" fmla="*/ 615065 w 6530408"/>
              <a:gd name="connsiteY111" fmla="*/ 5580257 h 5753325"/>
              <a:gd name="connsiteX112" fmla="*/ 355785 w 6530408"/>
              <a:gd name="connsiteY112" fmla="*/ 5514383 h 5753325"/>
              <a:gd name="connsiteX113" fmla="*/ 102269 w 6530408"/>
              <a:gd name="connsiteY113" fmla="*/ 5524347 h 5753325"/>
              <a:gd name="connsiteX114" fmla="*/ 13160 w 6530408"/>
              <a:gd name="connsiteY114" fmla="*/ 5514159 h 5753325"/>
              <a:gd name="connsiteX115" fmla="*/ 0 w 6530408"/>
              <a:gd name="connsiteY115" fmla="*/ 5511735 h 5753325"/>
              <a:gd name="connsiteX116" fmla="*/ 0 w 6530408"/>
              <a:gd name="connsiteY116" fmla="*/ 0 h 5753325"/>
              <a:gd name="connsiteX0" fmla="*/ 0 w 6506836"/>
              <a:gd name="connsiteY0" fmla="*/ 0 h 5753325"/>
              <a:gd name="connsiteX1" fmla="*/ 6438980 w 6506836"/>
              <a:gd name="connsiteY1" fmla="*/ 0 h 5753325"/>
              <a:gd name="connsiteX2" fmla="*/ 6439047 w 6506836"/>
              <a:gd name="connsiteY2" fmla="*/ 147 h 5753325"/>
              <a:gd name="connsiteX3" fmla="*/ 6443456 w 6506836"/>
              <a:gd name="connsiteY3" fmla="*/ 130105 h 5753325"/>
              <a:gd name="connsiteX4" fmla="*/ 6447632 w 6506836"/>
              <a:gd name="connsiteY4" fmla="*/ 170016 h 5753325"/>
              <a:gd name="connsiteX5" fmla="*/ 6465936 w 6506836"/>
              <a:gd name="connsiteY5" fmla="*/ 274847 h 5753325"/>
              <a:gd name="connsiteX6" fmla="*/ 6506836 w 6506836"/>
              <a:gd name="connsiteY6" fmla="*/ 331778 h 5753325"/>
              <a:gd name="connsiteX7" fmla="*/ 6488360 w 6506836"/>
              <a:gd name="connsiteY7" fmla="*/ 535865 h 5753325"/>
              <a:gd name="connsiteX8" fmla="*/ 6492864 w 6506836"/>
              <a:gd name="connsiteY8" fmla="*/ 615799 h 5753325"/>
              <a:gd name="connsiteX9" fmla="*/ 6459988 w 6506836"/>
              <a:gd name="connsiteY9" fmla="*/ 707628 h 5753325"/>
              <a:gd name="connsiteX10" fmla="*/ 6453989 w 6506836"/>
              <a:gd name="connsiteY10" fmla="*/ 711876 h 5753325"/>
              <a:gd name="connsiteX11" fmla="*/ 6453209 w 6506836"/>
              <a:gd name="connsiteY11" fmla="*/ 719127 h 5753325"/>
              <a:gd name="connsiteX12" fmla="*/ 6457662 w 6506836"/>
              <a:gd name="connsiteY12" fmla="*/ 723331 h 5753325"/>
              <a:gd name="connsiteX13" fmla="*/ 6447445 w 6506836"/>
              <a:gd name="connsiteY13" fmla="*/ 780003 h 5753325"/>
              <a:gd name="connsiteX14" fmla="*/ 6426552 w 6506836"/>
              <a:gd name="connsiteY14" fmla="*/ 845805 h 5753325"/>
              <a:gd name="connsiteX15" fmla="*/ 6434072 w 6506836"/>
              <a:gd name="connsiteY15" fmla="*/ 910733 h 5753325"/>
              <a:gd name="connsiteX16" fmla="*/ 6432570 w 6506836"/>
              <a:gd name="connsiteY16" fmla="*/ 983394 h 5753325"/>
              <a:gd name="connsiteX17" fmla="*/ 6431878 w 6506836"/>
              <a:gd name="connsiteY17" fmla="*/ 1026728 h 5753325"/>
              <a:gd name="connsiteX18" fmla="*/ 6414269 w 6506836"/>
              <a:gd name="connsiteY18" fmla="*/ 1151111 h 5753325"/>
              <a:gd name="connsiteX19" fmla="*/ 6371722 w 6506836"/>
              <a:gd name="connsiteY19" fmla="*/ 1318080 h 5753325"/>
              <a:gd name="connsiteX20" fmla="*/ 6356023 w 6506836"/>
              <a:gd name="connsiteY20" fmla="*/ 1356227 h 5753325"/>
              <a:gd name="connsiteX21" fmla="*/ 6356157 w 6506836"/>
              <a:gd name="connsiteY21" fmla="*/ 1361967 h 5753325"/>
              <a:gd name="connsiteX22" fmla="*/ 6350613 w 6506836"/>
              <a:gd name="connsiteY22" fmla="*/ 1393569 h 5753325"/>
              <a:gd name="connsiteX23" fmla="*/ 6357062 w 6506836"/>
              <a:gd name="connsiteY23" fmla="*/ 1444071 h 5753325"/>
              <a:gd name="connsiteX24" fmla="*/ 6364832 w 6506836"/>
              <a:gd name="connsiteY24" fmla="*/ 1478763 h 5753325"/>
              <a:gd name="connsiteX25" fmla="*/ 6369745 w 6506836"/>
              <a:gd name="connsiteY25" fmla="*/ 1495680 h 5753325"/>
              <a:gd name="connsiteX26" fmla="*/ 6370898 w 6506836"/>
              <a:gd name="connsiteY26" fmla="*/ 1513331 h 5753325"/>
              <a:gd name="connsiteX27" fmla="*/ 6368801 w 6506836"/>
              <a:gd name="connsiteY27" fmla="*/ 1527414 h 5753325"/>
              <a:gd name="connsiteX28" fmla="*/ 6359177 w 6506836"/>
              <a:gd name="connsiteY28" fmla="*/ 1639513 h 5753325"/>
              <a:gd name="connsiteX29" fmla="*/ 6299489 w 6506836"/>
              <a:gd name="connsiteY29" fmla="*/ 1784860 h 5753325"/>
              <a:gd name="connsiteX30" fmla="*/ 6267878 w 6506836"/>
              <a:gd name="connsiteY30" fmla="*/ 1858572 h 5753325"/>
              <a:gd name="connsiteX31" fmla="*/ 6251146 w 6506836"/>
              <a:gd name="connsiteY31" fmla="*/ 1926167 h 5753325"/>
              <a:gd name="connsiteX32" fmla="*/ 6210686 w 6506836"/>
              <a:gd name="connsiteY32" fmla="*/ 2014834 h 5753325"/>
              <a:gd name="connsiteX33" fmla="*/ 6106652 w 6506836"/>
              <a:gd name="connsiteY33" fmla="*/ 2150572 h 5753325"/>
              <a:gd name="connsiteX34" fmla="*/ 6097813 w 6506836"/>
              <a:gd name="connsiteY34" fmla="*/ 2172208 h 5753325"/>
              <a:gd name="connsiteX35" fmla="*/ 6095990 w 6506836"/>
              <a:gd name="connsiteY35" fmla="*/ 2181185 h 5753325"/>
              <a:gd name="connsiteX36" fmla="*/ 6090126 w 6506836"/>
              <a:gd name="connsiteY36" fmla="*/ 2192533 h 5753325"/>
              <a:gd name="connsiteX37" fmla="*/ 6089503 w 6506836"/>
              <a:gd name="connsiteY37" fmla="*/ 2192543 h 5753325"/>
              <a:gd name="connsiteX38" fmla="*/ 6084946 w 6506836"/>
              <a:gd name="connsiteY38" fmla="*/ 2203694 h 5753325"/>
              <a:gd name="connsiteX39" fmla="*/ 5987861 w 6506836"/>
              <a:gd name="connsiteY39" fmla="*/ 2304868 h 5753325"/>
              <a:gd name="connsiteX40" fmla="*/ 5973439 w 6506836"/>
              <a:gd name="connsiteY40" fmla="*/ 2385635 h 5753325"/>
              <a:gd name="connsiteX41" fmla="*/ 5916727 w 6506836"/>
              <a:gd name="connsiteY41" fmla="*/ 2458777 h 5753325"/>
              <a:gd name="connsiteX42" fmla="*/ 5856524 w 6506836"/>
              <a:gd name="connsiteY42" fmla="*/ 2583281 h 5753325"/>
              <a:gd name="connsiteX43" fmla="*/ 5838091 w 6506836"/>
              <a:gd name="connsiteY43" fmla="*/ 2753474 h 5753325"/>
              <a:gd name="connsiteX44" fmla="*/ 5777471 w 6506836"/>
              <a:gd name="connsiteY44" fmla="*/ 2901570 h 5753325"/>
              <a:gd name="connsiteX45" fmla="*/ 5723992 w 6506836"/>
              <a:gd name="connsiteY45" fmla="*/ 2998752 h 5753325"/>
              <a:gd name="connsiteX46" fmla="*/ 5557886 w 6506836"/>
              <a:gd name="connsiteY46" fmla="*/ 3329735 h 5753325"/>
              <a:gd name="connsiteX47" fmla="*/ 5471501 w 6506836"/>
              <a:gd name="connsiteY47" fmla="*/ 3462221 h 5753325"/>
              <a:gd name="connsiteX48" fmla="*/ 5465154 w 6506836"/>
              <a:gd name="connsiteY48" fmla="*/ 3541065 h 5753325"/>
              <a:gd name="connsiteX49" fmla="*/ 5437889 w 6506836"/>
              <a:gd name="connsiteY49" fmla="*/ 3559927 h 5753325"/>
              <a:gd name="connsiteX50" fmla="*/ 5432770 w 6506836"/>
              <a:gd name="connsiteY50" fmla="*/ 3562948 h 5753325"/>
              <a:gd name="connsiteX51" fmla="*/ 5406795 w 6506836"/>
              <a:gd name="connsiteY51" fmla="*/ 3578594 h 5753325"/>
              <a:gd name="connsiteX52" fmla="*/ 5381495 w 6506836"/>
              <a:gd name="connsiteY52" fmla="*/ 3599883 h 5753325"/>
              <a:gd name="connsiteX53" fmla="*/ 5363689 w 6506836"/>
              <a:gd name="connsiteY53" fmla="*/ 3633299 h 5753325"/>
              <a:gd name="connsiteX54" fmla="*/ 5291870 w 6506836"/>
              <a:gd name="connsiteY54" fmla="*/ 3799039 h 5753325"/>
              <a:gd name="connsiteX55" fmla="*/ 5241600 w 6506836"/>
              <a:gd name="connsiteY55" fmla="*/ 3894238 h 5753325"/>
              <a:gd name="connsiteX56" fmla="*/ 5211041 w 6506836"/>
              <a:gd name="connsiteY56" fmla="*/ 3924184 h 5753325"/>
              <a:gd name="connsiteX57" fmla="*/ 5176073 w 6506836"/>
              <a:gd name="connsiteY57" fmla="*/ 3970179 h 5753325"/>
              <a:gd name="connsiteX58" fmla="*/ 5172826 w 6506836"/>
              <a:gd name="connsiteY58" fmla="*/ 3991773 h 5753325"/>
              <a:gd name="connsiteX59" fmla="*/ 5157053 w 6506836"/>
              <a:gd name="connsiteY59" fmla="*/ 3997708 h 5753325"/>
              <a:gd name="connsiteX60" fmla="*/ 5127922 w 6506836"/>
              <a:gd name="connsiteY60" fmla="*/ 4022660 h 5753325"/>
              <a:gd name="connsiteX61" fmla="*/ 5020872 w 6506836"/>
              <a:gd name="connsiteY61" fmla="*/ 4075951 h 5753325"/>
              <a:gd name="connsiteX62" fmla="*/ 4991410 w 6506836"/>
              <a:gd name="connsiteY62" fmla="*/ 4087598 h 5753325"/>
              <a:gd name="connsiteX63" fmla="*/ 4930112 w 6506836"/>
              <a:gd name="connsiteY63" fmla="*/ 4138459 h 5753325"/>
              <a:gd name="connsiteX64" fmla="*/ 4834224 w 6506836"/>
              <a:gd name="connsiteY64" fmla="*/ 4231643 h 5753325"/>
              <a:gd name="connsiteX65" fmla="*/ 4812599 w 6506836"/>
              <a:gd name="connsiteY65" fmla="*/ 4249449 h 5753325"/>
              <a:gd name="connsiteX66" fmla="*/ 4789188 w 6506836"/>
              <a:gd name="connsiteY66" fmla="*/ 4256678 h 5753325"/>
              <a:gd name="connsiteX67" fmla="*/ 4779554 w 6506836"/>
              <a:gd name="connsiteY67" fmla="*/ 4251313 h 5753325"/>
              <a:gd name="connsiteX68" fmla="*/ 4766885 w 6506836"/>
              <a:gd name="connsiteY68" fmla="*/ 4259812 h 5753325"/>
              <a:gd name="connsiteX69" fmla="*/ 4762510 w 6506836"/>
              <a:gd name="connsiteY69" fmla="*/ 4260383 h 5753325"/>
              <a:gd name="connsiteX70" fmla="*/ 4738416 w 6506836"/>
              <a:gd name="connsiteY70" fmla="*/ 4265355 h 5753325"/>
              <a:gd name="connsiteX71" fmla="*/ 4712007 w 6506836"/>
              <a:gd name="connsiteY71" fmla="*/ 4317892 h 5753325"/>
              <a:gd name="connsiteX72" fmla="*/ 4658930 w 6506836"/>
              <a:gd name="connsiteY72" fmla="*/ 4348041 h 5753325"/>
              <a:gd name="connsiteX73" fmla="*/ 4443526 w 6506836"/>
              <a:gd name="connsiteY73" fmla="*/ 4507851 h 5753325"/>
              <a:gd name="connsiteX74" fmla="*/ 4289766 w 6506836"/>
              <a:gd name="connsiteY74" fmla="*/ 4711450 h 5753325"/>
              <a:gd name="connsiteX75" fmla="*/ 4150870 w 6506836"/>
              <a:gd name="connsiteY75" fmla="*/ 4818480 h 5753325"/>
              <a:gd name="connsiteX76" fmla="*/ 4006639 w 6506836"/>
              <a:gd name="connsiteY76" fmla="*/ 4933815 h 5753325"/>
              <a:gd name="connsiteX77" fmla="*/ 3298210 w 6506836"/>
              <a:gd name="connsiteY77" fmla="*/ 5070790 h 5753325"/>
              <a:gd name="connsiteX78" fmla="*/ 2947678 w 6506836"/>
              <a:gd name="connsiteY78" fmla="*/ 5117869 h 5753325"/>
              <a:gd name="connsiteX79" fmla="*/ 2822169 w 6506836"/>
              <a:gd name="connsiteY79" fmla="*/ 5129396 h 5753325"/>
              <a:gd name="connsiteX80" fmla="*/ 2538773 w 6506836"/>
              <a:gd name="connsiteY80" fmla="*/ 5313397 h 5753325"/>
              <a:gd name="connsiteX81" fmla="*/ 2014500 w 6506836"/>
              <a:gd name="connsiteY81" fmla="*/ 5519744 h 5753325"/>
              <a:gd name="connsiteX82" fmla="*/ 1934391 w 6506836"/>
              <a:gd name="connsiteY82" fmla="*/ 5591335 h 5753325"/>
              <a:gd name="connsiteX83" fmla="*/ 1892550 w 6506836"/>
              <a:gd name="connsiteY83" fmla="*/ 5649708 h 5753325"/>
              <a:gd name="connsiteX84" fmla="*/ 1854769 w 6506836"/>
              <a:gd name="connsiteY84" fmla="*/ 5647691 h 5753325"/>
              <a:gd name="connsiteX85" fmla="*/ 1809461 w 6506836"/>
              <a:gd name="connsiteY85" fmla="*/ 5648628 h 5753325"/>
              <a:gd name="connsiteX86" fmla="*/ 1745150 w 6506836"/>
              <a:gd name="connsiteY86" fmla="*/ 5693879 h 5753325"/>
              <a:gd name="connsiteX87" fmla="*/ 1713375 w 6506836"/>
              <a:gd name="connsiteY87" fmla="*/ 5684672 h 5753325"/>
              <a:gd name="connsiteX88" fmla="*/ 1707808 w 6506836"/>
              <a:gd name="connsiteY88" fmla="*/ 5682611 h 5753325"/>
              <a:gd name="connsiteX89" fmla="*/ 1679313 w 6506836"/>
              <a:gd name="connsiteY89" fmla="*/ 5672360 h 5753325"/>
              <a:gd name="connsiteX90" fmla="*/ 1646933 w 6506836"/>
              <a:gd name="connsiteY90" fmla="*/ 5666227 h 5753325"/>
              <a:gd name="connsiteX91" fmla="*/ 1610055 w 6506836"/>
              <a:gd name="connsiteY91" fmla="*/ 5673643 h 5753325"/>
              <a:gd name="connsiteX92" fmla="*/ 1437641 w 6506836"/>
              <a:gd name="connsiteY92" fmla="*/ 5723266 h 5753325"/>
              <a:gd name="connsiteX93" fmla="*/ 1332869 w 6506836"/>
              <a:gd name="connsiteY93" fmla="*/ 5744752 h 5753325"/>
              <a:gd name="connsiteX94" fmla="*/ 1290525 w 6506836"/>
              <a:gd name="connsiteY94" fmla="*/ 5740036 h 5753325"/>
              <a:gd name="connsiteX95" fmla="*/ 1233107 w 6506836"/>
              <a:gd name="connsiteY95" fmla="*/ 5742106 h 5753325"/>
              <a:gd name="connsiteX96" fmla="*/ 1214532 w 6506836"/>
              <a:gd name="connsiteY96" fmla="*/ 5753325 h 5753325"/>
              <a:gd name="connsiteX97" fmla="*/ 1199955 w 6506836"/>
              <a:gd name="connsiteY97" fmla="*/ 5744831 h 5753325"/>
              <a:gd name="connsiteX98" fmla="*/ 1162337 w 6506836"/>
              <a:gd name="connsiteY98" fmla="*/ 5738048 h 5753325"/>
              <a:gd name="connsiteX99" fmla="*/ 1053457 w 6506836"/>
              <a:gd name="connsiteY99" fmla="*/ 5688676 h 5753325"/>
              <a:gd name="connsiteX100" fmla="*/ 1025798 w 6506836"/>
              <a:gd name="connsiteY100" fmla="*/ 5673166 h 5753325"/>
              <a:gd name="connsiteX101" fmla="*/ 947900 w 6506836"/>
              <a:gd name="connsiteY101" fmla="*/ 5657848 h 5753325"/>
              <a:gd name="connsiteX102" fmla="*/ 815627 w 6506836"/>
              <a:gd name="connsiteY102" fmla="*/ 5642557 h 5753325"/>
              <a:gd name="connsiteX103" fmla="*/ 788251 w 6506836"/>
              <a:gd name="connsiteY103" fmla="*/ 5637065 h 5753325"/>
              <a:gd name="connsiteX104" fmla="*/ 767822 w 6506836"/>
              <a:gd name="connsiteY104" fmla="*/ 5623450 h 5753325"/>
              <a:gd name="connsiteX105" fmla="*/ 765791 w 6506836"/>
              <a:gd name="connsiteY105" fmla="*/ 5612539 h 5753325"/>
              <a:gd name="connsiteX106" fmla="*/ 751230 w 6506836"/>
              <a:gd name="connsiteY106" fmla="*/ 5608092 h 5753325"/>
              <a:gd name="connsiteX107" fmla="*/ 748008 w 6506836"/>
              <a:gd name="connsiteY107" fmla="*/ 5605052 h 5753325"/>
              <a:gd name="connsiteX108" fmla="*/ 728871 w 6506836"/>
              <a:gd name="connsiteY108" fmla="*/ 5589469 h 5753325"/>
              <a:gd name="connsiteX109" fmla="*/ 671898 w 6506836"/>
              <a:gd name="connsiteY109" fmla="*/ 5602363 h 5753325"/>
              <a:gd name="connsiteX110" fmla="*/ 615065 w 6506836"/>
              <a:gd name="connsiteY110" fmla="*/ 5580257 h 5753325"/>
              <a:gd name="connsiteX111" fmla="*/ 355785 w 6506836"/>
              <a:gd name="connsiteY111" fmla="*/ 5514383 h 5753325"/>
              <a:gd name="connsiteX112" fmla="*/ 102269 w 6506836"/>
              <a:gd name="connsiteY112" fmla="*/ 5524347 h 5753325"/>
              <a:gd name="connsiteX113" fmla="*/ 13160 w 6506836"/>
              <a:gd name="connsiteY113" fmla="*/ 5514159 h 5753325"/>
              <a:gd name="connsiteX114" fmla="*/ 0 w 6506836"/>
              <a:gd name="connsiteY114" fmla="*/ 5511735 h 5753325"/>
              <a:gd name="connsiteX115" fmla="*/ 0 w 6506836"/>
              <a:gd name="connsiteY115"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465936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375685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62955"/>
              <a:gd name="connsiteY0" fmla="*/ 0 h 5753325"/>
              <a:gd name="connsiteX1" fmla="*/ 6438980 w 6462955"/>
              <a:gd name="connsiteY1" fmla="*/ 0 h 5753325"/>
              <a:gd name="connsiteX2" fmla="*/ 6439047 w 6462955"/>
              <a:gd name="connsiteY2" fmla="*/ 147 h 5753325"/>
              <a:gd name="connsiteX3" fmla="*/ 6443456 w 6462955"/>
              <a:gd name="connsiteY3" fmla="*/ 130105 h 5753325"/>
              <a:gd name="connsiteX4" fmla="*/ 6447632 w 6462955"/>
              <a:gd name="connsiteY4" fmla="*/ 170016 h 5753325"/>
              <a:gd name="connsiteX5" fmla="*/ 6396598 w 6462955"/>
              <a:gd name="connsiteY5" fmla="*/ 274847 h 5753325"/>
              <a:gd name="connsiteX6" fmla="*/ 6375685 w 6462955"/>
              <a:gd name="connsiteY6" fmla="*/ 535865 h 5753325"/>
              <a:gd name="connsiteX7" fmla="*/ 6354187 w 6462955"/>
              <a:gd name="connsiteY7" fmla="*/ 615799 h 5753325"/>
              <a:gd name="connsiteX8" fmla="*/ 6459988 w 6462955"/>
              <a:gd name="connsiteY8" fmla="*/ 707628 h 5753325"/>
              <a:gd name="connsiteX9" fmla="*/ 6453989 w 6462955"/>
              <a:gd name="connsiteY9" fmla="*/ 711876 h 5753325"/>
              <a:gd name="connsiteX10" fmla="*/ 6453209 w 6462955"/>
              <a:gd name="connsiteY10" fmla="*/ 719127 h 5753325"/>
              <a:gd name="connsiteX11" fmla="*/ 6457662 w 6462955"/>
              <a:gd name="connsiteY11" fmla="*/ 723331 h 5753325"/>
              <a:gd name="connsiteX12" fmla="*/ 6447445 w 6462955"/>
              <a:gd name="connsiteY12" fmla="*/ 780003 h 5753325"/>
              <a:gd name="connsiteX13" fmla="*/ 6426552 w 6462955"/>
              <a:gd name="connsiteY13" fmla="*/ 845805 h 5753325"/>
              <a:gd name="connsiteX14" fmla="*/ 6434072 w 6462955"/>
              <a:gd name="connsiteY14" fmla="*/ 910733 h 5753325"/>
              <a:gd name="connsiteX15" fmla="*/ 6432570 w 6462955"/>
              <a:gd name="connsiteY15" fmla="*/ 983394 h 5753325"/>
              <a:gd name="connsiteX16" fmla="*/ 6431878 w 6462955"/>
              <a:gd name="connsiteY16" fmla="*/ 1026728 h 5753325"/>
              <a:gd name="connsiteX17" fmla="*/ 6414269 w 6462955"/>
              <a:gd name="connsiteY17" fmla="*/ 1151111 h 5753325"/>
              <a:gd name="connsiteX18" fmla="*/ 6371722 w 6462955"/>
              <a:gd name="connsiteY18" fmla="*/ 1318080 h 5753325"/>
              <a:gd name="connsiteX19" fmla="*/ 6356023 w 6462955"/>
              <a:gd name="connsiteY19" fmla="*/ 1356227 h 5753325"/>
              <a:gd name="connsiteX20" fmla="*/ 6356157 w 6462955"/>
              <a:gd name="connsiteY20" fmla="*/ 1361967 h 5753325"/>
              <a:gd name="connsiteX21" fmla="*/ 6350613 w 6462955"/>
              <a:gd name="connsiteY21" fmla="*/ 1393569 h 5753325"/>
              <a:gd name="connsiteX22" fmla="*/ 6357062 w 6462955"/>
              <a:gd name="connsiteY22" fmla="*/ 1444071 h 5753325"/>
              <a:gd name="connsiteX23" fmla="*/ 6364832 w 6462955"/>
              <a:gd name="connsiteY23" fmla="*/ 1478763 h 5753325"/>
              <a:gd name="connsiteX24" fmla="*/ 6369745 w 6462955"/>
              <a:gd name="connsiteY24" fmla="*/ 1495680 h 5753325"/>
              <a:gd name="connsiteX25" fmla="*/ 6370898 w 6462955"/>
              <a:gd name="connsiteY25" fmla="*/ 1513331 h 5753325"/>
              <a:gd name="connsiteX26" fmla="*/ 6368801 w 6462955"/>
              <a:gd name="connsiteY26" fmla="*/ 1527414 h 5753325"/>
              <a:gd name="connsiteX27" fmla="*/ 6359177 w 6462955"/>
              <a:gd name="connsiteY27" fmla="*/ 1639513 h 5753325"/>
              <a:gd name="connsiteX28" fmla="*/ 6299489 w 6462955"/>
              <a:gd name="connsiteY28" fmla="*/ 1784860 h 5753325"/>
              <a:gd name="connsiteX29" fmla="*/ 6267878 w 6462955"/>
              <a:gd name="connsiteY29" fmla="*/ 1858572 h 5753325"/>
              <a:gd name="connsiteX30" fmla="*/ 6251146 w 6462955"/>
              <a:gd name="connsiteY30" fmla="*/ 1926167 h 5753325"/>
              <a:gd name="connsiteX31" fmla="*/ 6210686 w 6462955"/>
              <a:gd name="connsiteY31" fmla="*/ 2014834 h 5753325"/>
              <a:gd name="connsiteX32" fmla="*/ 6106652 w 6462955"/>
              <a:gd name="connsiteY32" fmla="*/ 2150572 h 5753325"/>
              <a:gd name="connsiteX33" fmla="*/ 6097813 w 6462955"/>
              <a:gd name="connsiteY33" fmla="*/ 2172208 h 5753325"/>
              <a:gd name="connsiteX34" fmla="*/ 6095990 w 6462955"/>
              <a:gd name="connsiteY34" fmla="*/ 2181185 h 5753325"/>
              <a:gd name="connsiteX35" fmla="*/ 6090126 w 6462955"/>
              <a:gd name="connsiteY35" fmla="*/ 2192533 h 5753325"/>
              <a:gd name="connsiteX36" fmla="*/ 6089503 w 6462955"/>
              <a:gd name="connsiteY36" fmla="*/ 2192543 h 5753325"/>
              <a:gd name="connsiteX37" fmla="*/ 6084946 w 6462955"/>
              <a:gd name="connsiteY37" fmla="*/ 2203694 h 5753325"/>
              <a:gd name="connsiteX38" fmla="*/ 5987861 w 6462955"/>
              <a:gd name="connsiteY38" fmla="*/ 2304868 h 5753325"/>
              <a:gd name="connsiteX39" fmla="*/ 5973439 w 6462955"/>
              <a:gd name="connsiteY39" fmla="*/ 2385635 h 5753325"/>
              <a:gd name="connsiteX40" fmla="*/ 5916727 w 6462955"/>
              <a:gd name="connsiteY40" fmla="*/ 2458777 h 5753325"/>
              <a:gd name="connsiteX41" fmla="*/ 5856524 w 6462955"/>
              <a:gd name="connsiteY41" fmla="*/ 2583281 h 5753325"/>
              <a:gd name="connsiteX42" fmla="*/ 5838091 w 6462955"/>
              <a:gd name="connsiteY42" fmla="*/ 2753474 h 5753325"/>
              <a:gd name="connsiteX43" fmla="*/ 5777471 w 6462955"/>
              <a:gd name="connsiteY43" fmla="*/ 2901570 h 5753325"/>
              <a:gd name="connsiteX44" fmla="*/ 5723992 w 6462955"/>
              <a:gd name="connsiteY44" fmla="*/ 2998752 h 5753325"/>
              <a:gd name="connsiteX45" fmla="*/ 5557886 w 6462955"/>
              <a:gd name="connsiteY45" fmla="*/ 3329735 h 5753325"/>
              <a:gd name="connsiteX46" fmla="*/ 5471501 w 6462955"/>
              <a:gd name="connsiteY46" fmla="*/ 3462221 h 5753325"/>
              <a:gd name="connsiteX47" fmla="*/ 5465154 w 6462955"/>
              <a:gd name="connsiteY47" fmla="*/ 3541065 h 5753325"/>
              <a:gd name="connsiteX48" fmla="*/ 5437889 w 6462955"/>
              <a:gd name="connsiteY48" fmla="*/ 3559927 h 5753325"/>
              <a:gd name="connsiteX49" fmla="*/ 5432770 w 6462955"/>
              <a:gd name="connsiteY49" fmla="*/ 3562948 h 5753325"/>
              <a:gd name="connsiteX50" fmla="*/ 5406795 w 6462955"/>
              <a:gd name="connsiteY50" fmla="*/ 3578594 h 5753325"/>
              <a:gd name="connsiteX51" fmla="*/ 5381495 w 6462955"/>
              <a:gd name="connsiteY51" fmla="*/ 3599883 h 5753325"/>
              <a:gd name="connsiteX52" fmla="*/ 5363689 w 6462955"/>
              <a:gd name="connsiteY52" fmla="*/ 3633299 h 5753325"/>
              <a:gd name="connsiteX53" fmla="*/ 5291870 w 6462955"/>
              <a:gd name="connsiteY53" fmla="*/ 3799039 h 5753325"/>
              <a:gd name="connsiteX54" fmla="*/ 5241600 w 6462955"/>
              <a:gd name="connsiteY54" fmla="*/ 3894238 h 5753325"/>
              <a:gd name="connsiteX55" fmla="*/ 5211041 w 6462955"/>
              <a:gd name="connsiteY55" fmla="*/ 3924184 h 5753325"/>
              <a:gd name="connsiteX56" fmla="*/ 5176073 w 6462955"/>
              <a:gd name="connsiteY56" fmla="*/ 3970179 h 5753325"/>
              <a:gd name="connsiteX57" fmla="*/ 5172826 w 6462955"/>
              <a:gd name="connsiteY57" fmla="*/ 3991773 h 5753325"/>
              <a:gd name="connsiteX58" fmla="*/ 5157053 w 6462955"/>
              <a:gd name="connsiteY58" fmla="*/ 3997708 h 5753325"/>
              <a:gd name="connsiteX59" fmla="*/ 5127922 w 6462955"/>
              <a:gd name="connsiteY59" fmla="*/ 4022660 h 5753325"/>
              <a:gd name="connsiteX60" fmla="*/ 5020872 w 6462955"/>
              <a:gd name="connsiteY60" fmla="*/ 4075951 h 5753325"/>
              <a:gd name="connsiteX61" fmla="*/ 4991410 w 6462955"/>
              <a:gd name="connsiteY61" fmla="*/ 4087598 h 5753325"/>
              <a:gd name="connsiteX62" fmla="*/ 4930112 w 6462955"/>
              <a:gd name="connsiteY62" fmla="*/ 4138459 h 5753325"/>
              <a:gd name="connsiteX63" fmla="*/ 4834224 w 6462955"/>
              <a:gd name="connsiteY63" fmla="*/ 4231643 h 5753325"/>
              <a:gd name="connsiteX64" fmla="*/ 4812599 w 6462955"/>
              <a:gd name="connsiteY64" fmla="*/ 4249449 h 5753325"/>
              <a:gd name="connsiteX65" fmla="*/ 4789188 w 6462955"/>
              <a:gd name="connsiteY65" fmla="*/ 4256678 h 5753325"/>
              <a:gd name="connsiteX66" fmla="*/ 4779554 w 6462955"/>
              <a:gd name="connsiteY66" fmla="*/ 4251313 h 5753325"/>
              <a:gd name="connsiteX67" fmla="*/ 4766885 w 6462955"/>
              <a:gd name="connsiteY67" fmla="*/ 4259812 h 5753325"/>
              <a:gd name="connsiteX68" fmla="*/ 4762510 w 6462955"/>
              <a:gd name="connsiteY68" fmla="*/ 4260383 h 5753325"/>
              <a:gd name="connsiteX69" fmla="*/ 4738416 w 6462955"/>
              <a:gd name="connsiteY69" fmla="*/ 4265355 h 5753325"/>
              <a:gd name="connsiteX70" fmla="*/ 4712007 w 6462955"/>
              <a:gd name="connsiteY70" fmla="*/ 4317892 h 5753325"/>
              <a:gd name="connsiteX71" fmla="*/ 4658930 w 6462955"/>
              <a:gd name="connsiteY71" fmla="*/ 4348041 h 5753325"/>
              <a:gd name="connsiteX72" fmla="*/ 4443526 w 6462955"/>
              <a:gd name="connsiteY72" fmla="*/ 4507851 h 5753325"/>
              <a:gd name="connsiteX73" fmla="*/ 4289766 w 6462955"/>
              <a:gd name="connsiteY73" fmla="*/ 4711450 h 5753325"/>
              <a:gd name="connsiteX74" fmla="*/ 4150870 w 6462955"/>
              <a:gd name="connsiteY74" fmla="*/ 4818480 h 5753325"/>
              <a:gd name="connsiteX75" fmla="*/ 4006639 w 6462955"/>
              <a:gd name="connsiteY75" fmla="*/ 4933815 h 5753325"/>
              <a:gd name="connsiteX76" fmla="*/ 3298210 w 6462955"/>
              <a:gd name="connsiteY76" fmla="*/ 5070790 h 5753325"/>
              <a:gd name="connsiteX77" fmla="*/ 2947678 w 6462955"/>
              <a:gd name="connsiteY77" fmla="*/ 5117869 h 5753325"/>
              <a:gd name="connsiteX78" fmla="*/ 2822169 w 6462955"/>
              <a:gd name="connsiteY78" fmla="*/ 5129396 h 5753325"/>
              <a:gd name="connsiteX79" fmla="*/ 2538773 w 6462955"/>
              <a:gd name="connsiteY79" fmla="*/ 5313397 h 5753325"/>
              <a:gd name="connsiteX80" fmla="*/ 2014500 w 6462955"/>
              <a:gd name="connsiteY80" fmla="*/ 5519744 h 5753325"/>
              <a:gd name="connsiteX81" fmla="*/ 1934391 w 6462955"/>
              <a:gd name="connsiteY81" fmla="*/ 5591335 h 5753325"/>
              <a:gd name="connsiteX82" fmla="*/ 1892550 w 6462955"/>
              <a:gd name="connsiteY82" fmla="*/ 5649708 h 5753325"/>
              <a:gd name="connsiteX83" fmla="*/ 1854769 w 6462955"/>
              <a:gd name="connsiteY83" fmla="*/ 5647691 h 5753325"/>
              <a:gd name="connsiteX84" fmla="*/ 1809461 w 6462955"/>
              <a:gd name="connsiteY84" fmla="*/ 5648628 h 5753325"/>
              <a:gd name="connsiteX85" fmla="*/ 1745150 w 6462955"/>
              <a:gd name="connsiteY85" fmla="*/ 5693879 h 5753325"/>
              <a:gd name="connsiteX86" fmla="*/ 1713375 w 6462955"/>
              <a:gd name="connsiteY86" fmla="*/ 5684672 h 5753325"/>
              <a:gd name="connsiteX87" fmla="*/ 1707808 w 6462955"/>
              <a:gd name="connsiteY87" fmla="*/ 5682611 h 5753325"/>
              <a:gd name="connsiteX88" fmla="*/ 1679313 w 6462955"/>
              <a:gd name="connsiteY88" fmla="*/ 5672360 h 5753325"/>
              <a:gd name="connsiteX89" fmla="*/ 1646933 w 6462955"/>
              <a:gd name="connsiteY89" fmla="*/ 5666227 h 5753325"/>
              <a:gd name="connsiteX90" fmla="*/ 1610055 w 6462955"/>
              <a:gd name="connsiteY90" fmla="*/ 5673643 h 5753325"/>
              <a:gd name="connsiteX91" fmla="*/ 1437641 w 6462955"/>
              <a:gd name="connsiteY91" fmla="*/ 5723266 h 5753325"/>
              <a:gd name="connsiteX92" fmla="*/ 1332869 w 6462955"/>
              <a:gd name="connsiteY92" fmla="*/ 5744752 h 5753325"/>
              <a:gd name="connsiteX93" fmla="*/ 1290525 w 6462955"/>
              <a:gd name="connsiteY93" fmla="*/ 5740036 h 5753325"/>
              <a:gd name="connsiteX94" fmla="*/ 1233107 w 6462955"/>
              <a:gd name="connsiteY94" fmla="*/ 5742106 h 5753325"/>
              <a:gd name="connsiteX95" fmla="*/ 1214532 w 6462955"/>
              <a:gd name="connsiteY95" fmla="*/ 5753325 h 5753325"/>
              <a:gd name="connsiteX96" fmla="*/ 1199955 w 6462955"/>
              <a:gd name="connsiteY96" fmla="*/ 5744831 h 5753325"/>
              <a:gd name="connsiteX97" fmla="*/ 1162337 w 6462955"/>
              <a:gd name="connsiteY97" fmla="*/ 5738048 h 5753325"/>
              <a:gd name="connsiteX98" fmla="*/ 1053457 w 6462955"/>
              <a:gd name="connsiteY98" fmla="*/ 5688676 h 5753325"/>
              <a:gd name="connsiteX99" fmla="*/ 1025798 w 6462955"/>
              <a:gd name="connsiteY99" fmla="*/ 5673166 h 5753325"/>
              <a:gd name="connsiteX100" fmla="*/ 947900 w 6462955"/>
              <a:gd name="connsiteY100" fmla="*/ 5657848 h 5753325"/>
              <a:gd name="connsiteX101" fmla="*/ 815627 w 6462955"/>
              <a:gd name="connsiteY101" fmla="*/ 5642557 h 5753325"/>
              <a:gd name="connsiteX102" fmla="*/ 788251 w 6462955"/>
              <a:gd name="connsiteY102" fmla="*/ 5637065 h 5753325"/>
              <a:gd name="connsiteX103" fmla="*/ 767822 w 6462955"/>
              <a:gd name="connsiteY103" fmla="*/ 5623450 h 5753325"/>
              <a:gd name="connsiteX104" fmla="*/ 765791 w 6462955"/>
              <a:gd name="connsiteY104" fmla="*/ 5612539 h 5753325"/>
              <a:gd name="connsiteX105" fmla="*/ 751230 w 6462955"/>
              <a:gd name="connsiteY105" fmla="*/ 5608092 h 5753325"/>
              <a:gd name="connsiteX106" fmla="*/ 748008 w 6462955"/>
              <a:gd name="connsiteY106" fmla="*/ 5605052 h 5753325"/>
              <a:gd name="connsiteX107" fmla="*/ 728871 w 6462955"/>
              <a:gd name="connsiteY107" fmla="*/ 5589469 h 5753325"/>
              <a:gd name="connsiteX108" fmla="*/ 671898 w 6462955"/>
              <a:gd name="connsiteY108" fmla="*/ 5602363 h 5753325"/>
              <a:gd name="connsiteX109" fmla="*/ 615065 w 6462955"/>
              <a:gd name="connsiteY109" fmla="*/ 5580257 h 5753325"/>
              <a:gd name="connsiteX110" fmla="*/ 355785 w 6462955"/>
              <a:gd name="connsiteY110" fmla="*/ 5514383 h 5753325"/>
              <a:gd name="connsiteX111" fmla="*/ 102269 w 6462955"/>
              <a:gd name="connsiteY111" fmla="*/ 5524347 h 5753325"/>
              <a:gd name="connsiteX112" fmla="*/ 13160 w 6462955"/>
              <a:gd name="connsiteY112" fmla="*/ 5514159 h 5753325"/>
              <a:gd name="connsiteX113" fmla="*/ 0 w 6462955"/>
              <a:gd name="connsiteY113" fmla="*/ 5511735 h 5753325"/>
              <a:gd name="connsiteX114" fmla="*/ 0 w 6462955"/>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453209 w 6459988"/>
              <a:gd name="connsiteY10" fmla="*/ 719127 h 5753325"/>
              <a:gd name="connsiteX11" fmla="*/ 6344988 w 6459988"/>
              <a:gd name="connsiteY11" fmla="*/ 697330 h 5753325"/>
              <a:gd name="connsiteX12" fmla="*/ 6447445 w 6459988"/>
              <a:gd name="connsiteY12" fmla="*/ 780003 h 5753325"/>
              <a:gd name="connsiteX13" fmla="*/ 6426552 w 6459988"/>
              <a:gd name="connsiteY13" fmla="*/ 845805 h 5753325"/>
              <a:gd name="connsiteX14" fmla="*/ 6434072 w 6459988"/>
              <a:gd name="connsiteY14" fmla="*/ 910733 h 5753325"/>
              <a:gd name="connsiteX15" fmla="*/ 6432570 w 6459988"/>
              <a:gd name="connsiteY15" fmla="*/ 983394 h 5753325"/>
              <a:gd name="connsiteX16" fmla="*/ 6431878 w 6459988"/>
              <a:gd name="connsiteY16" fmla="*/ 1026728 h 5753325"/>
              <a:gd name="connsiteX17" fmla="*/ 6414269 w 6459988"/>
              <a:gd name="connsiteY17" fmla="*/ 1151111 h 5753325"/>
              <a:gd name="connsiteX18" fmla="*/ 6371722 w 6459988"/>
              <a:gd name="connsiteY18" fmla="*/ 1318080 h 5753325"/>
              <a:gd name="connsiteX19" fmla="*/ 6356023 w 6459988"/>
              <a:gd name="connsiteY19" fmla="*/ 1356227 h 5753325"/>
              <a:gd name="connsiteX20" fmla="*/ 6356157 w 6459988"/>
              <a:gd name="connsiteY20" fmla="*/ 1361967 h 5753325"/>
              <a:gd name="connsiteX21" fmla="*/ 6350613 w 6459988"/>
              <a:gd name="connsiteY21" fmla="*/ 1393569 h 5753325"/>
              <a:gd name="connsiteX22" fmla="*/ 6357062 w 6459988"/>
              <a:gd name="connsiteY22" fmla="*/ 1444071 h 5753325"/>
              <a:gd name="connsiteX23" fmla="*/ 6364832 w 6459988"/>
              <a:gd name="connsiteY23" fmla="*/ 1478763 h 5753325"/>
              <a:gd name="connsiteX24" fmla="*/ 6369745 w 6459988"/>
              <a:gd name="connsiteY24" fmla="*/ 1495680 h 5753325"/>
              <a:gd name="connsiteX25" fmla="*/ 6370898 w 6459988"/>
              <a:gd name="connsiteY25" fmla="*/ 1513331 h 5753325"/>
              <a:gd name="connsiteX26" fmla="*/ 6368801 w 6459988"/>
              <a:gd name="connsiteY26" fmla="*/ 1527414 h 5753325"/>
              <a:gd name="connsiteX27" fmla="*/ 6359177 w 6459988"/>
              <a:gd name="connsiteY27" fmla="*/ 1639513 h 5753325"/>
              <a:gd name="connsiteX28" fmla="*/ 6299489 w 6459988"/>
              <a:gd name="connsiteY28" fmla="*/ 1784860 h 5753325"/>
              <a:gd name="connsiteX29" fmla="*/ 6267878 w 6459988"/>
              <a:gd name="connsiteY29" fmla="*/ 1858572 h 5753325"/>
              <a:gd name="connsiteX30" fmla="*/ 6251146 w 6459988"/>
              <a:gd name="connsiteY30" fmla="*/ 1926167 h 5753325"/>
              <a:gd name="connsiteX31" fmla="*/ 6210686 w 6459988"/>
              <a:gd name="connsiteY31" fmla="*/ 2014834 h 5753325"/>
              <a:gd name="connsiteX32" fmla="*/ 6106652 w 6459988"/>
              <a:gd name="connsiteY32" fmla="*/ 2150572 h 5753325"/>
              <a:gd name="connsiteX33" fmla="*/ 6097813 w 6459988"/>
              <a:gd name="connsiteY33" fmla="*/ 2172208 h 5753325"/>
              <a:gd name="connsiteX34" fmla="*/ 6095990 w 6459988"/>
              <a:gd name="connsiteY34" fmla="*/ 2181185 h 5753325"/>
              <a:gd name="connsiteX35" fmla="*/ 6090126 w 6459988"/>
              <a:gd name="connsiteY35" fmla="*/ 2192533 h 5753325"/>
              <a:gd name="connsiteX36" fmla="*/ 6089503 w 6459988"/>
              <a:gd name="connsiteY36" fmla="*/ 2192543 h 5753325"/>
              <a:gd name="connsiteX37" fmla="*/ 6084946 w 6459988"/>
              <a:gd name="connsiteY37" fmla="*/ 2203694 h 5753325"/>
              <a:gd name="connsiteX38" fmla="*/ 5987861 w 6459988"/>
              <a:gd name="connsiteY38" fmla="*/ 2304868 h 5753325"/>
              <a:gd name="connsiteX39" fmla="*/ 5973439 w 6459988"/>
              <a:gd name="connsiteY39" fmla="*/ 2385635 h 5753325"/>
              <a:gd name="connsiteX40" fmla="*/ 5916727 w 6459988"/>
              <a:gd name="connsiteY40" fmla="*/ 2458777 h 5753325"/>
              <a:gd name="connsiteX41" fmla="*/ 5856524 w 6459988"/>
              <a:gd name="connsiteY41" fmla="*/ 2583281 h 5753325"/>
              <a:gd name="connsiteX42" fmla="*/ 5838091 w 6459988"/>
              <a:gd name="connsiteY42" fmla="*/ 2753474 h 5753325"/>
              <a:gd name="connsiteX43" fmla="*/ 5777471 w 6459988"/>
              <a:gd name="connsiteY43" fmla="*/ 2901570 h 5753325"/>
              <a:gd name="connsiteX44" fmla="*/ 5723992 w 6459988"/>
              <a:gd name="connsiteY44" fmla="*/ 2998752 h 5753325"/>
              <a:gd name="connsiteX45" fmla="*/ 5557886 w 6459988"/>
              <a:gd name="connsiteY45" fmla="*/ 3329735 h 5753325"/>
              <a:gd name="connsiteX46" fmla="*/ 5471501 w 6459988"/>
              <a:gd name="connsiteY46" fmla="*/ 3462221 h 5753325"/>
              <a:gd name="connsiteX47" fmla="*/ 5465154 w 6459988"/>
              <a:gd name="connsiteY47" fmla="*/ 3541065 h 5753325"/>
              <a:gd name="connsiteX48" fmla="*/ 5437889 w 6459988"/>
              <a:gd name="connsiteY48" fmla="*/ 3559927 h 5753325"/>
              <a:gd name="connsiteX49" fmla="*/ 5432770 w 6459988"/>
              <a:gd name="connsiteY49" fmla="*/ 3562948 h 5753325"/>
              <a:gd name="connsiteX50" fmla="*/ 5406795 w 6459988"/>
              <a:gd name="connsiteY50" fmla="*/ 3578594 h 5753325"/>
              <a:gd name="connsiteX51" fmla="*/ 5381495 w 6459988"/>
              <a:gd name="connsiteY51" fmla="*/ 3599883 h 5753325"/>
              <a:gd name="connsiteX52" fmla="*/ 5363689 w 6459988"/>
              <a:gd name="connsiteY52" fmla="*/ 3633299 h 5753325"/>
              <a:gd name="connsiteX53" fmla="*/ 5291870 w 6459988"/>
              <a:gd name="connsiteY53" fmla="*/ 3799039 h 5753325"/>
              <a:gd name="connsiteX54" fmla="*/ 5241600 w 6459988"/>
              <a:gd name="connsiteY54" fmla="*/ 3894238 h 5753325"/>
              <a:gd name="connsiteX55" fmla="*/ 5211041 w 6459988"/>
              <a:gd name="connsiteY55" fmla="*/ 3924184 h 5753325"/>
              <a:gd name="connsiteX56" fmla="*/ 5176073 w 6459988"/>
              <a:gd name="connsiteY56" fmla="*/ 3970179 h 5753325"/>
              <a:gd name="connsiteX57" fmla="*/ 5172826 w 6459988"/>
              <a:gd name="connsiteY57" fmla="*/ 3991773 h 5753325"/>
              <a:gd name="connsiteX58" fmla="*/ 5157053 w 6459988"/>
              <a:gd name="connsiteY58" fmla="*/ 3997708 h 5753325"/>
              <a:gd name="connsiteX59" fmla="*/ 5127922 w 6459988"/>
              <a:gd name="connsiteY59" fmla="*/ 4022660 h 5753325"/>
              <a:gd name="connsiteX60" fmla="*/ 5020872 w 6459988"/>
              <a:gd name="connsiteY60" fmla="*/ 4075951 h 5753325"/>
              <a:gd name="connsiteX61" fmla="*/ 4991410 w 6459988"/>
              <a:gd name="connsiteY61" fmla="*/ 4087598 h 5753325"/>
              <a:gd name="connsiteX62" fmla="*/ 4930112 w 6459988"/>
              <a:gd name="connsiteY62" fmla="*/ 4138459 h 5753325"/>
              <a:gd name="connsiteX63" fmla="*/ 4834224 w 6459988"/>
              <a:gd name="connsiteY63" fmla="*/ 4231643 h 5753325"/>
              <a:gd name="connsiteX64" fmla="*/ 4812599 w 6459988"/>
              <a:gd name="connsiteY64" fmla="*/ 4249449 h 5753325"/>
              <a:gd name="connsiteX65" fmla="*/ 4789188 w 6459988"/>
              <a:gd name="connsiteY65" fmla="*/ 4256678 h 5753325"/>
              <a:gd name="connsiteX66" fmla="*/ 4779554 w 6459988"/>
              <a:gd name="connsiteY66" fmla="*/ 4251313 h 5753325"/>
              <a:gd name="connsiteX67" fmla="*/ 4766885 w 6459988"/>
              <a:gd name="connsiteY67" fmla="*/ 4259812 h 5753325"/>
              <a:gd name="connsiteX68" fmla="*/ 4762510 w 6459988"/>
              <a:gd name="connsiteY68" fmla="*/ 4260383 h 5753325"/>
              <a:gd name="connsiteX69" fmla="*/ 4738416 w 6459988"/>
              <a:gd name="connsiteY69" fmla="*/ 4265355 h 5753325"/>
              <a:gd name="connsiteX70" fmla="*/ 4712007 w 6459988"/>
              <a:gd name="connsiteY70" fmla="*/ 4317892 h 5753325"/>
              <a:gd name="connsiteX71" fmla="*/ 4658930 w 6459988"/>
              <a:gd name="connsiteY71" fmla="*/ 4348041 h 5753325"/>
              <a:gd name="connsiteX72" fmla="*/ 4443526 w 6459988"/>
              <a:gd name="connsiteY72" fmla="*/ 4507851 h 5753325"/>
              <a:gd name="connsiteX73" fmla="*/ 4289766 w 6459988"/>
              <a:gd name="connsiteY73" fmla="*/ 4711450 h 5753325"/>
              <a:gd name="connsiteX74" fmla="*/ 4150870 w 6459988"/>
              <a:gd name="connsiteY74" fmla="*/ 4818480 h 5753325"/>
              <a:gd name="connsiteX75" fmla="*/ 4006639 w 6459988"/>
              <a:gd name="connsiteY75" fmla="*/ 4933815 h 5753325"/>
              <a:gd name="connsiteX76" fmla="*/ 3298210 w 6459988"/>
              <a:gd name="connsiteY76" fmla="*/ 5070790 h 5753325"/>
              <a:gd name="connsiteX77" fmla="*/ 2947678 w 6459988"/>
              <a:gd name="connsiteY77" fmla="*/ 5117869 h 5753325"/>
              <a:gd name="connsiteX78" fmla="*/ 2822169 w 6459988"/>
              <a:gd name="connsiteY78" fmla="*/ 5129396 h 5753325"/>
              <a:gd name="connsiteX79" fmla="*/ 2538773 w 6459988"/>
              <a:gd name="connsiteY79" fmla="*/ 5313397 h 5753325"/>
              <a:gd name="connsiteX80" fmla="*/ 2014500 w 6459988"/>
              <a:gd name="connsiteY80" fmla="*/ 5519744 h 5753325"/>
              <a:gd name="connsiteX81" fmla="*/ 1934391 w 6459988"/>
              <a:gd name="connsiteY81" fmla="*/ 5591335 h 5753325"/>
              <a:gd name="connsiteX82" fmla="*/ 1892550 w 6459988"/>
              <a:gd name="connsiteY82" fmla="*/ 5649708 h 5753325"/>
              <a:gd name="connsiteX83" fmla="*/ 1854769 w 6459988"/>
              <a:gd name="connsiteY83" fmla="*/ 5647691 h 5753325"/>
              <a:gd name="connsiteX84" fmla="*/ 1809461 w 6459988"/>
              <a:gd name="connsiteY84" fmla="*/ 5648628 h 5753325"/>
              <a:gd name="connsiteX85" fmla="*/ 1745150 w 6459988"/>
              <a:gd name="connsiteY85" fmla="*/ 5693879 h 5753325"/>
              <a:gd name="connsiteX86" fmla="*/ 1713375 w 6459988"/>
              <a:gd name="connsiteY86" fmla="*/ 5684672 h 5753325"/>
              <a:gd name="connsiteX87" fmla="*/ 1707808 w 6459988"/>
              <a:gd name="connsiteY87" fmla="*/ 5682611 h 5753325"/>
              <a:gd name="connsiteX88" fmla="*/ 1679313 w 6459988"/>
              <a:gd name="connsiteY88" fmla="*/ 5672360 h 5753325"/>
              <a:gd name="connsiteX89" fmla="*/ 1646933 w 6459988"/>
              <a:gd name="connsiteY89" fmla="*/ 5666227 h 5753325"/>
              <a:gd name="connsiteX90" fmla="*/ 1610055 w 6459988"/>
              <a:gd name="connsiteY90" fmla="*/ 5673643 h 5753325"/>
              <a:gd name="connsiteX91" fmla="*/ 1437641 w 6459988"/>
              <a:gd name="connsiteY91" fmla="*/ 5723266 h 5753325"/>
              <a:gd name="connsiteX92" fmla="*/ 1332869 w 6459988"/>
              <a:gd name="connsiteY92" fmla="*/ 5744752 h 5753325"/>
              <a:gd name="connsiteX93" fmla="*/ 1290525 w 6459988"/>
              <a:gd name="connsiteY93" fmla="*/ 5740036 h 5753325"/>
              <a:gd name="connsiteX94" fmla="*/ 1233107 w 6459988"/>
              <a:gd name="connsiteY94" fmla="*/ 5742106 h 5753325"/>
              <a:gd name="connsiteX95" fmla="*/ 1214532 w 6459988"/>
              <a:gd name="connsiteY95" fmla="*/ 5753325 h 5753325"/>
              <a:gd name="connsiteX96" fmla="*/ 1199955 w 6459988"/>
              <a:gd name="connsiteY96" fmla="*/ 5744831 h 5753325"/>
              <a:gd name="connsiteX97" fmla="*/ 1162337 w 6459988"/>
              <a:gd name="connsiteY97" fmla="*/ 5738048 h 5753325"/>
              <a:gd name="connsiteX98" fmla="*/ 1053457 w 6459988"/>
              <a:gd name="connsiteY98" fmla="*/ 5688676 h 5753325"/>
              <a:gd name="connsiteX99" fmla="*/ 1025798 w 6459988"/>
              <a:gd name="connsiteY99" fmla="*/ 5673166 h 5753325"/>
              <a:gd name="connsiteX100" fmla="*/ 947900 w 6459988"/>
              <a:gd name="connsiteY100" fmla="*/ 5657848 h 5753325"/>
              <a:gd name="connsiteX101" fmla="*/ 815627 w 6459988"/>
              <a:gd name="connsiteY101" fmla="*/ 5642557 h 5753325"/>
              <a:gd name="connsiteX102" fmla="*/ 788251 w 6459988"/>
              <a:gd name="connsiteY102" fmla="*/ 5637065 h 5753325"/>
              <a:gd name="connsiteX103" fmla="*/ 767822 w 6459988"/>
              <a:gd name="connsiteY103" fmla="*/ 5623450 h 5753325"/>
              <a:gd name="connsiteX104" fmla="*/ 765791 w 6459988"/>
              <a:gd name="connsiteY104" fmla="*/ 5612539 h 5753325"/>
              <a:gd name="connsiteX105" fmla="*/ 751230 w 6459988"/>
              <a:gd name="connsiteY105" fmla="*/ 5608092 h 5753325"/>
              <a:gd name="connsiteX106" fmla="*/ 748008 w 6459988"/>
              <a:gd name="connsiteY106" fmla="*/ 5605052 h 5753325"/>
              <a:gd name="connsiteX107" fmla="*/ 728871 w 6459988"/>
              <a:gd name="connsiteY107" fmla="*/ 5589469 h 5753325"/>
              <a:gd name="connsiteX108" fmla="*/ 671898 w 6459988"/>
              <a:gd name="connsiteY108" fmla="*/ 5602363 h 5753325"/>
              <a:gd name="connsiteX109" fmla="*/ 615065 w 6459988"/>
              <a:gd name="connsiteY109" fmla="*/ 5580257 h 5753325"/>
              <a:gd name="connsiteX110" fmla="*/ 355785 w 6459988"/>
              <a:gd name="connsiteY110" fmla="*/ 5514383 h 5753325"/>
              <a:gd name="connsiteX111" fmla="*/ 102269 w 6459988"/>
              <a:gd name="connsiteY111" fmla="*/ 5524347 h 5753325"/>
              <a:gd name="connsiteX112" fmla="*/ 13160 w 6459988"/>
              <a:gd name="connsiteY112" fmla="*/ 5514159 h 5753325"/>
              <a:gd name="connsiteX113" fmla="*/ 0 w 6459988"/>
              <a:gd name="connsiteY113" fmla="*/ 5511735 h 5753325"/>
              <a:gd name="connsiteX114" fmla="*/ 0 w 6459988"/>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344988 w 6459988"/>
              <a:gd name="connsiteY10" fmla="*/ 697330 h 5753325"/>
              <a:gd name="connsiteX11" fmla="*/ 6447445 w 6459988"/>
              <a:gd name="connsiteY11" fmla="*/ 780003 h 5753325"/>
              <a:gd name="connsiteX12" fmla="*/ 6426552 w 6459988"/>
              <a:gd name="connsiteY12" fmla="*/ 845805 h 5753325"/>
              <a:gd name="connsiteX13" fmla="*/ 6434072 w 6459988"/>
              <a:gd name="connsiteY13" fmla="*/ 910733 h 5753325"/>
              <a:gd name="connsiteX14" fmla="*/ 6432570 w 6459988"/>
              <a:gd name="connsiteY14" fmla="*/ 983394 h 5753325"/>
              <a:gd name="connsiteX15" fmla="*/ 6431878 w 6459988"/>
              <a:gd name="connsiteY15" fmla="*/ 1026728 h 5753325"/>
              <a:gd name="connsiteX16" fmla="*/ 6414269 w 6459988"/>
              <a:gd name="connsiteY16" fmla="*/ 1151111 h 5753325"/>
              <a:gd name="connsiteX17" fmla="*/ 6371722 w 6459988"/>
              <a:gd name="connsiteY17" fmla="*/ 1318080 h 5753325"/>
              <a:gd name="connsiteX18" fmla="*/ 6356023 w 6459988"/>
              <a:gd name="connsiteY18" fmla="*/ 1356227 h 5753325"/>
              <a:gd name="connsiteX19" fmla="*/ 6356157 w 6459988"/>
              <a:gd name="connsiteY19" fmla="*/ 1361967 h 5753325"/>
              <a:gd name="connsiteX20" fmla="*/ 6350613 w 6459988"/>
              <a:gd name="connsiteY20" fmla="*/ 1393569 h 5753325"/>
              <a:gd name="connsiteX21" fmla="*/ 6357062 w 6459988"/>
              <a:gd name="connsiteY21" fmla="*/ 1444071 h 5753325"/>
              <a:gd name="connsiteX22" fmla="*/ 6364832 w 6459988"/>
              <a:gd name="connsiteY22" fmla="*/ 1478763 h 5753325"/>
              <a:gd name="connsiteX23" fmla="*/ 6369745 w 6459988"/>
              <a:gd name="connsiteY23" fmla="*/ 1495680 h 5753325"/>
              <a:gd name="connsiteX24" fmla="*/ 6370898 w 6459988"/>
              <a:gd name="connsiteY24" fmla="*/ 1513331 h 5753325"/>
              <a:gd name="connsiteX25" fmla="*/ 6368801 w 6459988"/>
              <a:gd name="connsiteY25" fmla="*/ 1527414 h 5753325"/>
              <a:gd name="connsiteX26" fmla="*/ 6359177 w 6459988"/>
              <a:gd name="connsiteY26" fmla="*/ 1639513 h 5753325"/>
              <a:gd name="connsiteX27" fmla="*/ 6299489 w 6459988"/>
              <a:gd name="connsiteY27" fmla="*/ 1784860 h 5753325"/>
              <a:gd name="connsiteX28" fmla="*/ 6267878 w 6459988"/>
              <a:gd name="connsiteY28" fmla="*/ 1858572 h 5753325"/>
              <a:gd name="connsiteX29" fmla="*/ 6251146 w 6459988"/>
              <a:gd name="connsiteY29" fmla="*/ 1926167 h 5753325"/>
              <a:gd name="connsiteX30" fmla="*/ 6210686 w 6459988"/>
              <a:gd name="connsiteY30" fmla="*/ 2014834 h 5753325"/>
              <a:gd name="connsiteX31" fmla="*/ 6106652 w 6459988"/>
              <a:gd name="connsiteY31" fmla="*/ 2150572 h 5753325"/>
              <a:gd name="connsiteX32" fmla="*/ 6097813 w 6459988"/>
              <a:gd name="connsiteY32" fmla="*/ 2172208 h 5753325"/>
              <a:gd name="connsiteX33" fmla="*/ 6095990 w 6459988"/>
              <a:gd name="connsiteY33" fmla="*/ 2181185 h 5753325"/>
              <a:gd name="connsiteX34" fmla="*/ 6090126 w 6459988"/>
              <a:gd name="connsiteY34" fmla="*/ 2192533 h 5753325"/>
              <a:gd name="connsiteX35" fmla="*/ 6089503 w 6459988"/>
              <a:gd name="connsiteY35" fmla="*/ 2192543 h 5753325"/>
              <a:gd name="connsiteX36" fmla="*/ 6084946 w 6459988"/>
              <a:gd name="connsiteY36" fmla="*/ 2203694 h 5753325"/>
              <a:gd name="connsiteX37" fmla="*/ 5987861 w 6459988"/>
              <a:gd name="connsiteY37" fmla="*/ 2304868 h 5753325"/>
              <a:gd name="connsiteX38" fmla="*/ 5973439 w 6459988"/>
              <a:gd name="connsiteY38" fmla="*/ 2385635 h 5753325"/>
              <a:gd name="connsiteX39" fmla="*/ 5916727 w 6459988"/>
              <a:gd name="connsiteY39" fmla="*/ 2458777 h 5753325"/>
              <a:gd name="connsiteX40" fmla="*/ 5856524 w 6459988"/>
              <a:gd name="connsiteY40" fmla="*/ 2583281 h 5753325"/>
              <a:gd name="connsiteX41" fmla="*/ 5838091 w 6459988"/>
              <a:gd name="connsiteY41" fmla="*/ 2753474 h 5753325"/>
              <a:gd name="connsiteX42" fmla="*/ 5777471 w 6459988"/>
              <a:gd name="connsiteY42" fmla="*/ 2901570 h 5753325"/>
              <a:gd name="connsiteX43" fmla="*/ 5723992 w 6459988"/>
              <a:gd name="connsiteY43" fmla="*/ 2998752 h 5753325"/>
              <a:gd name="connsiteX44" fmla="*/ 5557886 w 6459988"/>
              <a:gd name="connsiteY44" fmla="*/ 3329735 h 5753325"/>
              <a:gd name="connsiteX45" fmla="*/ 5471501 w 6459988"/>
              <a:gd name="connsiteY45" fmla="*/ 3462221 h 5753325"/>
              <a:gd name="connsiteX46" fmla="*/ 5465154 w 6459988"/>
              <a:gd name="connsiteY46" fmla="*/ 3541065 h 5753325"/>
              <a:gd name="connsiteX47" fmla="*/ 5437889 w 6459988"/>
              <a:gd name="connsiteY47" fmla="*/ 3559927 h 5753325"/>
              <a:gd name="connsiteX48" fmla="*/ 5432770 w 6459988"/>
              <a:gd name="connsiteY48" fmla="*/ 3562948 h 5753325"/>
              <a:gd name="connsiteX49" fmla="*/ 5406795 w 6459988"/>
              <a:gd name="connsiteY49" fmla="*/ 3578594 h 5753325"/>
              <a:gd name="connsiteX50" fmla="*/ 5381495 w 6459988"/>
              <a:gd name="connsiteY50" fmla="*/ 3599883 h 5753325"/>
              <a:gd name="connsiteX51" fmla="*/ 5363689 w 6459988"/>
              <a:gd name="connsiteY51" fmla="*/ 3633299 h 5753325"/>
              <a:gd name="connsiteX52" fmla="*/ 5291870 w 6459988"/>
              <a:gd name="connsiteY52" fmla="*/ 3799039 h 5753325"/>
              <a:gd name="connsiteX53" fmla="*/ 5241600 w 6459988"/>
              <a:gd name="connsiteY53" fmla="*/ 3894238 h 5753325"/>
              <a:gd name="connsiteX54" fmla="*/ 5211041 w 6459988"/>
              <a:gd name="connsiteY54" fmla="*/ 3924184 h 5753325"/>
              <a:gd name="connsiteX55" fmla="*/ 5176073 w 6459988"/>
              <a:gd name="connsiteY55" fmla="*/ 3970179 h 5753325"/>
              <a:gd name="connsiteX56" fmla="*/ 5172826 w 6459988"/>
              <a:gd name="connsiteY56" fmla="*/ 3991773 h 5753325"/>
              <a:gd name="connsiteX57" fmla="*/ 5157053 w 6459988"/>
              <a:gd name="connsiteY57" fmla="*/ 3997708 h 5753325"/>
              <a:gd name="connsiteX58" fmla="*/ 5127922 w 6459988"/>
              <a:gd name="connsiteY58" fmla="*/ 4022660 h 5753325"/>
              <a:gd name="connsiteX59" fmla="*/ 5020872 w 6459988"/>
              <a:gd name="connsiteY59" fmla="*/ 4075951 h 5753325"/>
              <a:gd name="connsiteX60" fmla="*/ 4991410 w 6459988"/>
              <a:gd name="connsiteY60" fmla="*/ 4087598 h 5753325"/>
              <a:gd name="connsiteX61" fmla="*/ 4930112 w 6459988"/>
              <a:gd name="connsiteY61" fmla="*/ 4138459 h 5753325"/>
              <a:gd name="connsiteX62" fmla="*/ 4834224 w 6459988"/>
              <a:gd name="connsiteY62" fmla="*/ 4231643 h 5753325"/>
              <a:gd name="connsiteX63" fmla="*/ 4812599 w 6459988"/>
              <a:gd name="connsiteY63" fmla="*/ 4249449 h 5753325"/>
              <a:gd name="connsiteX64" fmla="*/ 4789188 w 6459988"/>
              <a:gd name="connsiteY64" fmla="*/ 4256678 h 5753325"/>
              <a:gd name="connsiteX65" fmla="*/ 4779554 w 6459988"/>
              <a:gd name="connsiteY65" fmla="*/ 4251313 h 5753325"/>
              <a:gd name="connsiteX66" fmla="*/ 4766885 w 6459988"/>
              <a:gd name="connsiteY66" fmla="*/ 4259812 h 5753325"/>
              <a:gd name="connsiteX67" fmla="*/ 4762510 w 6459988"/>
              <a:gd name="connsiteY67" fmla="*/ 4260383 h 5753325"/>
              <a:gd name="connsiteX68" fmla="*/ 4738416 w 6459988"/>
              <a:gd name="connsiteY68" fmla="*/ 4265355 h 5753325"/>
              <a:gd name="connsiteX69" fmla="*/ 4712007 w 6459988"/>
              <a:gd name="connsiteY69" fmla="*/ 4317892 h 5753325"/>
              <a:gd name="connsiteX70" fmla="*/ 4658930 w 6459988"/>
              <a:gd name="connsiteY70" fmla="*/ 4348041 h 5753325"/>
              <a:gd name="connsiteX71" fmla="*/ 4443526 w 6459988"/>
              <a:gd name="connsiteY71" fmla="*/ 4507851 h 5753325"/>
              <a:gd name="connsiteX72" fmla="*/ 4289766 w 6459988"/>
              <a:gd name="connsiteY72" fmla="*/ 4711450 h 5753325"/>
              <a:gd name="connsiteX73" fmla="*/ 4150870 w 6459988"/>
              <a:gd name="connsiteY73" fmla="*/ 4818480 h 5753325"/>
              <a:gd name="connsiteX74" fmla="*/ 4006639 w 6459988"/>
              <a:gd name="connsiteY74" fmla="*/ 4933815 h 5753325"/>
              <a:gd name="connsiteX75" fmla="*/ 3298210 w 6459988"/>
              <a:gd name="connsiteY75" fmla="*/ 5070790 h 5753325"/>
              <a:gd name="connsiteX76" fmla="*/ 2947678 w 6459988"/>
              <a:gd name="connsiteY76" fmla="*/ 5117869 h 5753325"/>
              <a:gd name="connsiteX77" fmla="*/ 2822169 w 6459988"/>
              <a:gd name="connsiteY77" fmla="*/ 5129396 h 5753325"/>
              <a:gd name="connsiteX78" fmla="*/ 2538773 w 6459988"/>
              <a:gd name="connsiteY78" fmla="*/ 5313397 h 5753325"/>
              <a:gd name="connsiteX79" fmla="*/ 2014500 w 6459988"/>
              <a:gd name="connsiteY79" fmla="*/ 5519744 h 5753325"/>
              <a:gd name="connsiteX80" fmla="*/ 1934391 w 6459988"/>
              <a:gd name="connsiteY80" fmla="*/ 5591335 h 5753325"/>
              <a:gd name="connsiteX81" fmla="*/ 1892550 w 6459988"/>
              <a:gd name="connsiteY81" fmla="*/ 5649708 h 5753325"/>
              <a:gd name="connsiteX82" fmla="*/ 1854769 w 6459988"/>
              <a:gd name="connsiteY82" fmla="*/ 5647691 h 5753325"/>
              <a:gd name="connsiteX83" fmla="*/ 1809461 w 6459988"/>
              <a:gd name="connsiteY83" fmla="*/ 5648628 h 5753325"/>
              <a:gd name="connsiteX84" fmla="*/ 1745150 w 6459988"/>
              <a:gd name="connsiteY84" fmla="*/ 5693879 h 5753325"/>
              <a:gd name="connsiteX85" fmla="*/ 1713375 w 6459988"/>
              <a:gd name="connsiteY85" fmla="*/ 5684672 h 5753325"/>
              <a:gd name="connsiteX86" fmla="*/ 1707808 w 6459988"/>
              <a:gd name="connsiteY86" fmla="*/ 5682611 h 5753325"/>
              <a:gd name="connsiteX87" fmla="*/ 1679313 w 6459988"/>
              <a:gd name="connsiteY87" fmla="*/ 5672360 h 5753325"/>
              <a:gd name="connsiteX88" fmla="*/ 1646933 w 6459988"/>
              <a:gd name="connsiteY88" fmla="*/ 5666227 h 5753325"/>
              <a:gd name="connsiteX89" fmla="*/ 1610055 w 6459988"/>
              <a:gd name="connsiteY89" fmla="*/ 5673643 h 5753325"/>
              <a:gd name="connsiteX90" fmla="*/ 1437641 w 6459988"/>
              <a:gd name="connsiteY90" fmla="*/ 5723266 h 5753325"/>
              <a:gd name="connsiteX91" fmla="*/ 1332869 w 6459988"/>
              <a:gd name="connsiteY91" fmla="*/ 5744752 h 5753325"/>
              <a:gd name="connsiteX92" fmla="*/ 1290525 w 6459988"/>
              <a:gd name="connsiteY92" fmla="*/ 5740036 h 5753325"/>
              <a:gd name="connsiteX93" fmla="*/ 1233107 w 6459988"/>
              <a:gd name="connsiteY93" fmla="*/ 5742106 h 5753325"/>
              <a:gd name="connsiteX94" fmla="*/ 1214532 w 6459988"/>
              <a:gd name="connsiteY94" fmla="*/ 5753325 h 5753325"/>
              <a:gd name="connsiteX95" fmla="*/ 1199955 w 6459988"/>
              <a:gd name="connsiteY95" fmla="*/ 5744831 h 5753325"/>
              <a:gd name="connsiteX96" fmla="*/ 1162337 w 6459988"/>
              <a:gd name="connsiteY96" fmla="*/ 5738048 h 5753325"/>
              <a:gd name="connsiteX97" fmla="*/ 1053457 w 6459988"/>
              <a:gd name="connsiteY97" fmla="*/ 5688676 h 5753325"/>
              <a:gd name="connsiteX98" fmla="*/ 1025798 w 6459988"/>
              <a:gd name="connsiteY98" fmla="*/ 5673166 h 5753325"/>
              <a:gd name="connsiteX99" fmla="*/ 947900 w 6459988"/>
              <a:gd name="connsiteY99" fmla="*/ 5657848 h 5753325"/>
              <a:gd name="connsiteX100" fmla="*/ 815627 w 6459988"/>
              <a:gd name="connsiteY100" fmla="*/ 5642557 h 5753325"/>
              <a:gd name="connsiteX101" fmla="*/ 788251 w 6459988"/>
              <a:gd name="connsiteY101" fmla="*/ 5637065 h 5753325"/>
              <a:gd name="connsiteX102" fmla="*/ 767822 w 6459988"/>
              <a:gd name="connsiteY102" fmla="*/ 5623450 h 5753325"/>
              <a:gd name="connsiteX103" fmla="*/ 765791 w 6459988"/>
              <a:gd name="connsiteY103" fmla="*/ 5612539 h 5753325"/>
              <a:gd name="connsiteX104" fmla="*/ 751230 w 6459988"/>
              <a:gd name="connsiteY104" fmla="*/ 5608092 h 5753325"/>
              <a:gd name="connsiteX105" fmla="*/ 748008 w 6459988"/>
              <a:gd name="connsiteY105" fmla="*/ 5605052 h 5753325"/>
              <a:gd name="connsiteX106" fmla="*/ 728871 w 6459988"/>
              <a:gd name="connsiteY106" fmla="*/ 5589469 h 5753325"/>
              <a:gd name="connsiteX107" fmla="*/ 671898 w 6459988"/>
              <a:gd name="connsiteY107" fmla="*/ 5602363 h 5753325"/>
              <a:gd name="connsiteX108" fmla="*/ 615065 w 6459988"/>
              <a:gd name="connsiteY108" fmla="*/ 5580257 h 5753325"/>
              <a:gd name="connsiteX109" fmla="*/ 355785 w 6459988"/>
              <a:gd name="connsiteY109" fmla="*/ 5514383 h 5753325"/>
              <a:gd name="connsiteX110" fmla="*/ 102269 w 6459988"/>
              <a:gd name="connsiteY110" fmla="*/ 5524347 h 5753325"/>
              <a:gd name="connsiteX111" fmla="*/ 13160 w 6459988"/>
              <a:gd name="connsiteY111" fmla="*/ 5514159 h 5753325"/>
              <a:gd name="connsiteX112" fmla="*/ 0 w 6459988"/>
              <a:gd name="connsiteY112" fmla="*/ 5511735 h 5753325"/>
              <a:gd name="connsiteX113" fmla="*/ 0 w 6459988"/>
              <a:gd name="connsiteY113"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344988 w 6459988"/>
              <a:gd name="connsiteY9" fmla="*/ 697330 h 5753325"/>
              <a:gd name="connsiteX10" fmla="*/ 6447445 w 6459988"/>
              <a:gd name="connsiteY10" fmla="*/ 780003 h 5753325"/>
              <a:gd name="connsiteX11" fmla="*/ 6426552 w 6459988"/>
              <a:gd name="connsiteY11" fmla="*/ 845805 h 5753325"/>
              <a:gd name="connsiteX12" fmla="*/ 6434072 w 6459988"/>
              <a:gd name="connsiteY12" fmla="*/ 910733 h 5753325"/>
              <a:gd name="connsiteX13" fmla="*/ 6432570 w 6459988"/>
              <a:gd name="connsiteY13" fmla="*/ 983394 h 5753325"/>
              <a:gd name="connsiteX14" fmla="*/ 6431878 w 6459988"/>
              <a:gd name="connsiteY14" fmla="*/ 1026728 h 5753325"/>
              <a:gd name="connsiteX15" fmla="*/ 6414269 w 6459988"/>
              <a:gd name="connsiteY15" fmla="*/ 1151111 h 5753325"/>
              <a:gd name="connsiteX16" fmla="*/ 6371722 w 6459988"/>
              <a:gd name="connsiteY16" fmla="*/ 1318080 h 5753325"/>
              <a:gd name="connsiteX17" fmla="*/ 6356023 w 6459988"/>
              <a:gd name="connsiteY17" fmla="*/ 1356227 h 5753325"/>
              <a:gd name="connsiteX18" fmla="*/ 6356157 w 6459988"/>
              <a:gd name="connsiteY18" fmla="*/ 1361967 h 5753325"/>
              <a:gd name="connsiteX19" fmla="*/ 6350613 w 6459988"/>
              <a:gd name="connsiteY19" fmla="*/ 1393569 h 5753325"/>
              <a:gd name="connsiteX20" fmla="*/ 6357062 w 6459988"/>
              <a:gd name="connsiteY20" fmla="*/ 1444071 h 5753325"/>
              <a:gd name="connsiteX21" fmla="*/ 6364832 w 6459988"/>
              <a:gd name="connsiteY21" fmla="*/ 1478763 h 5753325"/>
              <a:gd name="connsiteX22" fmla="*/ 6369745 w 6459988"/>
              <a:gd name="connsiteY22" fmla="*/ 1495680 h 5753325"/>
              <a:gd name="connsiteX23" fmla="*/ 6370898 w 6459988"/>
              <a:gd name="connsiteY23" fmla="*/ 1513331 h 5753325"/>
              <a:gd name="connsiteX24" fmla="*/ 6368801 w 6459988"/>
              <a:gd name="connsiteY24" fmla="*/ 1527414 h 5753325"/>
              <a:gd name="connsiteX25" fmla="*/ 6359177 w 6459988"/>
              <a:gd name="connsiteY25" fmla="*/ 1639513 h 5753325"/>
              <a:gd name="connsiteX26" fmla="*/ 6299489 w 6459988"/>
              <a:gd name="connsiteY26" fmla="*/ 1784860 h 5753325"/>
              <a:gd name="connsiteX27" fmla="*/ 6267878 w 6459988"/>
              <a:gd name="connsiteY27" fmla="*/ 1858572 h 5753325"/>
              <a:gd name="connsiteX28" fmla="*/ 6251146 w 6459988"/>
              <a:gd name="connsiteY28" fmla="*/ 1926167 h 5753325"/>
              <a:gd name="connsiteX29" fmla="*/ 6210686 w 6459988"/>
              <a:gd name="connsiteY29" fmla="*/ 2014834 h 5753325"/>
              <a:gd name="connsiteX30" fmla="*/ 6106652 w 6459988"/>
              <a:gd name="connsiteY30" fmla="*/ 2150572 h 5753325"/>
              <a:gd name="connsiteX31" fmla="*/ 6097813 w 6459988"/>
              <a:gd name="connsiteY31" fmla="*/ 2172208 h 5753325"/>
              <a:gd name="connsiteX32" fmla="*/ 6095990 w 6459988"/>
              <a:gd name="connsiteY32" fmla="*/ 2181185 h 5753325"/>
              <a:gd name="connsiteX33" fmla="*/ 6090126 w 6459988"/>
              <a:gd name="connsiteY33" fmla="*/ 2192533 h 5753325"/>
              <a:gd name="connsiteX34" fmla="*/ 6089503 w 6459988"/>
              <a:gd name="connsiteY34" fmla="*/ 2192543 h 5753325"/>
              <a:gd name="connsiteX35" fmla="*/ 6084946 w 6459988"/>
              <a:gd name="connsiteY35" fmla="*/ 2203694 h 5753325"/>
              <a:gd name="connsiteX36" fmla="*/ 5987861 w 6459988"/>
              <a:gd name="connsiteY36" fmla="*/ 2304868 h 5753325"/>
              <a:gd name="connsiteX37" fmla="*/ 5973439 w 6459988"/>
              <a:gd name="connsiteY37" fmla="*/ 2385635 h 5753325"/>
              <a:gd name="connsiteX38" fmla="*/ 5916727 w 6459988"/>
              <a:gd name="connsiteY38" fmla="*/ 2458777 h 5753325"/>
              <a:gd name="connsiteX39" fmla="*/ 5856524 w 6459988"/>
              <a:gd name="connsiteY39" fmla="*/ 2583281 h 5753325"/>
              <a:gd name="connsiteX40" fmla="*/ 5838091 w 6459988"/>
              <a:gd name="connsiteY40" fmla="*/ 2753474 h 5753325"/>
              <a:gd name="connsiteX41" fmla="*/ 5777471 w 6459988"/>
              <a:gd name="connsiteY41" fmla="*/ 2901570 h 5753325"/>
              <a:gd name="connsiteX42" fmla="*/ 5723992 w 6459988"/>
              <a:gd name="connsiteY42" fmla="*/ 2998752 h 5753325"/>
              <a:gd name="connsiteX43" fmla="*/ 5557886 w 6459988"/>
              <a:gd name="connsiteY43" fmla="*/ 3329735 h 5753325"/>
              <a:gd name="connsiteX44" fmla="*/ 5471501 w 6459988"/>
              <a:gd name="connsiteY44" fmla="*/ 3462221 h 5753325"/>
              <a:gd name="connsiteX45" fmla="*/ 5465154 w 6459988"/>
              <a:gd name="connsiteY45" fmla="*/ 3541065 h 5753325"/>
              <a:gd name="connsiteX46" fmla="*/ 5437889 w 6459988"/>
              <a:gd name="connsiteY46" fmla="*/ 3559927 h 5753325"/>
              <a:gd name="connsiteX47" fmla="*/ 5432770 w 6459988"/>
              <a:gd name="connsiteY47" fmla="*/ 3562948 h 5753325"/>
              <a:gd name="connsiteX48" fmla="*/ 5406795 w 6459988"/>
              <a:gd name="connsiteY48" fmla="*/ 3578594 h 5753325"/>
              <a:gd name="connsiteX49" fmla="*/ 5381495 w 6459988"/>
              <a:gd name="connsiteY49" fmla="*/ 3599883 h 5753325"/>
              <a:gd name="connsiteX50" fmla="*/ 5363689 w 6459988"/>
              <a:gd name="connsiteY50" fmla="*/ 3633299 h 5753325"/>
              <a:gd name="connsiteX51" fmla="*/ 5291870 w 6459988"/>
              <a:gd name="connsiteY51" fmla="*/ 3799039 h 5753325"/>
              <a:gd name="connsiteX52" fmla="*/ 5241600 w 6459988"/>
              <a:gd name="connsiteY52" fmla="*/ 3894238 h 5753325"/>
              <a:gd name="connsiteX53" fmla="*/ 5211041 w 6459988"/>
              <a:gd name="connsiteY53" fmla="*/ 3924184 h 5753325"/>
              <a:gd name="connsiteX54" fmla="*/ 5176073 w 6459988"/>
              <a:gd name="connsiteY54" fmla="*/ 3970179 h 5753325"/>
              <a:gd name="connsiteX55" fmla="*/ 5172826 w 6459988"/>
              <a:gd name="connsiteY55" fmla="*/ 3991773 h 5753325"/>
              <a:gd name="connsiteX56" fmla="*/ 5157053 w 6459988"/>
              <a:gd name="connsiteY56" fmla="*/ 3997708 h 5753325"/>
              <a:gd name="connsiteX57" fmla="*/ 5127922 w 6459988"/>
              <a:gd name="connsiteY57" fmla="*/ 4022660 h 5753325"/>
              <a:gd name="connsiteX58" fmla="*/ 5020872 w 6459988"/>
              <a:gd name="connsiteY58" fmla="*/ 4075951 h 5753325"/>
              <a:gd name="connsiteX59" fmla="*/ 4991410 w 6459988"/>
              <a:gd name="connsiteY59" fmla="*/ 4087598 h 5753325"/>
              <a:gd name="connsiteX60" fmla="*/ 4930112 w 6459988"/>
              <a:gd name="connsiteY60" fmla="*/ 4138459 h 5753325"/>
              <a:gd name="connsiteX61" fmla="*/ 4834224 w 6459988"/>
              <a:gd name="connsiteY61" fmla="*/ 4231643 h 5753325"/>
              <a:gd name="connsiteX62" fmla="*/ 4812599 w 6459988"/>
              <a:gd name="connsiteY62" fmla="*/ 4249449 h 5753325"/>
              <a:gd name="connsiteX63" fmla="*/ 4789188 w 6459988"/>
              <a:gd name="connsiteY63" fmla="*/ 4256678 h 5753325"/>
              <a:gd name="connsiteX64" fmla="*/ 4779554 w 6459988"/>
              <a:gd name="connsiteY64" fmla="*/ 4251313 h 5753325"/>
              <a:gd name="connsiteX65" fmla="*/ 4766885 w 6459988"/>
              <a:gd name="connsiteY65" fmla="*/ 4259812 h 5753325"/>
              <a:gd name="connsiteX66" fmla="*/ 4762510 w 6459988"/>
              <a:gd name="connsiteY66" fmla="*/ 4260383 h 5753325"/>
              <a:gd name="connsiteX67" fmla="*/ 4738416 w 6459988"/>
              <a:gd name="connsiteY67" fmla="*/ 4265355 h 5753325"/>
              <a:gd name="connsiteX68" fmla="*/ 4712007 w 6459988"/>
              <a:gd name="connsiteY68" fmla="*/ 4317892 h 5753325"/>
              <a:gd name="connsiteX69" fmla="*/ 4658930 w 6459988"/>
              <a:gd name="connsiteY69" fmla="*/ 4348041 h 5753325"/>
              <a:gd name="connsiteX70" fmla="*/ 4443526 w 6459988"/>
              <a:gd name="connsiteY70" fmla="*/ 4507851 h 5753325"/>
              <a:gd name="connsiteX71" fmla="*/ 4289766 w 6459988"/>
              <a:gd name="connsiteY71" fmla="*/ 4711450 h 5753325"/>
              <a:gd name="connsiteX72" fmla="*/ 4150870 w 6459988"/>
              <a:gd name="connsiteY72" fmla="*/ 4818480 h 5753325"/>
              <a:gd name="connsiteX73" fmla="*/ 4006639 w 6459988"/>
              <a:gd name="connsiteY73" fmla="*/ 4933815 h 5753325"/>
              <a:gd name="connsiteX74" fmla="*/ 3298210 w 6459988"/>
              <a:gd name="connsiteY74" fmla="*/ 5070790 h 5753325"/>
              <a:gd name="connsiteX75" fmla="*/ 2947678 w 6459988"/>
              <a:gd name="connsiteY75" fmla="*/ 5117869 h 5753325"/>
              <a:gd name="connsiteX76" fmla="*/ 2822169 w 6459988"/>
              <a:gd name="connsiteY76" fmla="*/ 5129396 h 5753325"/>
              <a:gd name="connsiteX77" fmla="*/ 2538773 w 6459988"/>
              <a:gd name="connsiteY77" fmla="*/ 5313397 h 5753325"/>
              <a:gd name="connsiteX78" fmla="*/ 2014500 w 6459988"/>
              <a:gd name="connsiteY78" fmla="*/ 5519744 h 5753325"/>
              <a:gd name="connsiteX79" fmla="*/ 1934391 w 6459988"/>
              <a:gd name="connsiteY79" fmla="*/ 5591335 h 5753325"/>
              <a:gd name="connsiteX80" fmla="*/ 1892550 w 6459988"/>
              <a:gd name="connsiteY80" fmla="*/ 5649708 h 5753325"/>
              <a:gd name="connsiteX81" fmla="*/ 1854769 w 6459988"/>
              <a:gd name="connsiteY81" fmla="*/ 5647691 h 5753325"/>
              <a:gd name="connsiteX82" fmla="*/ 1809461 w 6459988"/>
              <a:gd name="connsiteY82" fmla="*/ 5648628 h 5753325"/>
              <a:gd name="connsiteX83" fmla="*/ 1745150 w 6459988"/>
              <a:gd name="connsiteY83" fmla="*/ 5693879 h 5753325"/>
              <a:gd name="connsiteX84" fmla="*/ 1713375 w 6459988"/>
              <a:gd name="connsiteY84" fmla="*/ 5684672 h 5753325"/>
              <a:gd name="connsiteX85" fmla="*/ 1707808 w 6459988"/>
              <a:gd name="connsiteY85" fmla="*/ 5682611 h 5753325"/>
              <a:gd name="connsiteX86" fmla="*/ 1679313 w 6459988"/>
              <a:gd name="connsiteY86" fmla="*/ 5672360 h 5753325"/>
              <a:gd name="connsiteX87" fmla="*/ 1646933 w 6459988"/>
              <a:gd name="connsiteY87" fmla="*/ 5666227 h 5753325"/>
              <a:gd name="connsiteX88" fmla="*/ 1610055 w 6459988"/>
              <a:gd name="connsiteY88" fmla="*/ 5673643 h 5753325"/>
              <a:gd name="connsiteX89" fmla="*/ 1437641 w 6459988"/>
              <a:gd name="connsiteY89" fmla="*/ 5723266 h 5753325"/>
              <a:gd name="connsiteX90" fmla="*/ 1332869 w 6459988"/>
              <a:gd name="connsiteY90" fmla="*/ 5744752 h 5753325"/>
              <a:gd name="connsiteX91" fmla="*/ 1290525 w 6459988"/>
              <a:gd name="connsiteY91" fmla="*/ 5740036 h 5753325"/>
              <a:gd name="connsiteX92" fmla="*/ 1233107 w 6459988"/>
              <a:gd name="connsiteY92" fmla="*/ 5742106 h 5753325"/>
              <a:gd name="connsiteX93" fmla="*/ 1214532 w 6459988"/>
              <a:gd name="connsiteY93" fmla="*/ 5753325 h 5753325"/>
              <a:gd name="connsiteX94" fmla="*/ 1199955 w 6459988"/>
              <a:gd name="connsiteY94" fmla="*/ 5744831 h 5753325"/>
              <a:gd name="connsiteX95" fmla="*/ 1162337 w 6459988"/>
              <a:gd name="connsiteY95" fmla="*/ 5738048 h 5753325"/>
              <a:gd name="connsiteX96" fmla="*/ 1053457 w 6459988"/>
              <a:gd name="connsiteY96" fmla="*/ 5688676 h 5753325"/>
              <a:gd name="connsiteX97" fmla="*/ 1025798 w 6459988"/>
              <a:gd name="connsiteY97" fmla="*/ 5673166 h 5753325"/>
              <a:gd name="connsiteX98" fmla="*/ 947900 w 6459988"/>
              <a:gd name="connsiteY98" fmla="*/ 5657848 h 5753325"/>
              <a:gd name="connsiteX99" fmla="*/ 815627 w 6459988"/>
              <a:gd name="connsiteY99" fmla="*/ 5642557 h 5753325"/>
              <a:gd name="connsiteX100" fmla="*/ 788251 w 6459988"/>
              <a:gd name="connsiteY100" fmla="*/ 5637065 h 5753325"/>
              <a:gd name="connsiteX101" fmla="*/ 767822 w 6459988"/>
              <a:gd name="connsiteY101" fmla="*/ 5623450 h 5753325"/>
              <a:gd name="connsiteX102" fmla="*/ 765791 w 6459988"/>
              <a:gd name="connsiteY102" fmla="*/ 5612539 h 5753325"/>
              <a:gd name="connsiteX103" fmla="*/ 751230 w 6459988"/>
              <a:gd name="connsiteY103" fmla="*/ 5608092 h 5753325"/>
              <a:gd name="connsiteX104" fmla="*/ 748008 w 6459988"/>
              <a:gd name="connsiteY104" fmla="*/ 5605052 h 5753325"/>
              <a:gd name="connsiteX105" fmla="*/ 728871 w 6459988"/>
              <a:gd name="connsiteY105" fmla="*/ 5589469 h 5753325"/>
              <a:gd name="connsiteX106" fmla="*/ 671898 w 6459988"/>
              <a:gd name="connsiteY106" fmla="*/ 5602363 h 5753325"/>
              <a:gd name="connsiteX107" fmla="*/ 615065 w 6459988"/>
              <a:gd name="connsiteY107" fmla="*/ 5580257 h 5753325"/>
              <a:gd name="connsiteX108" fmla="*/ 355785 w 6459988"/>
              <a:gd name="connsiteY108" fmla="*/ 5514383 h 5753325"/>
              <a:gd name="connsiteX109" fmla="*/ 102269 w 6459988"/>
              <a:gd name="connsiteY109" fmla="*/ 5524347 h 5753325"/>
              <a:gd name="connsiteX110" fmla="*/ 13160 w 6459988"/>
              <a:gd name="connsiteY110" fmla="*/ 5514159 h 5753325"/>
              <a:gd name="connsiteX111" fmla="*/ 0 w 6459988"/>
              <a:gd name="connsiteY111" fmla="*/ 5511735 h 5753325"/>
              <a:gd name="connsiteX112" fmla="*/ 0 w 6459988"/>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447445 w 6447632"/>
              <a:gd name="connsiteY10" fmla="*/ 780003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05877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09888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3456"/>
              <a:gd name="connsiteY0" fmla="*/ 0 h 5753325"/>
              <a:gd name="connsiteX1" fmla="*/ 6438980 w 6443456"/>
              <a:gd name="connsiteY1" fmla="*/ 0 h 5753325"/>
              <a:gd name="connsiteX2" fmla="*/ 6439047 w 6443456"/>
              <a:gd name="connsiteY2" fmla="*/ 147 h 5753325"/>
              <a:gd name="connsiteX3" fmla="*/ 6443456 w 6443456"/>
              <a:gd name="connsiteY3" fmla="*/ 130105 h 5753325"/>
              <a:gd name="connsiteX4" fmla="*/ 6422751 w 6443456"/>
              <a:gd name="connsiteY4" fmla="*/ 174163 h 5753325"/>
              <a:gd name="connsiteX5" fmla="*/ 6396598 w 6443456"/>
              <a:gd name="connsiteY5" fmla="*/ 274847 h 5753325"/>
              <a:gd name="connsiteX6" fmla="*/ 6337615 w 6443456"/>
              <a:gd name="connsiteY6" fmla="*/ 471794 h 5753325"/>
              <a:gd name="connsiteX7" fmla="*/ 6304423 w 6443456"/>
              <a:gd name="connsiteY7" fmla="*/ 582623 h 5753325"/>
              <a:gd name="connsiteX8" fmla="*/ 6303977 w 6443456"/>
              <a:gd name="connsiteY8" fmla="*/ 664291 h 5753325"/>
              <a:gd name="connsiteX9" fmla="*/ 6299372 w 6443456"/>
              <a:gd name="connsiteY9" fmla="*/ 697330 h 5753325"/>
              <a:gd name="connsiteX10" fmla="*/ 6309888 w 6443456"/>
              <a:gd name="connsiteY10" fmla="*/ 754001 h 5753325"/>
              <a:gd name="connsiteX11" fmla="*/ 6339879 w 6443456"/>
              <a:gd name="connsiteY11" fmla="*/ 811136 h 5753325"/>
              <a:gd name="connsiteX12" fmla="*/ 6330065 w 6443456"/>
              <a:gd name="connsiteY12" fmla="*/ 893399 h 5753325"/>
              <a:gd name="connsiteX13" fmla="*/ 6328618 w 6443456"/>
              <a:gd name="connsiteY13" fmla="*/ 1009766 h 5753325"/>
              <a:gd name="connsiteX14" fmla="*/ 6320797 w 6443456"/>
              <a:gd name="connsiteY14" fmla="*/ 1146964 h 5753325"/>
              <a:gd name="connsiteX15" fmla="*/ 6334400 w 6443456"/>
              <a:gd name="connsiteY15" fmla="*/ 1280757 h 5753325"/>
              <a:gd name="connsiteX16" fmla="*/ 6356023 w 6443456"/>
              <a:gd name="connsiteY16" fmla="*/ 1356227 h 5753325"/>
              <a:gd name="connsiteX17" fmla="*/ 6356157 w 6443456"/>
              <a:gd name="connsiteY17" fmla="*/ 1361967 h 5753325"/>
              <a:gd name="connsiteX18" fmla="*/ 6350613 w 6443456"/>
              <a:gd name="connsiteY18" fmla="*/ 1393569 h 5753325"/>
              <a:gd name="connsiteX19" fmla="*/ 6357062 w 6443456"/>
              <a:gd name="connsiteY19" fmla="*/ 1444071 h 5753325"/>
              <a:gd name="connsiteX20" fmla="*/ 6364832 w 6443456"/>
              <a:gd name="connsiteY20" fmla="*/ 1478763 h 5753325"/>
              <a:gd name="connsiteX21" fmla="*/ 6369745 w 6443456"/>
              <a:gd name="connsiteY21" fmla="*/ 1495680 h 5753325"/>
              <a:gd name="connsiteX22" fmla="*/ 6370898 w 6443456"/>
              <a:gd name="connsiteY22" fmla="*/ 1513331 h 5753325"/>
              <a:gd name="connsiteX23" fmla="*/ 6339773 w 6443456"/>
              <a:gd name="connsiteY23" fmla="*/ 1527414 h 5753325"/>
              <a:gd name="connsiteX24" fmla="*/ 6321854 w 6443456"/>
              <a:gd name="connsiteY24" fmla="*/ 1635366 h 5753325"/>
              <a:gd name="connsiteX25" fmla="*/ 6299489 w 6443456"/>
              <a:gd name="connsiteY25" fmla="*/ 1784860 h 5753325"/>
              <a:gd name="connsiteX26" fmla="*/ 6267878 w 6443456"/>
              <a:gd name="connsiteY26" fmla="*/ 1858572 h 5753325"/>
              <a:gd name="connsiteX27" fmla="*/ 6251146 w 6443456"/>
              <a:gd name="connsiteY27" fmla="*/ 1926167 h 5753325"/>
              <a:gd name="connsiteX28" fmla="*/ 6210686 w 6443456"/>
              <a:gd name="connsiteY28" fmla="*/ 2014834 h 5753325"/>
              <a:gd name="connsiteX29" fmla="*/ 6106652 w 6443456"/>
              <a:gd name="connsiteY29" fmla="*/ 2150572 h 5753325"/>
              <a:gd name="connsiteX30" fmla="*/ 6097813 w 6443456"/>
              <a:gd name="connsiteY30" fmla="*/ 2172208 h 5753325"/>
              <a:gd name="connsiteX31" fmla="*/ 6095990 w 6443456"/>
              <a:gd name="connsiteY31" fmla="*/ 2181185 h 5753325"/>
              <a:gd name="connsiteX32" fmla="*/ 6090126 w 6443456"/>
              <a:gd name="connsiteY32" fmla="*/ 2192533 h 5753325"/>
              <a:gd name="connsiteX33" fmla="*/ 6089503 w 6443456"/>
              <a:gd name="connsiteY33" fmla="*/ 2192543 h 5753325"/>
              <a:gd name="connsiteX34" fmla="*/ 6084946 w 6443456"/>
              <a:gd name="connsiteY34" fmla="*/ 2203694 h 5753325"/>
              <a:gd name="connsiteX35" fmla="*/ 5987861 w 6443456"/>
              <a:gd name="connsiteY35" fmla="*/ 2304868 h 5753325"/>
              <a:gd name="connsiteX36" fmla="*/ 5973439 w 6443456"/>
              <a:gd name="connsiteY36" fmla="*/ 2385635 h 5753325"/>
              <a:gd name="connsiteX37" fmla="*/ 5916727 w 6443456"/>
              <a:gd name="connsiteY37" fmla="*/ 2458777 h 5753325"/>
              <a:gd name="connsiteX38" fmla="*/ 5856524 w 6443456"/>
              <a:gd name="connsiteY38" fmla="*/ 2583281 h 5753325"/>
              <a:gd name="connsiteX39" fmla="*/ 5838091 w 6443456"/>
              <a:gd name="connsiteY39" fmla="*/ 2753474 h 5753325"/>
              <a:gd name="connsiteX40" fmla="*/ 5744296 w 6443456"/>
              <a:gd name="connsiteY40" fmla="*/ 2893276 h 5753325"/>
              <a:gd name="connsiteX41" fmla="*/ 5682522 w 6443456"/>
              <a:gd name="connsiteY41" fmla="*/ 3044368 h 5753325"/>
              <a:gd name="connsiteX42" fmla="*/ 5557886 w 6443456"/>
              <a:gd name="connsiteY42" fmla="*/ 3304853 h 5753325"/>
              <a:gd name="connsiteX43" fmla="*/ 5483942 w 6443456"/>
              <a:gd name="connsiteY43" fmla="*/ 3416604 h 5753325"/>
              <a:gd name="connsiteX44" fmla="*/ 5461007 w 6443456"/>
              <a:gd name="connsiteY44" fmla="*/ 3503742 h 5753325"/>
              <a:gd name="connsiteX45" fmla="*/ 5437889 w 6443456"/>
              <a:gd name="connsiteY45" fmla="*/ 3559927 h 5753325"/>
              <a:gd name="connsiteX46" fmla="*/ 5432770 w 6443456"/>
              <a:gd name="connsiteY46" fmla="*/ 3562948 h 5753325"/>
              <a:gd name="connsiteX47" fmla="*/ 5406795 w 6443456"/>
              <a:gd name="connsiteY47" fmla="*/ 3578594 h 5753325"/>
              <a:gd name="connsiteX48" fmla="*/ 5381495 w 6443456"/>
              <a:gd name="connsiteY48" fmla="*/ 3599883 h 5753325"/>
              <a:gd name="connsiteX49" fmla="*/ 5363689 w 6443456"/>
              <a:gd name="connsiteY49" fmla="*/ 3633299 h 5753325"/>
              <a:gd name="connsiteX50" fmla="*/ 5291870 w 6443456"/>
              <a:gd name="connsiteY50" fmla="*/ 3799039 h 5753325"/>
              <a:gd name="connsiteX51" fmla="*/ 5241600 w 6443456"/>
              <a:gd name="connsiteY51" fmla="*/ 3894238 h 5753325"/>
              <a:gd name="connsiteX52" fmla="*/ 5211041 w 6443456"/>
              <a:gd name="connsiteY52" fmla="*/ 3924184 h 5753325"/>
              <a:gd name="connsiteX53" fmla="*/ 5176073 w 6443456"/>
              <a:gd name="connsiteY53" fmla="*/ 3970179 h 5753325"/>
              <a:gd name="connsiteX54" fmla="*/ 5172826 w 6443456"/>
              <a:gd name="connsiteY54" fmla="*/ 3991773 h 5753325"/>
              <a:gd name="connsiteX55" fmla="*/ 5157053 w 6443456"/>
              <a:gd name="connsiteY55" fmla="*/ 3997708 h 5753325"/>
              <a:gd name="connsiteX56" fmla="*/ 5127922 w 6443456"/>
              <a:gd name="connsiteY56" fmla="*/ 4022660 h 5753325"/>
              <a:gd name="connsiteX57" fmla="*/ 5020872 w 6443456"/>
              <a:gd name="connsiteY57" fmla="*/ 4075951 h 5753325"/>
              <a:gd name="connsiteX58" fmla="*/ 4991410 w 6443456"/>
              <a:gd name="connsiteY58" fmla="*/ 4087598 h 5753325"/>
              <a:gd name="connsiteX59" fmla="*/ 4930112 w 6443456"/>
              <a:gd name="connsiteY59" fmla="*/ 4138459 h 5753325"/>
              <a:gd name="connsiteX60" fmla="*/ 4834224 w 6443456"/>
              <a:gd name="connsiteY60" fmla="*/ 4231643 h 5753325"/>
              <a:gd name="connsiteX61" fmla="*/ 4812599 w 6443456"/>
              <a:gd name="connsiteY61" fmla="*/ 4249449 h 5753325"/>
              <a:gd name="connsiteX62" fmla="*/ 4789188 w 6443456"/>
              <a:gd name="connsiteY62" fmla="*/ 4256678 h 5753325"/>
              <a:gd name="connsiteX63" fmla="*/ 4779554 w 6443456"/>
              <a:gd name="connsiteY63" fmla="*/ 4251313 h 5753325"/>
              <a:gd name="connsiteX64" fmla="*/ 4766885 w 6443456"/>
              <a:gd name="connsiteY64" fmla="*/ 4259812 h 5753325"/>
              <a:gd name="connsiteX65" fmla="*/ 4762510 w 6443456"/>
              <a:gd name="connsiteY65" fmla="*/ 4260383 h 5753325"/>
              <a:gd name="connsiteX66" fmla="*/ 4738416 w 6443456"/>
              <a:gd name="connsiteY66" fmla="*/ 4265355 h 5753325"/>
              <a:gd name="connsiteX67" fmla="*/ 4712007 w 6443456"/>
              <a:gd name="connsiteY67" fmla="*/ 4317892 h 5753325"/>
              <a:gd name="connsiteX68" fmla="*/ 4658930 w 6443456"/>
              <a:gd name="connsiteY68" fmla="*/ 4348041 h 5753325"/>
              <a:gd name="connsiteX69" fmla="*/ 4443526 w 6443456"/>
              <a:gd name="connsiteY69" fmla="*/ 4507851 h 5753325"/>
              <a:gd name="connsiteX70" fmla="*/ 4289766 w 6443456"/>
              <a:gd name="connsiteY70" fmla="*/ 4711450 h 5753325"/>
              <a:gd name="connsiteX71" fmla="*/ 4150870 w 6443456"/>
              <a:gd name="connsiteY71" fmla="*/ 4818480 h 5753325"/>
              <a:gd name="connsiteX72" fmla="*/ 4006639 w 6443456"/>
              <a:gd name="connsiteY72" fmla="*/ 4933815 h 5753325"/>
              <a:gd name="connsiteX73" fmla="*/ 3298210 w 6443456"/>
              <a:gd name="connsiteY73" fmla="*/ 5070790 h 5753325"/>
              <a:gd name="connsiteX74" fmla="*/ 2947678 w 6443456"/>
              <a:gd name="connsiteY74" fmla="*/ 5117869 h 5753325"/>
              <a:gd name="connsiteX75" fmla="*/ 2822169 w 6443456"/>
              <a:gd name="connsiteY75" fmla="*/ 5129396 h 5753325"/>
              <a:gd name="connsiteX76" fmla="*/ 2538773 w 6443456"/>
              <a:gd name="connsiteY76" fmla="*/ 5313397 h 5753325"/>
              <a:gd name="connsiteX77" fmla="*/ 2014500 w 6443456"/>
              <a:gd name="connsiteY77" fmla="*/ 5519744 h 5753325"/>
              <a:gd name="connsiteX78" fmla="*/ 1934391 w 6443456"/>
              <a:gd name="connsiteY78" fmla="*/ 5591335 h 5753325"/>
              <a:gd name="connsiteX79" fmla="*/ 1892550 w 6443456"/>
              <a:gd name="connsiteY79" fmla="*/ 5649708 h 5753325"/>
              <a:gd name="connsiteX80" fmla="*/ 1854769 w 6443456"/>
              <a:gd name="connsiteY80" fmla="*/ 5647691 h 5753325"/>
              <a:gd name="connsiteX81" fmla="*/ 1809461 w 6443456"/>
              <a:gd name="connsiteY81" fmla="*/ 5648628 h 5753325"/>
              <a:gd name="connsiteX82" fmla="*/ 1745150 w 6443456"/>
              <a:gd name="connsiteY82" fmla="*/ 5693879 h 5753325"/>
              <a:gd name="connsiteX83" fmla="*/ 1713375 w 6443456"/>
              <a:gd name="connsiteY83" fmla="*/ 5684672 h 5753325"/>
              <a:gd name="connsiteX84" fmla="*/ 1707808 w 6443456"/>
              <a:gd name="connsiteY84" fmla="*/ 5682611 h 5753325"/>
              <a:gd name="connsiteX85" fmla="*/ 1679313 w 6443456"/>
              <a:gd name="connsiteY85" fmla="*/ 5672360 h 5753325"/>
              <a:gd name="connsiteX86" fmla="*/ 1646933 w 6443456"/>
              <a:gd name="connsiteY86" fmla="*/ 5666227 h 5753325"/>
              <a:gd name="connsiteX87" fmla="*/ 1610055 w 6443456"/>
              <a:gd name="connsiteY87" fmla="*/ 5673643 h 5753325"/>
              <a:gd name="connsiteX88" fmla="*/ 1437641 w 6443456"/>
              <a:gd name="connsiteY88" fmla="*/ 5723266 h 5753325"/>
              <a:gd name="connsiteX89" fmla="*/ 1332869 w 6443456"/>
              <a:gd name="connsiteY89" fmla="*/ 5744752 h 5753325"/>
              <a:gd name="connsiteX90" fmla="*/ 1290525 w 6443456"/>
              <a:gd name="connsiteY90" fmla="*/ 5740036 h 5753325"/>
              <a:gd name="connsiteX91" fmla="*/ 1233107 w 6443456"/>
              <a:gd name="connsiteY91" fmla="*/ 5742106 h 5753325"/>
              <a:gd name="connsiteX92" fmla="*/ 1214532 w 6443456"/>
              <a:gd name="connsiteY92" fmla="*/ 5753325 h 5753325"/>
              <a:gd name="connsiteX93" fmla="*/ 1199955 w 6443456"/>
              <a:gd name="connsiteY93" fmla="*/ 5744831 h 5753325"/>
              <a:gd name="connsiteX94" fmla="*/ 1162337 w 6443456"/>
              <a:gd name="connsiteY94" fmla="*/ 5738048 h 5753325"/>
              <a:gd name="connsiteX95" fmla="*/ 1053457 w 6443456"/>
              <a:gd name="connsiteY95" fmla="*/ 5688676 h 5753325"/>
              <a:gd name="connsiteX96" fmla="*/ 1025798 w 6443456"/>
              <a:gd name="connsiteY96" fmla="*/ 5673166 h 5753325"/>
              <a:gd name="connsiteX97" fmla="*/ 947900 w 6443456"/>
              <a:gd name="connsiteY97" fmla="*/ 5657848 h 5753325"/>
              <a:gd name="connsiteX98" fmla="*/ 815627 w 6443456"/>
              <a:gd name="connsiteY98" fmla="*/ 5642557 h 5753325"/>
              <a:gd name="connsiteX99" fmla="*/ 788251 w 6443456"/>
              <a:gd name="connsiteY99" fmla="*/ 5637065 h 5753325"/>
              <a:gd name="connsiteX100" fmla="*/ 767822 w 6443456"/>
              <a:gd name="connsiteY100" fmla="*/ 5623450 h 5753325"/>
              <a:gd name="connsiteX101" fmla="*/ 765791 w 6443456"/>
              <a:gd name="connsiteY101" fmla="*/ 5612539 h 5753325"/>
              <a:gd name="connsiteX102" fmla="*/ 751230 w 6443456"/>
              <a:gd name="connsiteY102" fmla="*/ 5608092 h 5753325"/>
              <a:gd name="connsiteX103" fmla="*/ 748008 w 6443456"/>
              <a:gd name="connsiteY103" fmla="*/ 5605052 h 5753325"/>
              <a:gd name="connsiteX104" fmla="*/ 728871 w 6443456"/>
              <a:gd name="connsiteY104" fmla="*/ 5589469 h 5753325"/>
              <a:gd name="connsiteX105" fmla="*/ 671898 w 6443456"/>
              <a:gd name="connsiteY105" fmla="*/ 5602363 h 5753325"/>
              <a:gd name="connsiteX106" fmla="*/ 615065 w 6443456"/>
              <a:gd name="connsiteY106" fmla="*/ 5580257 h 5753325"/>
              <a:gd name="connsiteX107" fmla="*/ 355785 w 6443456"/>
              <a:gd name="connsiteY107" fmla="*/ 5514383 h 5753325"/>
              <a:gd name="connsiteX108" fmla="*/ 102269 w 6443456"/>
              <a:gd name="connsiteY108" fmla="*/ 5524347 h 5753325"/>
              <a:gd name="connsiteX109" fmla="*/ 13160 w 6443456"/>
              <a:gd name="connsiteY109" fmla="*/ 5514159 h 5753325"/>
              <a:gd name="connsiteX110" fmla="*/ 0 w 6443456"/>
              <a:gd name="connsiteY110" fmla="*/ 5511735 h 5753325"/>
              <a:gd name="connsiteX111" fmla="*/ 0 w 6443456"/>
              <a:gd name="connsiteY111" fmla="*/ 0 h 575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443456" h="5753325">
                <a:moveTo>
                  <a:pt x="0" y="0"/>
                </a:moveTo>
                <a:lnTo>
                  <a:pt x="6438980" y="0"/>
                </a:lnTo>
                <a:cubicBezTo>
                  <a:pt x="6439002" y="49"/>
                  <a:pt x="6439025" y="98"/>
                  <a:pt x="6439047" y="147"/>
                </a:cubicBezTo>
                <a:lnTo>
                  <a:pt x="6443456" y="130105"/>
                </a:lnTo>
                <a:cubicBezTo>
                  <a:pt x="6430828" y="154008"/>
                  <a:pt x="6411458" y="168030"/>
                  <a:pt x="6422751" y="174163"/>
                </a:cubicBezTo>
                <a:cubicBezTo>
                  <a:pt x="6418487" y="214830"/>
                  <a:pt x="6390727" y="235497"/>
                  <a:pt x="6396598" y="274847"/>
                </a:cubicBezTo>
                <a:cubicBezTo>
                  <a:pt x="6403386" y="335822"/>
                  <a:pt x="6333127" y="414969"/>
                  <a:pt x="6337615" y="471794"/>
                </a:cubicBezTo>
                <a:cubicBezTo>
                  <a:pt x="6324407" y="534783"/>
                  <a:pt x="6296331" y="556933"/>
                  <a:pt x="6304423" y="582623"/>
                </a:cubicBezTo>
                <a:cubicBezTo>
                  <a:pt x="6293676" y="611941"/>
                  <a:pt x="6296956" y="631352"/>
                  <a:pt x="6303977" y="664291"/>
                </a:cubicBezTo>
                <a:cubicBezTo>
                  <a:pt x="6302444" y="677879"/>
                  <a:pt x="6301462" y="685268"/>
                  <a:pt x="6299372" y="697330"/>
                </a:cubicBezTo>
                <a:cubicBezTo>
                  <a:pt x="6314387" y="714913"/>
                  <a:pt x="6313827" y="721408"/>
                  <a:pt x="6309888" y="754001"/>
                </a:cubicBezTo>
                <a:cubicBezTo>
                  <a:pt x="6306930" y="769492"/>
                  <a:pt x="6343751" y="814234"/>
                  <a:pt x="6339879" y="811136"/>
                </a:cubicBezTo>
                <a:lnTo>
                  <a:pt x="6330065" y="893399"/>
                </a:lnTo>
                <a:cubicBezTo>
                  <a:pt x="6341065" y="929331"/>
                  <a:pt x="6340586" y="969703"/>
                  <a:pt x="6328618" y="1009766"/>
                </a:cubicBezTo>
                <a:cubicBezTo>
                  <a:pt x="6286987" y="1110847"/>
                  <a:pt x="6336677" y="1067927"/>
                  <a:pt x="6320797" y="1146964"/>
                </a:cubicBezTo>
                <a:cubicBezTo>
                  <a:pt x="6308238" y="1199586"/>
                  <a:pt x="6355190" y="1221191"/>
                  <a:pt x="6334400" y="1280757"/>
                </a:cubicBezTo>
                <a:lnTo>
                  <a:pt x="6356023" y="1356227"/>
                </a:lnTo>
                <a:cubicBezTo>
                  <a:pt x="6356068" y="1358140"/>
                  <a:pt x="6356112" y="1360054"/>
                  <a:pt x="6356157" y="1361967"/>
                </a:cubicBezTo>
                <a:cubicBezTo>
                  <a:pt x="6355533" y="1373512"/>
                  <a:pt x="6353847" y="1384370"/>
                  <a:pt x="6350613" y="1393569"/>
                </a:cubicBezTo>
                <a:cubicBezTo>
                  <a:pt x="6364468" y="1383914"/>
                  <a:pt x="6345614" y="1435855"/>
                  <a:pt x="6357062" y="1444071"/>
                </a:cubicBezTo>
                <a:cubicBezTo>
                  <a:pt x="6366618" y="1448518"/>
                  <a:pt x="6363125" y="1465312"/>
                  <a:pt x="6364832" y="1478763"/>
                </a:cubicBezTo>
                <a:cubicBezTo>
                  <a:pt x="6367033" y="1481449"/>
                  <a:pt x="6368644" y="1487606"/>
                  <a:pt x="6369745" y="1495680"/>
                </a:cubicBezTo>
                <a:cubicBezTo>
                  <a:pt x="6370129" y="1501564"/>
                  <a:pt x="6370514" y="1507447"/>
                  <a:pt x="6370898" y="1513331"/>
                </a:cubicBezTo>
                <a:lnTo>
                  <a:pt x="6339773" y="1527414"/>
                </a:lnTo>
                <a:cubicBezTo>
                  <a:pt x="6334226" y="1566662"/>
                  <a:pt x="6321052" y="1604564"/>
                  <a:pt x="6321854" y="1635366"/>
                </a:cubicBezTo>
                <a:cubicBezTo>
                  <a:pt x="6320655" y="1701187"/>
                  <a:pt x="6292278" y="1721205"/>
                  <a:pt x="6299489" y="1784860"/>
                </a:cubicBezTo>
                <a:cubicBezTo>
                  <a:pt x="6294212" y="1831400"/>
                  <a:pt x="6277478" y="1829559"/>
                  <a:pt x="6267878" y="1858572"/>
                </a:cubicBezTo>
                <a:lnTo>
                  <a:pt x="6251146" y="1926167"/>
                </a:lnTo>
                <a:lnTo>
                  <a:pt x="6210686" y="2014834"/>
                </a:lnTo>
                <a:lnTo>
                  <a:pt x="6106652" y="2150572"/>
                </a:lnTo>
                <a:lnTo>
                  <a:pt x="6097813" y="2172208"/>
                </a:lnTo>
                <a:lnTo>
                  <a:pt x="6095990" y="2181185"/>
                </a:lnTo>
                <a:cubicBezTo>
                  <a:pt x="6094176" y="2187056"/>
                  <a:pt x="6092249" y="2190556"/>
                  <a:pt x="6090126" y="2192533"/>
                </a:cubicBezTo>
                <a:lnTo>
                  <a:pt x="6089503" y="2192543"/>
                </a:lnTo>
                <a:lnTo>
                  <a:pt x="6084946" y="2203694"/>
                </a:lnTo>
                <a:cubicBezTo>
                  <a:pt x="6068006" y="2222414"/>
                  <a:pt x="6006445" y="2274546"/>
                  <a:pt x="5987861" y="2304868"/>
                </a:cubicBezTo>
                <a:lnTo>
                  <a:pt x="5973439" y="2385635"/>
                </a:lnTo>
                <a:lnTo>
                  <a:pt x="5916727" y="2458777"/>
                </a:lnTo>
                <a:cubicBezTo>
                  <a:pt x="5897241" y="2491718"/>
                  <a:pt x="5869630" y="2534165"/>
                  <a:pt x="5856524" y="2583281"/>
                </a:cubicBezTo>
                <a:cubicBezTo>
                  <a:pt x="5857506" y="2592319"/>
                  <a:pt x="5833326" y="2744711"/>
                  <a:pt x="5838091" y="2753474"/>
                </a:cubicBezTo>
                <a:cubicBezTo>
                  <a:pt x="5785248" y="2871502"/>
                  <a:pt x="5778642" y="2803565"/>
                  <a:pt x="5744296" y="2893276"/>
                </a:cubicBezTo>
                <a:cubicBezTo>
                  <a:pt x="5695297" y="2988328"/>
                  <a:pt x="5724634" y="2958553"/>
                  <a:pt x="5682522" y="3044368"/>
                </a:cubicBezTo>
                <a:cubicBezTo>
                  <a:pt x="5632185" y="3125072"/>
                  <a:pt x="5597317" y="3217236"/>
                  <a:pt x="5557886" y="3304853"/>
                </a:cubicBezTo>
                <a:cubicBezTo>
                  <a:pt x="5482395" y="3325072"/>
                  <a:pt x="5519234" y="3371478"/>
                  <a:pt x="5483942" y="3416604"/>
                </a:cubicBezTo>
                <a:cubicBezTo>
                  <a:pt x="5462927" y="3437263"/>
                  <a:pt x="5484515" y="3475608"/>
                  <a:pt x="5461007" y="3503742"/>
                </a:cubicBezTo>
                <a:cubicBezTo>
                  <a:pt x="5452964" y="3510933"/>
                  <a:pt x="5447709" y="3554203"/>
                  <a:pt x="5437889" y="3559927"/>
                </a:cubicBezTo>
                <a:lnTo>
                  <a:pt x="5432770" y="3562948"/>
                </a:lnTo>
                <a:lnTo>
                  <a:pt x="5406795" y="3578594"/>
                </a:lnTo>
                <a:lnTo>
                  <a:pt x="5381495" y="3599883"/>
                </a:lnTo>
                <a:cubicBezTo>
                  <a:pt x="5373777" y="3608845"/>
                  <a:pt x="5367528" y="3619642"/>
                  <a:pt x="5363689" y="3633299"/>
                </a:cubicBezTo>
                <a:cubicBezTo>
                  <a:pt x="5370837" y="3689178"/>
                  <a:pt x="5280250" y="3728687"/>
                  <a:pt x="5291870" y="3799039"/>
                </a:cubicBezTo>
                <a:cubicBezTo>
                  <a:pt x="5291660" y="3823262"/>
                  <a:pt x="5263601" y="3888134"/>
                  <a:pt x="5241600" y="3894238"/>
                </a:cubicBezTo>
                <a:cubicBezTo>
                  <a:pt x="5232312" y="3906493"/>
                  <a:pt x="5231731" y="3924583"/>
                  <a:pt x="5211041" y="3924184"/>
                </a:cubicBezTo>
                <a:cubicBezTo>
                  <a:pt x="5184976" y="3926521"/>
                  <a:pt x="5198956" y="3986438"/>
                  <a:pt x="5176073" y="3970179"/>
                </a:cubicBezTo>
                <a:lnTo>
                  <a:pt x="5172826" y="3991773"/>
                </a:lnTo>
                <a:lnTo>
                  <a:pt x="5157053" y="3997708"/>
                </a:lnTo>
                <a:cubicBezTo>
                  <a:pt x="5140589" y="4003541"/>
                  <a:pt x="5128715" y="4008828"/>
                  <a:pt x="5127922" y="4022660"/>
                </a:cubicBezTo>
                <a:cubicBezTo>
                  <a:pt x="5105225" y="4035701"/>
                  <a:pt x="5043623" y="4065128"/>
                  <a:pt x="5020872" y="4075951"/>
                </a:cubicBezTo>
                <a:cubicBezTo>
                  <a:pt x="5006705" y="4069570"/>
                  <a:pt x="5001251" y="4081880"/>
                  <a:pt x="4991410" y="4087598"/>
                </a:cubicBezTo>
                <a:cubicBezTo>
                  <a:pt x="4974522" y="4085320"/>
                  <a:pt x="4937025" y="4121806"/>
                  <a:pt x="4930112" y="4138459"/>
                </a:cubicBezTo>
                <a:cubicBezTo>
                  <a:pt x="4918473" y="4190437"/>
                  <a:pt x="4844909" y="4190974"/>
                  <a:pt x="4834224" y="4231643"/>
                </a:cubicBezTo>
                <a:cubicBezTo>
                  <a:pt x="4827758" y="4239937"/>
                  <a:pt x="4820427" y="4245543"/>
                  <a:pt x="4812599" y="4249449"/>
                </a:cubicBezTo>
                <a:lnTo>
                  <a:pt x="4789188" y="4256678"/>
                </a:lnTo>
                <a:lnTo>
                  <a:pt x="4779554" y="4251313"/>
                </a:lnTo>
                <a:lnTo>
                  <a:pt x="4766885" y="4259812"/>
                </a:lnTo>
                <a:lnTo>
                  <a:pt x="4762510" y="4260383"/>
                </a:lnTo>
                <a:cubicBezTo>
                  <a:pt x="4754131" y="4261437"/>
                  <a:pt x="4745977" y="4262766"/>
                  <a:pt x="4738416" y="4265355"/>
                </a:cubicBezTo>
                <a:cubicBezTo>
                  <a:pt x="4764694" y="4302719"/>
                  <a:pt x="4678447" y="4293536"/>
                  <a:pt x="4712007" y="4317892"/>
                </a:cubicBezTo>
                <a:cubicBezTo>
                  <a:pt x="4675039" y="4338619"/>
                  <a:pt x="4716682" y="4356361"/>
                  <a:pt x="4658930" y="4348041"/>
                </a:cubicBezTo>
                <a:cubicBezTo>
                  <a:pt x="4614182" y="4379702"/>
                  <a:pt x="4505053" y="4447283"/>
                  <a:pt x="4443526" y="4507851"/>
                </a:cubicBezTo>
                <a:cubicBezTo>
                  <a:pt x="4410144" y="4540439"/>
                  <a:pt x="4338540" y="4659677"/>
                  <a:pt x="4289766" y="4711450"/>
                </a:cubicBezTo>
                <a:cubicBezTo>
                  <a:pt x="4238344" y="4747694"/>
                  <a:pt x="4215457" y="4807131"/>
                  <a:pt x="4150870" y="4818480"/>
                </a:cubicBezTo>
                <a:cubicBezTo>
                  <a:pt x="4103683" y="4855538"/>
                  <a:pt x="4148748" y="4891762"/>
                  <a:pt x="4006639" y="4933815"/>
                </a:cubicBezTo>
                <a:cubicBezTo>
                  <a:pt x="3736045" y="4990755"/>
                  <a:pt x="3474704" y="5040115"/>
                  <a:pt x="3298210" y="5070790"/>
                </a:cubicBezTo>
                <a:cubicBezTo>
                  <a:pt x="3121717" y="5101466"/>
                  <a:pt x="3041810" y="5115566"/>
                  <a:pt x="2947678" y="5117869"/>
                </a:cubicBezTo>
                <a:cubicBezTo>
                  <a:pt x="2853544" y="5120174"/>
                  <a:pt x="2858560" y="5135060"/>
                  <a:pt x="2822169" y="5129396"/>
                </a:cubicBezTo>
                <a:lnTo>
                  <a:pt x="2538773" y="5313397"/>
                </a:lnTo>
                <a:cubicBezTo>
                  <a:pt x="2405817" y="5334661"/>
                  <a:pt x="2144167" y="5431620"/>
                  <a:pt x="2014500" y="5519744"/>
                </a:cubicBezTo>
                <a:cubicBezTo>
                  <a:pt x="1982084" y="5541774"/>
                  <a:pt x="1956346" y="5565847"/>
                  <a:pt x="1934391" y="5591335"/>
                </a:cubicBezTo>
                <a:lnTo>
                  <a:pt x="1892550" y="5649708"/>
                </a:lnTo>
                <a:lnTo>
                  <a:pt x="1854769" y="5647691"/>
                </a:lnTo>
                <a:cubicBezTo>
                  <a:pt x="1838936" y="5647705"/>
                  <a:pt x="1823701" y="5648312"/>
                  <a:pt x="1809461" y="5648628"/>
                </a:cubicBezTo>
                <a:cubicBezTo>
                  <a:pt x="1834147" y="5698228"/>
                  <a:pt x="1737274" y="5633540"/>
                  <a:pt x="1745150" y="5693879"/>
                </a:cubicBezTo>
                <a:cubicBezTo>
                  <a:pt x="1734532" y="5692199"/>
                  <a:pt x="1724002" y="5688669"/>
                  <a:pt x="1713375" y="5684672"/>
                </a:cubicBezTo>
                <a:lnTo>
                  <a:pt x="1707808" y="5682611"/>
                </a:lnTo>
                <a:lnTo>
                  <a:pt x="1679313" y="5672360"/>
                </a:lnTo>
                <a:lnTo>
                  <a:pt x="1646933" y="5666227"/>
                </a:lnTo>
                <a:cubicBezTo>
                  <a:pt x="1635170" y="5665926"/>
                  <a:pt x="1622939" y="5667937"/>
                  <a:pt x="1610055" y="5673643"/>
                </a:cubicBezTo>
                <a:cubicBezTo>
                  <a:pt x="1571890" y="5714775"/>
                  <a:pt x="1484024" y="5669440"/>
                  <a:pt x="1437641" y="5723266"/>
                </a:cubicBezTo>
                <a:cubicBezTo>
                  <a:pt x="1418992" y="5738521"/>
                  <a:pt x="1351540" y="5757985"/>
                  <a:pt x="1332869" y="5744752"/>
                </a:cubicBezTo>
                <a:cubicBezTo>
                  <a:pt x="1317589" y="5745326"/>
                  <a:pt x="1303391" y="5756388"/>
                  <a:pt x="1290525" y="5740036"/>
                </a:cubicBezTo>
                <a:cubicBezTo>
                  <a:pt x="1272146" y="5721242"/>
                  <a:pt x="1235243" y="5770261"/>
                  <a:pt x="1233107" y="5742106"/>
                </a:cubicBezTo>
                <a:lnTo>
                  <a:pt x="1214532" y="5753325"/>
                </a:lnTo>
                <a:lnTo>
                  <a:pt x="1199955" y="5744831"/>
                </a:lnTo>
                <a:cubicBezTo>
                  <a:pt x="1185016" y="5735734"/>
                  <a:pt x="1173414" y="5729861"/>
                  <a:pt x="1162337" y="5738048"/>
                </a:cubicBezTo>
                <a:cubicBezTo>
                  <a:pt x="1137920" y="5728689"/>
                  <a:pt x="1076212" y="5699490"/>
                  <a:pt x="1053457" y="5688676"/>
                </a:cubicBezTo>
                <a:cubicBezTo>
                  <a:pt x="1049315" y="5673592"/>
                  <a:pt x="1036434" y="5677184"/>
                  <a:pt x="1025798" y="5673166"/>
                </a:cubicBezTo>
                <a:cubicBezTo>
                  <a:pt x="1016787" y="5658576"/>
                  <a:pt x="965030" y="5652626"/>
                  <a:pt x="947900" y="5657848"/>
                </a:cubicBezTo>
                <a:cubicBezTo>
                  <a:pt x="900757" y="5681878"/>
                  <a:pt x="853518" y="5624981"/>
                  <a:pt x="815627" y="5642557"/>
                </a:cubicBezTo>
                <a:cubicBezTo>
                  <a:pt x="805172" y="5642805"/>
                  <a:pt x="796221" y="5640669"/>
                  <a:pt x="788251" y="5637065"/>
                </a:cubicBezTo>
                <a:lnTo>
                  <a:pt x="767822" y="5623450"/>
                </a:lnTo>
                <a:lnTo>
                  <a:pt x="765791" y="5612539"/>
                </a:lnTo>
                <a:lnTo>
                  <a:pt x="751230" y="5608092"/>
                </a:lnTo>
                <a:lnTo>
                  <a:pt x="748008" y="5605052"/>
                </a:lnTo>
                <a:cubicBezTo>
                  <a:pt x="741868" y="5599203"/>
                  <a:pt x="735661" y="5593704"/>
                  <a:pt x="728871" y="5589469"/>
                </a:cubicBezTo>
                <a:cubicBezTo>
                  <a:pt x="717035" y="5633700"/>
                  <a:pt x="669153" y="5560747"/>
                  <a:pt x="671898" y="5602363"/>
                </a:cubicBezTo>
                <a:cubicBezTo>
                  <a:pt x="632522" y="5586794"/>
                  <a:pt x="645467" y="5630489"/>
                  <a:pt x="615065" y="5580257"/>
                </a:cubicBezTo>
                <a:cubicBezTo>
                  <a:pt x="562379" y="5565593"/>
                  <a:pt x="441250" y="5523701"/>
                  <a:pt x="355785" y="5514383"/>
                </a:cubicBezTo>
                <a:cubicBezTo>
                  <a:pt x="309622" y="5509152"/>
                  <a:pt x="172894" y="5529342"/>
                  <a:pt x="102269" y="5524347"/>
                </a:cubicBezTo>
                <a:cubicBezTo>
                  <a:pt x="72050" y="5515878"/>
                  <a:pt x="41939" y="5516649"/>
                  <a:pt x="13160" y="5514159"/>
                </a:cubicBezTo>
                <a:lnTo>
                  <a:pt x="0" y="551173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B4886BFD-3A5E-07FA-7479-34260786ACB2}"/>
              </a:ext>
            </a:extLst>
          </p:cNvPr>
          <p:cNvSpPr txBox="1"/>
          <p:nvPr/>
        </p:nvSpPr>
        <p:spPr>
          <a:xfrm>
            <a:off x="838199" y="1068891"/>
            <a:ext cx="4259731" cy="198508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kern="1200">
                <a:solidFill>
                  <a:schemeClr val="tx1"/>
                </a:solidFill>
                <a:latin typeface="+mj-lt"/>
                <a:ea typeface="+mj-ea"/>
                <a:cs typeface="+mj-cs"/>
              </a:rPr>
              <a:t>Converting Data Type on Existing Arrays  </a:t>
            </a:r>
          </a:p>
        </p:txBody>
      </p:sp>
      <p:sp>
        <p:nvSpPr>
          <p:cNvPr id="24" name="Freeform: Shape 18">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664" y="3440576"/>
            <a:ext cx="4114800" cy="267505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 name="Picture 2" descr="A black and white text&#10;&#10;Description automatically generated"/>
          <p:cNvPicPr>
            <a:picLocks noChangeAspect="1"/>
          </p:cNvPicPr>
          <p:nvPr/>
        </p:nvPicPr>
        <p:blipFill>
          <a:blip r:embed="rId2"/>
          <a:stretch>
            <a:fillRect/>
          </a:stretch>
        </p:blipFill>
        <p:spPr>
          <a:xfrm>
            <a:off x="1049617" y="3723305"/>
            <a:ext cx="3836894" cy="2115210"/>
          </a:xfrm>
          <a:prstGeom prst="rect">
            <a:avLst/>
          </a:prstGeom>
        </p:spPr>
      </p:pic>
      <p:sp>
        <p:nvSpPr>
          <p:cNvPr id="21" name="Rectangle 6">
            <a:extLst>
              <a:ext uri="{FF2B5EF4-FFF2-40B4-BE49-F238E27FC236}">
                <a16:creationId xmlns:a16="http://schemas.microsoft.com/office/drawing/2014/main" id="{001928A5-13A8-4372-8A77-BCAAE555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4188" y="5840345"/>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6586415" y="723153"/>
            <a:ext cx="4555782" cy="53924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        The best way to change the data type of an existing array, is to make a copy of the array with the </a:t>
            </a:r>
            <a:r>
              <a:rPr lang="en-US" sz="2000" b="1"/>
              <a:t>astype()</a:t>
            </a:r>
            <a:r>
              <a:rPr lang="en-US" sz="2000"/>
              <a:t> method.  </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         The </a:t>
            </a:r>
            <a:r>
              <a:rPr lang="en-US" sz="2000" b="1"/>
              <a:t>astype(</a:t>
            </a:r>
            <a:r>
              <a:rPr lang="en-US" sz="2000"/>
              <a:t>) function creates a copy of the array, and allows you to specify the data type as a parameter</a:t>
            </a:r>
            <a:r>
              <a:rPr lang="en-US" sz="2000" b="1"/>
              <a:t>. </a:t>
            </a:r>
          </a:p>
          <a:p>
            <a:pPr indent="-228600">
              <a:lnSpc>
                <a:spcPct val="90000"/>
              </a:lnSpc>
              <a:spcAft>
                <a:spcPts val="600"/>
              </a:spcAft>
              <a:buFont typeface="Arial" panose="020B0604020202020204" pitchFamily="34" charset="0"/>
              <a:buChar char="•"/>
            </a:pPr>
            <a:endParaRPr lang="en-US" sz="2000" b="1"/>
          </a:p>
          <a:p>
            <a:pPr indent="-228600">
              <a:lnSpc>
                <a:spcPct val="90000"/>
              </a:lnSpc>
              <a:spcAft>
                <a:spcPts val="600"/>
              </a:spcAft>
              <a:buFont typeface="Arial" panose="020B0604020202020204" pitchFamily="34" charset="0"/>
              <a:buChar char="•"/>
            </a:pPr>
            <a:r>
              <a:rPr lang="en-US" sz="2000" b="1"/>
              <a:t>Example: </a:t>
            </a:r>
          </a:p>
          <a:p>
            <a:pPr marL="228600" lvl="1" indent="-228600">
              <a:lnSpc>
                <a:spcPct val="90000"/>
              </a:lnSpc>
              <a:spcAft>
                <a:spcPts val="600"/>
              </a:spcAft>
              <a:buFont typeface="Arial" panose="020B0604020202020204" pitchFamily="34" charset="0"/>
              <a:buChar char="•"/>
            </a:pPr>
            <a:r>
              <a:rPr lang="en-US" sz="2000" b="1"/>
              <a:t>import numpy as np </a:t>
            </a:r>
          </a:p>
          <a:p>
            <a:pPr marL="228600" lvl="1" indent="-228600">
              <a:lnSpc>
                <a:spcPct val="90000"/>
              </a:lnSpc>
              <a:spcAft>
                <a:spcPts val="600"/>
              </a:spcAft>
              <a:buFont typeface="Arial" panose="020B0604020202020204" pitchFamily="34" charset="0"/>
              <a:buChar char="•"/>
            </a:pPr>
            <a:r>
              <a:rPr lang="en-US" sz="2000" b="1"/>
              <a:t>arr = np.array([1.1, 2.1, 3.1]) </a:t>
            </a:r>
          </a:p>
          <a:p>
            <a:pPr marL="228600" lvl="1" indent="-228600">
              <a:lnSpc>
                <a:spcPct val="90000"/>
              </a:lnSpc>
              <a:spcAft>
                <a:spcPts val="600"/>
              </a:spcAft>
              <a:buFont typeface="Arial" panose="020B0604020202020204" pitchFamily="34" charset="0"/>
              <a:buChar char="•"/>
            </a:pPr>
            <a:r>
              <a:rPr lang="en-US" sz="2000" b="1"/>
              <a:t>newarr = arr.astype('i’) </a:t>
            </a:r>
          </a:p>
          <a:p>
            <a:pPr marL="228600" lvl="1" indent="-228600">
              <a:lnSpc>
                <a:spcPct val="90000"/>
              </a:lnSpc>
              <a:spcAft>
                <a:spcPts val="600"/>
              </a:spcAft>
              <a:buFont typeface="Arial" panose="020B0604020202020204" pitchFamily="34" charset="0"/>
              <a:buChar char="•"/>
            </a:pPr>
            <a:r>
              <a:rPr lang="en-US" sz="2000" b="1"/>
              <a:t>print(newarr) </a:t>
            </a:r>
          </a:p>
          <a:p>
            <a:pPr marL="228600" lvl="1" indent="-228600">
              <a:lnSpc>
                <a:spcPct val="90000"/>
              </a:lnSpc>
              <a:spcAft>
                <a:spcPts val="600"/>
              </a:spcAft>
              <a:buFont typeface="Arial" panose="020B0604020202020204" pitchFamily="34" charset="0"/>
              <a:buChar char="•"/>
            </a:pPr>
            <a:r>
              <a:rPr lang="en-US" sz="2000" b="1"/>
              <a:t>print(newarr.dtype)</a:t>
            </a:r>
          </a:p>
        </p:txBody>
      </p:sp>
    </p:spTree>
    <p:extLst>
      <p:ext uri="{BB962C8B-B14F-4D97-AF65-F5344CB8AC3E}">
        <p14:creationId xmlns:p14="http://schemas.microsoft.com/office/powerpoint/2010/main" val="47964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1285240" y="2008321"/>
            <a:ext cx="8074815" cy="3761544"/>
          </a:xfrm>
          <a:prstGeom prst="rect">
            <a:avLst/>
          </a:prstGeom>
        </p:spPr>
        <p:txBody>
          <a:bodyPr vert="horz" lIns="91440" tIns="45720" rIns="91440" bIns="45720" rtlCol="0" anchor="t">
            <a:normAutofit fontScale="85000" lnSpcReduction="20000"/>
          </a:bodyPr>
          <a:lstStyle/>
          <a:p>
            <a:pPr indent="-228600">
              <a:lnSpc>
                <a:spcPct val="90000"/>
              </a:lnSpc>
              <a:spcAft>
                <a:spcPts val="600"/>
              </a:spcAft>
              <a:buFont typeface="Arial" panose="020B0604020202020204" pitchFamily="34" charset="0"/>
              <a:buChar char="•"/>
            </a:pPr>
            <a:endParaRPr lang="en-US" sz="1700" b="1" dirty="0"/>
          </a:p>
          <a:p>
            <a:pPr marL="457200" indent="-228600">
              <a:lnSpc>
                <a:spcPct val="90000"/>
              </a:lnSpc>
              <a:spcAft>
                <a:spcPts val="600"/>
              </a:spcAft>
              <a:buFont typeface="Arial" panose="020B0604020202020204" pitchFamily="34" charset="0"/>
              <a:buChar char="•"/>
            </a:pPr>
            <a:r>
              <a:rPr lang="en-US" sz="2800" dirty="0"/>
              <a:t>The </a:t>
            </a:r>
            <a:r>
              <a:rPr lang="en-US" sz="2800" b="1" dirty="0"/>
              <a:t>main</a:t>
            </a:r>
            <a:r>
              <a:rPr lang="en-US" sz="2800" dirty="0"/>
              <a:t> difference between a copy and a view of an array is that the copy is a new array, and the view is just a view of the original array. </a:t>
            </a:r>
          </a:p>
          <a:p>
            <a:pPr marL="457200" indent="-228600">
              <a:lnSpc>
                <a:spcPct val="90000"/>
              </a:lnSpc>
              <a:spcAft>
                <a:spcPts val="600"/>
              </a:spcAft>
              <a:buFont typeface="Arial" panose="020B0604020202020204" pitchFamily="34" charset="0"/>
              <a:buChar char="•"/>
            </a:pPr>
            <a:endParaRPr lang="en-US" sz="2800" dirty="0"/>
          </a:p>
          <a:p>
            <a:pPr marL="457200" indent="-228600">
              <a:lnSpc>
                <a:spcPct val="90000"/>
              </a:lnSpc>
              <a:spcAft>
                <a:spcPts val="600"/>
              </a:spcAft>
              <a:buFont typeface="Arial" panose="020B0604020202020204" pitchFamily="34" charset="0"/>
              <a:buChar char="•"/>
            </a:pPr>
            <a:r>
              <a:rPr lang="en-US" sz="2800" dirty="0"/>
              <a:t>The copy owns the data and any changes made to the copy </a:t>
            </a:r>
            <a:r>
              <a:rPr lang="en-US" sz="2800" b="1" dirty="0"/>
              <a:t>will not </a:t>
            </a:r>
            <a:r>
              <a:rPr lang="en-US" sz="2800" dirty="0"/>
              <a:t>affect original array, and any changes made to the original array will not affect the copy. </a:t>
            </a:r>
          </a:p>
          <a:p>
            <a:pPr marL="457200" indent="-228600">
              <a:lnSpc>
                <a:spcPct val="90000"/>
              </a:lnSpc>
              <a:spcAft>
                <a:spcPts val="600"/>
              </a:spcAft>
              <a:buFont typeface="Arial" panose="020B0604020202020204" pitchFamily="34" charset="0"/>
              <a:buChar char="•"/>
            </a:pPr>
            <a:endParaRPr lang="en-US" sz="2800" dirty="0"/>
          </a:p>
          <a:p>
            <a:pPr marL="457200" indent="-228600">
              <a:lnSpc>
                <a:spcPct val="90000"/>
              </a:lnSpc>
              <a:spcAft>
                <a:spcPts val="600"/>
              </a:spcAft>
              <a:buFont typeface="Arial" panose="020B0604020202020204" pitchFamily="34" charset="0"/>
              <a:buChar char="•"/>
            </a:pPr>
            <a:r>
              <a:rPr lang="en-US" sz="2800" dirty="0"/>
              <a:t>The view </a:t>
            </a:r>
            <a:r>
              <a:rPr lang="en-US" sz="2800" b="1" dirty="0"/>
              <a:t>does not </a:t>
            </a:r>
            <a:r>
              <a:rPr lang="en-US" sz="2800" dirty="0"/>
              <a:t>own the data and any changes made to the view will affect the original array, and any changes made to the original array will affect the view.</a:t>
            </a:r>
          </a:p>
        </p:txBody>
      </p:sp>
      <p:sp>
        <p:nvSpPr>
          <p:cNvPr id="4" name="TextBox 3">
            <a:extLst>
              <a:ext uri="{FF2B5EF4-FFF2-40B4-BE49-F238E27FC236}">
                <a16:creationId xmlns:a16="http://schemas.microsoft.com/office/drawing/2014/main" id="{724AF0C8-D911-0193-7760-4AAD8A1619DD}"/>
              </a:ext>
            </a:extLst>
          </p:cNvPr>
          <p:cNvSpPr txBox="1"/>
          <p:nvPr/>
        </p:nvSpPr>
        <p:spPr>
          <a:xfrm>
            <a:off x="2645994" y="1018729"/>
            <a:ext cx="7119798" cy="594137"/>
          </a:xfrm>
          <a:prstGeom prst="rect">
            <a:avLst/>
          </a:prstGeom>
          <a:noFill/>
        </p:spPr>
        <p:txBody>
          <a:bodyPr wrap="square">
            <a:spAutoFit/>
          </a:bodyPr>
          <a:lstStyle/>
          <a:p>
            <a:pPr>
              <a:lnSpc>
                <a:spcPct val="90000"/>
              </a:lnSpc>
              <a:spcAft>
                <a:spcPts val="600"/>
              </a:spcAft>
            </a:pPr>
            <a:r>
              <a:rPr lang="en-US" sz="3600" b="1" dirty="0"/>
              <a:t>NumPy Array Copy vs View  </a:t>
            </a:r>
          </a:p>
        </p:txBody>
      </p:sp>
    </p:spTree>
    <p:extLst>
      <p:ext uri="{BB962C8B-B14F-4D97-AF65-F5344CB8AC3E}">
        <p14:creationId xmlns:p14="http://schemas.microsoft.com/office/powerpoint/2010/main" val="21449390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93661"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600" b="1" dirty="0"/>
          </a:p>
          <a:p>
            <a:pPr indent="-228600">
              <a:lnSpc>
                <a:spcPct val="90000"/>
              </a:lnSpc>
              <a:spcAft>
                <a:spcPts val="600"/>
              </a:spcAft>
              <a:buFont typeface="Arial" panose="020B0604020202020204" pitchFamily="34" charset="0"/>
              <a:buChar char="•"/>
            </a:pPr>
            <a:r>
              <a:rPr lang="en-US" sz="1600" b="1" dirty="0"/>
              <a:t>Example: </a:t>
            </a:r>
          </a:p>
          <a:p>
            <a:pPr indent="-228600">
              <a:lnSpc>
                <a:spcPct val="90000"/>
              </a:lnSpc>
              <a:spcAft>
                <a:spcPts val="600"/>
              </a:spcAft>
              <a:buFont typeface="Arial" panose="020B0604020202020204" pitchFamily="34" charset="0"/>
              <a:buChar char="•"/>
            </a:pPr>
            <a:r>
              <a:rPr lang="en-US" sz="1600" b="1" dirty="0"/>
              <a:t>Copy</a:t>
            </a:r>
          </a:p>
          <a:p>
            <a:pPr>
              <a:lnSpc>
                <a:spcPct val="90000"/>
              </a:lnSpc>
              <a:spcAft>
                <a:spcPts val="600"/>
              </a:spcAft>
            </a:pPr>
            <a:r>
              <a:rPr lang="en-US" sz="1600" b="1" dirty="0"/>
              <a:t>                             </a:t>
            </a:r>
            <a:r>
              <a:rPr lang="en-US" dirty="0"/>
              <a:t>import </a:t>
            </a:r>
            <a:r>
              <a:rPr lang="en-US" dirty="0" err="1"/>
              <a:t>numpy</a:t>
            </a:r>
            <a:r>
              <a:rPr lang="en-US" dirty="0"/>
              <a:t> as np </a:t>
            </a:r>
          </a:p>
          <a:p>
            <a:pPr marL="1143000" lvl="3">
              <a:lnSpc>
                <a:spcPct val="90000"/>
              </a:lnSpc>
              <a:spcAft>
                <a:spcPts val="600"/>
              </a:spcAft>
            </a:pPr>
            <a:r>
              <a:rPr lang="en-US" dirty="0" err="1"/>
              <a:t>arr</a:t>
            </a:r>
            <a:r>
              <a:rPr lang="en-US" dirty="0"/>
              <a:t> = </a:t>
            </a:r>
            <a:r>
              <a:rPr lang="en-US" dirty="0" err="1"/>
              <a:t>np.array</a:t>
            </a:r>
            <a:r>
              <a:rPr lang="en-US" dirty="0"/>
              <a:t>([1, 2, 3, 4, 5]) </a:t>
            </a:r>
          </a:p>
          <a:p>
            <a:pPr marL="1143000" lvl="3">
              <a:lnSpc>
                <a:spcPct val="90000"/>
              </a:lnSpc>
              <a:spcAft>
                <a:spcPts val="600"/>
              </a:spcAft>
            </a:pPr>
            <a:r>
              <a:rPr lang="en-US" dirty="0"/>
              <a:t>x = </a:t>
            </a:r>
            <a:r>
              <a:rPr lang="en-US" dirty="0" err="1"/>
              <a:t>arr.copy</a:t>
            </a:r>
            <a:r>
              <a:rPr lang="en-US" dirty="0"/>
              <a:t>() </a:t>
            </a:r>
          </a:p>
          <a:p>
            <a:pPr marL="1143000" lvl="3">
              <a:lnSpc>
                <a:spcPct val="90000"/>
              </a:lnSpc>
              <a:spcAft>
                <a:spcPts val="600"/>
              </a:spcAft>
            </a:pPr>
            <a:r>
              <a:rPr lang="en-US" dirty="0" err="1"/>
              <a:t>arr</a:t>
            </a:r>
            <a:r>
              <a:rPr lang="en-US" dirty="0"/>
              <a:t>[0] = 42 </a:t>
            </a:r>
          </a:p>
          <a:p>
            <a:pPr marL="1143000" lvl="3">
              <a:lnSpc>
                <a:spcPct val="90000"/>
              </a:lnSpc>
              <a:spcAft>
                <a:spcPts val="600"/>
              </a:spcAft>
            </a:pPr>
            <a:r>
              <a:rPr lang="en-US" dirty="0"/>
              <a:t>print(</a:t>
            </a:r>
            <a:r>
              <a:rPr lang="en-US" dirty="0" err="1"/>
              <a:t>arr</a:t>
            </a:r>
            <a:r>
              <a:rPr lang="en-US" dirty="0"/>
              <a:t>) </a:t>
            </a:r>
          </a:p>
          <a:p>
            <a:pPr marL="1143000" lvl="3">
              <a:lnSpc>
                <a:spcPct val="90000"/>
              </a:lnSpc>
              <a:spcAft>
                <a:spcPts val="600"/>
              </a:spcAft>
            </a:pPr>
            <a:r>
              <a:rPr lang="en-US" dirty="0"/>
              <a:t>print(x)</a:t>
            </a:r>
          </a:p>
        </p:txBody>
      </p:sp>
      <p:pic>
        <p:nvPicPr>
          <p:cNvPr id="3" name="Picture 2" descr="A black and white background with white text&#10;&#10;Description automatically generated"/>
          <p:cNvPicPr>
            <a:picLocks noChangeAspect="1"/>
          </p:cNvPicPr>
          <p:nvPr/>
        </p:nvPicPr>
        <p:blipFill>
          <a:blip r:embed="rId2"/>
          <a:stretch>
            <a:fillRect/>
          </a:stretch>
        </p:blipFill>
        <p:spPr>
          <a:xfrm>
            <a:off x="5911532" y="2788901"/>
            <a:ext cx="5150277" cy="3104951"/>
          </a:xfrm>
          <a:prstGeom prst="rect">
            <a:avLst/>
          </a:prstGeom>
        </p:spPr>
      </p:pic>
      <p:sp>
        <p:nvSpPr>
          <p:cNvPr id="14" name="Rectangle 1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610DD48-9679-8319-C451-4F5DA6F84141}"/>
              </a:ext>
            </a:extLst>
          </p:cNvPr>
          <p:cNvSpPr txBox="1"/>
          <p:nvPr/>
        </p:nvSpPr>
        <p:spPr>
          <a:xfrm>
            <a:off x="1040028" y="964148"/>
            <a:ext cx="6166020" cy="594137"/>
          </a:xfrm>
          <a:prstGeom prst="rect">
            <a:avLst/>
          </a:prstGeom>
          <a:noFill/>
        </p:spPr>
        <p:txBody>
          <a:bodyPr wrap="square">
            <a:spAutoFit/>
          </a:bodyPr>
          <a:lstStyle/>
          <a:p>
            <a:pPr>
              <a:lnSpc>
                <a:spcPct val="90000"/>
              </a:lnSpc>
              <a:spcAft>
                <a:spcPts val="600"/>
              </a:spcAft>
            </a:pPr>
            <a:r>
              <a:rPr lang="en-US" sz="3600" b="1" dirty="0"/>
              <a:t>NumPy Array Copy vs View </a:t>
            </a:r>
          </a:p>
        </p:txBody>
      </p:sp>
    </p:spTree>
    <p:extLst>
      <p:ext uri="{BB962C8B-B14F-4D97-AF65-F5344CB8AC3E}">
        <p14:creationId xmlns:p14="http://schemas.microsoft.com/office/powerpoint/2010/main" val="4270381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93661"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1600" b="1" dirty="0"/>
          </a:p>
          <a:p>
            <a:pPr indent="-228600">
              <a:lnSpc>
                <a:spcPct val="90000"/>
              </a:lnSpc>
              <a:spcAft>
                <a:spcPts val="600"/>
              </a:spcAft>
              <a:buFont typeface="Arial" panose="020B0604020202020204" pitchFamily="34" charset="0"/>
              <a:buChar char="•"/>
            </a:pPr>
            <a:r>
              <a:rPr lang="en-US" sz="1600" b="1" dirty="0"/>
              <a:t>Example: </a:t>
            </a:r>
          </a:p>
          <a:p>
            <a:pPr indent="-228600">
              <a:lnSpc>
                <a:spcPct val="90000"/>
              </a:lnSpc>
              <a:spcAft>
                <a:spcPts val="600"/>
              </a:spcAft>
              <a:buFont typeface="Arial" panose="020B0604020202020204" pitchFamily="34" charset="0"/>
              <a:buChar char="•"/>
            </a:pPr>
            <a:endParaRPr lang="en-US" sz="1600" b="1" dirty="0"/>
          </a:p>
          <a:p>
            <a:pPr indent="-228600">
              <a:lnSpc>
                <a:spcPct val="90000"/>
              </a:lnSpc>
              <a:spcAft>
                <a:spcPts val="600"/>
              </a:spcAft>
              <a:buFont typeface="Arial" panose="020B0604020202020204" pitchFamily="34" charset="0"/>
              <a:buChar char="•"/>
            </a:pPr>
            <a:r>
              <a:rPr lang="en-US" sz="1600" b="1" dirty="0"/>
              <a:t>VIEW </a:t>
            </a:r>
          </a:p>
          <a:p>
            <a:pPr indent="-228600">
              <a:lnSpc>
                <a:spcPct val="90000"/>
              </a:lnSpc>
              <a:spcAft>
                <a:spcPts val="600"/>
              </a:spcAft>
              <a:buFont typeface="Arial" panose="020B0604020202020204" pitchFamily="34" charset="0"/>
              <a:buChar char="•"/>
            </a:pPr>
            <a:endParaRPr lang="en-US" sz="1600" b="1" dirty="0"/>
          </a:p>
          <a:p>
            <a:pPr marL="685800" lvl="2">
              <a:lnSpc>
                <a:spcPct val="90000"/>
              </a:lnSpc>
              <a:spcAft>
                <a:spcPts val="600"/>
              </a:spcAft>
            </a:pPr>
            <a:r>
              <a:rPr lang="en-US" sz="1600" b="1" dirty="0"/>
              <a:t>import </a:t>
            </a:r>
            <a:r>
              <a:rPr lang="en-US" sz="1600" b="1" dirty="0" err="1"/>
              <a:t>numpy</a:t>
            </a:r>
            <a:r>
              <a:rPr lang="en-US" sz="1600" b="1" dirty="0"/>
              <a:t> as np </a:t>
            </a:r>
          </a:p>
          <a:p>
            <a:pPr marL="685800" lvl="2">
              <a:lnSpc>
                <a:spcPct val="90000"/>
              </a:lnSpc>
              <a:spcAft>
                <a:spcPts val="600"/>
              </a:spcAft>
            </a:pPr>
            <a:r>
              <a:rPr lang="en-US" sz="1600" b="1" dirty="0" err="1"/>
              <a:t>arr</a:t>
            </a:r>
            <a:r>
              <a:rPr lang="en-US" sz="1600" b="1" dirty="0"/>
              <a:t> = </a:t>
            </a:r>
            <a:r>
              <a:rPr lang="en-US" sz="1600" b="1" dirty="0" err="1"/>
              <a:t>np.array</a:t>
            </a:r>
            <a:r>
              <a:rPr lang="en-US" sz="1600" b="1" dirty="0"/>
              <a:t>([1, 2, 3, 4, 5]) </a:t>
            </a:r>
          </a:p>
          <a:p>
            <a:pPr marL="685800" lvl="2">
              <a:lnSpc>
                <a:spcPct val="90000"/>
              </a:lnSpc>
              <a:spcAft>
                <a:spcPts val="600"/>
              </a:spcAft>
            </a:pPr>
            <a:r>
              <a:rPr lang="en-US" sz="1600" b="1" dirty="0"/>
              <a:t>x = </a:t>
            </a:r>
            <a:r>
              <a:rPr lang="en-US" sz="1600" b="1" dirty="0" err="1"/>
              <a:t>arr.view</a:t>
            </a:r>
            <a:r>
              <a:rPr lang="en-US" sz="1600" b="1" dirty="0"/>
              <a:t>() </a:t>
            </a:r>
          </a:p>
          <a:p>
            <a:pPr marL="685800" lvl="2">
              <a:lnSpc>
                <a:spcPct val="90000"/>
              </a:lnSpc>
              <a:spcAft>
                <a:spcPts val="600"/>
              </a:spcAft>
            </a:pPr>
            <a:r>
              <a:rPr lang="en-US" sz="1600" b="1" dirty="0" err="1"/>
              <a:t>arr</a:t>
            </a:r>
            <a:r>
              <a:rPr lang="en-US" sz="1600" b="1" dirty="0"/>
              <a:t>[0] = 42 </a:t>
            </a:r>
          </a:p>
          <a:p>
            <a:pPr marL="685800" lvl="2">
              <a:lnSpc>
                <a:spcPct val="90000"/>
              </a:lnSpc>
              <a:spcAft>
                <a:spcPts val="600"/>
              </a:spcAft>
            </a:pPr>
            <a:r>
              <a:rPr lang="en-US" sz="1600" b="1" dirty="0"/>
              <a:t>print(</a:t>
            </a:r>
            <a:r>
              <a:rPr lang="en-US" sz="1600" b="1" dirty="0" err="1"/>
              <a:t>arr</a:t>
            </a:r>
            <a:r>
              <a:rPr lang="en-US" sz="1600" b="1" dirty="0"/>
              <a:t>) </a:t>
            </a:r>
          </a:p>
          <a:p>
            <a:pPr marL="685800" lvl="2">
              <a:lnSpc>
                <a:spcPct val="90000"/>
              </a:lnSpc>
              <a:spcAft>
                <a:spcPts val="600"/>
              </a:spcAft>
            </a:pPr>
            <a:r>
              <a:rPr lang="en-US" sz="1600" b="1" dirty="0"/>
              <a:t>print(x) </a:t>
            </a:r>
          </a:p>
        </p:txBody>
      </p:sp>
      <p:pic>
        <p:nvPicPr>
          <p:cNvPr id="3" name="Picture 2" descr="A black and white background with white text&#10;&#10;Description automatically generated"/>
          <p:cNvPicPr>
            <a:picLocks noChangeAspect="1"/>
          </p:cNvPicPr>
          <p:nvPr/>
        </p:nvPicPr>
        <p:blipFill>
          <a:blip r:embed="rId2"/>
          <a:stretch>
            <a:fillRect/>
          </a:stretch>
        </p:blipFill>
        <p:spPr>
          <a:xfrm>
            <a:off x="5911532" y="2912057"/>
            <a:ext cx="5150277" cy="2858639"/>
          </a:xfrm>
          <a:prstGeom prst="rect">
            <a:avLst/>
          </a:prstGeom>
        </p:spPr>
      </p:pic>
      <p:sp>
        <p:nvSpPr>
          <p:cNvPr id="14" name="Rectangle 1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29B0B61-46F8-5DAA-A525-218231E284A6}"/>
              </a:ext>
            </a:extLst>
          </p:cNvPr>
          <p:cNvSpPr txBox="1"/>
          <p:nvPr/>
        </p:nvSpPr>
        <p:spPr>
          <a:xfrm>
            <a:off x="382698" y="1315481"/>
            <a:ext cx="8103972" cy="594137"/>
          </a:xfrm>
          <a:prstGeom prst="rect">
            <a:avLst/>
          </a:prstGeom>
          <a:noFill/>
        </p:spPr>
        <p:txBody>
          <a:bodyPr wrap="square">
            <a:spAutoFit/>
          </a:bodyPr>
          <a:lstStyle/>
          <a:p>
            <a:pPr>
              <a:lnSpc>
                <a:spcPct val="90000"/>
              </a:lnSpc>
              <a:spcAft>
                <a:spcPts val="600"/>
              </a:spcAft>
            </a:pPr>
            <a:r>
              <a:rPr lang="en-US" sz="3600" b="1" dirty="0"/>
              <a:t>NumPy Array Copy vs View </a:t>
            </a:r>
          </a:p>
        </p:txBody>
      </p:sp>
    </p:spTree>
    <p:extLst>
      <p:ext uri="{BB962C8B-B14F-4D97-AF65-F5344CB8AC3E}">
        <p14:creationId xmlns:p14="http://schemas.microsoft.com/office/powerpoint/2010/main" val="13385448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808638" y="386930"/>
            <a:ext cx="9236700" cy="11889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kern="1200">
                <a:solidFill>
                  <a:schemeClr val="tx1"/>
                </a:solidFill>
                <a:latin typeface="+mj-lt"/>
                <a:ea typeface="+mj-ea"/>
                <a:cs typeface="+mj-cs"/>
              </a:rPr>
              <a:t>Array Slicing</a:t>
            </a:r>
          </a:p>
        </p:txBody>
      </p:sp>
      <p:grpSp>
        <p:nvGrpSpPr>
          <p:cNvPr id="20" name="Group 1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1" name="Rectangle 2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93660" y="2599509"/>
            <a:ext cx="10143668" cy="3435531"/>
          </a:xfrm>
          <a:prstGeom prst="rect">
            <a:avLst/>
          </a:prstGeom>
        </p:spPr>
        <p:txBody>
          <a:bodyPr vert="horz" lIns="91440" tIns="45720" rIns="91440" bIns="45720" rtlCol="0" anchor="ctr">
            <a:normAutofit/>
          </a:bodyPr>
          <a:lstStyle/>
          <a:p>
            <a:pPr marL="457200" indent="-228600">
              <a:lnSpc>
                <a:spcPct val="90000"/>
              </a:lnSpc>
              <a:spcBef>
                <a:spcPts val="500"/>
              </a:spcBef>
              <a:spcAft>
                <a:spcPts val="500"/>
              </a:spcAft>
              <a:buFont typeface="Arial" panose="020B0604020202020204" pitchFamily="34" charset="0"/>
              <a:buChar char="•"/>
            </a:pPr>
            <a:r>
              <a:rPr lang="en-US" sz="2400" dirty="0"/>
              <a:t>Taking elements from one given index to another given index. </a:t>
            </a:r>
          </a:p>
          <a:p>
            <a:pPr marL="457200" indent="-228600">
              <a:lnSpc>
                <a:spcPct val="90000"/>
              </a:lnSpc>
              <a:spcBef>
                <a:spcPts val="500"/>
              </a:spcBef>
              <a:spcAft>
                <a:spcPts val="500"/>
              </a:spcAft>
              <a:buFont typeface="Arial" panose="020B0604020202020204" pitchFamily="34" charset="0"/>
              <a:buChar char="•"/>
            </a:pPr>
            <a:r>
              <a:rPr lang="en-US" sz="2400" dirty="0"/>
              <a:t>We pass slice instead of index like this: [</a:t>
            </a:r>
            <a:r>
              <a:rPr lang="en-US" sz="2400" dirty="0" err="1"/>
              <a:t>start:end</a:t>
            </a:r>
            <a:r>
              <a:rPr lang="en-US" sz="2400" dirty="0"/>
              <a:t>]. </a:t>
            </a:r>
          </a:p>
          <a:p>
            <a:pPr marL="457200" indent="-228600">
              <a:lnSpc>
                <a:spcPct val="90000"/>
              </a:lnSpc>
              <a:spcBef>
                <a:spcPts val="500"/>
              </a:spcBef>
              <a:spcAft>
                <a:spcPts val="500"/>
              </a:spcAft>
              <a:buFont typeface="Arial" panose="020B0604020202020204" pitchFamily="34" charset="0"/>
              <a:buChar char="•"/>
            </a:pPr>
            <a:r>
              <a:rPr lang="en-US" sz="2400" dirty="0"/>
              <a:t>We can also define the step, like this: [</a:t>
            </a:r>
            <a:r>
              <a:rPr lang="en-US" sz="2400" dirty="0" err="1"/>
              <a:t>start:end:step</a:t>
            </a:r>
            <a:r>
              <a:rPr lang="en-US" sz="2400" dirty="0"/>
              <a:t>]. </a:t>
            </a:r>
          </a:p>
          <a:p>
            <a:pPr marL="457200" indent="-228600">
              <a:lnSpc>
                <a:spcPct val="90000"/>
              </a:lnSpc>
              <a:spcBef>
                <a:spcPts val="500"/>
              </a:spcBef>
              <a:spcAft>
                <a:spcPts val="500"/>
              </a:spcAft>
              <a:buFont typeface="Arial" panose="020B0604020202020204" pitchFamily="34" charset="0"/>
              <a:buChar char="•"/>
            </a:pPr>
            <a:r>
              <a:rPr lang="en-US" sz="2400" dirty="0"/>
              <a:t>If we don't pass start it’s considered 0 </a:t>
            </a:r>
          </a:p>
          <a:p>
            <a:pPr marL="457200" indent="-228600">
              <a:lnSpc>
                <a:spcPct val="90000"/>
              </a:lnSpc>
              <a:spcBef>
                <a:spcPts val="500"/>
              </a:spcBef>
              <a:spcAft>
                <a:spcPts val="500"/>
              </a:spcAft>
              <a:buFont typeface="Arial" panose="020B0604020202020204" pitchFamily="34" charset="0"/>
              <a:buChar char="•"/>
            </a:pPr>
            <a:r>
              <a:rPr lang="en-US" sz="2400" dirty="0"/>
              <a:t>If we don't pass end it’s considered length of array in that dimension </a:t>
            </a:r>
          </a:p>
          <a:p>
            <a:pPr marL="457200" indent="-228600">
              <a:lnSpc>
                <a:spcPct val="90000"/>
              </a:lnSpc>
              <a:spcBef>
                <a:spcPts val="500"/>
              </a:spcBef>
              <a:spcAft>
                <a:spcPts val="500"/>
              </a:spcAft>
              <a:buFont typeface="Arial" panose="020B0604020202020204" pitchFamily="34" charset="0"/>
              <a:buChar char="•"/>
            </a:pPr>
            <a:r>
              <a:rPr lang="en-US" sz="2400" dirty="0"/>
              <a:t>If we don't pass step it’s considered 1</a:t>
            </a:r>
          </a:p>
        </p:txBody>
      </p:sp>
    </p:spTree>
    <p:extLst>
      <p:ext uri="{BB962C8B-B14F-4D97-AF65-F5344CB8AC3E}">
        <p14:creationId xmlns:p14="http://schemas.microsoft.com/office/powerpoint/2010/main" val="12299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E110C36-F329-7120-E6E0-D00A0F171930}"/>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a:solidFill>
                  <a:schemeClr val="tx1"/>
                </a:solidFill>
                <a:latin typeface="+mj-lt"/>
                <a:ea typeface="+mj-ea"/>
                <a:cs typeface="+mj-cs"/>
              </a:rPr>
              <a:t>What is NumPy?</a:t>
            </a:r>
          </a:p>
        </p:txBody>
      </p:sp>
      <p:sp>
        <p:nvSpPr>
          <p:cNvPr id="21" name="TextBox 20">
            <a:extLst>
              <a:ext uri="{FF2B5EF4-FFF2-40B4-BE49-F238E27FC236}">
                <a16:creationId xmlns:a16="http://schemas.microsoft.com/office/drawing/2014/main" id="{0665FE62-99B7-E669-B4D1-A8252F3169E7}"/>
              </a:ext>
            </a:extLst>
          </p:cNvPr>
          <p:cNvSpPr txBox="1"/>
          <p:nvPr/>
        </p:nvSpPr>
        <p:spPr>
          <a:xfrm>
            <a:off x="1045028" y="3017522"/>
            <a:ext cx="9941319" cy="3124658"/>
          </a:xfrm>
          <a:prstGeom prst="rect">
            <a:avLst/>
          </a:prstGeom>
        </p:spPr>
        <p:txBody>
          <a:bodyPr vert="horz" lIns="91440" tIns="45720" rIns="91440" bIns="45720" rtlCol="0" anchor="ctr">
            <a:normAutofit fontScale="92500" lnSpcReduction="10000"/>
          </a:bodyPr>
          <a:lstStyle/>
          <a:p>
            <a:pPr algn="just" rtl="0" fontAlgn="base">
              <a:lnSpc>
                <a:spcPct val="150000"/>
              </a:lnSpc>
            </a:pPr>
            <a:r>
              <a:rPr lang="en-GB" sz="2400" b="0" i="0" dirty="0">
                <a:effectLst/>
                <a:latin typeface="Nunito" pitchFamily="2" charset="77"/>
              </a:rPr>
              <a:t>NumPy is a </a:t>
            </a:r>
            <a:r>
              <a:rPr lang="en-GB" sz="2400" b="1" i="0" dirty="0">
                <a:effectLst/>
                <a:latin typeface="Nunito" pitchFamily="2" charset="77"/>
              </a:rPr>
              <a:t>general-purpose</a:t>
            </a:r>
            <a:r>
              <a:rPr lang="en-GB" sz="2400" b="0" i="0" dirty="0">
                <a:effectLst/>
                <a:latin typeface="Nunito" pitchFamily="2" charset="77"/>
              </a:rPr>
              <a:t> array-processing package.</a:t>
            </a:r>
          </a:p>
          <a:p>
            <a:pPr algn="just" rtl="0" fontAlgn="base">
              <a:lnSpc>
                <a:spcPct val="150000"/>
              </a:lnSpc>
            </a:pPr>
            <a:r>
              <a:rPr lang="en-GB" sz="2400" b="0" i="0" dirty="0">
                <a:effectLst/>
                <a:latin typeface="Nunito" pitchFamily="2" charset="77"/>
              </a:rPr>
              <a:t>It provides a </a:t>
            </a:r>
            <a:r>
              <a:rPr lang="en-GB" sz="2400" b="1" i="0" dirty="0">
                <a:effectLst/>
                <a:latin typeface="Nunito" pitchFamily="2" charset="77"/>
              </a:rPr>
              <a:t>high-performance</a:t>
            </a:r>
            <a:r>
              <a:rPr lang="en-GB" sz="2400" b="0" i="0" dirty="0">
                <a:effectLst/>
                <a:latin typeface="Nunito" pitchFamily="2" charset="77"/>
              </a:rPr>
              <a:t> multidimensional array object and tools for working with these arrays.</a:t>
            </a:r>
          </a:p>
          <a:p>
            <a:pPr algn="just" rtl="0" fontAlgn="base">
              <a:lnSpc>
                <a:spcPct val="150000"/>
              </a:lnSpc>
            </a:pPr>
            <a:r>
              <a:rPr lang="en-GB" sz="2400" b="0" i="0" dirty="0">
                <a:effectLst/>
                <a:latin typeface="Nunito" pitchFamily="2" charset="77"/>
              </a:rPr>
              <a:t>It is the fundamental package for scientific computing with </a:t>
            </a:r>
            <a:r>
              <a:rPr lang="en-GB" sz="2400" b="0" i="0" u="sng" dirty="0">
                <a:effectLst/>
                <a:latin typeface="Nunito" pitchFamily="2" charset="77"/>
                <a:hlinkClick r:id="rId2">
                  <a:extLst>
                    <a:ext uri="{A12FA001-AC4F-418D-AE19-62706E023703}">
                      <ahyp:hlinkClr xmlns:ahyp="http://schemas.microsoft.com/office/drawing/2018/hyperlinkcolor" val="tx"/>
                    </a:ext>
                  </a:extLst>
                </a:hlinkClick>
              </a:rPr>
              <a:t>Python</a:t>
            </a:r>
            <a:r>
              <a:rPr lang="en-GB" sz="2400" b="0" i="0" dirty="0">
                <a:effectLst/>
                <a:latin typeface="Nunito" pitchFamily="2" charset="77"/>
              </a:rPr>
              <a:t>. It is open-source software.</a:t>
            </a:r>
          </a:p>
          <a:p>
            <a:br>
              <a:rPr lang="en-GB" sz="2400" dirty="0"/>
            </a:br>
            <a:endParaRPr lang="en-US" sz="2400" dirty="0"/>
          </a:p>
        </p:txBody>
      </p:sp>
      <p:cxnSp>
        <p:nvCxnSpPr>
          <p:cNvPr id="19" name="Straight Connector 1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1374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7271232-87B5-7879-11DC-47AC7743E0C5}"/>
              </a:ext>
            </a:extLst>
          </p:cNvPr>
          <p:cNvSpPr txBox="1"/>
          <p:nvPr/>
        </p:nvSpPr>
        <p:spPr>
          <a:xfrm>
            <a:off x="808638" y="386930"/>
            <a:ext cx="9236700" cy="11889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kern="1200">
                <a:solidFill>
                  <a:schemeClr val="tx1"/>
                </a:solidFill>
                <a:latin typeface="+mj-lt"/>
                <a:ea typeface="+mj-ea"/>
                <a:cs typeface="+mj-cs"/>
              </a:rPr>
              <a:t>Array Slicing </a:t>
            </a:r>
          </a:p>
        </p:txBody>
      </p:sp>
      <p:grpSp>
        <p:nvGrpSpPr>
          <p:cNvPr id="14" name="Group 1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5" name="Rectangle 1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 y="2359691"/>
            <a:ext cx="5881257" cy="343553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400" b="1" dirty="0"/>
          </a:p>
          <a:p>
            <a:pPr indent="-228600">
              <a:lnSpc>
                <a:spcPct val="90000"/>
              </a:lnSpc>
              <a:spcAft>
                <a:spcPts val="600"/>
              </a:spcAft>
              <a:buFont typeface="Arial" panose="020B0604020202020204" pitchFamily="34" charset="0"/>
              <a:buChar char="•"/>
            </a:pPr>
            <a:r>
              <a:rPr lang="en-US" sz="2400" b="1" dirty="0"/>
              <a:t>Example: </a:t>
            </a:r>
          </a:p>
          <a:p>
            <a:pPr marL="228600" lvl="1">
              <a:lnSpc>
                <a:spcPct val="90000"/>
              </a:lnSpc>
              <a:spcAft>
                <a:spcPts val="600"/>
              </a:spcAft>
            </a:pPr>
            <a:r>
              <a:rPr lang="en-US" sz="2400" dirty="0"/>
              <a:t>import </a:t>
            </a:r>
            <a:r>
              <a:rPr lang="en-US" sz="2400" dirty="0" err="1"/>
              <a:t>numpy</a:t>
            </a:r>
            <a:r>
              <a:rPr lang="en-US" sz="2400" dirty="0"/>
              <a:t> as np </a:t>
            </a:r>
          </a:p>
          <a:p>
            <a:pPr marL="228600" lvl="1">
              <a:lnSpc>
                <a:spcPct val="90000"/>
              </a:lnSpc>
              <a:spcAft>
                <a:spcPts val="600"/>
              </a:spcAft>
            </a:pPr>
            <a:r>
              <a:rPr lang="en-US" sz="2400" dirty="0" err="1"/>
              <a:t>arr</a:t>
            </a:r>
            <a:r>
              <a:rPr lang="en-US" sz="2400" dirty="0"/>
              <a:t> = </a:t>
            </a:r>
            <a:r>
              <a:rPr lang="en-US" sz="2400" dirty="0" err="1"/>
              <a:t>np.array</a:t>
            </a:r>
            <a:r>
              <a:rPr lang="en-US" sz="2400" dirty="0"/>
              <a:t>([1, 2, 3, 4, 5, 6, 7]) </a:t>
            </a:r>
          </a:p>
          <a:p>
            <a:pPr marL="228600" lvl="1">
              <a:lnSpc>
                <a:spcPct val="90000"/>
              </a:lnSpc>
              <a:spcAft>
                <a:spcPts val="600"/>
              </a:spcAft>
            </a:pPr>
            <a:r>
              <a:rPr lang="en-US" sz="2400" dirty="0"/>
              <a:t>//Slice elements from index 1 to index 5 </a:t>
            </a:r>
          </a:p>
          <a:p>
            <a:pPr marL="228600" lvl="1">
              <a:lnSpc>
                <a:spcPct val="90000"/>
              </a:lnSpc>
              <a:spcAft>
                <a:spcPts val="600"/>
              </a:spcAft>
            </a:pPr>
            <a:r>
              <a:rPr lang="en-US" sz="2400" dirty="0"/>
              <a:t>print(</a:t>
            </a:r>
            <a:r>
              <a:rPr lang="en-US" sz="2400" dirty="0" err="1"/>
              <a:t>arr</a:t>
            </a:r>
            <a:r>
              <a:rPr lang="en-US" sz="2400" dirty="0"/>
              <a:t>[1:5]) </a:t>
            </a:r>
          </a:p>
        </p:txBody>
      </p:sp>
      <p:sp>
        <p:nvSpPr>
          <p:cNvPr id="3" name="Rectangle 2"/>
          <p:cNvSpPr/>
          <p:nvPr/>
        </p:nvSpPr>
        <p:spPr>
          <a:xfrm>
            <a:off x="5280258" y="2784284"/>
            <a:ext cx="6191210" cy="2985433"/>
          </a:xfrm>
          <a:prstGeom prst="rect">
            <a:avLst/>
          </a:prstGeom>
        </p:spPr>
        <p:txBody>
          <a:bodyPr wrap="square">
            <a:spAutoFit/>
          </a:bodyPr>
          <a:lstStyle/>
          <a:p>
            <a:pPr>
              <a:spcAft>
                <a:spcPts val="600"/>
              </a:spcAft>
            </a:pPr>
            <a:r>
              <a:rPr lang="en-US" sz="2800" b="1" dirty="0">
                <a:solidFill>
                  <a:srgbClr val="002060"/>
                </a:solidFill>
              </a:rPr>
              <a:t>Example: </a:t>
            </a:r>
          </a:p>
          <a:p>
            <a:pPr lvl="1">
              <a:spcAft>
                <a:spcPts val="600"/>
              </a:spcAft>
            </a:pPr>
            <a:r>
              <a:rPr lang="en-US" sz="2800" dirty="0">
                <a:solidFill>
                  <a:schemeClr val="tx2">
                    <a:lumMod val="75000"/>
                    <a:lumOff val="25000"/>
                  </a:schemeClr>
                </a:solidFill>
              </a:rPr>
              <a:t>import </a:t>
            </a:r>
            <a:r>
              <a:rPr lang="en-US" sz="2800" dirty="0" err="1">
                <a:solidFill>
                  <a:schemeClr val="tx2">
                    <a:lumMod val="75000"/>
                    <a:lumOff val="25000"/>
                  </a:schemeClr>
                </a:solidFill>
              </a:rPr>
              <a:t>numpy</a:t>
            </a:r>
            <a:r>
              <a:rPr lang="en-US" sz="2800" dirty="0">
                <a:solidFill>
                  <a:schemeClr val="tx2">
                    <a:lumMod val="75000"/>
                    <a:lumOff val="25000"/>
                  </a:schemeClr>
                </a:solidFill>
              </a:rPr>
              <a:t> as np </a:t>
            </a:r>
          </a:p>
          <a:p>
            <a:pPr lvl="1">
              <a:spcAft>
                <a:spcPts val="600"/>
              </a:spcAft>
            </a:pPr>
            <a:r>
              <a:rPr lang="en-US" sz="2800" dirty="0" err="1">
                <a:solidFill>
                  <a:schemeClr val="tx2">
                    <a:lumMod val="75000"/>
                    <a:lumOff val="25000"/>
                  </a:schemeClr>
                </a:solidFill>
              </a:rPr>
              <a:t>arr</a:t>
            </a:r>
            <a:r>
              <a:rPr lang="en-US" sz="2800" dirty="0">
                <a:solidFill>
                  <a:schemeClr val="tx2">
                    <a:lumMod val="75000"/>
                    <a:lumOff val="25000"/>
                  </a:schemeClr>
                </a:solidFill>
              </a:rPr>
              <a:t> = </a:t>
            </a:r>
            <a:r>
              <a:rPr lang="en-US" sz="2800" dirty="0" err="1">
                <a:solidFill>
                  <a:schemeClr val="tx2">
                    <a:lumMod val="75000"/>
                    <a:lumOff val="25000"/>
                  </a:schemeClr>
                </a:solidFill>
              </a:rPr>
              <a:t>np.array</a:t>
            </a:r>
            <a:r>
              <a:rPr lang="en-US" sz="2800" dirty="0">
                <a:solidFill>
                  <a:schemeClr val="tx2">
                    <a:lumMod val="75000"/>
                    <a:lumOff val="25000"/>
                  </a:schemeClr>
                </a:solidFill>
              </a:rPr>
              <a:t>([1, 2, 3, 4, 5, 6, 7]) </a:t>
            </a:r>
          </a:p>
          <a:p>
            <a:pPr lvl="1">
              <a:spcAft>
                <a:spcPts val="600"/>
              </a:spcAft>
            </a:pPr>
            <a:r>
              <a:rPr lang="en-US" sz="2800" dirty="0">
                <a:solidFill>
                  <a:schemeClr val="tx2">
                    <a:lumMod val="75000"/>
                    <a:lumOff val="25000"/>
                  </a:schemeClr>
                </a:solidFill>
              </a:rPr>
              <a:t>//Slice elements from index 4 to the end of the array: </a:t>
            </a:r>
          </a:p>
          <a:p>
            <a:pPr lvl="1">
              <a:spcAft>
                <a:spcPts val="600"/>
              </a:spcAft>
            </a:pPr>
            <a:r>
              <a:rPr lang="en-US" sz="2800" dirty="0">
                <a:solidFill>
                  <a:schemeClr val="tx2">
                    <a:lumMod val="75000"/>
                    <a:lumOff val="25000"/>
                  </a:schemeClr>
                </a:solidFill>
              </a:rPr>
              <a:t>print(</a:t>
            </a:r>
            <a:r>
              <a:rPr lang="en-US" sz="2800" dirty="0" err="1">
                <a:solidFill>
                  <a:schemeClr val="tx2">
                    <a:lumMod val="75000"/>
                    <a:lumOff val="25000"/>
                  </a:schemeClr>
                </a:solidFill>
              </a:rPr>
              <a:t>arr</a:t>
            </a:r>
            <a:r>
              <a:rPr lang="en-US" sz="2800" dirty="0">
                <a:solidFill>
                  <a:schemeClr val="tx2">
                    <a:lumMod val="75000"/>
                    <a:lumOff val="25000"/>
                  </a:schemeClr>
                </a:solidFill>
              </a:rPr>
              <a:t>[4:])</a:t>
            </a:r>
          </a:p>
        </p:txBody>
      </p:sp>
    </p:spTree>
    <p:extLst>
      <p:ext uri="{BB962C8B-B14F-4D97-AF65-F5344CB8AC3E}">
        <p14:creationId xmlns:p14="http://schemas.microsoft.com/office/powerpoint/2010/main" val="9509845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971" y="659563"/>
            <a:ext cx="8795658" cy="1938992"/>
          </a:xfrm>
          <a:prstGeom prst="rect">
            <a:avLst/>
          </a:prstGeom>
        </p:spPr>
        <p:txBody>
          <a:bodyPr wrap="square">
            <a:spAutoFit/>
          </a:bodyPr>
          <a:lstStyle/>
          <a:p>
            <a:r>
              <a:rPr lang="en-US" sz="2400" b="1" dirty="0">
                <a:solidFill>
                  <a:srgbClr val="002060"/>
                </a:solidFill>
              </a:rPr>
              <a:t>Example: </a:t>
            </a:r>
          </a:p>
          <a:p>
            <a:pPr lvl="1"/>
            <a:r>
              <a:rPr lang="en-US" sz="2400" b="1" dirty="0">
                <a:solidFill>
                  <a:srgbClr val="C00000"/>
                </a:solidFill>
              </a:rPr>
              <a:t>import </a:t>
            </a:r>
            <a:r>
              <a:rPr lang="en-US" sz="2400" b="1" dirty="0" err="1">
                <a:solidFill>
                  <a:srgbClr val="C00000"/>
                </a:solidFill>
              </a:rPr>
              <a:t>numpy</a:t>
            </a:r>
            <a:r>
              <a:rPr lang="en-US" sz="2400" b="1" dirty="0">
                <a:solidFill>
                  <a:srgbClr val="C00000"/>
                </a:solidFill>
              </a:rPr>
              <a:t> as np </a:t>
            </a:r>
          </a:p>
          <a:p>
            <a:pPr lvl="1"/>
            <a:r>
              <a:rPr lang="en-US" sz="2400" b="1" dirty="0" err="1">
                <a:solidFill>
                  <a:srgbClr val="C00000"/>
                </a:solidFill>
              </a:rPr>
              <a:t>arr</a:t>
            </a:r>
            <a:r>
              <a:rPr lang="en-US" sz="2400" b="1" dirty="0">
                <a:solidFill>
                  <a:srgbClr val="C00000"/>
                </a:solidFill>
              </a:rPr>
              <a:t> = </a:t>
            </a:r>
            <a:r>
              <a:rPr lang="en-US" sz="2400" b="1" dirty="0" err="1">
                <a:solidFill>
                  <a:srgbClr val="C00000"/>
                </a:solidFill>
              </a:rPr>
              <a:t>np.array</a:t>
            </a:r>
            <a:r>
              <a:rPr lang="en-US" sz="2400" b="1" dirty="0">
                <a:solidFill>
                  <a:srgbClr val="C00000"/>
                </a:solidFill>
              </a:rPr>
              <a:t>([1, 2, 3, 4, 5, 6, 7]) </a:t>
            </a:r>
          </a:p>
          <a:p>
            <a:pPr lvl="1"/>
            <a:r>
              <a:rPr lang="en-US" sz="2400" b="1" dirty="0">
                <a:solidFill>
                  <a:srgbClr val="C00000"/>
                </a:solidFill>
              </a:rPr>
              <a:t>//Slice elements from the beginning to index 4 (not included): </a:t>
            </a:r>
          </a:p>
          <a:p>
            <a:pPr lvl="1"/>
            <a:r>
              <a:rPr lang="en-US" sz="2400" b="1" dirty="0">
                <a:solidFill>
                  <a:srgbClr val="C00000"/>
                </a:solidFill>
              </a:rPr>
              <a:t>print(</a:t>
            </a:r>
            <a:r>
              <a:rPr lang="en-US" sz="2400" b="1" dirty="0" err="1">
                <a:solidFill>
                  <a:srgbClr val="C00000"/>
                </a:solidFill>
              </a:rPr>
              <a:t>arr</a:t>
            </a:r>
            <a:r>
              <a:rPr lang="en-US" sz="2400" b="1" dirty="0">
                <a:solidFill>
                  <a:srgbClr val="C00000"/>
                </a:solidFill>
              </a:rPr>
              <a:t>[:4])</a:t>
            </a:r>
          </a:p>
        </p:txBody>
      </p:sp>
      <p:sp>
        <p:nvSpPr>
          <p:cNvPr id="3" name="Rectangle 2"/>
          <p:cNvSpPr/>
          <p:nvPr/>
        </p:nvSpPr>
        <p:spPr>
          <a:xfrm>
            <a:off x="638629" y="3338064"/>
            <a:ext cx="5138057" cy="1569660"/>
          </a:xfrm>
          <a:prstGeom prst="rect">
            <a:avLst/>
          </a:prstGeom>
        </p:spPr>
        <p:txBody>
          <a:bodyPr wrap="square">
            <a:spAutoFit/>
          </a:bodyPr>
          <a:lstStyle/>
          <a:p>
            <a:r>
              <a:rPr lang="en-US" sz="2400" b="1" dirty="0">
                <a:solidFill>
                  <a:srgbClr val="002060"/>
                </a:solidFill>
              </a:rPr>
              <a:t>Example: </a:t>
            </a:r>
          </a:p>
          <a:p>
            <a:pPr lvl="1"/>
            <a:r>
              <a:rPr lang="en-US" sz="2400" b="1" dirty="0">
                <a:solidFill>
                  <a:srgbClr val="C00000"/>
                </a:solidFill>
              </a:rPr>
              <a:t>import </a:t>
            </a:r>
            <a:r>
              <a:rPr lang="en-US" sz="2400" b="1" dirty="0" err="1">
                <a:solidFill>
                  <a:srgbClr val="C00000"/>
                </a:solidFill>
              </a:rPr>
              <a:t>numpy</a:t>
            </a:r>
            <a:r>
              <a:rPr lang="en-US" sz="2400" b="1" dirty="0">
                <a:solidFill>
                  <a:srgbClr val="C00000"/>
                </a:solidFill>
              </a:rPr>
              <a:t> as np </a:t>
            </a:r>
          </a:p>
          <a:p>
            <a:pPr lvl="1"/>
            <a:r>
              <a:rPr lang="en-US" sz="2400" b="1" dirty="0" err="1">
                <a:solidFill>
                  <a:srgbClr val="C00000"/>
                </a:solidFill>
              </a:rPr>
              <a:t>arr</a:t>
            </a:r>
            <a:r>
              <a:rPr lang="en-US" sz="2400" b="1" dirty="0">
                <a:solidFill>
                  <a:srgbClr val="C00000"/>
                </a:solidFill>
              </a:rPr>
              <a:t> = </a:t>
            </a:r>
            <a:r>
              <a:rPr lang="en-US" sz="2400" b="1" dirty="0" err="1">
                <a:solidFill>
                  <a:srgbClr val="C00000"/>
                </a:solidFill>
              </a:rPr>
              <a:t>np.array</a:t>
            </a:r>
            <a:r>
              <a:rPr lang="en-US" sz="2400" b="1" dirty="0">
                <a:solidFill>
                  <a:srgbClr val="C00000"/>
                </a:solidFill>
              </a:rPr>
              <a:t>([1, 2, 3, 4, 5, 6, 7]) </a:t>
            </a:r>
          </a:p>
          <a:p>
            <a:pPr lvl="1"/>
            <a:r>
              <a:rPr lang="en-US" sz="2400" b="1" dirty="0">
                <a:solidFill>
                  <a:srgbClr val="C00000"/>
                </a:solidFill>
              </a:rPr>
              <a:t>print(</a:t>
            </a:r>
            <a:r>
              <a:rPr lang="en-US" sz="2400" b="1" dirty="0" err="1">
                <a:solidFill>
                  <a:srgbClr val="C00000"/>
                </a:solidFill>
              </a:rPr>
              <a:t>arr</a:t>
            </a:r>
            <a:r>
              <a:rPr lang="en-US" sz="2400" b="1" dirty="0">
                <a:solidFill>
                  <a:srgbClr val="C00000"/>
                </a:solidFill>
              </a:rPr>
              <a:t>[-3:-1]) </a:t>
            </a:r>
          </a:p>
        </p:txBody>
      </p:sp>
    </p:spTree>
    <p:extLst>
      <p:ext uri="{BB962C8B-B14F-4D97-AF65-F5344CB8AC3E}">
        <p14:creationId xmlns:p14="http://schemas.microsoft.com/office/powerpoint/2010/main" val="3376708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0229" y="608151"/>
            <a:ext cx="9216571" cy="2677656"/>
          </a:xfrm>
          <a:prstGeom prst="rect">
            <a:avLst/>
          </a:prstGeom>
        </p:spPr>
        <p:txBody>
          <a:bodyPr wrap="square">
            <a:spAutoFit/>
          </a:bodyPr>
          <a:lstStyle/>
          <a:p>
            <a:pPr algn="just"/>
            <a:r>
              <a:rPr lang="en-US" sz="2400" b="1" dirty="0">
                <a:solidFill>
                  <a:srgbClr val="002060"/>
                </a:solidFill>
              </a:rPr>
              <a:t>Example: </a:t>
            </a:r>
          </a:p>
          <a:p>
            <a:pPr lvl="1" algn="just"/>
            <a:r>
              <a:rPr lang="en-US" sz="2400" b="1" dirty="0">
                <a:solidFill>
                  <a:srgbClr val="C00000"/>
                </a:solidFill>
              </a:rPr>
              <a:t>import </a:t>
            </a:r>
            <a:r>
              <a:rPr lang="en-US" sz="2400" b="1" dirty="0" err="1">
                <a:solidFill>
                  <a:srgbClr val="C00000"/>
                </a:solidFill>
              </a:rPr>
              <a:t>numpy</a:t>
            </a:r>
            <a:r>
              <a:rPr lang="en-US" sz="2400" b="1" dirty="0">
                <a:solidFill>
                  <a:srgbClr val="C00000"/>
                </a:solidFill>
              </a:rPr>
              <a:t> as np </a:t>
            </a:r>
          </a:p>
          <a:p>
            <a:pPr lvl="1" algn="just"/>
            <a:r>
              <a:rPr lang="en-US" sz="2400" b="1" dirty="0" err="1">
                <a:solidFill>
                  <a:srgbClr val="C00000"/>
                </a:solidFill>
              </a:rPr>
              <a:t>arr</a:t>
            </a:r>
            <a:r>
              <a:rPr lang="en-US" sz="2400" b="1" dirty="0">
                <a:solidFill>
                  <a:srgbClr val="C00000"/>
                </a:solidFill>
              </a:rPr>
              <a:t> = </a:t>
            </a:r>
            <a:r>
              <a:rPr lang="en-US" sz="2400" b="1" dirty="0" err="1">
                <a:solidFill>
                  <a:srgbClr val="C00000"/>
                </a:solidFill>
              </a:rPr>
              <a:t>np.array</a:t>
            </a:r>
            <a:r>
              <a:rPr lang="en-US" sz="2400" b="1" dirty="0">
                <a:solidFill>
                  <a:srgbClr val="C00000"/>
                </a:solidFill>
              </a:rPr>
              <a:t>([1, 2, 3, 4, 5, 6, 7]) </a:t>
            </a:r>
          </a:p>
          <a:p>
            <a:pPr lvl="1" algn="just"/>
            <a:r>
              <a:rPr lang="en-US" sz="2400" b="1" dirty="0">
                <a:solidFill>
                  <a:srgbClr val="C00000"/>
                </a:solidFill>
              </a:rPr>
              <a:t>	//Return every other element from index 1 to index 5: </a:t>
            </a:r>
          </a:p>
          <a:p>
            <a:pPr lvl="1" algn="just"/>
            <a:r>
              <a:rPr lang="en-US" sz="2400" b="1" dirty="0">
                <a:solidFill>
                  <a:srgbClr val="C00000"/>
                </a:solidFill>
              </a:rPr>
              <a:t>print(</a:t>
            </a:r>
            <a:r>
              <a:rPr lang="en-US" sz="2400" b="1" dirty="0" err="1">
                <a:solidFill>
                  <a:srgbClr val="C00000"/>
                </a:solidFill>
              </a:rPr>
              <a:t>arr</a:t>
            </a:r>
            <a:r>
              <a:rPr lang="en-US" sz="2400" b="1" dirty="0">
                <a:solidFill>
                  <a:srgbClr val="C00000"/>
                </a:solidFill>
              </a:rPr>
              <a:t>[1:5:2]) </a:t>
            </a:r>
          </a:p>
          <a:p>
            <a:pPr lvl="1" algn="just"/>
            <a:r>
              <a:rPr lang="en-US" sz="2400" b="1" dirty="0">
                <a:solidFill>
                  <a:srgbClr val="C00000"/>
                </a:solidFill>
              </a:rPr>
              <a:t>	//Return every other element from the entire array: </a:t>
            </a:r>
          </a:p>
          <a:p>
            <a:pPr lvl="1" algn="just"/>
            <a:r>
              <a:rPr lang="en-US" sz="2400" b="1" dirty="0">
                <a:solidFill>
                  <a:srgbClr val="C00000"/>
                </a:solidFill>
              </a:rPr>
              <a:t>print(</a:t>
            </a:r>
            <a:r>
              <a:rPr lang="en-US" sz="2400" b="1" dirty="0" err="1">
                <a:solidFill>
                  <a:srgbClr val="C00000"/>
                </a:solidFill>
              </a:rPr>
              <a:t>arr</a:t>
            </a:r>
            <a:r>
              <a:rPr lang="en-US" sz="2400" b="1" dirty="0">
                <a:solidFill>
                  <a:srgbClr val="C00000"/>
                </a:solidFill>
              </a:rPr>
              <a:t>[::2])</a:t>
            </a:r>
          </a:p>
        </p:txBody>
      </p:sp>
    </p:spTree>
    <p:extLst>
      <p:ext uri="{BB962C8B-B14F-4D97-AF65-F5344CB8AC3E}">
        <p14:creationId xmlns:p14="http://schemas.microsoft.com/office/powerpoint/2010/main" val="128904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808638" y="386930"/>
            <a:ext cx="9236700" cy="11889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kern="1200">
                <a:solidFill>
                  <a:schemeClr val="tx1"/>
                </a:solidFill>
                <a:latin typeface="+mj-lt"/>
                <a:ea typeface="+mj-ea"/>
                <a:cs typeface="+mj-cs"/>
              </a:rPr>
              <a:t>Slicing 2-D Arrays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93660" y="2599509"/>
            <a:ext cx="10143668" cy="3435531"/>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1700" b="1"/>
              <a:t>Taking array and elements from one given index to another given index. </a:t>
            </a:r>
          </a:p>
          <a:p>
            <a:pPr marL="342900" indent="-228600">
              <a:lnSpc>
                <a:spcPct val="90000"/>
              </a:lnSpc>
              <a:spcAft>
                <a:spcPts val="600"/>
              </a:spcAft>
              <a:buFont typeface="Arial" panose="020B0604020202020204" pitchFamily="34" charset="0"/>
              <a:buChar char="•"/>
            </a:pPr>
            <a:endParaRPr lang="en-US" sz="1700" b="1"/>
          </a:p>
          <a:p>
            <a:pPr marL="342900" indent="-228600">
              <a:lnSpc>
                <a:spcPct val="90000"/>
              </a:lnSpc>
              <a:spcAft>
                <a:spcPts val="600"/>
              </a:spcAft>
              <a:buFont typeface="Arial" panose="020B0604020202020204" pitchFamily="34" charset="0"/>
              <a:buChar char="•"/>
            </a:pPr>
            <a:r>
              <a:rPr lang="en-US" sz="1700" b="1"/>
              <a:t>We pass slice instead of index like this:[array index, start:end]. </a:t>
            </a:r>
          </a:p>
          <a:p>
            <a:pPr marL="342900" indent="-228600">
              <a:lnSpc>
                <a:spcPct val="90000"/>
              </a:lnSpc>
              <a:spcAft>
                <a:spcPts val="600"/>
              </a:spcAft>
              <a:buFont typeface="Arial" panose="020B0604020202020204" pitchFamily="34" charset="0"/>
              <a:buChar char="•"/>
            </a:pPr>
            <a:endParaRPr lang="en-US" sz="1700" b="1"/>
          </a:p>
          <a:p>
            <a:pPr marL="342900" indent="-228600">
              <a:lnSpc>
                <a:spcPct val="90000"/>
              </a:lnSpc>
              <a:spcAft>
                <a:spcPts val="600"/>
              </a:spcAft>
              <a:buFont typeface="Arial" panose="020B0604020202020204" pitchFamily="34" charset="0"/>
              <a:buChar char="•"/>
            </a:pPr>
            <a:r>
              <a:rPr lang="en-US" sz="1700" b="1"/>
              <a:t>We can also define the step, like this: [array index, start:end:step]. </a:t>
            </a:r>
          </a:p>
          <a:p>
            <a:pPr marL="342900" indent="-228600">
              <a:lnSpc>
                <a:spcPct val="90000"/>
              </a:lnSpc>
              <a:spcAft>
                <a:spcPts val="600"/>
              </a:spcAft>
              <a:buFont typeface="Arial" panose="020B0604020202020204" pitchFamily="34" charset="0"/>
              <a:buChar char="•"/>
            </a:pPr>
            <a:endParaRPr lang="en-US" sz="1700" b="1"/>
          </a:p>
          <a:p>
            <a:pPr marL="342900" indent="-228600">
              <a:lnSpc>
                <a:spcPct val="90000"/>
              </a:lnSpc>
              <a:spcAft>
                <a:spcPts val="600"/>
              </a:spcAft>
              <a:buFont typeface="Arial" panose="020B0604020202020204" pitchFamily="34" charset="0"/>
              <a:buChar char="•"/>
            </a:pPr>
            <a:r>
              <a:rPr lang="en-US" sz="1700" b="1"/>
              <a:t>2 D array has two 1D arrays </a:t>
            </a:r>
          </a:p>
          <a:p>
            <a:pPr marL="342900" indent="-228600">
              <a:lnSpc>
                <a:spcPct val="90000"/>
              </a:lnSpc>
              <a:spcAft>
                <a:spcPts val="600"/>
              </a:spcAft>
              <a:buFont typeface="Arial" panose="020B0604020202020204" pitchFamily="34" charset="0"/>
              <a:buChar char="•"/>
            </a:pPr>
            <a:endParaRPr lang="en-US" sz="1700" b="1"/>
          </a:p>
          <a:p>
            <a:pPr marL="342900" indent="-228600">
              <a:lnSpc>
                <a:spcPct val="90000"/>
              </a:lnSpc>
              <a:spcAft>
                <a:spcPts val="600"/>
              </a:spcAft>
              <a:buFont typeface="Arial" panose="020B0604020202020204" pitchFamily="34" charset="0"/>
              <a:buChar char="•"/>
            </a:pPr>
            <a:r>
              <a:rPr lang="en-US" sz="1700" b="1"/>
              <a:t>array index 0 for first 1D array </a:t>
            </a:r>
          </a:p>
          <a:p>
            <a:pPr marL="342900" indent="-228600">
              <a:lnSpc>
                <a:spcPct val="90000"/>
              </a:lnSpc>
              <a:spcAft>
                <a:spcPts val="600"/>
              </a:spcAft>
              <a:buFont typeface="Arial" panose="020B0604020202020204" pitchFamily="34" charset="0"/>
              <a:buChar char="•"/>
            </a:pPr>
            <a:endParaRPr lang="en-US" sz="1700" b="1"/>
          </a:p>
          <a:p>
            <a:pPr marL="342900" indent="-228600">
              <a:lnSpc>
                <a:spcPct val="90000"/>
              </a:lnSpc>
              <a:spcAft>
                <a:spcPts val="600"/>
              </a:spcAft>
              <a:buFont typeface="Arial" panose="020B0604020202020204" pitchFamily="34" charset="0"/>
              <a:buChar char="•"/>
            </a:pPr>
            <a:r>
              <a:rPr lang="en-US" sz="1700" b="1"/>
              <a:t>array index 1 for first 1D array </a:t>
            </a:r>
          </a:p>
        </p:txBody>
      </p:sp>
    </p:spTree>
    <p:extLst>
      <p:ext uri="{BB962C8B-B14F-4D97-AF65-F5344CB8AC3E}">
        <p14:creationId xmlns:p14="http://schemas.microsoft.com/office/powerpoint/2010/main" val="13986457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7027" y="564608"/>
            <a:ext cx="11234059" cy="2677656"/>
          </a:xfrm>
          <a:prstGeom prst="rect">
            <a:avLst/>
          </a:prstGeom>
        </p:spPr>
        <p:txBody>
          <a:bodyPr wrap="square">
            <a:spAutoFit/>
          </a:bodyPr>
          <a:lstStyle/>
          <a:p>
            <a:pPr algn="just"/>
            <a:r>
              <a:rPr lang="en-US" sz="2400" b="1" dirty="0">
                <a:solidFill>
                  <a:srgbClr val="002060"/>
                </a:solidFill>
              </a:rPr>
              <a:t>Slicing 2-D Arrays </a:t>
            </a:r>
          </a:p>
          <a:p>
            <a:pPr algn="just"/>
            <a:endParaRPr lang="en-US" sz="2400" b="1" dirty="0">
              <a:solidFill>
                <a:srgbClr val="002060"/>
              </a:solidFill>
            </a:endParaRPr>
          </a:p>
          <a:p>
            <a:pPr algn="just"/>
            <a:r>
              <a:rPr lang="en-US" sz="2400" b="1" dirty="0">
                <a:solidFill>
                  <a:srgbClr val="002060"/>
                </a:solidFill>
              </a:rPr>
              <a:t>Example: </a:t>
            </a:r>
          </a:p>
          <a:p>
            <a:pPr lvl="1" algn="just"/>
            <a:r>
              <a:rPr lang="en-US" sz="2400" b="1" dirty="0">
                <a:solidFill>
                  <a:srgbClr val="C00000"/>
                </a:solidFill>
              </a:rPr>
              <a:t>import </a:t>
            </a:r>
            <a:r>
              <a:rPr lang="en-US" sz="2400" b="1" dirty="0" err="1">
                <a:solidFill>
                  <a:srgbClr val="C00000"/>
                </a:solidFill>
              </a:rPr>
              <a:t>numpy</a:t>
            </a:r>
            <a:r>
              <a:rPr lang="en-US" sz="2400" b="1" dirty="0">
                <a:solidFill>
                  <a:srgbClr val="C00000"/>
                </a:solidFill>
              </a:rPr>
              <a:t> as np </a:t>
            </a:r>
          </a:p>
          <a:p>
            <a:pPr lvl="1" algn="just"/>
            <a:r>
              <a:rPr lang="en-US" sz="2400" b="1" dirty="0" err="1">
                <a:solidFill>
                  <a:srgbClr val="C00000"/>
                </a:solidFill>
              </a:rPr>
              <a:t>arr</a:t>
            </a:r>
            <a:r>
              <a:rPr lang="en-US" sz="2400" b="1" dirty="0">
                <a:solidFill>
                  <a:srgbClr val="C00000"/>
                </a:solidFill>
              </a:rPr>
              <a:t> = </a:t>
            </a:r>
            <a:r>
              <a:rPr lang="en-US" sz="2400" b="1" dirty="0" err="1">
                <a:solidFill>
                  <a:srgbClr val="C00000"/>
                </a:solidFill>
              </a:rPr>
              <a:t>np.array</a:t>
            </a:r>
            <a:r>
              <a:rPr lang="en-US" sz="2400" b="1" dirty="0">
                <a:solidFill>
                  <a:srgbClr val="C00000"/>
                </a:solidFill>
              </a:rPr>
              <a:t>([[1, 2, 3, 4, 5], [6, 7, 8, 9, 10]]) </a:t>
            </a:r>
          </a:p>
          <a:p>
            <a:pPr lvl="1" algn="just"/>
            <a:r>
              <a:rPr lang="en-US" sz="2400" b="1" dirty="0">
                <a:solidFill>
                  <a:srgbClr val="C00000"/>
                </a:solidFill>
              </a:rPr>
              <a:t>//From the second element, slice elements from index 1 to index 4 (not included): </a:t>
            </a:r>
          </a:p>
          <a:p>
            <a:pPr lvl="1" algn="just"/>
            <a:r>
              <a:rPr lang="en-US" sz="2400" b="1" dirty="0">
                <a:solidFill>
                  <a:srgbClr val="C00000"/>
                </a:solidFill>
              </a:rPr>
              <a:t>print(</a:t>
            </a:r>
            <a:r>
              <a:rPr lang="en-US" sz="2400" b="1" dirty="0" err="1">
                <a:solidFill>
                  <a:srgbClr val="C00000"/>
                </a:solidFill>
              </a:rPr>
              <a:t>arr</a:t>
            </a:r>
            <a:r>
              <a:rPr lang="en-US" sz="2400" b="1" dirty="0">
                <a:solidFill>
                  <a:srgbClr val="C00000"/>
                </a:solidFill>
              </a:rPr>
              <a:t>[1,1:4])</a:t>
            </a:r>
          </a:p>
        </p:txBody>
      </p:sp>
      <p:pic>
        <p:nvPicPr>
          <p:cNvPr id="3" name="Picture 2"/>
          <p:cNvPicPr>
            <a:picLocks noChangeAspect="1"/>
          </p:cNvPicPr>
          <p:nvPr/>
        </p:nvPicPr>
        <p:blipFill>
          <a:blip r:embed="rId2"/>
          <a:stretch>
            <a:fillRect/>
          </a:stretch>
        </p:blipFill>
        <p:spPr>
          <a:xfrm>
            <a:off x="7449229" y="445859"/>
            <a:ext cx="3480027" cy="1810419"/>
          </a:xfrm>
          <a:prstGeom prst="rect">
            <a:avLst/>
          </a:prstGeom>
        </p:spPr>
      </p:pic>
      <p:sp>
        <p:nvSpPr>
          <p:cNvPr id="4" name="Rectangle 3"/>
          <p:cNvSpPr/>
          <p:nvPr/>
        </p:nvSpPr>
        <p:spPr>
          <a:xfrm>
            <a:off x="537027" y="3678535"/>
            <a:ext cx="6357259" cy="1938992"/>
          </a:xfrm>
          <a:prstGeom prst="rect">
            <a:avLst/>
          </a:prstGeom>
        </p:spPr>
        <p:txBody>
          <a:bodyPr wrap="square">
            <a:spAutoFit/>
          </a:bodyPr>
          <a:lstStyle/>
          <a:p>
            <a:r>
              <a:rPr lang="en-US" sz="2400" b="1" dirty="0">
                <a:solidFill>
                  <a:srgbClr val="002060"/>
                </a:solidFill>
              </a:rPr>
              <a:t>Example: </a:t>
            </a:r>
          </a:p>
          <a:p>
            <a:pPr lvl="1"/>
            <a:r>
              <a:rPr lang="en-US" sz="2400" b="1" dirty="0">
                <a:solidFill>
                  <a:srgbClr val="C00000"/>
                </a:solidFill>
              </a:rPr>
              <a:t>import </a:t>
            </a:r>
            <a:r>
              <a:rPr lang="en-US" sz="2400" b="1" dirty="0" err="1">
                <a:solidFill>
                  <a:srgbClr val="C00000"/>
                </a:solidFill>
              </a:rPr>
              <a:t>numpy</a:t>
            </a:r>
            <a:r>
              <a:rPr lang="en-US" sz="2400" b="1" dirty="0">
                <a:solidFill>
                  <a:srgbClr val="C00000"/>
                </a:solidFill>
              </a:rPr>
              <a:t> as np </a:t>
            </a:r>
          </a:p>
          <a:p>
            <a:pPr lvl="1"/>
            <a:r>
              <a:rPr lang="en-US" sz="2400" b="1" dirty="0" err="1">
                <a:solidFill>
                  <a:srgbClr val="C00000"/>
                </a:solidFill>
              </a:rPr>
              <a:t>arr</a:t>
            </a:r>
            <a:r>
              <a:rPr lang="en-US" sz="2400" b="1" dirty="0">
                <a:solidFill>
                  <a:srgbClr val="C00000"/>
                </a:solidFill>
              </a:rPr>
              <a:t> = </a:t>
            </a:r>
            <a:r>
              <a:rPr lang="en-US" sz="2400" b="1" dirty="0" err="1">
                <a:solidFill>
                  <a:srgbClr val="C00000"/>
                </a:solidFill>
              </a:rPr>
              <a:t>np.array</a:t>
            </a:r>
            <a:r>
              <a:rPr lang="en-US" sz="2400" b="1" dirty="0">
                <a:solidFill>
                  <a:srgbClr val="C00000"/>
                </a:solidFill>
              </a:rPr>
              <a:t>([[1, 2, 3, 4, 5], [6, 7, 8, 9, 10]]) </a:t>
            </a:r>
          </a:p>
          <a:p>
            <a:pPr lvl="1"/>
            <a:r>
              <a:rPr lang="en-US" sz="2400" b="1" dirty="0">
                <a:solidFill>
                  <a:srgbClr val="C00000"/>
                </a:solidFill>
              </a:rPr>
              <a:t>//From both elements, return index 2: </a:t>
            </a:r>
          </a:p>
          <a:p>
            <a:pPr lvl="1"/>
            <a:r>
              <a:rPr lang="en-US" sz="2400" b="1" dirty="0">
                <a:solidFill>
                  <a:srgbClr val="C00000"/>
                </a:solidFill>
              </a:rPr>
              <a:t>print(</a:t>
            </a:r>
            <a:r>
              <a:rPr lang="en-US" sz="2400" b="1" dirty="0" err="1">
                <a:solidFill>
                  <a:srgbClr val="C00000"/>
                </a:solidFill>
              </a:rPr>
              <a:t>arr</a:t>
            </a:r>
            <a:r>
              <a:rPr lang="en-US" sz="2400" b="1" dirty="0">
                <a:solidFill>
                  <a:srgbClr val="C00000"/>
                </a:solidFill>
              </a:rPr>
              <a:t>[0:2,2])</a:t>
            </a:r>
          </a:p>
        </p:txBody>
      </p:sp>
      <p:pic>
        <p:nvPicPr>
          <p:cNvPr id="5" name="Picture 4"/>
          <p:cNvPicPr>
            <a:picLocks noChangeAspect="1"/>
          </p:cNvPicPr>
          <p:nvPr/>
        </p:nvPicPr>
        <p:blipFill>
          <a:blip r:embed="rId3"/>
          <a:stretch>
            <a:fillRect/>
          </a:stretch>
        </p:blipFill>
        <p:spPr>
          <a:xfrm>
            <a:off x="7011306" y="3915060"/>
            <a:ext cx="4387755" cy="2064826"/>
          </a:xfrm>
          <a:prstGeom prst="rect">
            <a:avLst/>
          </a:prstGeom>
        </p:spPr>
      </p:pic>
    </p:spTree>
    <p:extLst>
      <p:ext uri="{BB962C8B-B14F-4D97-AF65-F5344CB8AC3E}">
        <p14:creationId xmlns:p14="http://schemas.microsoft.com/office/powerpoint/2010/main" val="116642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0" name="Rectangle 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93660" y="2599509"/>
            <a:ext cx="10143668" cy="343553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1" dirty="0"/>
              <a:t>Example: </a:t>
            </a:r>
          </a:p>
          <a:p>
            <a:pPr lvl="1" indent="-228600">
              <a:lnSpc>
                <a:spcPct val="90000"/>
              </a:lnSpc>
              <a:spcAft>
                <a:spcPts val="600"/>
              </a:spcAft>
              <a:buFont typeface="Arial" panose="020B0604020202020204" pitchFamily="34" charset="0"/>
              <a:buChar char="•"/>
            </a:pPr>
            <a:r>
              <a:rPr lang="en-US" sz="2400" b="1" dirty="0"/>
              <a:t>import </a:t>
            </a:r>
            <a:r>
              <a:rPr lang="en-US" sz="2400" b="1" dirty="0" err="1"/>
              <a:t>numpy</a:t>
            </a:r>
            <a:r>
              <a:rPr lang="en-US" sz="2400" b="1" dirty="0"/>
              <a:t> as np </a:t>
            </a:r>
          </a:p>
          <a:p>
            <a:pPr lvl="1" indent="-228600">
              <a:lnSpc>
                <a:spcPct val="90000"/>
              </a:lnSpc>
              <a:spcAft>
                <a:spcPts val="600"/>
              </a:spcAft>
              <a:buFont typeface="Arial" panose="020B0604020202020204" pitchFamily="34" charset="0"/>
              <a:buChar char="•"/>
            </a:pPr>
            <a:r>
              <a:rPr lang="en-US" sz="2400" b="1" dirty="0" err="1"/>
              <a:t>arr</a:t>
            </a:r>
            <a:r>
              <a:rPr lang="en-US" sz="2400" b="1" dirty="0"/>
              <a:t> = </a:t>
            </a:r>
            <a:r>
              <a:rPr lang="en-US" sz="2400" b="1" dirty="0" err="1"/>
              <a:t>np.array</a:t>
            </a:r>
            <a:r>
              <a:rPr lang="en-US" sz="2400" b="1" dirty="0"/>
              <a:t>([[1, 2, 3, 4, 5], [6, 7, 8, 9, 10]]) </a:t>
            </a:r>
          </a:p>
          <a:p>
            <a:pPr lvl="1" indent="-228600">
              <a:lnSpc>
                <a:spcPct val="90000"/>
              </a:lnSpc>
              <a:spcAft>
                <a:spcPts val="600"/>
              </a:spcAft>
              <a:buFont typeface="Arial" panose="020B0604020202020204" pitchFamily="34" charset="0"/>
              <a:buChar char="•"/>
            </a:pPr>
            <a:r>
              <a:rPr lang="en-US" sz="2400" b="1" dirty="0"/>
              <a:t>//From both elements, slice index 1 to index 4 (not included): </a:t>
            </a:r>
          </a:p>
          <a:p>
            <a:pPr lvl="1" indent="-228600">
              <a:lnSpc>
                <a:spcPct val="90000"/>
              </a:lnSpc>
              <a:spcAft>
                <a:spcPts val="600"/>
              </a:spcAft>
              <a:buFont typeface="Arial" panose="020B0604020202020204" pitchFamily="34" charset="0"/>
              <a:buChar char="•"/>
            </a:pPr>
            <a:r>
              <a:rPr lang="en-US" sz="2400" b="1" dirty="0"/>
              <a:t>print(</a:t>
            </a:r>
            <a:r>
              <a:rPr lang="en-US" sz="2400" b="1" dirty="0" err="1"/>
              <a:t>arr</a:t>
            </a:r>
            <a:r>
              <a:rPr lang="en-US" sz="2400" b="1" dirty="0"/>
              <a:t>[0:2,1:4])</a:t>
            </a:r>
          </a:p>
        </p:txBody>
      </p:sp>
    </p:spTree>
    <p:extLst>
      <p:ext uri="{BB962C8B-B14F-4D97-AF65-F5344CB8AC3E}">
        <p14:creationId xmlns:p14="http://schemas.microsoft.com/office/powerpoint/2010/main" val="20005020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A002C20-86F6-46B0-8392-A37CAC548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tx1"/>
                </a:solidFill>
                <a:latin typeface="+mj-lt"/>
                <a:ea typeface="+mj-ea"/>
                <a:cs typeface="+mj-cs"/>
              </a:rPr>
              <a:t>Array Shape</a:t>
            </a:r>
          </a:p>
        </p:txBody>
      </p:sp>
      <p:sp>
        <p:nvSpPr>
          <p:cNvPr id="3" name="Rectangle 2"/>
          <p:cNvSpPr/>
          <p:nvPr/>
        </p:nvSpPr>
        <p:spPr>
          <a:xfrm>
            <a:off x="656968" y="1585257"/>
            <a:ext cx="5207046" cy="4163337"/>
          </a:xfrm>
          <a:prstGeom prst="rect">
            <a:avLst/>
          </a:prstGeom>
        </p:spPr>
        <p:txBody>
          <a:bodyPr vert="horz" lIns="91440" tIns="45720" rIns="91440" bIns="45720" rtlCol="0">
            <a:normAutofit lnSpcReduction="10000"/>
          </a:bodyPr>
          <a:lstStyle/>
          <a:p>
            <a:pPr>
              <a:lnSpc>
                <a:spcPct val="90000"/>
              </a:lnSpc>
              <a:spcAft>
                <a:spcPts val="600"/>
              </a:spcAft>
            </a:pPr>
            <a:r>
              <a:rPr lang="en-US" sz="2000" dirty="0"/>
              <a:t>	Shape of an Array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The shape of an array is the number of elements in each dimension.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NumPy arrays have an attribute called shape that returns a tuple with each index having the number of corresponding elements. </a:t>
            </a:r>
          </a:p>
          <a:p>
            <a:pPr indent="-228600">
              <a:lnSpc>
                <a:spcPct val="90000"/>
              </a:lnSpc>
              <a:spcAft>
                <a:spcPts val="600"/>
              </a:spcAft>
              <a:buFont typeface="Arial" panose="020B0604020202020204" pitchFamily="34" charset="0"/>
              <a:buChar char="•"/>
            </a:pPr>
            <a:endParaRPr lang="en-US" sz="1700" b="1" dirty="0"/>
          </a:p>
          <a:p>
            <a:pPr indent="-228600">
              <a:lnSpc>
                <a:spcPct val="90000"/>
              </a:lnSpc>
              <a:spcAft>
                <a:spcPts val="600"/>
              </a:spcAft>
              <a:buFont typeface="Arial" panose="020B0604020202020204" pitchFamily="34" charset="0"/>
              <a:buChar char="•"/>
            </a:pPr>
            <a:r>
              <a:rPr lang="en-US" sz="1700" b="1" dirty="0"/>
              <a:t>Example: </a:t>
            </a:r>
          </a:p>
          <a:p>
            <a:pPr marL="228600" lvl="1">
              <a:lnSpc>
                <a:spcPct val="90000"/>
              </a:lnSpc>
              <a:spcAft>
                <a:spcPts val="600"/>
              </a:spcAft>
            </a:pPr>
            <a:r>
              <a:rPr lang="en-US" sz="1700" b="1" dirty="0"/>
              <a:t>import </a:t>
            </a:r>
            <a:r>
              <a:rPr lang="en-US" sz="1700" b="1" dirty="0" err="1"/>
              <a:t>numpy</a:t>
            </a:r>
            <a:r>
              <a:rPr lang="en-US" sz="1700" b="1" dirty="0"/>
              <a:t> as np </a:t>
            </a:r>
          </a:p>
          <a:p>
            <a:pPr marL="228600" lvl="1">
              <a:lnSpc>
                <a:spcPct val="90000"/>
              </a:lnSpc>
              <a:spcAft>
                <a:spcPts val="600"/>
              </a:spcAft>
            </a:pPr>
            <a:r>
              <a:rPr lang="en-US" sz="1700" b="1" dirty="0" err="1"/>
              <a:t>arr</a:t>
            </a:r>
            <a:r>
              <a:rPr lang="en-US" sz="1700" b="1" dirty="0"/>
              <a:t> = </a:t>
            </a:r>
            <a:r>
              <a:rPr lang="en-US" sz="1700" b="1" dirty="0" err="1"/>
              <a:t>np.array</a:t>
            </a:r>
            <a:r>
              <a:rPr lang="en-US" sz="1700" b="1" dirty="0"/>
              <a:t>([[1, 2, 3, 4], [5, 6, 7, 8]]) </a:t>
            </a:r>
          </a:p>
          <a:p>
            <a:pPr marL="228600" lvl="1">
              <a:lnSpc>
                <a:spcPct val="90000"/>
              </a:lnSpc>
              <a:spcAft>
                <a:spcPts val="600"/>
              </a:spcAft>
            </a:pPr>
            <a:r>
              <a:rPr lang="en-US" sz="1700" b="1" dirty="0"/>
              <a:t>print(</a:t>
            </a:r>
            <a:r>
              <a:rPr lang="en-US" sz="1700" b="1" dirty="0" err="1"/>
              <a:t>arr.shape</a:t>
            </a:r>
            <a:r>
              <a:rPr lang="en-US" sz="1700" b="1" dirty="0"/>
              <a:t>)</a:t>
            </a:r>
          </a:p>
        </p:txBody>
      </p:sp>
      <p:sp>
        <p:nvSpPr>
          <p:cNvPr id="14" name="Freeform: Shape 10">
            <a:extLst>
              <a:ext uri="{FF2B5EF4-FFF2-40B4-BE49-F238E27FC236}">
                <a16:creationId xmlns:a16="http://schemas.microsoft.com/office/drawing/2014/main" id="{C2972F54-37E5-4215-8174-927CD8DD4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5247" y="1844620"/>
            <a:ext cx="5004044" cy="4257439"/>
          </a:xfrm>
          <a:custGeom>
            <a:avLst/>
            <a:gdLst>
              <a:gd name="connsiteX0" fmla="*/ 4996703 w 5004044"/>
              <a:gd name="connsiteY0" fmla="*/ 1884419 h 4257439"/>
              <a:gd name="connsiteX1" fmla="*/ 4999558 w 5004044"/>
              <a:gd name="connsiteY1" fmla="*/ 1895448 h 4257439"/>
              <a:gd name="connsiteX2" fmla="*/ 4998919 w 5004044"/>
              <a:gd name="connsiteY2" fmla="*/ 1955002 h 4257439"/>
              <a:gd name="connsiteX3" fmla="*/ 4997257 w 5004044"/>
              <a:gd name="connsiteY3" fmla="*/ 1954563 h 4257439"/>
              <a:gd name="connsiteX4" fmla="*/ 4997288 w 5004044"/>
              <a:gd name="connsiteY4" fmla="*/ 1935420 h 4257439"/>
              <a:gd name="connsiteX5" fmla="*/ 4996971 w 5004044"/>
              <a:gd name="connsiteY5" fmla="*/ 1897199 h 4257439"/>
              <a:gd name="connsiteX6" fmla="*/ 4995619 w 5004044"/>
              <a:gd name="connsiteY6" fmla="*/ 1855413 h 4257439"/>
              <a:gd name="connsiteX7" fmla="*/ 4996377 w 5004044"/>
              <a:gd name="connsiteY7" fmla="*/ 1868871 h 4257439"/>
              <a:gd name="connsiteX8" fmla="*/ 4996703 w 5004044"/>
              <a:gd name="connsiteY8" fmla="*/ 1884419 h 4257439"/>
              <a:gd name="connsiteX9" fmla="*/ 4993479 w 5004044"/>
              <a:gd name="connsiteY9" fmla="*/ 1871969 h 4257439"/>
              <a:gd name="connsiteX10" fmla="*/ 4994448 w 5004044"/>
              <a:gd name="connsiteY10" fmla="*/ 1857988 h 4257439"/>
              <a:gd name="connsiteX11" fmla="*/ 4995619 w 5004044"/>
              <a:gd name="connsiteY11" fmla="*/ 1855413 h 4257439"/>
              <a:gd name="connsiteX12" fmla="*/ 561880 w 5004044"/>
              <a:gd name="connsiteY12" fmla="*/ 1402651 h 4257439"/>
              <a:gd name="connsiteX13" fmla="*/ 559343 w 5004044"/>
              <a:gd name="connsiteY13" fmla="*/ 1406893 h 4257439"/>
              <a:gd name="connsiteX14" fmla="*/ 576521 w 5004044"/>
              <a:gd name="connsiteY14" fmla="*/ 1419992 h 4257439"/>
              <a:gd name="connsiteX15" fmla="*/ 596259 w 5004044"/>
              <a:gd name="connsiteY15" fmla="*/ 1423150 h 4257439"/>
              <a:gd name="connsiteX16" fmla="*/ 561880 w 5004044"/>
              <a:gd name="connsiteY16" fmla="*/ 1402651 h 4257439"/>
              <a:gd name="connsiteX17" fmla="*/ 741490 w 5004044"/>
              <a:gd name="connsiteY17" fmla="*/ 927208 h 4257439"/>
              <a:gd name="connsiteX18" fmla="*/ 944973 w 5004044"/>
              <a:gd name="connsiteY18" fmla="*/ 1054807 h 4257439"/>
              <a:gd name="connsiteX19" fmla="*/ 947781 w 5004044"/>
              <a:gd name="connsiteY19" fmla="*/ 1050516 h 4257439"/>
              <a:gd name="connsiteX20" fmla="*/ 741490 w 5004044"/>
              <a:gd name="connsiteY20" fmla="*/ 927208 h 4257439"/>
              <a:gd name="connsiteX21" fmla="*/ 4437179 w 5004044"/>
              <a:gd name="connsiteY21" fmla="*/ 969 h 4257439"/>
              <a:gd name="connsiteX22" fmla="*/ 4444201 w 5004044"/>
              <a:gd name="connsiteY22" fmla="*/ 18389 h 4257439"/>
              <a:gd name="connsiteX23" fmla="*/ 4430319 w 5004044"/>
              <a:gd name="connsiteY23" fmla="*/ 49621 h 4257439"/>
              <a:gd name="connsiteX24" fmla="*/ 4455614 w 5004044"/>
              <a:gd name="connsiteY24" fmla="*/ 105249 h 4257439"/>
              <a:gd name="connsiteX25" fmla="*/ 4563529 w 5004044"/>
              <a:gd name="connsiteY25" fmla="*/ 89046 h 4257439"/>
              <a:gd name="connsiteX26" fmla="*/ 4575967 w 5004044"/>
              <a:gd name="connsiteY26" fmla="*/ 105828 h 4257439"/>
              <a:gd name="connsiteX27" fmla="*/ 4581177 w 5004044"/>
              <a:gd name="connsiteY27" fmla="*/ 187773 h 4257439"/>
              <a:gd name="connsiteX28" fmla="*/ 4586660 w 5004044"/>
              <a:gd name="connsiteY28" fmla="*/ 207364 h 4257439"/>
              <a:gd name="connsiteX29" fmla="*/ 4601641 w 5004044"/>
              <a:gd name="connsiteY29" fmla="*/ 294858 h 4257439"/>
              <a:gd name="connsiteX30" fmla="*/ 4662523 w 5004044"/>
              <a:gd name="connsiteY30" fmla="*/ 423590 h 4257439"/>
              <a:gd name="connsiteX31" fmla="*/ 4724560 w 5004044"/>
              <a:gd name="connsiteY31" fmla="*/ 497719 h 4257439"/>
              <a:gd name="connsiteX32" fmla="*/ 4732841 w 5004044"/>
              <a:gd name="connsiteY32" fmla="*/ 519029 h 4257439"/>
              <a:gd name="connsiteX33" fmla="*/ 4749643 w 5004044"/>
              <a:gd name="connsiteY33" fmla="*/ 604622 h 4257439"/>
              <a:gd name="connsiteX34" fmla="*/ 4744753 w 5004044"/>
              <a:gd name="connsiteY34" fmla="*/ 623512 h 4257439"/>
              <a:gd name="connsiteX35" fmla="*/ 4720006 w 5004044"/>
              <a:gd name="connsiteY35" fmla="*/ 649070 h 4257439"/>
              <a:gd name="connsiteX36" fmla="*/ 4700653 w 5004044"/>
              <a:gd name="connsiteY36" fmla="*/ 704672 h 4257439"/>
              <a:gd name="connsiteX37" fmla="*/ 4662297 w 5004044"/>
              <a:gd name="connsiteY37" fmla="*/ 786401 h 4257439"/>
              <a:gd name="connsiteX38" fmla="*/ 4642954 w 5004044"/>
              <a:gd name="connsiteY38" fmla="*/ 811006 h 4257439"/>
              <a:gd name="connsiteX39" fmla="*/ 4658781 w 5004044"/>
              <a:gd name="connsiteY39" fmla="*/ 824342 h 4257439"/>
              <a:gd name="connsiteX40" fmla="*/ 4713981 w 5004044"/>
              <a:gd name="connsiteY40" fmla="*/ 916441 h 4257439"/>
              <a:gd name="connsiteX41" fmla="*/ 4642145 w 5004044"/>
              <a:gd name="connsiteY41" fmla="*/ 1035706 h 4257439"/>
              <a:gd name="connsiteX42" fmla="*/ 4604059 w 5004044"/>
              <a:gd name="connsiteY42" fmla="*/ 1073741 h 4257439"/>
              <a:gd name="connsiteX43" fmla="*/ 4680437 w 5004044"/>
              <a:gd name="connsiteY43" fmla="*/ 1071013 h 4257439"/>
              <a:gd name="connsiteX44" fmla="*/ 4708843 w 5004044"/>
              <a:gd name="connsiteY44" fmla="*/ 1110593 h 4257439"/>
              <a:gd name="connsiteX45" fmla="*/ 4721433 w 5004044"/>
              <a:gd name="connsiteY45" fmla="*/ 1130828 h 4257439"/>
              <a:gd name="connsiteX46" fmla="*/ 4799050 w 5004044"/>
              <a:gd name="connsiteY46" fmla="*/ 1256288 h 4257439"/>
              <a:gd name="connsiteX47" fmla="*/ 4788849 w 5004044"/>
              <a:gd name="connsiteY47" fmla="*/ 1296992 h 4257439"/>
              <a:gd name="connsiteX48" fmla="*/ 4677593 w 5004044"/>
              <a:gd name="connsiteY48" fmla="*/ 1504814 h 4257439"/>
              <a:gd name="connsiteX49" fmla="*/ 4806838 w 5004044"/>
              <a:gd name="connsiteY49" fmla="*/ 1534504 h 4257439"/>
              <a:gd name="connsiteX50" fmla="*/ 4818253 w 5004044"/>
              <a:gd name="connsiteY50" fmla="*/ 1621364 h 4257439"/>
              <a:gd name="connsiteX51" fmla="*/ 4887405 w 5004044"/>
              <a:gd name="connsiteY51" fmla="*/ 1708784 h 4257439"/>
              <a:gd name="connsiteX52" fmla="*/ 4987017 w 5004044"/>
              <a:gd name="connsiteY52" fmla="*/ 1847008 h 4257439"/>
              <a:gd name="connsiteX53" fmla="*/ 4993479 w 5004044"/>
              <a:gd name="connsiteY53" fmla="*/ 1871969 h 4257439"/>
              <a:gd name="connsiteX54" fmla="*/ 4993260 w 5004044"/>
              <a:gd name="connsiteY54" fmla="*/ 1875137 h 4257439"/>
              <a:gd name="connsiteX55" fmla="*/ 4990437 w 5004044"/>
              <a:gd name="connsiteY55" fmla="*/ 1933934 h 4257439"/>
              <a:gd name="connsiteX56" fmla="*/ 4989378 w 5004044"/>
              <a:gd name="connsiteY56" fmla="*/ 1952477 h 4257439"/>
              <a:gd name="connsiteX57" fmla="*/ 4982628 w 5004044"/>
              <a:gd name="connsiteY57" fmla="*/ 1950690 h 4257439"/>
              <a:gd name="connsiteX58" fmla="*/ 4970479 w 5004044"/>
              <a:gd name="connsiteY58" fmla="*/ 1944168 h 4257439"/>
              <a:gd name="connsiteX59" fmla="*/ 4961645 w 5004044"/>
              <a:gd name="connsiteY59" fmla="*/ 1968944 h 4257439"/>
              <a:gd name="connsiteX60" fmla="*/ 4980262 w 5004044"/>
              <a:gd name="connsiteY60" fmla="*/ 2014997 h 4257439"/>
              <a:gd name="connsiteX61" fmla="*/ 4988607 w 5004044"/>
              <a:gd name="connsiteY61" fmla="*/ 1965973 h 4257439"/>
              <a:gd name="connsiteX62" fmla="*/ 4989378 w 5004044"/>
              <a:gd name="connsiteY62" fmla="*/ 1952477 h 4257439"/>
              <a:gd name="connsiteX63" fmla="*/ 4997257 w 5004044"/>
              <a:gd name="connsiteY63" fmla="*/ 1954563 h 4257439"/>
              <a:gd name="connsiteX64" fmla="*/ 4997217 w 5004044"/>
              <a:gd name="connsiteY64" fmla="*/ 1978557 h 4257439"/>
              <a:gd name="connsiteX65" fmla="*/ 4990810 w 5004044"/>
              <a:gd name="connsiteY65" fmla="*/ 2100744 h 4257439"/>
              <a:gd name="connsiteX66" fmla="*/ 4889713 w 5004044"/>
              <a:gd name="connsiteY66" fmla="*/ 2285583 h 4257439"/>
              <a:gd name="connsiteX67" fmla="*/ 4803440 w 5004044"/>
              <a:gd name="connsiteY67" fmla="*/ 2367231 h 4257439"/>
              <a:gd name="connsiteX68" fmla="*/ 4613356 w 5004044"/>
              <a:gd name="connsiteY68" fmla="*/ 2702512 h 4257439"/>
              <a:gd name="connsiteX69" fmla="*/ 4553563 w 5004044"/>
              <a:gd name="connsiteY69" fmla="*/ 2810797 h 4257439"/>
              <a:gd name="connsiteX70" fmla="*/ 4602347 w 5004044"/>
              <a:gd name="connsiteY70" fmla="*/ 2836976 h 4257439"/>
              <a:gd name="connsiteX71" fmla="*/ 4516285 w 5004044"/>
              <a:gd name="connsiteY71" fmla="*/ 2954642 h 4257439"/>
              <a:gd name="connsiteX72" fmla="*/ 4414507 w 5004044"/>
              <a:gd name="connsiteY72" fmla="*/ 3086467 h 4257439"/>
              <a:gd name="connsiteX73" fmla="*/ 2327617 w 5004044"/>
              <a:gd name="connsiteY73" fmla="*/ 4253752 h 4257439"/>
              <a:gd name="connsiteX74" fmla="*/ 1214971 w 5004044"/>
              <a:gd name="connsiteY74" fmla="*/ 4203137 h 4257439"/>
              <a:gd name="connsiteX75" fmla="*/ 894535 w 5004044"/>
              <a:gd name="connsiteY75" fmla="*/ 4109150 h 4257439"/>
              <a:gd name="connsiteX76" fmla="*/ 781596 w 5004044"/>
              <a:gd name="connsiteY76" fmla="*/ 3991505 h 4257439"/>
              <a:gd name="connsiteX77" fmla="*/ 742373 w 5004044"/>
              <a:gd name="connsiteY77" fmla="*/ 3959843 h 4257439"/>
              <a:gd name="connsiteX78" fmla="*/ 646723 w 5004044"/>
              <a:gd name="connsiteY78" fmla="*/ 3926438 h 4257439"/>
              <a:gd name="connsiteX79" fmla="*/ 478839 w 5004044"/>
              <a:gd name="connsiteY79" fmla="*/ 3847272 h 4257439"/>
              <a:gd name="connsiteX80" fmla="*/ 537744 w 5004044"/>
              <a:gd name="connsiteY80" fmla="*/ 3812205 h 4257439"/>
              <a:gd name="connsiteX81" fmla="*/ 712950 w 5004044"/>
              <a:gd name="connsiteY81" fmla="*/ 3847065 h 4257439"/>
              <a:gd name="connsiteX82" fmla="*/ 839053 w 5004044"/>
              <a:gd name="connsiteY82" fmla="*/ 3842201 h 4257439"/>
              <a:gd name="connsiteX83" fmla="*/ 657388 w 5004044"/>
              <a:gd name="connsiteY83" fmla="*/ 3759142 h 4257439"/>
              <a:gd name="connsiteX84" fmla="*/ 479902 w 5004044"/>
              <a:gd name="connsiteY84" fmla="*/ 3640872 h 4257439"/>
              <a:gd name="connsiteX85" fmla="*/ 612982 w 5004044"/>
              <a:gd name="connsiteY85" fmla="*/ 3646162 h 4257439"/>
              <a:gd name="connsiteX86" fmla="*/ 617779 w 5004044"/>
              <a:gd name="connsiteY86" fmla="*/ 3625073 h 4257439"/>
              <a:gd name="connsiteX87" fmla="*/ 495792 w 5004044"/>
              <a:gd name="connsiteY87" fmla="*/ 3468542 h 4257439"/>
              <a:gd name="connsiteX88" fmla="*/ 436221 w 5004044"/>
              <a:gd name="connsiteY88" fmla="*/ 3407261 h 4257439"/>
              <a:gd name="connsiteX89" fmla="*/ 172652 w 5004044"/>
              <a:gd name="connsiteY89" fmla="*/ 3237768 h 4257439"/>
              <a:gd name="connsiteX90" fmla="*/ 417805 w 5004044"/>
              <a:gd name="connsiteY90" fmla="*/ 3290959 h 4257439"/>
              <a:gd name="connsiteX91" fmla="*/ 159629 w 5004044"/>
              <a:gd name="connsiteY91" fmla="*/ 3126522 h 4257439"/>
              <a:gd name="connsiteX92" fmla="*/ 35515 w 5004044"/>
              <a:gd name="connsiteY92" fmla="*/ 3070942 h 4257439"/>
              <a:gd name="connsiteX93" fmla="*/ 3001 w 5004044"/>
              <a:gd name="connsiteY93" fmla="*/ 3030820 h 4257439"/>
              <a:gd name="connsiteX94" fmla="*/ 56337 w 5004044"/>
              <a:gd name="connsiteY94" fmla="*/ 3011602 h 4257439"/>
              <a:gd name="connsiteX95" fmla="*/ 221626 w 5004044"/>
              <a:gd name="connsiteY95" fmla="*/ 3000137 h 4257439"/>
              <a:gd name="connsiteX96" fmla="*/ 12079 w 5004044"/>
              <a:gd name="connsiteY96" fmla="*/ 2895750 h 4257439"/>
              <a:gd name="connsiteX97" fmla="*/ 165389 w 5004044"/>
              <a:gd name="connsiteY97" fmla="*/ 2890511 h 4257439"/>
              <a:gd name="connsiteX98" fmla="*/ 206743 w 5004044"/>
              <a:gd name="connsiteY98" fmla="*/ 2827546 h 4257439"/>
              <a:gd name="connsiteX99" fmla="*/ 273631 w 5004044"/>
              <a:gd name="connsiteY99" fmla="*/ 2725917 h 4257439"/>
              <a:gd name="connsiteX100" fmla="*/ 320364 w 5004044"/>
              <a:gd name="connsiteY100" fmla="*/ 2667696 h 4257439"/>
              <a:gd name="connsiteX101" fmla="*/ 334074 w 5004044"/>
              <a:gd name="connsiteY101" fmla="*/ 2507770 h 4257439"/>
              <a:gd name="connsiteX102" fmla="*/ 284207 w 5004044"/>
              <a:gd name="connsiteY102" fmla="*/ 2344516 h 4257439"/>
              <a:gd name="connsiteX103" fmla="*/ 166166 w 5004044"/>
              <a:gd name="connsiteY103" fmla="*/ 2278376 h 4257439"/>
              <a:gd name="connsiteX104" fmla="*/ 194891 w 5004044"/>
              <a:gd name="connsiteY104" fmla="*/ 2175576 h 4257439"/>
              <a:gd name="connsiteX105" fmla="*/ 440332 w 5004044"/>
              <a:gd name="connsiteY105" fmla="*/ 2191712 h 4257439"/>
              <a:gd name="connsiteX106" fmla="*/ 63051 w 5004044"/>
              <a:gd name="connsiteY106" fmla="*/ 1942979 h 4257439"/>
              <a:gd name="connsiteX107" fmla="*/ 123612 w 5004044"/>
              <a:gd name="connsiteY107" fmla="*/ 1920903 h 4257439"/>
              <a:gd name="connsiteX108" fmla="*/ 120386 w 5004044"/>
              <a:gd name="connsiteY108" fmla="*/ 1903128 h 4257439"/>
              <a:gd name="connsiteX109" fmla="*/ 119318 w 5004044"/>
              <a:gd name="connsiteY109" fmla="*/ 1791355 h 4257439"/>
              <a:gd name="connsiteX110" fmla="*/ 127081 w 5004044"/>
              <a:gd name="connsiteY110" fmla="*/ 1738431 h 4257439"/>
              <a:gd name="connsiteX111" fmla="*/ 108310 w 5004044"/>
              <a:gd name="connsiteY111" fmla="*/ 1682600 h 4257439"/>
              <a:gd name="connsiteX112" fmla="*/ 385468 w 5004044"/>
              <a:gd name="connsiteY112" fmla="*/ 1739315 h 4257439"/>
              <a:gd name="connsiteX113" fmla="*/ 599777 w 5004044"/>
              <a:gd name="connsiteY113" fmla="*/ 1722044 h 4257439"/>
              <a:gd name="connsiteX114" fmla="*/ 593006 w 5004044"/>
              <a:gd name="connsiteY114" fmla="*/ 1716597 h 4257439"/>
              <a:gd name="connsiteX115" fmla="*/ 485736 w 5004044"/>
              <a:gd name="connsiteY115" fmla="*/ 1591625 h 4257439"/>
              <a:gd name="connsiteX116" fmla="*/ 481534 w 5004044"/>
              <a:gd name="connsiteY116" fmla="*/ 1588888 h 4257439"/>
              <a:gd name="connsiteX117" fmla="*/ 461623 w 5004044"/>
              <a:gd name="connsiteY117" fmla="*/ 1569314 h 4257439"/>
              <a:gd name="connsiteX118" fmla="*/ 441172 w 5004044"/>
              <a:gd name="connsiteY118" fmla="*/ 1549836 h 4257439"/>
              <a:gd name="connsiteX119" fmla="*/ 438173 w 5004044"/>
              <a:gd name="connsiteY119" fmla="*/ 1549732 h 4257439"/>
              <a:gd name="connsiteX120" fmla="*/ 409482 w 5004044"/>
              <a:gd name="connsiteY120" fmla="*/ 1509886 h 4257439"/>
              <a:gd name="connsiteX121" fmla="*/ 401143 w 5004044"/>
              <a:gd name="connsiteY121" fmla="*/ 1480995 h 4257439"/>
              <a:gd name="connsiteX122" fmla="*/ 370772 w 5004044"/>
              <a:gd name="connsiteY122" fmla="*/ 1452514 h 4257439"/>
              <a:gd name="connsiteX123" fmla="*/ 339699 w 5004044"/>
              <a:gd name="connsiteY123" fmla="*/ 1426688 h 4257439"/>
              <a:gd name="connsiteX124" fmla="*/ 265593 w 5004044"/>
              <a:gd name="connsiteY124" fmla="*/ 1412885 h 4257439"/>
              <a:gd name="connsiteX125" fmla="*/ 215085 w 5004044"/>
              <a:gd name="connsiteY125" fmla="*/ 1372144 h 4257439"/>
              <a:gd name="connsiteX126" fmla="*/ 274865 w 5004044"/>
              <a:gd name="connsiteY126" fmla="*/ 1375825 h 4257439"/>
              <a:gd name="connsiteX127" fmla="*/ 219220 w 5004044"/>
              <a:gd name="connsiteY127" fmla="*/ 1329666 h 4257439"/>
              <a:gd name="connsiteX128" fmla="*/ 187322 w 5004044"/>
              <a:gd name="connsiteY128" fmla="*/ 1278682 h 4257439"/>
              <a:gd name="connsiteX129" fmla="*/ 189878 w 5004044"/>
              <a:gd name="connsiteY129" fmla="*/ 1262417 h 4257439"/>
              <a:gd name="connsiteX130" fmla="*/ 204036 w 5004044"/>
              <a:gd name="connsiteY130" fmla="*/ 1262449 h 4257439"/>
              <a:gd name="connsiteX131" fmla="*/ 256133 w 5004044"/>
              <a:gd name="connsiteY131" fmla="*/ 1295950 h 4257439"/>
              <a:gd name="connsiteX132" fmla="*/ 323760 w 5004044"/>
              <a:gd name="connsiteY132" fmla="*/ 1342208 h 4257439"/>
              <a:gd name="connsiteX133" fmla="*/ 219957 w 5004044"/>
              <a:gd name="connsiteY133" fmla="*/ 1252997 h 4257439"/>
              <a:gd name="connsiteX134" fmla="*/ 145267 w 5004044"/>
              <a:gd name="connsiteY134" fmla="*/ 1188376 h 4257439"/>
              <a:gd name="connsiteX135" fmla="*/ 127649 w 5004044"/>
              <a:gd name="connsiteY135" fmla="*/ 1140248 h 4257439"/>
              <a:gd name="connsiteX136" fmla="*/ 133301 w 5004044"/>
              <a:gd name="connsiteY136" fmla="*/ 1126283 h 4257439"/>
              <a:gd name="connsiteX137" fmla="*/ 144665 w 5004044"/>
              <a:gd name="connsiteY137" fmla="*/ 1130919 h 4257439"/>
              <a:gd name="connsiteX138" fmla="*/ 154924 w 5004044"/>
              <a:gd name="connsiteY138" fmla="*/ 1141443 h 4257439"/>
              <a:gd name="connsiteX139" fmla="*/ 263706 w 5004044"/>
              <a:gd name="connsiteY139" fmla="*/ 1219972 h 4257439"/>
              <a:gd name="connsiteX140" fmla="*/ 423231 w 5004044"/>
              <a:gd name="connsiteY140" fmla="*/ 1325916 h 4257439"/>
              <a:gd name="connsiteX141" fmla="*/ 486543 w 5004044"/>
              <a:gd name="connsiteY141" fmla="*/ 1341940 h 4257439"/>
              <a:gd name="connsiteX142" fmla="*/ 305459 w 5004044"/>
              <a:gd name="connsiteY142" fmla="*/ 1191095 h 4257439"/>
              <a:gd name="connsiteX143" fmla="*/ 165967 w 5004044"/>
              <a:gd name="connsiteY143" fmla="*/ 995271 h 4257439"/>
              <a:gd name="connsiteX144" fmla="*/ 148803 w 5004044"/>
              <a:gd name="connsiteY144" fmla="*/ 982487 h 4257439"/>
              <a:gd name="connsiteX145" fmla="*/ 142975 w 5004044"/>
              <a:gd name="connsiteY145" fmla="*/ 973711 h 4257439"/>
              <a:gd name="connsiteX146" fmla="*/ 107228 w 5004044"/>
              <a:gd name="connsiteY146" fmla="*/ 903165 h 4257439"/>
              <a:gd name="connsiteX147" fmla="*/ 103961 w 5004044"/>
              <a:gd name="connsiteY147" fmla="*/ 884449 h 4257439"/>
              <a:gd name="connsiteX148" fmla="*/ 105398 w 5004044"/>
              <a:gd name="connsiteY148" fmla="*/ 848773 h 4257439"/>
              <a:gd name="connsiteX149" fmla="*/ 96106 w 5004044"/>
              <a:gd name="connsiteY149" fmla="*/ 829222 h 4257439"/>
              <a:gd name="connsiteX150" fmla="*/ 95233 w 5004044"/>
              <a:gd name="connsiteY150" fmla="*/ 815459 h 4257439"/>
              <a:gd name="connsiteX151" fmla="*/ 108754 w 5004044"/>
              <a:gd name="connsiteY151" fmla="*/ 813390 h 4257439"/>
              <a:gd name="connsiteX152" fmla="*/ 149184 w 5004044"/>
              <a:gd name="connsiteY152" fmla="*/ 854012 h 4257439"/>
              <a:gd name="connsiteX153" fmla="*/ 169922 w 5004044"/>
              <a:gd name="connsiteY153" fmla="*/ 855094 h 4257439"/>
              <a:gd name="connsiteX154" fmla="*/ 194734 w 5004044"/>
              <a:gd name="connsiteY154" fmla="*/ 849766 h 4257439"/>
              <a:gd name="connsiteX155" fmla="*/ 204833 w 5004044"/>
              <a:gd name="connsiteY155" fmla="*/ 862849 h 4257439"/>
              <a:gd name="connsiteX156" fmla="*/ 262674 w 5004044"/>
              <a:gd name="connsiteY156" fmla="*/ 921903 h 4257439"/>
              <a:gd name="connsiteX157" fmla="*/ 302202 w 5004044"/>
              <a:gd name="connsiteY157" fmla="*/ 923150 h 4257439"/>
              <a:gd name="connsiteX158" fmla="*/ 270912 w 5004044"/>
              <a:gd name="connsiteY158" fmla="*/ 917286 h 4257439"/>
              <a:gd name="connsiteX159" fmla="*/ 262498 w 5004044"/>
              <a:gd name="connsiteY159" fmla="*/ 899162 h 4257439"/>
              <a:gd name="connsiteX160" fmla="*/ 261759 w 5004044"/>
              <a:gd name="connsiteY160" fmla="*/ 882214 h 4257439"/>
              <a:gd name="connsiteX161" fmla="*/ 216117 w 5004044"/>
              <a:gd name="connsiteY161" fmla="*/ 846941 h 4257439"/>
              <a:gd name="connsiteX162" fmla="*/ 211969 w 5004044"/>
              <a:gd name="connsiteY162" fmla="*/ 845458 h 4257439"/>
              <a:gd name="connsiteX163" fmla="*/ 202383 w 5004044"/>
              <a:gd name="connsiteY163" fmla="*/ 831653 h 4257439"/>
              <a:gd name="connsiteX164" fmla="*/ 217302 w 5004044"/>
              <a:gd name="connsiteY164" fmla="*/ 817950 h 4257439"/>
              <a:gd name="connsiteX165" fmla="*/ 258185 w 5004044"/>
              <a:gd name="connsiteY165" fmla="*/ 825283 h 4257439"/>
              <a:gd name="connsiteX166" fmla="*/ 339019 w 5004044"/>
              <a:gd name="connsiteY166" fmla="*/ 887237 h 4257439"/>
              <a:gd name="connsiteX167" fmla="*/ 455541 w 5004044"/>
              <a:gd name="connsiteY167" fmla="*/ 987171 h 4257439"/>
              <a:gd name="connsiteX168" fmla="*/ 839737 w 5004044"/>
              <a:gd name="connsiteY168" fmla="*/ 1232154 h 4257439"/>
              <a:gd name="connsiteX169" fmla="*/ 987251 w 5004044"/>
              <a:gd name="connsiteY169" fmla="*/ 1312386 h 4257439"/>
              <a:gd name="connsiteX170" fmla="*/ 987828 w 5004044"/>
              <a:gd name="connsiteY170" fmla="*/ 1306906 h 4257439"/>
              <a:gd name="connsiteX171" fmla="*/ 987609 w 5004044"/>
              <a:gd name="connsiteY171" fmla="*/ 1301885 h 4257439"/>
              <a:gd name="connsiteX172" fmla="*/ 883773 w 5004044"/>
              <a:gd name="connsiteY172" fmla="*/ 1249366 h 4257439"/>
              <a:gd name="connsiteX173" fmla="*/ 658689 w 5004044"/>
              <a:gd name="connsiteY173" fmla="*/ 1075926 h 4257439"/>
              <a:gd name="connsiteX174" fmla="*/ 639221 w 5004044"/>
              <a:gd name="connsiteY174" fmla="*/ 1072721 h 4257439"/>
              <a:gd name="connsiteX175" fmla="*/ 607837 w 5004044"/>
              <a:gd name="connsiteY175" fmla="*/ 1046001 h 4257439"/>
              <a:gd name="connsiteX176" fmla="*/ 604057 w 5004044"/>
              <a:gd name="connsiteY176" fmla="*/ 1028006 h 4257439"/>
              <a:gd name="connsiteX177" fmla="*/ 535068 w 5004044"/>
              <a:gd name="connsiteY177" fmla="*/ 963012 h 4257439"/>
              <a:gd name="connsiteX178" fmla="*/ 398492 w 5004044"/>
              <a:gd name="connsiteY178" fmla="*/ 852702 h 4257439"/>
              <a:gd name="connsiteX179" fmla="*/ 370407 w 5004044"/>
              <a:gd name="connsiteY179" fmla="*/ 808003 h 4257439"/>
              <a:gd name="connsiteX180" fmla="*/ 373637 w 5004044"/>
              <a:gd name="connsiteY180" fmla="*/ 788457 h 4257439"/>
              <a:gd name="connsiteX181" fmla="*/ 388957 w 5004044"/>
              <a:gd name="connsiteY181" fmla="*/ 790181 h 4257439"/>
              <a:gd name="connsiteX182" fmla="*/ 445569 w 5004044"/>
              <a:gd name="connsiteY182" fmla="*/ 827313 h 4257439"/>
              <a:gd name="connsiteX183" fmla="*/ 503344 w 5004044"/>
              <a:gd name="connsiteY183" fmla="*/ 866138 h 4257439"/>
              <a:gd name="connsiteX184" fmla="*/ 497988 w 5004044"/>
              <a:gd name="connsiteY184" fmla="*/ 855698 h 4257439"/>
              <a:gd name="connsiteX185" fmla="*/ 395068 w 5004044"/>
              <a:gd name="connsiteY185" fmla="*/ 774238 h 4257439"/>
              <a:gd name="connsiteX186" fmla="*/ 321225 w 5004044"/>
              <a:gd name="connsiteY186" fmla="*/ 704090 h 4257439"/>
              <a:gd name="connsiteX187" fmla="*/ 310772 w 5004044"/>
              <a:gd name="connsiteY187" fmla="*/ 664187 h 4257439"/>
              <a:gd name="connsiteX188" fmla="*/ 316776 w 5004044"/>
              <a:gd name="connsiteY188" fmla="*/ 652057 h 4257439"/>
              <a:gd name="connsiteX189" fmla="*/ 326167 w 5004044"/>
              <a:gd name="connsiteY189" fmla="*/ 655144 h 4257439"/>
              <a:gd name="connsiteX190" fmla="*/ 339819 w 5004044"/>
              <a:gd name="connsiteY190" fmla="*/ 668549 h 4257439"/>
              <a:gd name="connsiteX191" fmla="*/ 435653 w 5004044"/>
              <a:gd name="connsiteY191" fmla="*/ 737342 h 4257439"/>
              <a:gd name="connsiteX192" fmla="*/ 594518 w 5004044"/>
              <a:gd name="connsiteY192" fmla="*/ 846882 h 4257439"/>
              <a:gd name="connsiteX193" fmla="*/ 665142 w 5004044"/>
              <a:gd name="connsiteY193" fmla="*/ 868257 h 4257439"/>
              <a:gd name="connsiteX194" fmla="*/ 660802 w 5004044"/>
              <a:gd name="connsiteY194" fmla="*/ 862382 h 4257439"/>
              <a:gd name="connsiteX195" fmla="*/ 499505 w 5004044"/>
              <a:gd name="connsiteY195" fmla="*/ 728286 h 4257439"/>
              <a:gd name="connsiteX196" fmla="*/ 345927 w 5004044"/>
              <a:gd name="connsiteY196" fmla="*/ 515339 h 4257439"/>
              <a:gd name="connsiteX197" fmla="*/ 338588 w 5004044"/>
              <a:gd name="connsiteY197" fmla="*/ 509361 h 4257439"/>
              <a:gd name="connsiteX198" fmla="*/ 327339 w 5004044"/>
              <a:gd name="connsiteY198" fmla="*/ 494900 h 4257439"/>
              <a:gd name="connsiteX199" fmla="*/ 303055 w 5004044"/>
              <a:gd name="connsiteY199" fmla="*/ 437512 h 4257439"/>
              <a:gd name="connsiteX200" fmla="*/ 292117 w 5004044"/>
              <a:gd name="connsiteY200" fmla="*/ 398959 h 4257439"/>
              <a:gd name="connsiteX201" fmla="*/ 292417 w 5004044"/>
              <a:gd name="connsiteY201" fmla="*/ 380879 h 4257439"/>
              <a:gd name="connsiteX202" fmla="*/ 280259 w 5004044"/>
              <a:gd name="connsiteY202" fmla="*/ 358039 h 4257439"/>
              <a:gd name="connsiteX203" fmla="*/ 277426 w 5004044"/>
              <a:gd name="connsiteY203" fmla="*/ 343041 h 4257439"/>
              <a:gd name="connsiteX204" fmla="*/ 292014 w 5004044"/>
              <a:gd name="connsiteY204" fmla="*/ 340466 h 4257439"/>
              <a:gd name="connsiteX205" fmla="*/ 333039 w 5004044"/>
              <a:gd name="connsiteY205" fmla="*/ 382248 h 4257439"/>
              <a:gd name="connsiteX206" fmla="*/ 352439 w 5004044"/>
              <a:gd name="connsiteY206" fmla="*/ 383884 h 4257439"/>
              <a:gd name="connsiteX207" fmla="*/ 381981 w 5004044"/>
              <a:gd name="connsiteY207" fmla="*/ 380883 h 4257439"/>
              <a:gd name="connsiteX208" fmla="*/ 402615 w 5004044"/>
              <a:gd name="connsiteY208" fmla="*/ 410767 h 4257439"/>
              <a:gd name="connsiteX209" fmla="*/ 488827 w 5004044"/>
              <a:gd name="connsiteY209" fmla="*/ 452479 h 4257439"/>
              <a:gd name="connsiteX210" fmla="*/ 453360 w 5004044"/>
              <a:gd name="connsiteY210" fmla="*/ 444507 h 4257439"/>
              <a:gd name="connsiteX211" fmla="*/ 444814 w 5004044"/>
              <a:gd name="connsiteY211" fmla="*/ 429568 h 4257439"/>
              <a:gd name="connsiteX212" fmla="*/ 442720 w 5004044"/>
              <a:gd name="connsiteY212" fmla="*/ 406534 h 4257439"/>
              <a:gd name="connsiteX213" fmla="*/ 399647 w 5004044"/>
              <a:gd name="connsiteY213" fmla="*/ 373970 h 4257439"/>
              <a:gd name="connsiteX214" fmla="*/ 390458 w 5004044"/>
              <a:gd name="connsiteY214" fmla="*/ 369266 h 4257439"/>
              <a:gd name="connsiteX215" fmla="*/ 384776 w 5004044"/>
              <a:gd name="connsiteY215" fmla="*/ 357618 h 4257439"/>
              <a:gd name="connsiteX216" fmla="*/ 395456 w 5004044"/>
              <a:gd name="connsiteY216" fmla="*/ 346561 h 4257439"/>
              <a:gd name="connsiteX217" fmla="*/ 409490 w 5004044"/>
              <a:gd name="connsiteY217" fmla="*/ 343767 h 4257439"/>
              <a:gd name="connsiteX218" fmla="*/ 459406 w 5004044"/>
              <a:gd name="connsiteY218" fmla="*/ 364686 h 4257439"/>
              <a:gd name="connsiteX219" fmla="*/ 603593 w 5004044"/>
              <a:gd name="connsiteY219" fmla="*/ 487253 h 4257439"/>
              <a:gd name="connsiteX220" fmla="*/ 758457 w 5004044"/>
              <a:gd name="connsiteY220" fmla="*/ 592438 h 4257439"/>
              <a:gd name="connsiteX221" fmla="*/ 1126835 w 5004044"/>
              <a:gd name="connsiteY221" fmla="*/ 818073 h 4257439"/>
              <a:gd name="connsiteX222" fmla="*/ 1748686 w 5004044"/>
              <a:gd name="connsiteY222" fmla="*/ 913256 h 4257439"/>
              <a:gd name="connsiteX223" fmla="*/ 2345605 w 5004044"/>
              <a:gd name="connsiteY223" fmla="*/ 842682 h 4257439"/>
              <a:gd name="connsiteX224" fmla="*/ 2430665 w 5004044"/>
              <a:gd name="connsiteY224" fmla="*/ 833044 h 4257439"/>
              <a:gd name="connsiteX225" fmla="*/ 3874549 w 5004044"/>
              <a:gd name="connsiteY225" fmla="*/ 345713 h 4257439"/>
              <a:gd name="connsiteX226" fmla="*/ 4079914 w 5004044"/>
              <a:gd name="connsiteY226" fmla="*/ 235770 h 4257439"/>
              <a:gd name="connsiteX227" fmla="*/ 4115814 w 5004044"/>
              <a:gd name="connsiteY227" fmla="*/ 249002 h 4257439"/>
              <a:gd name="connsiteX228" fmla="*/ 4129591 w 5004044"/>
              <a:gd name="connsiteY228" fmla="*/ 251735 h 4257439"/>
              <a:gd name="connsiteX229" fmla="*/ 4131313 w 5004044"/>
              <a:gd name="connsiteY229" fmla="*/ 253264 h 4257439"/>
              <a:gd name="connsiteX230" fmla="*/ 4132779 w 5004044"/>
              <a:gd name="connsiteY230" fmla="*/ 252368 h 4257439"/>
              <a:gd name="connsiteX231" fmla="*/ 4129591 w 5004044"/>
              <a:gd name="connsiteY231" fmla="*/ 251735 h 4257439"/>
              <a:gd name="connsiteX232" fmla="*/ 4126781 w 5004044"/>
              <a:gd name="connsiteY232" fmla="*/ 249241 h 4257439"/>
              <a:gd name="connsiteX233" fmla="*/ 4126159 w 5004044"/>
              <a:gd name="connsiteY233" fmla="*/ 241207 h 4257439"/>
              <a:gd name="connsiteX234" fmla="*/ 4145347 w 5004044"/>
              <a:gd name="connsiteY234" fmla="*/ 206824 h 4257439"/>
              <a:gd name="connsiteX235" fmla="*/ 4183377 w 5004044"/>
              <a:gd name="connsiteY235" fmla="*/ 186195 h 4257439"/>
              <a:gd name="connsiteX236" fmla="*/ 4203065 w 5004044"/>
              <a:gd name="connsiteY236" fmla="*/ 194422 h 4257439"/>
              <a:gd name="connsiteX237" fmla="*/ 4228763 w 5004044"/>
              <a:gd name="connsiteY237" fmla="*/ 203170 h 4257439"/>
              <a:gd name="connsiteX238" fmla="*/ 4343373 w 5004044"/>
              <a:gd name="connsiteY238" fmla="*/ 90903 h 4257439"/>
              <a:gd name="connsiteX239" fmla="*/ 4421541 w 5004044"/>
              <a:gd name="connsiteY239" fmla="*/ 10686 h 4257439"/>
              <a:gd name="connsiteX240" fmla="*/ 4437179 w 5004044"/>
              <a:gd name="connsiteY240" fmla="*/ 969 h 4257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004044" h="4257439">
                <a:moveTo>
                  <a:pt x="4996703" y="1884419"/>
                </a:moveTo>
                <a:lnTo>
                  <a:pt x="4999558" y="1895448"/>
                </a:lnTo>
                <a:cubicBezTo>
                  <a:pt x="5005407" y="1925309"/>
                  <a:pt x="5005885" y="1948588"/>
                  <a:pt x="4998919" y="1955002"/>
                </a:cubicBezTo>
                <a:lnTo>
                  <a:pt x="4997257" y="1954563"/>
                </a:lnTo>
                <a:lnTo>
                  <a:pt x="4997288" y="1935420"/>
                </a:lnTo>
                <a:cubicBezTo>
                  <a:pt x="4997241" y="1921584"/>
                  <a:pt x="4997129" y="1908567"/>
                  <a:pt x="4996971" y="1897199"/>
                </a:cubicBezTo>
                <a:close/>
                <a:moveTo>
                  <a:pt x="4995619" y="1855413"/>
                </a:moveTo>
                <a:cubicBezTo>
                  <a:pt x="4995887" y="1856868"/>
                  <a:pt x="4996145" y="1861630"/>
                  <a:pt x="4996377" y="1868871"/>
                </a:cubicBezTo>
                <a:lnTo>
                  <a:pt x="4996703" y="1884419"/>
                </a:lnTo>
                <a:lnTo>
                  <a:pt x="4993479" y="1871969"/>
                </a:lnTo>
                <a:lnTo>
                  <a:pt x="4994448" y="1857988"/>
                </a:lnTo>
                <a:cubicBezTo>
                  <a:pt x="4994836" y="1854434"/>
                  <a:pt x="4995221" y="1853309"/>
                  <a:pt x="4995619" y="1855413"/>
                </a:cubicBezTo>
                <a:close/>
                <a:moveTo>
                  <a:pt x="561880" y="1402651"/>
                </a:moveTo>
                <a:cubicBezTo>
                  <a:pt x="561124" y="1404050"/>
                  <a:pt x="560098" y="1405494"/>
                  <a:pt x="559343" y="1406893"/>
                </a:cubicBezTo>
                <a:cubicBezTo>
                  <a:pt x="564992" y="1411590"/>
                  <a:pt x="570885" y="1415610"/>
                  <a:pt x="576521" y="1419992"/>
                </a:cubicBezTo>
                <a:cubicBezTo>
                  <a:pt x="583100" y="1421044"/>
                  <a:pt x="589950" y="1422050"/>
                  <a:pt x="596259" y="1423150"/>
                </a:cubicBezTo>
                <a:cubicBezTo>
                  <a:pt x="584800" y="1416317"/>
                  <a:pt x="573340" y="1409483"/>
                  <a:pt x="561880" y="1402651"/>
                </a:cubicBezTo>
                <a:close/>
                <a:moveTo>
                  <a:pt x="741490" y="927208"/>
                </a:moveTo>
                <a:cubicBezTo>
                  <a:pt x="799034" y="985684"/>
                  <a:pt x="870087" y="1023113"/>
                  <a:pt x="944973" y="1054807"/>
                </a:cubicBezTo>
                <a:cubicBezTo>
                  <a:pt x="945998" y="1053361"/>
                  <a:pt x="946754" y="1051963"/>
                  <a:pt x="947781" y="1050516"/>
                </a:cubicBezTo>
                <a:cubicBezTo>
                  <a:pt x="879021" y="1009518"/>
                  <a:pt x="810249" y="968207"/>
                  <a:pt x="741490" y="927208"/>
                </a:cubicBezTo>
                <a:close/>
                <a:moveTo>
                  <a:pt x="4437179" y="969"/>
                </a:moveTo>
                <a:cubicBezTo>
                  <a:pt x="4443841" y="3904"/>
                  <a:pt x="4445992" y="9534"/>
                  <a:pt x="4444201" y="18389"/>
                </a:cubicBezTo>
                <a:cubicBezTo>
                  <a:pt x="4441695" y="29585"/>
                  <a:pt x="4436433" y="40002"/>
                  <a:pt x="4430319" y="49621"/>
                </a:cubicBezTo>
                <a:cubicBezTo>
                  <a:pt x="4401802" y="94822"/>
                  <a:pt x="4415372" y="106342"/>
                  <a:pt x="4455614" y="105249"/>
                </a:cubicBezTo>
                <a:cubicBezTo>
                  <a:pt x="4491507" y="104290"/>
                  <a:pt x="4527369" y="96378"/>
                  <a:pt x="4563529" y="89046"/>
                </a:cubicBezTo>
                <a:cubicBezTo>
                  <a:pt x="4581331" y="85271"/>
                  <a:pt x="4582237" y="87326"/>
                  <a:pt x="4575967" y="105828"/>
                </a:cubicBezTo>
                <a:cubicBezTo>
                  <a:pt x="4565867" y="136392"/>
                  <a:pt x="4565181" y="164346"/>
                  <a:pt x="4581177" y="187773"/>
                </a:cubicBezTo>
                <a:cubicBezTo>
                  <a:pt x="4584949" y="193117"/>
                  <a:pt x="4587668" y="199279"/>
                  <a:pt x="4586660" y="207364"/>
                </a:cubicBezTo>
                <a:cubicBezTo>
                  <a:pt x="4582114" y="240426"/>
                  <a:pt x="4591735" y="267509"/>
                  <a:pt x="4601641" y="294858"/>
                </a:cubicBezTo>
                <a:cubicBezTo>
                  <a:pt x="4618339" y="340618"/>
                  <a:pt x="4639505" y="382741"/>
                  <a:pt x="4662523" y="423590"/>
                </a:cubicBezTo>
                <a:cubicBezTo>
                  <a:pt x="4678751" y="452354"/>
                  <a:pt x="4689013" y="487863"/>
                  <a:pt x="4724560" y="497719"/>
                </a:cubicBezTo>
                <a:cubicBezTo>
                  <a:pt x="4733099" y="500006"/>
                  <a:pt x="4735915" y="508366"/>
                  <a:pt x="4732841" y="519029"/>
                </a:cubicBezTo>
                <a:cubicBezTo>
                  <a:pt x="4722677" y="554348"/>
                  <a:pt x="4730947" y="581670"/>
                  <a:pt x="4749643" y="604622"/>
                </a:cubicBezTo>
                <a:cubicBezTo>
                  <a:pt x="4756255" y="612626"/>
                  <a:pt x="4753773" y="618125"/>
                  <a:pt x="4744753" y="623512"/>
                </a:cubicBezTo>
                <a:cubicBezTo>
                  <a:pt x="4734394" y="629453"/>
                  <a:pt x="4726335" y="638149"/>
                  <a:pt x="4720006" y="649070"/>
                </a:cubicBezTo>
                <a:cubicBezTo>
                  <a:pt x="4709614" y="666719"/>
                  <a:pt x="4704721" y="685611"/>
                  <a:pt x="4700653" y="704672"/>
                </a:cubicBezTo>
                <a:cubicBezTo>
                  <a:pt x="4694336" y="734569"/>
                  <a:pt x="4686883" y="763401"/>
                  <a:pt x="4662297" y="786401"/>
                </a:cubicBezTo>
                <a:cubicBezTo>
                  <a:pt x="4654979" y="793386"/>
                  <a:pt x="4649109" y="802330"/>
                  <a:pt x="4642954" y="811006"/>
                </a:cubicBezTo>
                <a:cubicBezTo>
                  <a:pt x="4644917" y="818566"/>
                  <a:pt x="4649771" y="823719"/>
                  <a:pt x="4658781" y="824342"/>
                </a:cubicBezTo>
                <a:cubicBezTo>
                  <a:pt x="4716129" y="828453"/>
                  <a:pt x="4713587" y="870017"/>
                  <a:pt x="4713981" y="916441"/>
                </a:cubicBezTo>
                <a:cubicBezTo>
                  <a:pt x="4714583" y="973897"/>
                  <a:pt x="4682235" y="1006173"/>
                  <a:pt x="4642145" y="1035706"/>
                </a:cubicBezTo>
                <a:cubicBezTo>
                  <a:pt x="4628425" y="1045718"/>
                  <a:pt x="4608421" y="1048933"/>
                  <a:pt x="4604059" y="1073741"/>
                </a:cubicBezTo>
                <a:cubicBezTo>
                  <a:pt x="4628007" y="1092285"/>
                  <a:pt x="4655309" y="1069123"/>
                  <a:pt x="4680437" y="1071013"/>
                </a:cubicBezTo>
                <a:cubicBezTo>
                  <a:pt x="4701201" y="1072723"/>
                  <a:pt x="4734847" y="1063938"/>
                  <a:pt x="4708843" y="1110593"/>
                </a:cubicBezTo>
                <a:cubicBezTo>
                  <a:pt x="4701273" y="1124265"/>
                  <a:pt x="4711111" y="1131384"/>
                  <a:pt x="4721433" y="1130828"/>
                </a:cubicBezTo>
                <a:cubicBezTo>
                  <a:pt x="4805036" y="1125241"/>
                  <a:pt x="4770374" y="1216755"/>
                  <a:pt x="4799050" y="1256288"/>
                </a:cubicBezTo>
                <a:cubicBezTo>
                  <a:pt x="4807135" y="1266880"/>
                  <a:pt x="4800233" y="1289605"/>
                  <a:pt x="4788849" y="1296992"/>
                </a:cubicBezTo>
                <a:cubicBezTo>
                  <a:pt x="4716605" y="1344534"/>
                  <a:pt x="4710171" y="1427902"/>
                  <a:pt x="4677593" y="1504814"/>
                </a:cubicBezTo>
                <a:cubicBezTo>
                  <a:pt x="4717444" y="1525929"/>
                  <a:pt x="4764171" y="1523690"/>
                  <a:pt x="4806838" y="1534504"/>
                </a:cubicBezTo>
                <a:cubicBezTo>
                  <a:pt x="4851155" y="1545658"/>
                  <a:pt x="4851771" y="1559782"/>
                  <a:pt x="4818253" y="1621364"/>
                </a:cubicBezTo>
                <a:cubicBezTo>
                  <a:pt x="4912245" y="1616790"/>
                  <a:pt x="4912245" y="1616790"/>
                  <a:pt x="4887405" y="1708784"/>
                </a:cubicBezTo>
                <a:cubicBezTo>
                  <a:pt x="4926883" y="1705769"/>
                  <a:pt x="4965617" y="1779266"/>
                  <a:pt x="4987017" y="1847008"/>
                </a:cubicBezTo>
                <a:lnTo>
                  <a:pt x="4993479" y="1871969"/>
                </a:lnTo>
                <a:lnTo>
                  <a:pt x="4993260" y="1875137"/>
                </a:lnTo>
                <a:cubicBezTo>
                  <a:pt x="4992440" y="1890359"/>
                  <a:pt x="4991543" y="1912093"/>
                  <a:pt x="4990437" y="1933934"/>
                </a:cubicBezTo>
                <a:lnTo>
                  <a:pt x="4989378" y="1952477"/>
                </a:lnTo>
                <a:lnTo>
                  <a:pt x="4982628" y="1950690"/>
                </a:lnTo>
                <a:cubicBezTo>
                  <a:pt x="4977177" y="1945881"/>
                  <a:pt x="4973287" y="1944057"/>
                  <a:pt x="4970479" y="1944168"/>
                </a:cubicBezTo>
                <a:cubicBezTo>
                  <a:pt x="4962059" y="1944498"/>
                  <a:pt x="4963394" y="1962230"/>
                  <a:pt x="4961645" y="1968944"/>
                </a:cubicBezTo>
                <a:cubicBezTo>
                  <a:pt x="4955769" y="1990222"/>
                  <a:pt x="4970405" y="2001239"/>
                  <a:pt x="4980262" y="2014997"/>
                </a:cubicBezTo>
                <a:cubicBezTo>
                  <a:pt x="4983953" y="2020039"/>
                  <a:pt x="4986587" y="1996490"/>
                  <a:pt x="4988607" y="1965973"/>
                </a:cubicBezTo>
                <a:lnTo>
                  <a:pt x="4989378" y="1952477"/>
                </a:lnTo>
                <a:lnTo>
                  <a:pt x="4997257" y="1954563"/>
                </a:lnTo>
                <a:lnTo>
                  <a:pt x="4997217" y="1978557"/>
                </a:lnTo>
                <a:cubicBezTo>
                  <a:pt x="4996813" y="2037141"/>
                  <a:pt x="4995076" y="2095563"/>
                  <a:pt x="4990810" y="2100744"/>
                </a:cubicBezTo>
                <a:cubicBezTo>
                  <a:pt x="4945575" y="2155854"/>
                  <a:pt x="4978545" y="2256304"/>
                  <a:pt x="4889713" y="2285583"/>
                </a:cubicBezTo>
                <a:cubicBezTo>
                  <a:pt x="4849735" y="2298967"/>
                  <a:pt x="4831955" y="2340690"/>
                  <a:pt x="4803440" y="2367231"/>
                </a:cubicBezTo>
                <a:cubicBezTo>
                  <a:pt x="4704002" y="2459108"/>
                  <a:pt x="4639535" y="2566320"/>
                  <a:pt x="4613356" y="2702512"/>
                </a:cubicBezTo>
                <a:cubicBezTo>
                  <a:pt x="4606017" y="2740180"/>
                  <a:pt x="4573792" y="2775282"/>
                  <a:pt x="4553563" y="2810797"/>
                </a:cubicBezTo>
                <a:cubicBezTo>
                  <a:pt x="4565127" y="2832476"/>
                  <a:pt x="4619667" y="2772245"/>
                  <a:pt x="4602347" y="2836976"/>
                </a:cubicBezTo>
                <a:cubicBezTo>
                  <a:pt x="4589232" y="2885784"/>
                  <a:pt x="4551577" y="2921212"/>
                  <a:pt x="4516285" y="2954642"/>
                </a:cubicBezTo>
                <a:cubicBezTo>
                  <a:pt x="4475753" y="2992790"/>
                  <a:pt x="4430641" y="3025740"/>
                  <a:pt x="4414507" y="3086467"/>
                </a:cubicBezTo>
                <a:cubicBezTo>
                  <a:pt x="4410989" y="3099423"/>
                  <a:pt x="3564181" y="4149656"/>
                  <a:pt x="2327617" y="4253752"/>
                </a:cubicBezTo>
                <a:cubicBezTo>
                  <a:pt x="2125545" y="4270760"/>
                  <a:pt x="1322624" y="4224619"/>
                  <a:pt x="1214971" y="4203137"/>
                </a:cubicBezTo>
                <a:cubicBezTo>
                  <a:pt x="1104292" y="4180925"/>
                  <a:pt x="1007789" y="4121736"/>
                  <a:pt x="894535" y="4109150"/>
                </a:cubicBezTo>
                <a:cubicBezTo>
                  <a:pt x="834632" y="4102646"/>
                  <a:pt x="776274" y="4081635"/>
                  <a:pt x="781596" y="3991505"/>
                </a:cubicBezTo>
                <a:cubicBezTo>
                  <a:pt x="783201" y="3965920"/>
                  <a:pt x="766642" y="3948284"/>
                  <a:pt x="742373" y="3959843"/>
                </a:cubicBezTo>
                <a:cubicBezTo>
                  <a:pt x="696510" y="3981854"/>
                  <a:pt x="673849" y="3949166"/>
                  <a:pt x="646723" y="3926438"/>
                </a:cubicBezTo>
                <a:cubicBezTo>
                  <a:pt x="598687" y="3886210"/>
                  <a:pt x="552406" y="3842509"/>
                  <a:pt x="478839" y="3847272"/>
                </a:cubicBezTo>
                <a:cubicBezTo>
                  <a:pt x="491215" y="3806501"/>
                  <a:pt x="515519" y="3808222"/>
                  <a:pt x="537744" y="3812205"/>
                </a:cubicBezTo>
                <a:cubicBezTo>
                  <a:pt x="596474" y="3823029"/>
                  <a:pt x="654233" y="3836554"/>
                  <a:pt x="712950" y="3847065"/>
                </a:cubicBezTo>
                <a:cubicBezTo>
                  <a:pt x="751090" y="3853931"/>
                  <a:pt x="789463" y="3866135"/>
                  <a:pt x="839053" y="3842201"/>
                </a:cubicBezTo>
                <a:cubicBezTo>
                  <a:pt x="792472" y="3772935"/>
                  <a:pt x="718132" y="3772458"/>
                  <a:pt x="657388" y="3759142"/>
                </a:cubicBezTo>
                <a:cubicBezTo>
                  <a:pt x="581525" y="3742486"/>
                  <a:pt x="535038" y="3694078"/>
                  <a:pt x="479902" y="3640872"/>
                </a:cubicBezTo>
                <a:cubicBezTo>
                  <a:pt x="534356" y="3616078"/>
                  <a:pt x="570138" y="3656255"/>
                  <a:pt x="612982" y="3646162"/>
                </a:cubicBezTo>
                <a:cubicBezTo>
                  <a:pt x="615057" y="3637572"/>
                  <a:pt x="618333" y="3625291"/>
                  <a:pt x="617779" y="3625073"/>
                </a:cubicBezTo>
                <a:cubicBezTo>
                  <a:pt x="545776" y="3603308"/>
                  <a:pt x="510266" y="3544423"/>
                  <a:pt x="495792" y="3468542"/>
                </a:cubicBezTo>
                <a:cubicBezTo>
                  <a:pt x="488366" y="3429369"/>
                  <a:pt x="462153" y="3421345"/>
                  <a:pt x="436221" y="3407261"/>
                </a:cubicBezTo>
                <a:cubicBezTo>
                  <a:pt x="345019" y="3357258"/>
                  <a:pt x="249255" y="3315018"/>
                  <a:pt x="172652" y="3237768"/>
                </a:cubicBezTo>
                <a:cubicBezTo>
                  <a:pt x="256919" y="3234912"/>
                  <a:pt x="326749" y="3281731"/>
                  <a:pt x="417805" y="3290959"/>
                </a:cubicBezTo>
                <a:cubicBezTo>
                  <a:pt x="341913" y="3205043"/>
                  <a:pt x="246803" y="3171544"/>
                  <a:pt x="159629" y="3126522"/>
                </a:cubicBezTo>
                <a:cubicBezTo>
                  <a:pt x="119806" y="3106035"/>
                  <a:pt x="82625" y="3077492"/>
                  <a:pt x="35515" y="3070942"/>
                </a:cubicBezTo>
                <a:cubicBezTo>
                  <a:pt x="18803" y="3068516"/>
                  <a:pt x="-9231" y="3062395"/>
                  <a:pt x="3001" y="3030820"/>
                </a:cubicBezTo>
                <a:cubicBezTo>
                  <a:pt x="13293" y="3004651"/>
                  <a:pt x="35761" y="3007959"/>
                  <a:pt x="56337" y="3011602"/>
                </a:cubicBezTo>
                <a:cubicBezTo>
                  <a:pt x="105732" y="3020594"/>
                  <a:pt x="155993" y="3012038"/>
                  <a:pt x="221626" y="3000137"/>
                </a:cubicBezTo>
                <a:cubicBezTo>
                  <a:pt x="163022" y="2929831"/>
                  <a:pt x="63027" y="2971519"/>
                  <a:pt x="12079" y="2895750"/>
                </a:cubicBezTo>
                <a:cubicBezTo>
                  <a:pt x="70612" y="2870868"/>
                  <a:pt x="117312" y="2892988"/>
                  <a:pt x="165389" y="2890511"/>
                </a:cubicBezTo>
                <a:cubicBezTo>
                  <a:pt x="208846" y="2888217"/>
                  <a:pt x="219022" y="2871872"/>
                  <a:pt x="206743" y="2827546"/>
                </a:cubicBezTo>
                <a:cubicBezTo>
                  <a:pt x="187666" y="2758486"/>
                  <a:pt x="209823" y="2717255"/>
                  <a:pt x="273631" y="2725917"/>
                </a:cubicBezTo>
                <a:cubicBezTo>
                  <a:pt x="332792" y="2734135"/>
                  <a:pt x="337558" y="2706094"/>
                  <a:pt x="320364" y="2667696"/>
                </a:cubicBezTo>
                <a:cubicBezTo>
                  <a:pt x="295325" y="2611707"/>
                  <a:pt x="318706" y="2561087"/>
                  <a:pt x="334074" y="2507770"/>
                </a:cubicBezTo>
                <a:cubicBezTo>
                  <a:pt x="357219" y="2426828"/>
                  <a:pt x="344229" y="2391168"/>
                  <a:pt x="284207" y="2344516"/>
                </a:cubicBezTo>
                <a:cubicBezTo>
                  <a:pt x="250406" y="2318539"/>
                  <a:pt x="214378" y="2297698"/>
                  <a:pt x="166166" y="2278376"/>
                </a:cubicBezTo>
                <a:cubicBezTo>
                  <a:pt x="273852" y="2244503"/>
                  <a:pt x="158170" y="2213685"/>
                  <a:pt x="194891" y="2175576"/>
                </a:cubicBezTo>
                <a:cubicBezTo>
                  <a:pt x="270782" y="2149213"/>
                  <a:pt x="337571" y="2238633"/>
                  <a:pt x="440332" y="2191712"/>
                </a:cubicBezTo>
                <a:cubicBezTo>
                  <a:pt x="307946" y="2127472"/>
                  <a:pt x="161307" y="2042341"/>
                  <a:pt x="63051" y="1942979"/>
                </a:cubicBezTo>
                <a:cubicBezTo>
                  <a:pt x="83512" y="1912799"/>
                  <a:pt x="105922" y="1933513"/>
                  <a:pt x="123612" y="1920903"/>
                </a:cubicBezTo>
                <a:cubicBezTo>
                  <a:pt x="122527" y="1914768"/>
                  <a:pt x="123751" y="1905381"/>
                  <a:pt x="120386" y="1903128"/>
                </a:cubicBezTo>
                <a:cubicBezTo>
                  <a:pt x="47933" y="1852346"/>
                  <a:pt x="47054" y="1850919"/>
                  <a:pt x="119318" y="1791355"/>
                </a:cubicBezTo>
                <a:cubicBezTo>
                  <a:pt x="144540" y="1770456"/>
                  <a:pt x="141749" y="1756399"/>
                  <a:pt x="127081" y="1738431"/>
                </a:cubicBezTo>
                <a:cubicBezTo>
                  <a:pt x="116725" y="1725710"/>
                  <a:pt x="104020" y="1715301"/>
                  <a:pt x="108310" y="1682600"/>
                </a:cubicBezTo>
                <a:cubicBezTo>
                  <a:pt x="150870" y="1715887"/>
                  <a:pt x="350796" y="1749545"/>
                  <a:pt x="385468" y="1739315"/>
                </a:cubicBezTo>
                <a:cubicBezTo>
                  <a:pt x="424434" y="1727691"/>
                  <a:pt x="558776" y="1718211"/>
                  <a:pt x="599777" y="1722044"/>
                </a:cubicBezTo>
                <a:cubicBezTo>
                  <a:pt x="597521" y="1720227"/>
                  <a:pt x="595263" y="1718413"/>
                  <a:pt x="593006" y="1716597"/>
                </a:cubicBezTo>
                <a:cubicBezTo>
                  <a:pt x="552484" y="1680103"/>
                  <a:pt x="511421" y="1643705"/>
                  <a:pt x="485736" y="1591625"/>
                </a:cubicBezTo>
                <a:cubicBezTo>
                  <a:pt x="484560" y="1589619"/>
                  <a:pt x="483937" y="1587831"/>
                  <a:pt x="481534" y="1588888"/>
                </a:cubicBezTo>
                <a:cubicBezTo>
                  <a:pt x="460479" y="1599246"/>
                  <a:pt x="462468" y="1582449"/>
                  <a:pt x="461623" y="1569314"/>
                </a:cubicBezTo>
                <a:cubicBezTo>
                  <a:pt x="460764" y="1555866"/>
                  <a:pt x="456786" y="1545815"/>
                  <a:pt x="441172" y="1549836"/>
                </a:cubicBezTo>
                <a:cubicBezTo>
                  <a:pt x="440361" y="1549980"/>
                  <a:pt x="439267" y="1549855"/>
                  <a:pt x="438173" y="1549732"/>
                </a:cubicBezTo>
                <a:cubicBezTo>
                  <a:pt x="430782" y="1548823"/>
                  <a:pt x="406258" y="1517097"/>
                  <a:pt x="409482" y="1509886"/>
                </a:cubicBezTo>
                <a:cubicBezTo>
                  <a:pt x="416686" y="1494065"/>
                  <a:pt x="408267" y="1488277"/>
                  <a:pt x="401143" y="1480995"/>
                </a:cubicBezTo>
                <a:cubicBezTo>
                  <a:pt x="391181" y="1471051"/>
                  <a:pt x="381247" y="1461736"/>
                  <a:pt x="370772" y="1452514"/>
                </a:cubicBezTo>
                <a:cubicBezTo>
                  <a:pt x="360580" y="1443560"/>
                  <a:pt x="350146" y="1435280"/>
                  <a:pt x="339699" y="1426688"/>
                </a:cubicBezTo>
                <a:cubicBezTo>
                  <a:pt x="315473" y="1420526"/>
                  <a:pt x="291032" y="1415669"/>
                  <a:pt x="265593" y="1412885"/>
                </a:cubicBezTo>
                <a:cubicBezTo>
                  <a:pt x="246706" y="1410526"/>
                  <a:pt x="225589" y="1406978"/>
                  <a:pt x="215085" y="1372144"/>
                </a:cubicBezTo>
                <a:cubicBezTo>
                  <a:pt x="234985" y="1372744"/>
                  <a:pt x="254925" y="1374284"/>
                  <a:pt x="274865" y="1375825"/>
                </a:cubicBezTo>
                <a:cubicBezTo>
                  <a:pt x="255700" y="1360864"/>
                  <a:pt x="237075" y="1345807"/>
                  <a:pt x="219220" y="1329666"/>
                </a:cubicBezTo>
                <a:cubicBezTo>
                  <a:pt x="204474" y="1316138"/>
                  <a:pt x="192346" y="1300252"/>
                  <a:pt x="187322" y="1278682"/>
                </a:cubicBezTo>
                <a:cubicBezTo>
                  <a:pt x="185994" y="1273224"/>
                  <a:pt x="184924" y="1267404"/>
                  <a:pt x="189878" y="1262417"/>
                </a:cubicBezTo>
                <a:cubicBezTo>
                  <a:pt x="195346" y="1256708"/>
                  <a:pt x="199833" y="1259711"/>
                  <a:pt x="204036" y="1262449"/>
                </a:cubicBezTo>
                <a:cubicBezTo>
                  <a:pt x="221402" y="1273615"/>
                  <a:pt x="239024" y="1284422"/>
                  <a:pt x="256133" y="1295950"/>
                </a:cubicBezTo>
                <a:cubicBezTo>
                  <a:pt x="278851" y="1311233"/>
                  <a:pt x="301313" y="1326878"/>
                  <a:pt x="323760" y="1342208"/>
                </a:cubicBezTo>
                <a:cubicBezTo>
                  <a:pt x="292061" y="1308268"/>
                  <a:pt x="257298" y="1278982"/>
                  <a:pt x="219957" y="1252997"/>
                </a:cubicBezTo>
                <a:cubicBezTo>
                  <a:pt x="192995" y="1234035"/>
                  <a:pt x="166033" y="1215073"/>
                  <a:pt x="145267" y="1188376"/>
                </a:cubicBezTo>
                <a:cubicBezTo>
                  <a:pt x="134614" y="1175075"/>
                  <a:pt x="129282" y="1158938"/>
                  <a:pt x="127649" y="1140248"/>
                </a:cubicBezTo>
                <a:cubicBezTo>
                  <a:pt x="127430" y="1135227"/>
                  <a:pt x="127724" y="1129482"/>
                  <a:pt x="133301" y="1126283"/>
                </a:cubicBezTo>
                <a:cubicBezTo>
                  <a:pt x="138892" y="1123399"/>
                  <a:pt x="142312" y="1126907"/>
                  <a:pt x="144665" y="1130919"/>
                </a:cubicBezTo>
                <a:cubicBezTo>
                  <a:pt x="147316" y="1135513"/>
                  <a:pt x="150466" y="1139068"/>
                  <a:pt x="154924" y="1141443"/>
                </a:cubicBezTo>
                <a:cubicBezTo>
                  <a:pt x="194007" y="1163643"/>
                  <a:pt x="228472" y="1192350"/>
                  <a:pt x="263706" y="1219972"/>
                </a:cubicBezTo>
                <a:cubicBezTo>
                  <a:pt x="314160" y="1259456"/>
                  <a:pt x="363843" y="1300026"/>
                  <a:pt x="423231" y="1325916"/>
                </a:cubicBezTo>
                <a:cubicBezTo>
                  <a:pt x="445702" y="1335549"/>
                  <a:pt x="468901" y="1343155"/>
                  <a:pt x="486543" y="1341940"/>
                </a:cubicBezTo>
                <a:cubicBezTo>
                  <a:pt x="421673" y="1296460"/>
                  <a:pt x="360475" y="1247802"/>
                  <a:pt x="305459" y="1191095"/>
                </a:cubicBezTo>
                <a:cubicBezTo>
                  <a:pt x="249875" y="1133856"/>
                  <a:pt x="201123" y="1070982"/>
                  <a:pt x="165967" y="995271"/>
                </a:cubicBezTo>
                <a:cubicBezTo>
                  <a:pt x="162356" y="987370"/>
                  <a:pt x="160109" y="979543"/>
                  <a:pt x="148803" y="982487"/>
                </a:cubicBezTo>
                <a:cubicBezTo>
                  <a:pt x="143684" y="983707"/>
                  <a:pt x="141844" y="978971"/>
                  <a:pt x="142975" y="973711"/>
                </a:cubicBezTo>
                <a:cubicBezTo>
                  <a:pt x="150059" y="936405"/>
                  <a:pt x="133120" y="916307"/>
                  <a:pt x="107228" y="903165"/>
                </a:cubicBezTo>
                <a:cubicBezTo>
                  <a:pt x="99148" y="898899"/>
                  <a:pt x="98374" y="893659"/>
                  <a:pt x="103961" y="884449"/>
                </a:cubicBezTo>
                <a:cubicBezTo>
                  <a:pt x="111573" y="871720"/>
                  <a:pt x="110228" y="859623"/>
                  <a:pt x="105398" y="848773"/>
                </a:cubicBezTo>
                <a:cubicBezTo>
                  <a:pt x="102652" y="841984"/>
                  <a:pt x="99109" y="835651"/>
                  <a:pt x="96106" y="829222"/>
                </a:cubicBezTo>
                <a:cubicBezTo>
                  <a:pt x="94023" y="825161"/>
                  <a:pt x="90576" y="821026"/>
                  <a:pt x="95233" y="815459"/>
                </a:cubicBezTo>
                <a:cubicBezTo>
                  <a:pt x="99648" y="810569"/>
                  <a:pt x="104350" y="812269"/>
                  <a:pt x="108754" y="813390"/>
                </a:cubicBezTo>
                <a:cubicBezTo>
                  <a:pt x="129926" y="818192"/>
                  <a:pt x="142781" y="832053"/>
                  <a:pt x="149184" y="854012"/>
                </a:cubicBezTo>
                <a:cubicBezTo>
                  <a:pt x="153977" y="870244"/>
                  <a:pt x="158340" y="870424"/>
                  <a:pt x="169922" y="855094"/>
                </a:cubicBezTo>
                <a:cubicBezTo>
                  <a:pt x="178668" y="843430"/>
                  <a:pt x="186813" y="842941"/>
                  <a:pt x="194734" y="849766"/>
                </a:cubicBezTo>
                <a:cubicBezTo>
                  <a:pt x="198964" y="853131"/>
                  <a:pt x="201642" y="858351"/>
                  <a:pt x="204833" y="862849"/>
                </a:cubicBezTo>
                <a:cubicBezTo>
                  <a:pt x="220829" y="886276"/>
                  <a:pt x="237607" y="908933"/>
                  <a:pt x="262674" y="921903"/>
                </a:cubicBezTo>
                <a:cubicBezTo>
                  <a:pt x="273823" y="927843"/>
                  <a:pt x="285713" y="932069"/>
                  <a:pt x="302202" y="923150"/>
                </a:cubicBezTo>
                <a:cubicBezTo>
                  <a:pt x="291351" y="917791"/>
                  <a:pt x="280774" y="918709"/>
                  <a:pt x="270912" y="917286"/>
                </a:cubicBezTo>
                <a:cubicBezTo>
                  <a:pt x="261049" y="915865"/>
                  <a:pt x="255697" y="911748"/>
                  <a:pt x="262498" y="899162"/>
                </a:cubicBezTo>
                <a:cubicBezTo>
                  <a:pt x="266276" y="892170"/>
                  <a:pt x="265774" y="886883"/>
                  <a:pt x="261759" y="882214"/>
                </a:cubicBezTo>
                <a:cubicBezTo>
                  <a:pt x="248848" y="867099"/>
                  <a:pt x="241864" y="844294"/>
                  <a:pt x="216117" y="846941"/>
                </a:cubicBezTo>
                <a:cubicBezTo>
                  <a:pt x="214767" y="847179"/>
                  <a:pt x="213361" y="846162"/>
                  <a:pt x="211969" y="845458"/>
                </a:cubicBezTo>
                <a:cubicBezTo>
                  <a:pt x="206685" y="842913"/>
                  <a:pt x="200848" y="840147"/>
                  <a:pt x="202383" y="831653"/>
                </a:cubicBezTo>
                <a:cubicBezTo>
                  <a:pt x="204188" y="823111"/>
                  <a:pt x="211130" y="819988"/>
                  <a:pt x="217302" y="817950"/>
                </a:cubicBezTo>
                <a:cubicBezTo>
                  <a:pt x="233145" y="812939"/>
                  <a:pt x="245914" y="818592"/>
                  <a:pt x="258185" y="825283"/>
                </a:cubicBezTo>
                <a:cubicBezTo>
                  <a:pt x="288036" y="841837"/>
                  <a:pt x="313015" y="865260"/>
                  <a:pt x="339019" y="887237"/>
                </a:cubicBezTo>
                <a:cubicBezTo>
                  <a:pt x="378027" y="920202"/>
                  <a:pt x="412674" y="959314"/>
                  <a:pt x="455541" y="987171"/>
                </a:cubicBezTo>
                <a:cubicBezTo>
                  <a:pt x="583008" y="1069675"/>
                  <a:pt x="708694" y="1155025"/>
                  <a:pt x="839737" y="1232154"/>
                </a:cubicBezTo>
                <a:cubicBezTo>
                  <a:pt x="888076" y="1260626"/>
                  <a:pt x="937413" y="1287025"/>
                  <a:pt x="987251" y="1312386"/>
                </a:cubicBezTo>
                <a:cubicBezTo>
                  <a:pt x="987438" y="1310454"/>
                  <a:pt x="987654" y="1309151"/>
                  <a:pt x="987828" y="1306906"/>
                </a:cubicBezTo>
                <a:cubicBezTo>
                  <a:pt x="987759" y="1305338"/>
                  <a:pt x="987677" y="1303454"/>
                  <a:pt x="987609" y="1301885"/>
                </a:cubicBezTo>
                <a:cubicBezTo>
                  <a:pt x="952341" y="1285971"/>
                  <a:pt x="917544" y="1268392"/>
                  <a:pt x="883773" y="1249366"/>
                </a:cubicBezTo>
                <a:cubicBezTo>
                  <a:pt x="800867" y="1202326"/>
                  <a:pt x="724387" y="1146562"/>
                  <a:pt x="658689" y="1075926"/>
                </a:cubicBezTo>
                <a:cubicBezTo>
                  <a:pt x="653269" y="1070242"/>
                  <a:pt x="647527" y="1069673"/>
                  <a:pt x="639221" y="1072721"/>
                </a:cubicBezTo>
                <a:cubicBezTo>
                  <a:pt x="612439" y="1082826"/>
                  <a:pt x="603654" y="1074888"/>
                  <a:pt x="607837" y="1046001"/>
                </a:cubicBezTo>
                <a:cubicBezTo>
                  <a:pt x="608886" y="1038856"/>
                  <a:pt x="608910" y="1033160"/>
                  <a:pt x="604057" y="1028006"/>
                </a:cubicBezTo>
                <a:cubicBezTo>
                  <a:pt x="582361" y="1004953"/>
                  <a:pt x="559626" y="983032"/>
                  <a:pt x="535068" y="963012"/>
                </a:cubicBezTo>
                <a:cubicBezTo>
                  <a:pt x="489628" y="926121"/>
                  <a:pt x="441097" y="893257"/>
                  <a:pt x="398492" y="852702"/>
                </a:cubicBezTo>
                <a:cubicBezTo>
                  <a:pt x="385976" y="840363"/>
                  <a:pt x="376348" y="825616"/>
                  <a:pt x="370407" y="808003"/>
                </a:cubicBezTo>
                <a:cubicBezTo>
                  <a:pt x="368512" y="802013"/>
                  <a:pt x="367360" y="794309"/>
                  <a:pt x="373637" y="788457"/>
                </a:cubicBezTo>
                <a:cubicBezTo>
                  <a:pt x="379645" y="782652"/>
                  <a:pt x="384471" y="787178"/>
                  <a:pt x="388957" y="790181"/>
                </a:cubicBezTo>
                <a:cubicBezTo>
                  <a:pt x="407729" y="802365"/>
                  <a:pt x="426784" y="814815"/>
                  <a:pt x="445569" y="827313"/>
                </a:cubicBezTo>
                <a:cubicBezTo>
                  <a:pt x="464624" y="839764"/>
                  <a:pt x="483437" y="852889"/>
                  <a:pt x="503344" y="866138"/>
                </a:cubicBezTo>
                <a:cubicBezTo>
                  <a:pt x="504379" y="858682"/>
                  <a:pt x="500259" y="857827"/>
                  <a:pt x="497988" y="855698"/>
                </a:cubicBezTo>
                <a:cubicBezTo>
                  <a:pt x="465913" y="825620"/>
                  <a:pt x="431003" y="799206"/>
                  <a:pt x="395068" y="774238"/>
                </a:cubicBezTo>
                <a:cubicBezTo>
                  <a:pt x="367267" y="754791"/>
                  <a:pt x="340223" y="733946"/>
                  <a:pt x="321225" y="704090"/>
                </a:cubicBezTo>
                <a:cubicBezTo>
                  <a:pt x="313910" y="692415"/>
                  <a:pt x="309809" y="679538"/>
                  <a:pt x="310772" y="664187"/>
                </a:cubicBezTo>
                <a:cubicBezTo>
                  <a:pt x="311107" y="659384"/>
                  <a:pt x="311442" y="654580"/>
                  <a:pt x="316776" y="652057"/>
                </a:cubicBezTo>
                <a:cubicBezTo>
                  <a:pt x="321044" y="650039"/>
                  <a:pt x="323869" y="652386"/>
                  <a:pt x="326167" y="655144"/>
                </a:cubicBezTo>
                <a:cubicBezTo>
                  <a:pt x="330196" y="660125"/>
                  <a:pt x="334224" y="665107"/>
                  <a:pt x="339819" y="668549"/>
                </a:cubicBezTo>
                <a:cubicBezTo>
                  <a:pt x="373388" y="689190"/>
                  <a:pt x="404905" y="712724"/>
                  <a:pt x="435653" y="737342"/>
                </a:cubicBezTo>
                <a:cubicBezTo>
                  <a:pt x="486133" y="777455"/>
                  <a:pt x="536115" y="818606"/>
                  <a:pt x="594518" y="846882"/>
                </a:cubicBezTo>
                <a:cubicBezTo>
                  <a:pt x="616490" y="857553"/>
                  <a:pt x="639205" y="866511"/>
                  <a:pt x="665142" y="868257"/>
                </a:cubicBezTo>
                <a:cubicBezTo>
                  <a:pt x="664195" y="865262"/>
                  <a:pt x="662491" y="863665"/>
                  <a:pt x="660802" y="862382"/>
                </a:cubicBezTo>
                <a:cubicBezTo>
                  <a:pt x="604283" y="821121"/>
                  <a:pt x="549586" y="777958"/>
                  <a:pt x="499505" y="728286"/>
                </a:cubicBezTo>
                <a:cubicBezTo>
                  <a:pt x="437758" y="667074"/>
                  <a:pt x="384382" y="598058"/>
                  <a:pt x="345927" y="515339"/>
                </a:cubicBezTo>
                <a:cubicBezTo>
                  <a:pt x="344141" y="511860"/>
                  <a:pt x="342910" y="508598"/>
                  <a:pt x="338588" y="509361"/>
                </a:cubicBezTo>
                <a:cubicBezTo>
                  <a:pt x="327525" y="511630"/>
                  <a:pt x="326170" y="505543"/>
                  <a:pt x="327339" y="494900"/>
                </a:cubicBezTo>
                <a:cubicBezTo>
                  <a:pt x="330552" y="468714"/>
                  <a:pt x="322326" y="448660"/>
                  <a:pt x="303055" y="437512"/>
                </a:cubicBezTo>
                <a:cubicBezTo>
                  <a:pt x="289083" y="429226"/>
                  <a:pt x="277325" y="421812"/>
                  <a:pt x="292117" y="398959"/>
                </a:cubicBezTo>
                <a:cubicBezTo>
                  <a:pt x="295694" y="393584"/>
                  <a:pt x="294041" y="386918"/>
                  <a:pt x="292417" y="380879"/>
                </a:cubicBezTo>
                <a:cubicBezTo>
                  <a:pt x="290115" y="371796"/>
                  <a:pt x="285463" y="365027"/>
                  <a:pt x="280259" y="358039"/>
                </a:cubicBezTo>
                <a:cubicBezTo>
                  <a:pt x="277365" y="354122"/>
                  <a:pt x="273863" y="348731"/>
                  <a:pt x="277426" y="343041"/>
                </a:cubicBezTo>
                <a:cubicBezTo>
                  <a:pt x="281488" y="336315"/>
                  <a:pt x="287339" y="339394"/>
                  <a:pt x="292014" y="340466"/>
                </a:cubicBezTo>
                <a:cubicBezTo>
                  <a:pt x="313455" y="345221"/>
                  <a:pt x="326609" y="359662"/>
                  <a:pt x="333039" y="382248"/>
                </a:cubicBezTo>
                <a:cubicBezTo>
                  <a:pt x="337209" y="396693"/>
                  <a:pt x="342383" y="396728"/>
                  <a:pt x="352439" y="383884"/>
                </a:cubicBezTo>
                <a:cubicBezTo>
                  <a:pt x="363791" y="369545"/>
                  <a:pt x="373274" y="368504"/>
                  <a:pt x="381981" y="380883"/>
                </a:cubicBezTo>
                <a:cubicBezTo>
                  <a:pt x="388959" y="391037"/>
                  <a:pt x="394611" y="402058"/>
                  <a:pt x="402615" y="410767"/>
                </a:cubicBezTo>
                <a:cubicBezTo>
                  <a:pt x="424081" y="434810"/>
                  <a:pt x="444293" y="461289"/>
                  <a:pt x="488827" y="452479"/>
                </a:cubicBezTo>
                <a:cubicBezTo>
                  <a:pt x="476447" y="443279"/>
                  <a:pt x="464047" y="446100"/>
                  <a:pt x="453360" y="444507"/>
                </a:cubicBezTo>
                <a:cubicBezTo>
                  <a:pt x="445687" y="443331"/>
                  <a:pt x="437918" y="439958"/>
                  <a:pt x="444814" y="429568"/>
                </a:cubicBezTo>
                <a:cubicBezTo>
                  <a:pt x="452737" y="417733"/>
                  <a:pt x="447628" y="412942"/>
                  <a:pt x="442720" y="406534"/>
                </a:cubicBezTo>
                <a:cubicBezTo>
                  <a:pt x="431444" y="391445"/>
                  <a:pt x="422234" y="373778"/>
                  <a:pt x="399647" y="373970"/>
                </a:cubicBezTo>
                <a:cubicBezTo>
                  <a:pt x="396107" y="373962"/>
                  <a:pt x="393255" y="370986"/>
                  <a:pt x="390458" y="369266"/>
                </a:cubicBezTo>
                <a:cubicBezTo>
                  <a:pt x="386539" y="366795"/>
                  <a:pt x="383146" y="363915"/>
                  <a:pt x="384776" y="357618"/>
                </a:cubicBezTo>
                <a:cubicBezTo>
                  <a:pt x="386436" y="351948"/>
                  <a:pt x="390351" y="348094"/>
                  <a:pt x="395456" y="346561"/>
                </a:cubicBezTo>
                <a:cubicBezTo>
                  <a:pt x="400022" y="345122"/>
                  <a:pt x="404870" y="343950"/>
                  <a:pt x="409490" y="343767"/>
                </a:cubicBezTo>
                <a:cubicBezTo>
                  <a:pt x="430118" y="342340"/>
                  <a:pt x="444782" y="353984"/>
                  <a:pt x="459406" y="364686"/>
                </a:cubicBezTo>
                <a:cubicBezTo>
                  <a:pt x="510573" y="401831"/>
                  <a:pt x="556044" y="445675"/>
                  <a:pt x="603593" y="487253"/>
                </a:cubicBezTo>
                <a:cubicBezTo>
                  <a:pt x="651129" y="528518"/>
                  <a:pt x="706332" y="558308"/>
                  <a:pt x="758457" y="592438"/>
                </a:cubicBezTo>
                <a:cubicBezTo>
                  <a:pt x="878695" y="671475"/>
                  <a:pt x="999459" y="750102"/>
                  <a:pt x="1126835" y="818073"/>
                </a:cubicBezTo>
                <a:cubicBezTo>
                  <a:pt x="1251416" y="884324"/>
                  <a:pt x="1667647" y="915225"/>
                  <a:pt x="1748686" y="913256"/>
                </a:cubicBezTo>
                <a:cubicBezTo>
                  <a:pt x="1852285" y="910467"/>
                  <a:pt x="2096505" y="873683"/>
                  <a:pt x="2345605" y="842682"/>
                </a:cubicBezTo>
                <a:cubicBezTo>
                  <a:pt x="2373756" y="838977"/>
                  <a:pt x="2401379" y="835684"/>
                  <a:pt x="2430665" y="833044"/>
                </a:cubicBezTo>
                <a:cubicBezTo>
                  <a:pt x="3260397" y="757430"/>
                  <a:pt x="3845073" y="368944"/>
                  <a:pt x="3874549" y="345713"/>
                </a:cubicBezTo>
                <a:cubicBezTo>
                  <a:pt x="3921930" y="308568"/>
                  <a:pt x="4079617" y="235190"/>
                  <a:pt x="4079914" y="235770"/>
                </a:cubicBezTo>
                <a:cubicBezTo>
                  <a:pt x="4083430" y="241475"/>
                  <a:pt x="4101322" y="245987"/>
                  <a:pt x="4115814" y="249002"/>
                </a:cubicBezTo>
                <a:lnTo>
                  <a:pt x="4129591" y="251735"/>
                </a:lnTo>
                <a:lnTo>
                  <a:pt x="4131313" y="253264"/>
                </a:lnTo>
                <a:cubicBezTo>
                  <a:pt x="4136355" y="253402"/>
                  <a:pt x="4136103" y="253090"/>
                  <a:pt x="4132779" y="252368"/>
                </a:cubicBezTo>
                <a:lnTo>
                  <a:pt x="4129591" y="251735"/>
                </a:lnTo>
                <a:lnTo>
                  <a:pt x="4126781" y="249241"/>
                </a:lnTo>
                <a:cubicBezTo>
                  <a:pt x="4126067" y="246916"/>
                  <a:pt x="4126005" y="243923"/>
                  <a:pt x="4126159" y="241207"/>
                </a:cubicBezTo>
                <a:cubicBezTo>
                  <a:pt x="4126893" y="226844"/>
                  <a:pt x="4132343" y="214496"/>
                  <a:pt x="4145347" y="206824"/>
                </a:cubicBezTo>
                <a:cubicBezTo>
                  <a:pt x="4157825" y="199562"/>
                  <a:pt x="4170601" y="192878"/>
                  <a:pt x="4183377" y="186195"/>
                </a:cubicBezTo>
                <a:cubicBezTo>
                  <a:pt x="4194019" y="180522"/>
                  <a:pt x="4201312" y="179234"/>
                  <a:pt x="4203065" y="194422"/>
                </a:cubicBezTo>
                <a:cubicBezTo>
                  <a:pt x="4204816" y="209612"/>
                  <a:pt x="4219976" y="213894"/>
                  <a:pt x="4228763" y="203170"/>
                </a:cubicBezTo>
                <a:cubicBezTo>
                  <a:pt x="4263132" y="161048"/>
                  <a:pt x="4304408" y="127512"/>
                  <a:pt x="4343373" y="90903"/>
                </a:cubicBezTo>
                <a:cubicBezTo>
                  <a:pt x="4370579" y="65543"/>
                  <a:pt x="4399217" y="41828"/>
                  <a:pt x="4421541" y="10686"/>
                </a:cubicBezTo>
                <a:cubicBezTo>
                  <a:pt x="4425645" y="4902"/>
                  <a:pt x="4429395" y="-2718"/>
                  <a:pt x="4437179" y="969"/>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pic>
        <p:nvPicPr>
          <p:cNvPr id="4" name="Picture 3"/>
          <p:cNvPicPr>
            <a:picLocks noChangeAspect="1"/>
          </p:cNvPicPr>
          <p:nvPr/>
        </p:nvPicPr>
        <p:blipFill>
          <a:blip r:embed="rId2"/>
          <a:stretch>
            <a:fillRect/>
          </a:stretch>
        </p:blipFill>
        <p:spPr>
          <a:xfrm>
            <a:off x="6938603" y="3405454"/>
            <a:ext cx="2766872" cy="1798466"/>
          </a:xfrm>
          <a:prstGeom prst="rect">
            <a:avLst/>
          </a:prstGeom>
        </p:spPr>
      </p:pic>
    </p:spTree>
    <p:extLst>
      <p:ext uri="{BB962C8B-B14F-4D97-AF65-F5344CB8AC3E}">
        <p14:creationId xmlns:p14="http://schemas.microsoft.com/office/powerpoint/2010/main" val="31807151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7CBA8BC-984C-821D-D3C6-6EAE51E82330}"/>
              </a:ext>
            </a:extLst>
          </p:cNvPr>
          <p:cNvSpPr txBox="1"/>
          <p:nvPr/>
        </p:nvSpPr>
        <p:spPr>
          <a:xfrm>
            <a:off x="808638" y="386930"/>
            <a:ext cx="9236700" cy="11889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kern="1200">
                <a:solidFill>
                  <a:schemeClr val="tx1"/>
                </a:solidFill>
                <a:latin typeface="+mj-lt"/>
                <a:ea typeface="+mj-ea"/>
                <a:cs typeface="+mj-cs"/>
              </a:rPr>
              <a:t>Array Reshaping </a:t>
            </a:r>
          </a:p>
        </p:txBody>
      </p:sp>
      <p:grpSp>
        <p:nvGrpSpPr>
          <p:cNvPr id="20" name="Group 1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21" name="Rectangle 2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93660" y="2599509"/>
            <a:ext cx="10143668" cy="343553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400" b="1" dirty="0"/>
          </a:p>
          <a:p>
            <a:pPr marL="800100" lvl="1" indent="-228600">
              <a:lnSpc>
                <a:spcPct val="90000"/>
              </a:lnSpc>
              <a:spcAft>
                <a:spcPts val="600"/>
              </a:spcAft>
              <a:buFont typeface="Arial" panose="020B0604020202020204" pitchFamily="34" charset="0"/>
              <a:buChar char="•"/>
            </a:pPr>
            <a:r>
              <a:rPr lang="en-US" sz="2400" b="1" dirty="0"/>
              <a:t>Reshaping means changing the shape of an array. </a:t>
            </a:r>
          </a:p>
          <a:p>
            <a:pPr marL="742950" lvl="1" indent="-228600">
              <a:lnSpc>
                <a:spcPct val="90000"/>
              </a:lnSpc>
              <a:spcAft>
                <a:spcPts val="600"/>
              </a:spcAft>
              <a:buFont typeface="Arial" panose="020B0604020202020204" pitchFamily="34" charset="0"/>
              <a:buChar char="•"/>
            </a:pPr>
            <a:endParaRPr lang="en-US" sz="2400" b="1" dirty="0"/>
          </a:p>
          <a:p>
            <a:pPr marL="800100" lvl="1" indent="-228600">
              <a:lnSpc>
                <a:spcPct val="90000"/>
              </a:lnSpc>
              <a:spcAft>
                <a:spcPts val="600"/>
              </a:spcAft>
              <a:buFont typeface="Arial" panose="020B0604020202020204" pitchFamily="34" charset="0"/>
              <a:buChar char="•"/>
            </a:pPr>
            <a:r>
              <a:rPr lang="en-US" sz="2400" b="1" dirty="0"/>
              <a:t>The shape of an array is the number of elements in each dimension. </a:t>
            </a:r>
          </a:p>
          <a:p>
            <a:pPr marL="742950" lvl="1" indent="-228600">
              <a:lnSpc>
                <a:spcPct val="90000"/>
              </a:lnSpc>
              <a:spcAft>
                <a:spcPts val="600"/>
              </a:spcAft>
              <a:buFont typeface="Arial" panose="020B0604020202020204" pitchFamily="34" charset="0"/>
              <a:buChar char="•"/>
            </a:pPr>
            <a:endParaRPr lang="en-US" sz="2400" b="1" dirty="0"/>
          </a:p>
          <a:p>
            <a:pPr marL="800100" lvl="1" indent="-228600">
              <a:lnSpc>
                <a:spcPct val="90000"/>
              </a:lnSpc>
              <a:spcAft>
                <a:spcPts val="600"/>
              </a:spcAft>
              <a:buFont typeface="Arial" panose="020B0604020202020204" pitchFamily="34" charset="0"/>
              <a:buChar char="•"/>
            </a:pPr>
            <a:r>
              <a:rPr lang="en-US" sz="2400" b="1" dirty="0"/>
              <a:t>By reshaping we can add or remove dimensions or change number of elements in each dimension. </a:t>
            </a:r>
          </a:p>
        </p:txBody>
      </p:sp>
    </p:spTree>
    <p:extLst>
      <p:ext uri="{BB962C8B-B14F-4D97-AF65-F5344CB8AC3E}">
        <p14:creationId xmlns:p14="http://schemas.microsoft.com/office/powerpoint/2010/main" val="6386519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34100BD-773A-4822-A05B-AEB7D41E9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838201" y="2013625"/>
            <a:ext cx="5735594" cy="4163337"/>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700" b="1" dirty="0"/>
          </a:p>
          <a:p>
            <a:pPr indent="-228600">
              <a:lnSpc>
                <a:spcPct val="90000"/>
              </a:lnSpc>
              <a:spcAft>
                <a:spcPts val="600"/>
              </a:spcAft>
              <a:buFont typeface="Arial" panose="020B0604020202020204" pitchFamily="34" charset="0"/>
              <a:buChar char="•"/>
            </a:pPr>
            <a:r>
              <a:rPr lang="en-US" sz="1700" b="1" dirty="0"/>
              <a:t>Example: </a:t>
            </a:r>
          </a:p>
          <a:p>
            <a:pPr indent="-228600">
              <a:lnSpc>
                <a:spcPct val="90000"/>
              </a:lnSpc>
              <a:spcAft>
                <a:spcPts val="600"/>
              </a:spcAft>
              <a:buFont typeface="Arial" panose="020B0604020202020204" pitchFamily="34" charset="0"/>
              <a:buChar char="•"/>
            </a:pPr>
            <a:endParaRPr lang="en-US" sz="1700" b="1" dirty="0"/>
          </a:p>
          <a:p>
            <a:pPr indent="-228600">
              <a:lnSpc>
                <a:spcPct val="90000"/>
              </a:lnSpc>
              <a:spcAft>
                <a:spcPts val="600"/>
              </a:spcAft>
              <a:buFont typeface="Arial" panose="020B0604020202020204" pitchFamily="34" charset="0"/>
              <a:buChar char="•"/>
            </a:pPr>
            <a:r>
              <a:rPr lang="en-US" sz="1700" dirty="0"/>
              <a:t>Convert the following 1-D array with 12 elements into a 2-D array. </a:t>
            </a:r>
          </a:p>
          <a:p>
            <a:pPr indent="-228600">
              <a:lnSpc>
                <a:spcPct val="90000"/>
              </a:lnSpc>
              <a:spcAft>
                <a:spcPts val="600"/>
              </a:spcAft>
              <a:buFont typeface="Arial" panose="020B0604020202020204" pitchFamily="34" charset="0"/>
              <a:buChar char="•"/>
            </a:pPr>
            <a:endParaRPr lang="en-US" sz="1700" b="1" dirty="0"/>
          </a:p>
          <a:p>
            <a:pPr marL="228600" lvl="1">
              <a:lnSpc>
                <a:spcPct val="90000"/>
              </a:lnSpc>
              <a:spcAft>
                <a:spcPts val="600"/>
              </a:spcAft>
            </a:pPr>
            <a:r>
              <a:rPr lang="en-US" sz="1700" b="1" dirty="0"/>
              <a:t>import </a:t>
            </a:r>
            <a:r>
              <a:rPr lang="en-US" sz="1700" b="1" dirty="0" err="1"/>
              <a:t>numpy</a:t>
            </a:r>
            <a:r>
              <a:rPr lang="en-US" sz="1700" b="1" dirty="0"/>
              <a:t> as np </a:t>
            </a:r>
          </a:p>
          <a:p>
            <a:pPr marL="228600" lvl="1">
              <a:lnSpc>
                <a:spcPct val="90000"/>
              </a:lnSpc>
              <a:spcAft>
                <a:spcPts val="600"/>
              </a:spcAft>
            </a:pPr>
            <a:r>
              <a:rPr lang="en-US" sz="1700" b="1" dirty="0" err="1"/>
              <a:t>arr</a:t>
            </a:r>
            <a:r>
              <a:rPr lang="en-US" sz="1700" b="1" dirty="0"/>
              <a:t> = </a:t>
            </a:r>
            <a:r>
              <a:rPr lang="en-US" sz="1700" b="1" dirty="0" err="1"/>
              <a:t>np.array</a:t>
            </a:r>
            <a:r>
              <a:rPr lang="en-US" sz="1700" dirty="0"/>
              <a:t>([1, 2, 3, 4, 5, 6, 7, 8, 9, 10, 11, 12]) </a:t>
            </a:r>
          </a:p>
          <a:p>
            <a:pPr marL="228600" lvl="1">
              <a:lnSpc>
                <a:spcPct val="90000"/>
              </a:lnSpc>
              <a:spcAft>
                <a:spcPts val="600"/>
              </a:spcAft>
            </a:pPr>
            <a:r>
              <a:rPr lang="en-US" sz="1700" b="1" dirty="0" err="1"/>
              <a:t>newarr</a:t>
            </a:r>
            <a:r>
              <a:rPr lang="en-US" sz="1700" b="1" dirty="0"/>
              <a:t> = </a:t>
            </a:r>
            <a:r>
              <a:rPr lang="en-US" sz="1700" b="1" dirty="0" err="1"/>
              <a:t>arr.reshape</a:t>
            </a:r>
            <a:r>
              <a:rPr lang="en-US" sz="1700" b="1" dirty="0"/>
              <a:t>(4, 3) </a:t>
            </a:r>
          </a:p>
          <a:p>
            <a:pPr marL="228600" lvl="1">
              <a:lnSpc>
                <a:spcPct val="90000"/>
              </a:lnSpc>
              <a:spcAft>
                <a:spcPts val="600"/>
              </a:spcAft>
            </a:pPr>
            <a:r>
              <a:rPr lang="en-US" sz="1700" dirty="0"/>
              <a:t>//The outermost dimension will have 4 arrays, each with 3 elements: </a:t>
            </a:r>
          </a:p>
          <a:p>
            <a:pPr marL="228600" lvl="1">
              <a:lnSpc>
                <a:spcPct val="90000"/>
              </a:lnSpc>
              <a:spcAft>
                <a:spcPts val="600"/>
              </a:spcAft>
            </a:pPr>
            <a:r>
              <a:rPr lang="en-US" sz="1700" b="1" dirty="0"/>
              <a:t>print(</a:t>
            </a:r>
            <a:r>
              <a:rPr lang="en-US" sz="1700" b="1" dirty="0" err="1"/>
              <a:t>newarr</a:t>
            </a:r>
            <a:r>
              <a:rPr lang="en-US" sz="1700" b="1" dirty="0"/>
              <a:t>)</a:t>
            </a:r>
          </a:p>
        </p:txBody>
      </p:sp>
      <p:sp>
        <p:nvSpPr>
          <p:cNvPr id="15" name="Freeform: Shape 9">
            <a:extLst>
              <a:ext uri="{FF2B5EF4-FFF2-40B4-BE49-F238E27FC236}">
                <a16:creationId xmlns:a16="http://schemas.microsoft.com/office/drawing/2014/main" id="{EA2AEA56-4902-4CC1-A43B-1AC27C88C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338" y="2015168"/>
            <a:ext cx="5283866" cy="4210442"/>
          </a:xfrm>
          <a:custGeom>
            <a:avLst/>
            <a:gdLst>
              <a:gd name="connsiteX0" fmla="*/ 839883 w 5283866"/>
              <a:gd name="connsiteY0" fmla="*/ 18 h 4210442"/>
              <a:gd name="connsiteX1" fmla="*/ 875727 w 5283866"/>
              <a:gd name="connsiteY1" fmla="*/ 6050 h 4210442"/>
              <a:gd name="connsiteX2" fmla="*/ 1624617 w 5283866"/>
              <a:gd name="connsiteY2" fmla="*/ 99799 h 4210442"/>
              <a:gd name="connsiteX3" fmla="*/ 2328012 w 5283866"/>
              <a:gd name="connsiteY3" fmla="*/ 148051 h 4210442"/>
              <a:gd name="connsiteX4" fmla="*/ 3177820 w 5283866"/>
              <a:gd name="connsiteY4" fmla="*/ 228566 h 4210442"/>
              <a:gd name="connsiteX5" fmla="*/ 3770646 w 5283866"/>
              <a:gd name="connsiteY5" fmla="*/ 252831 h 4210442"/>
              <a:gd name="connsiteX6" fmla="*/ 3800149 w 5283866"/>
              <a:gd name="connsiteY6" fmla="*/ 251727 h 4210442"/>
              <a:gd name="connsiteX7" fmla="*/ 4102076 w 5283866"/>
              <a:gd name="connsiteY7" fmla="*/ 288400 h 4210442"/>
              <a:gd name="connsiteX8" fmla="*/ 3904377 w 5283866"/>
              <a:gd name="connsiteY8" fmla="*/ 446120 h 4210442"/>
              <a:gd name="connsiteX9" fmla="*/ 4188933 w 5283866"/>
              <a:gd name="connsiteY9" fmla="*/ 520843 h 4210442"/>
              <a:gd name="connsiteX10" fmla="*/ 4465492 w 5283866"/>
              <a:gd name="connsiteY10" fmla="*/ 626449 h 4210442"/>
              <a:gd name="connsiteX11" fmla="*/ 4517606 w 5283866"/>
              <a:gd name="connsiteY11" fmla="*/ 670015 h 4210442"/>
              <a:gd name="connsiteX12" fmla="*/ 4948576 w 5283866"/>
              <a:gd name="connsiteY12" fmla="*/ 954847 h 4210442"/>
              <a:gd name="connsiteX13" fmla="*/ 4866132 w 5283866"/>
              <a:gd name="connsiteY13" fmla="*/ 1015233 h 4210442"/>
              <a:gd name="connsiteX14" fmla="*/ 5019164 w 5283866"/>
              <a:gd name="connsiteY14" fmla="*/ 1087474 h 4210442"/>
              <a:gd name="connsiteX15" fmla="*/ 5053630 w 5283866"/>
              <a:gd name="connsiteY15" fmla="*/ 1117806 h 4210442"/>
              <a:gd name="connsiteX16" fmla="*/ 5024404 w 5283866"/>
              <a:gd name="connsiteY16" fmla="*/ 1154202 h 4210442"/>
              <a:gd name="connsiteX17" fmla="*/ 4960984 w 5283866"/>
              <a:gd name="connsiteY17" fmla="*/ 1179569 h 4210442"/>
              <a:gd name="connsiteX18" fmla="*/ 4876887 w 5283866"/>
              <a:gd name="connsiteY18" fmla="*/ 1243814 h 4210442"/>
              <a:gd name="connsiteX19" fmla="*/ 4880195 w 5283866"/>
              <a:gd name="connsiteY19" fmla="*/ 1293998 h 4210442"/>
              <a:gd name="connsiteX20" fmla="*/ 4930104 w 5283866"/>
              <a:gd name="connsiteY20" fmla="*/ 1384991 h 4210442"/>
              <a:gd name="connsiteX21" fmla="*/ 4855103 w 5283866"/>
              <a:gd name="connsiteY21" fmla="*/ 1480119 h 4210442"/>
              <a:gd name="connsiteX22" fmla="*/ 4816500 w 5283866"/>
              <a:gd name="connsiteY22" fmla="*/ 1508242 h 4210442"/>
              <a:gd name="connsiteX23" fmla="*/ 4890949 w 5283866"/>
              <a:gd name="connsiteY23" fmla="*/ 1517893 h 4210442"/>
              <a:gd name="connsiteX24" fmla="*/ 4916868 w 5283866"/>
              <a:gd name="connsiteY24" fmla="*/ 1557599 h 4210442"/>
              <a:gd name="connsiteX25" fmla="*/ 4928448 w 5283866"/>
              <a:gd name="connsiteY25" fmla="*/ 1577453 h 4210442"/>
              <a:gd name="connsiteX26" fmla="*/ 4998760 w 5283866"/>
              <a:gd name="connsiteY26" fmla="*/ 1701809 h 4210442"/>
              <a:gd name="connsiteX27" fmla="*/ 4986903 w 5283866"/>
              <a:gd name="connsiteY27" fmla="*/ 1736550 h 4210442"/>
              <a:gd name="connsiteX28" fmla="*/ 4869716 w 5283866"/>
              <a:gd name="connsiteY28" fmla="*/ 1904472 h 4210442"/>
              <a:gd name="connsiteX29" fmla="*/ 4994348 w 5283866"/>
              <a:gd name="connsiteY29" fmla="*/ 1951346 h 4210442"/>
              <a:gd name="connsiteX30" fmla="*/ 5001792 w 5283866"/>
              <a:gd name="connsiteY30" fmla="*/ 2030756 h 4210442"/>
              <a:gd name="connsiteX31" fmla="*/ 5065212 w 5283866"/>
              <a:gd name="connsiteY31" fmla="*/ 2119543 h 4210442"/>
              <a:gd name="connsiteX32" fmla="*/ 5204732 w 5283866"/>
              <a:gd name="connsiteY32" fmla="*/ 2244450 h 4210442"/>
              <a:gd name="connsiteX33" fmla="*/ 5283866 w 5283866"/>
              <a:gd name="connsiteY33" fmla="*/ 2328272 h 4210442"/>
              <a:gd name="connsiteX34" fmla="*/ 5147380 w 5283866"/>
              <a:gd name="connsiteY34" fmla="*/ 2350606 h 4210442"/>
              <a:gd name="connsiteX35" fmla="*/ 5126148 w 5283866"/>
              <a:gd name="connsiteY35" fmla="*/ 2363566 h 4210442"/>
              <a:gd name="connsiteX36" fmla="*/ 5142417 w 5283866"/>
              <a:gd name="connsiteY36" fmla="*/ 2407682 h 4210442"/>
              <a:gd name="connsiteX37" fmla="*/ 5164200 w 5283866"/>
              <a:gd name="connsiteY37" fmla="*/ 2451526 h 4210442"/>
              <a:gd name="connsiteX38" fmla="*/ 5149034 w 5283866"/>
              <a:gd name="connsiteY38" fmla="*/ 2485992 h 4210442"/>
              <a:gd name="connsiteX39" fmla="*/ 5042601 w 5283866"/>
              <a:gd name="connsiteY39" fmla="*/ 2635164 h 4210442"/>
              <a:gd name="connsiteX40" fmla="*/ 4955194 w 5283866"/>
              <a:gd name="connsiteY40" fmla="*/ 2694445 h 4210442"/>
              <a:gd name="connsiteX41" fmla="*/ 4756116 w 5283866"/>
              <a:gd name="connsiteY41" fmla="*/ 2963836 h 4210442"/>
              <a:gd name="connsiteX42" fmla="*/ 4693523 w 5283866"/>
              <a:gd name="connsiteY42" fmla="*/ 3051244 h 4210442"/>
              <a:gd name="connsiteX43" fmla="*/ 4739848 w 5283866"/>
              <a:gd name="connsiteY43" fmla="*/ 3082125 h 4210442"/>
              <a:gd name="connsiteX44" fmla="*/ 4651060 w 5283866"/>
              <a:gd name="connsiteY44" fmla="*/ 3173670 h 4210442"/>
              <a:gd name="connsiteX45" fmla="*/ 4546556 w 5283866"/>
              <a:gd name="connsiteY45" fmla="*/ 3275413 h 4210442"/>
              <a:gd name="connsiteX46" fmla="*/ 4519261 w 5283866"/>
              <a:gd name="connsiteY46" fmla="*/ 3302437 h 4210442"/>
              <a:gd name="connsiteX47" fmla="*/ 2364961 w 5283866"/>
              <a:gd name="connsiteY47" fmla="*/ 4209597 h 4210442"/>
              <a:gd name="connsiteX48" fmla="*/ 1796951 w 5283866"/>
              <a:gd name="connsiteY48" fmla="*/ 4075867 h 4210442"/>
              <a:gd name="connsiteX49" fmla="*/ 1572227 w 5283866"/>
              <a:gd name="connsiteY49" fmla="*/ 3971917 h 4210442"/>
              <a:gd name="connsiteX50" fmla="*/ 1284364 w 5283866"/>
              <a:gd name="connsiteY50" fmla="*/ 3805097 h 4210442"/>
              <a:gd name="connsiteX51" fmla="*/ 976645 w 5283866"/>
              <a:gd name="connsiteY51" fmla="*/ 3670815 h 4210442"/>
              <a:gd name="connsiteX52" fmla="*/ 871866 w 5283866"/>
              <a:gd name="connsiteY52" fmla="*/ 3547839 h 4210442"/>
              <a:gd name="connsiteX53" fmla="*/ 835195 w 5283866"/>
              <a:gd name="connsiteY53" fmla="*/ 3513373 h 4210442"/>
              <a:gd name="connsiteX54" fmla="*/ 743375 w 5283866"/>
              <a:gd name="connsiteY54" fmla="*/ 3468427 h 4210442"/>
              <a:gd name="connsiteX55" fmla="*/ 583175 w 5283866"/>
              <a:gd name="connsiteY55" fmla="*/ 3371370 h 4210442"/>
              <a:gd name="connsiteX56" fmla="*/ 641906 w 5283866"/>
              <a:gd name="connsiteY56" fmla="*/ 3349311 h 4210442"/>
              <a:gd name="connsiteX57" fmla="*/ 810930 w 5283866"/>
              <a:gd name="connsiteY57" fmla="*/ 3408042 h 4210442"/>
              <a:gd name="connsiteX58" fmla="*/ 933908 w 5283866"/>
              <a:gd name="connsiteY58" fmla="*/ 3423758 h 4210442"/>
              <a:gd name="connsiteX59" fmla="*/ 760747 w 5283866"/>
              <a:gd name="connsiteY59" fmla="*/ 3321187 h 4210442"/>
              <a:gd name="connsiteX60" fmla="*/ 593101 w 5283866"/>
              <a:gd name="connsiteY60" fmla="*/ 3187731 h 4210442"/>
              <a:gd name="connsiteX61" fmla="*/ 722419 w 5283866"/>
              <a:gd name="connsiteY61" fmla="*/ 3213374 h 4210442"/>
              <a:gd name="connsiteX62" fmla="*/ 727934 w 5283866"/>
              <a:gd name="connsiteY62" fmla="*/ 3195451 h 4210442"/>
              <a:gd name="connsiteX63" fmla="*/ 615987 w 5283866"/>
              <a:gd name="connsiteY63" fmla="*/ 3036630 h 4210442"/>
              <a:gd name="connsiteX64" fmla="*/ 560564 w 5283866"/>
              <a:gd name="connsiteY64" fmla="*/ 2972660 h 4210442"/>
              <a:gd name="connsiteX65" fmla="*/ 311302 w 5283866"/>
              <a:gd name="connsiteY65" fmla="*/ 2779924 h 4210442"/>
              <a:gd name="connsiteX66" fmla="*/ 547882 w 5283866"/>
              <a:gd name="connsiteY66" fmla="*/ 2865952 h 4210442"/>
              <a:gd name="connsiteX67" fmla="*/ 303582 w 5283866"/>
              <a:gd name="connsiteY67" fmla="*/ 2678453 h 4210442"/>
              <a:gd name="connsiteX68" fmla="*/ 185016 w 5283866"/>
              <a:gd name="connsiteY68" fmla="*/ 2609244 h 4210442"/>
              <a:gd name="connsiteX69" fmla="*/ 154963 w 5283866"/>
              <a:gd name="connsiteY69" fmla="*/ 2568435 h 4210442"/>
              <a:gd name="connsiteX70" fmla="*/ 207627 w 5283866"/>
              <a:gd name="connsiteY70" fmla="*/ 2559612 h 4210442"/>
              <a:gd name="connsiteX71" fmla="*/ 369207 w 5283866"/>
              <a:gd name="connsiteY71" fmla="*/ 2575330 h 4210442"/>
              <a:gd name="connsiteX72" fmla="*/ 169852 w 5283866"/>
              <a:gd name="connsiteY72" fmla="*/ 2449319 h 4210442"/>
              <a:gd name="connsiteX73" fmla="*/ 319299 w 5283866"/>
              <a:gd name="connsiteY73" fmla="*/ 2468619 h 4210442"/>
              <a:gd name="connsiteX74" fmla="*/ 362313 w 5283866"/>
              <a:gd name="connsiteY74" fmla="*/ 2418988 h 4210442"/>
              <a:gd name="connsiteX75" fmla="*/ 431798 w 5283866"/>
              <a:gd name="connsiteY75" fmla="*/ 2338750 h 4210442"/>
              <a:gd name="connsiteX76" fmla="*/ 479775 w 5283866"/>
              <a:gd name="connsiteY76" fmla="*/ 2294082 h 4210442"/>
              <a:gd name="connsiteX77" fmla="*/ 499903 w 5283866"/>
              <a:gd name="connsiteY77" fmla="*/ 2153458 h 4210442"/>
              <a:gd name="connsiteX78" fmla="*/ 458544 w 5283866"/>
              <a:gd name="connsiteY78" fmla="*/ 1999599 h 4210442"/>
              <a:gd name="connsiteX79" fmla="*/ 346596 w 5283866"/>
              <a:gd name="connsiteY79" fmla="*/ 1921843 h 4210442"/>
              <a:gd name="connsiteX80" fmla="*/ 378857 w 5283866"/>
              <a:gd name="connsiteY80" fmla="*/ 1834435 h 4210442"/>
              <a:gd name="connsiteX81" fmla="*/ 617091 w 5283866"/>
              <a:gd name="connsiteY81" fmla="*/ 1887376 h 4210442"/>
              <a:gd name="connsiteX82" fmla="*/ 260568 w 5283866"/>
              <a:gd name="connsiteY82" fmla="*/ 1679198 h 4210442"/>
              <a:gd name="connsiteX83" fmla="*/ 320402 w 5283866"/>
              <a:gd name="connsiteY83" fmla="*/ 1668720 h 4210442"/>
              <a:gd name="connsiteX84" fmla="*/ 317920 w 5283866"/>
              <a:gd name="connsiteY84" fmla="*/ 1652452 h 4210442"/>
              <a:gd name="connsiteX85" fmla="*/ 321779 w 5283866"/>
              <a:gd name="connsiteY85" fmla="*/ 1552359 h 4210442"/>
              <a:gd name="connsiteX86" fmla="*/ 331707 w 5283866"/>
              <a:gd name="connsiteY86" fmla="*/ 1506313 h 4210442"/>
              <a:gd name="connsiteX87" fmla="*/ 315990 w 5283866"/>
              <a:gd name="connsiteY87" fmla="*/ 1453371 h 4210442"/>
              <a:gd name="connsiteX88" fmla="*/ 583450 w 5283866"/>
              <a:gd name="connsiteY88" fmla="*/ 1474052 h 4210442"/>
              <a:gd name="connsiteX89" fmla="*/ 699809 w 5283866"/>
              <a:gd name="connsiteY89" fmla="*/ 1461919 h 4210442"/>
              <a:gd name="connsiteX90" fmla="*/ 902750 w 5283866"/>
              <a:gd name="connsiteY90" fmla="*/ 1458612 h 4210442"/>
              <a:gd name="connsiteX91" fmla="*/ 996774 w 5283866"/>
              <a:gd name="connsiteY91" fmla="*/ 1468814 h 4210442"/>
              <a:gd name="connsiteX92" fmla="*/ 1077012 w 5283866"/>
              <a:gd name="connsiteY92" fmla="*/ 1455578 h 4210442"/>
              <a:gd name="connsiteX93" fmla="*/ 1000083 w 5283866"/>
              <a:gd name="connsiteY93" fmla="*/ 1393262 h 4210442"/>
              <a:gd name="connsiteX94" fmla="*/ 891720 w 5283866"/>
              <a:gd name="connsiteY94" fmla="*/ 1394089 h 4210442"/>
              <a:gd name="connsiteX95" fmla="*/ 814515 w 5283866"/>
              <a:gd name="connsiteY95" fmla="*/ 1353557 h 4210442"/>
              <a:gd name="connsiteX96" fmla="*/ 740895 w 5283866"/>
              <a:gd name="connsiteY96" fmla="*/ 1280211 h 4210442"/>
              <a:gd name="connsiteX97" fmla="*/ 481154 w 5283866"/>
              <a:gd name="connsiteY97" fmla="*/ 1163301 h 4210442"/>
              <a:gd name="connsiteX98" fmla="*/ 433728 w 5283866"/>
              <a:gd name="connsiteY98" fmla="*/ 1118909 h 4210442"/>
              <a:gd name="connsiteX99" fmla="*/ 1176276 w 5283866"/>
              <a:gd name="connsiteY99" fmla="*/ 1288484 h 4210442"/>
              <a:gd name="connsiteX100" fmla="*/ 946867 w 5283866"/>
              <a:gd name="connsiteY100" fmla="*/ 1217344 h 4210442"/>
              <a:gd name="connsiteX101" fmla="*/ 1102104 w 5283866"/>
              <a:gd name="connsiteY101" fmla="*/ 1230304 h 4210442"/>
              <a:gd name="connsiteX102" fmla="*/ 1188133 w 5283866"/>
              <a:gd name="connsiteY102" fmla="*/ 1182603 h 4210442"/>
              <a:gd name="connsiteX103" fmla="*/ 1187030 w 5283866"/>
              <a:gd name="connsiteY103" fmla="*/ 1169092 h 4210442"/>
              <a:gd name="connsiteX104" fmla="*/ 1123887 w 5283866"/>
              <a:gd name="connsiteY104" fmla="*/ 1124698 h 4210442"/>
              <a:gd name="connsiteX105" fmla="*/ 1086938 w 5283866"/>
              <a:gd name="connsiteY105" fmla="*/ 1096023 h 4210442"/>
              <a:gd name="connsiteX106" fmla="*/ 985744 w 5283866"/>
              <a:gd name="connsiteY106" fmla="*/ 992622 h 4210442"/>
              <a:gd name="connsiteX107" fmla="*/ 1057987 w 5283866"/>
              <a:gd name="connsiteY107" fmla="*/ 981594 h 4210442"/>
              <a:gd name="connsiteX108" fmla="*/ 1084733 w 5283866"/>
              <a:gd name="connsiteY108" fmla="*/ 960086 h 4210442"/>
              <a:gd name="connsiteX109" fmla="*/ 1064605 w 5283866"/>
              <a:gd name="connsiteY109" fmla="*/ 929756 h 4210442"/>
              <a:gd name="connsiteX110" fmla="*/ 840985 w 5283866"/>
              <a:gd name="connsiteY110" fmla="*/ 836558 h 4210442"/>
              <a:gd name="connsiteX111" fmla="*/ 823615 w 5283866"/>
              <a:gd name="connsiteY111" fmla="*/ 764315 h 4210442"/>
              <a:gd name="connsiteX112" fmla="*/ 865526 w 5283866"/>
              <a:gd name="connsiteY112" fmla="*/ 753562 h 4210442"/>
              <a:gd name="connsiteX113" fmla="*/ 914331 w 5283866"/>
              <a:gd name="connsiteY113" fmla="*/ 758525 h 4210442"/>
              <a:gd name="connsiteX114" fmla="*/ 875452 w 5283866"/>
              <a:gd name="connsiteY114" fmla="*/ 701724 h 4210442"/>
              <a:gd name="connsiteX115" fmla="*/ 717181 w 5283866"/>
              <a:gd name="connsiteY115" fmla="*/ 644371 h 4210442"/>
              <a:gd name="connsiteX116" fmla="*/ 755783 w 5283866"/>
              <a:gd name="connsiteY116" fmla="*/ 591707 h 4210442"/>
              <a:gd name="connsiteX117" fmla="*/ 0 w 5283866"/>
              <a:gd name="connsiteY117" fmla="*/ 352370 h 4210442"/>
              <a:gd name="connsiteX118" fmla="*/ 135937 w 5283866"/>
              <a:gd name="connsiteY118" fmla="*/ 349889 h 4210442"/>
              <a:gd name="connsiteX119" fmla="*/ 421595 w 5283866"/>
              <a:gd name="connsiteY119" fmla="*/ 385458 h 4210442"/>
              <a:gd name="connsiteX120" fmla="*/ 564424 w 5283866"/>
              <a:gd name="connsiteY120" fmla="*/ 379393 h 4210442"/>
              <a:gd name="connsiteX121" fmla="*/ 698432 w 5283866"/>
              <a:gd name="connsiteY121" fmla="*/ 398694 h 4210442"/>
              <a:gd name="connsiteX122" fmla="*/ 815067 w 5283866"/>
              <a:gd name="connsiteY122" fmla="*/ 398694 h 4210442"/>
              <a:gd name="connsiteX123" fmla="*/ 705876 w 5283866"/>
              <a:gd name="connsiteY123" fmla="*/ 370568 h 4210442"/>
              <a:gd name="connsiteX124" fmla="*/ 775360 w 5283866"/>
              <a:gd name="connsiteY124" fmla="*/ 345477 h 4210442"/>
              <a:gd name="connsiteX125" fmla="*/ 787493 w 5283866"/>
              <a:gd name="connsiteY125" fmla="*/ 315146 h 4210442"/>
              <a:gd name="connsiteX126" fmla="*/ 819202 w 5283866"/>
              <a:gd name="connsiteY126" fmla="*/ 291709 h 4210442"/>
              <a:gd name="connsiteX127" fmla="*/ 998705 w 5283866"/>
              <a:gd name="connsiteY127" fmla="*/ 303291 h 4210442"/>
              <a:gd name="connsiteX128" fmla="*/ 880139 w 5283866"/>
              <a:gd name="connsiteY128" fmla="*/ 206783 h 4210442"/>
              <a:gd name="connsiteX129" fmla="*/ 804037 w 5283866"/>
              <a:gd name="connsiteY129" fmla="*/ 190790 h 4210442"/>
              <a:gd name="connsiteX130" fmla="*/ 786666 w 5283866"/>
              <a:gd name="connsiteY130" fmla="*/ 149707 h 4210442"/>
              <a:gd name="connsiteX131" fmla="*/ 821960 w 5283866"/>
              <a:gd name="connsiteY131" fmla="*/ 140884 h 4210442"/>
              <a:gd name="connsiteX132" fmla="*/ 997325 w 5283866"/>
              <a:gd name="connsiteY132" fmla="*/ 174800 h 4210442"/>
              <a:gd name="connsiteX133" fmla="*/ 1026829 w 5283866"/>
              <a:gd name="connsiteY133" fmla="*/ 161287 h 4210442"/>
              <a:gd name="connsiteX134" fmla="*/ 696777 w 5283866"/>
              <a:gd name="connsiteY134" fmla="*/ 73604 h 4210442"/>
              <a:gd name="connsiteX135" fmla="*/ 701741 w 5283866"/>
              <a:gd name="connsiteY135" fmla="*/ 50444 h 4210442"/>
              <a:gd name="connsiteX136" fmla="*/ 992362 w 5283866"/>
              <a:gd name="connsiteY136" fmla="*/ 86289 h 4210442"/>
              <a:gd name="connsiteX137" fmla="*/ 806519 w 5283866"/>
              <a:gd name="connsiteY137" fmla="*/ 18183 h 4210442"/>
              <a:gd name="connsiteX138" fmla="*/ 839883 w 5283866"/>
              <a:gd name="connsiteY138" fmla="*/ 18 h 421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pic>
        <p:nvPicPr>
          <p:cNvPr id="3" name="Picture 2" descr="A black and white image of a number&#10;&#10;Description automatically generated"/>
          <p:cNvPicPr>
            <a:picLocks noChangeAspect="1"/>
          </p:cNvPicPr>
          <p:nvPr/>
        </p:nvPicPr>
        <p:blipFill>
          <a:blip r:embed="rId2"/>
          <a:stretch>
            <a:fillRect/>
          </a:stretch>
        </p:blipFill>
        <p:spPr>
          <a:xfrm>
            <a:off x="7443538" y="3108721"/>
            <a:ext cx="2775284" cy="2067858"/>
          </a:xfrm>
          <a:prstGeom prst="rect">
            <a:avLst/>
          </a:prstGeom>
        </p:spPr>
      </p:pic>
      <p:sp>
        <p:nvSpPr>
          <p:cNvPr id="5" name="TextBox 4">
            <a:extLst>
              <a:ext uri="{FF2B5EF4-FFF2-40B4-BE49-F238E27FC236}">
                <a16:creationId xmlns:a16="http://schemas.microsoft.com/office/drawing/2014/main" id="{651208BA-250E-3ABE-ED94-1FF23F8E020D}"/>
              </a:ext>
            </a:extLst>
          </p:cNvPr>
          <p:cNvSpPr txBox="1"/>
          <p:nvPr/>
        </p:nvSpPr>
        <p:spPr>
          <a:xfrm>
            <a:off x="568411" y="989352"/>
            <a:ext cx="6096000" cy="343235"/>
          </a:xfrm>
          <a:prstGeom prst="rect">
            <a:avLst/>
          </a:prstGeom>
          <a:noFill/>
        </p:spPr>
        <p:txBody>
          <a:bodyPr wrap="square">
            <a:spAutoFit/>
          </a:bodyPr>
          <a:lstStyle/>
          <a:p>
            <a:pPr>
              <a:lnSpc>
                <a:spcPct val="90000"/>
              </a:lnSpc>
              <a:spcAft>
                <a:spcPts val="600"/>
              </a:spcAft>
            </a:pPr>
            <a:r>
              <a:rPr lang="en-US" sz="1800" b="1" dirty="0"/>
              <a:t>Reshape From 1-D to 2-D</a:t>
            </a:r>
          </a:p>
        </p:txBody>
      </p:sp>
    </p:spTree>
    <p:extLst>
      <p:ext uri="{BB962C8B-B14F-4D97-AF65-F5344CB8AC3E}">
        <p14:creationId xmlns:p14="http://schemas.microsoft.com/office/powerpoint/2010/main" val="3630570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86AA2DA-281A-4806-8977-D617AEAC8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4185774-6FC0-4B8D-A8DB-A88546889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59988" y="0"/>
            <a:ext cx="2632012" cy="6858000"/>
          </a:xfrm>
          <a:custGeom>
            <a:avLst/>
            <a:gdLst>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57677 w 2632012"/>
              <a:gd name="connsiteY27" fmla="*/ 2548608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399465 w 2632012"/>
              <a:gd name="connsiteY28" fmla="*/ 2412506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46400 w 2632012"/>
              <a:gd name="connsiteY29" fmla="*/ 2252507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138134 w 2632012"/>
              <a:gd name="connsiteY24" fmla="*/ 5616065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183756 w 2632012"/>
              <a:gd name="connsiteY23" fmla="*/ 5808789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20409 w 2632012"/>
              <a:gd name="connsiteY22" fmla="*/ 6022287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 name="connsiteX0" fmla="*/ 932173 w 2632012"/>
              <a:gd name="connsiteY0" fmla="*/ 1512545 h 6858000"/>
              <a:gd name="connsiteX1" fmla="*/ 932462 w 2632012"/>
              <a:gd name="connsiteY1" fmla="*/ 1512581 h 6858000"/>
              <a:gd name="connsiteX2" fmla="*/ 932378 w 2632012"/>
              <a:gd name="connsiteY2" fmla="*/ 1512599 h 6858000"/>
              <a:gd name="connsiteX3" fmla="*/ 932173 w 2632012"/>
              <a:gd name="connsiteY3" fmla="*/ 1512545 h 6858000"/>
              <a:gd name="connsiteX4" fmla="*/ 1207569 w 2632012"/>
              <a:gd name="connsiteY4" fmla="*/ 0 h 6858000"/>
              <a:gd name="connsiteX5" fmla="*/ 2632012 w 2632012"/>
              <a:gd name="connsiteY5" fmla="*/ 0 h 6858000"/>
              <a:gd name="connsiteX6" fmla="*/ 2632012 w 2632012"/>
              <a:gd name="connsiteY6" fmla="*/ 6858000 h 6858000"/>
              <a:gd name="connsiteX7" fmla="*/ 13514 w 2632012"/>
              <a:gd name="connsiteY7" fmla="*/ 6858000 h 6858000"/>
              <a:gd name="connsiteX8" fmla="*/ 13170 w 2632012"/>
              <a:gd name="connsiteY8" fmla="*/ 6812829 h 6858000"/>
              <a:gd name="connsiteX9" fmla="*/ 20332 w 2632012"/>
              <a:gd name="connsiteY9" fmla="*/ 6760689 h 6858000"/>
              <a:gd name="connsiteX10" fmla="*/ 25596 w 2632012"/>
              <a:gd name="connsiteY10" fmla="*/ 6721251 h 6858000"/>
              <a:gd name="connsiteX11" fmla="*/ 22507 w 2632012"/>
              <a:gd name="connsiteY11" fmla="*/ 6650499 h 6858000"/>
              <a:gd name="connsiteX12" fmla="*/ 22444 w 2632012"/>
              <a:gd name="connsiteY12" fmla="*/ 6604241 h 6858000"/>
              <a:gd name="connsiteX13" fmla="*/ 31867 w 2632012"/>
              <a:gd name="connsiteY13" fmla="*/ 6559984 h 6858000"/>
              <a:gd name="connsiteX14" fmla="*/ 38635 w 2632012"/>
              <a:gd name="connsiteY14" fmla="*/ 6515473 h 6858000"/>
              <a:gd name="connsiteX15" fmla="*/ 38467 w 2632012"/>
              <a:gd name="connsiteY15" fmla="*/ 6463736 h 6858000"/>
              <a:gd name="connsiteX16" fmla="*/ 38052 w 2632012"/>
              <a:gd name="connsiteY16" fmla="*/ 6432794 h 6858000"/>
              <a:gd name="connsiteX17" fmla="*/ 80445 w 2632012"/>
              <a:gd name="connsiteY17" fmla="*/ 6301309 h 6858000"/>
              <a:gd name="connsiteX18" fmla="*/ 138157 w 2632012"/>
              <a:gd name="connsiteY18" fmla="*/ 6257030 h 6858000"/>
              <a:gd name="connsiteX19" fmla="*/ 170419 w 2632012"/>
              <a:gd name="connsiteY19" fmla="*/ 6171255 h 6858000"/>
              <a:gd name="connsiteX20" fmla="*/ 164027 w 2632012"/>
              <a:gd name="connsiteY20" fmla="*/ 6164357 h 6858000"/>
              <a:gd name="connsiteX21" fmla="*/ 213309 w 2632012"/>
              <a:gd name="connsiteY21" fmla="*/ 6109331 h 6858000"/>
              <a:gd name="connsiteX22" fmla="*/ 208456 w 2632012"/>
              <a:gd name="connsiteY22" fmla="*/ 5878851 h 6858000"/>
              <a:gd name="connsiteX23" fmla="*/ 219615 w 2632012"/>
              <a:gd name="connsiteY23" fmla="*/ 5557777 h 6858000"/>
              <a:gd name="connsiteX24" fmla="*/ 245711 w 2632012"/>
              <a:gd name="connsiteY24" fmla="*/ 5066230 h 6858000"/>
              <a:gd name="connsiteX25" fmla="*/ 276721 w 2632012"/>
              <a:gd name="connsiteY25" fmla="*/ 4162848 h 6858000"/>
              <a:gd name="connsiteX26" fmla="*/ 343082 w 2632012"/>
              <a:gd name="connsiteY26" fmla="*/ 3059377 h 6858000"/>
              <a:gd name="connsiteX27" fmla="*/ 369630 w 2632012"/>
              <a:gd name="connsiteY27" fmla="*/ 2692043 h 6858000"/>
              <a:gd name="connsiteX28" fmla="*/ 435324 w 2632012"/>
              <a:gd name="connsiteY28" fmla="*/ 2520083 h 6858000"/>
              <a:gd name="connsiteX29" fmla="*/ 482259 w 2632012"/>
              <a:gd name="connsiteY29" fmla="*/ 2336178 h 6858000"/>
              <a:gd name="connsiteX30" fmla="*/ 569515 w 2632012"/>
              <a:gd name="connsiteY30" fmla="*/ 2091909 h 6858000"/>
              <a:gd name="connsiteX31" fmla="*/ 638163 w 2632012"/>
              <a:gd name="connsiteY31" fmla="*/ 1994147 h 6858000"/>
              <a:gd name="connsiteX32" fmla="*/ 737312 w 2632012"/>
              <a:gd name="connsiteY32" fmla="*/ 1871408 h 6858000"/>
              <a:gd name="connsiteX33" fmla="*/ 788501 w 2632012"/>
              <a:gd name="connsiteY33" fmla="*/ 1793826 h 6858000"/>
              <a:gd name="connsiteX34" fmla="*/ 819432 w 2632012"/>
              <a:gd name="connsiteY34" fmla="*/ 1746824 h 6858000"/>
              <a:gd name="connsiteX35" fmla="*/ 843936 w 2632012"/>
              <a:gd name="connsiteY35" fmla="*/ 1697348 h 6858000"/>
              <a:gd name="connsiteX36" fmla="*/ 846526 w 2632012"/>
              <a:gd name="connsiteY36" fmla="*/ 1659754 h 6858000"/>
              <a:gd name="connsiteX37" fmla="*/ 873830 w 2632012"/>
              <a:gd name="connsiteY37" fmla="*/ 1628041 h 6858000"/>
              <a:gd name="connsiteX38" fmla="*/ 890626 w 2632012"/>
              <a:gd name="connsiteY38" fmla="*/ 1599883 h 6858000"/>
              <a:gd name="connsiteX39" fmla="*/ 921288 w 2632012"/>
              <a:gd name="connsiteY39" fmla="*/ 1579569 h 6858000"/>
              <a:gd name="connsiteX40" fmla="*/ 920756 w 2632012"/>
              <a:gd name="connsiteY40" fmla="*/ 1537369 h 6858000"/>
              <a:gd name="connsiteX41" fmla="*/ 946290 w 2632012"/>
              <a:gd name="connsiteY41" fmla="*/ 1514308 h 6858000"/>
              <a:gd name="connsiteX42" fmla="*/ 932462 w 2632012"/>
              <a:gd name="connsiteY42" fmla="*/ 1512581 h 6858000"/>
              <a:gd name="connsiteX43" fmla="*/ 940652 w 2632012"/>
              <a:gd name="connsiteY43" fmla="*/ 1510839 h 6858000"/>
              <a:gd name="connsiteX44" fmla="*/ 950739 w 2632012"/>
              <a:gd name="connsiteY44" fmla="*/ 1503635 h 6858000"/>
              <a:gd name="connsiteX45" fmla="*/ 966405 w 2632012"/>
              <a:gd name="connsiteY45" fmla="*/ 1439967 h 6858000"/>
              <a:gd name="connsiteX46" fmla="*/ 973516 w 2632012"/>
              <a:gd name="connsiteY46" fmla="*/ 1389073 h 6858000"/>
              <a:gd name="connsiteX47" fmla="*/ 986960 w 2632012"/>
              <a:gd name="connsiteY47" fmla="*/ 1351857 h 6858000"/>
              <a:gd name="connsiteX48" fmla="*/ 987761 w 2632012"/>
              <a:gd name="connsiteY48" fmla="*/ 1363479 h 6858000"/>
              <a:gd name="connsiteX49" fmla="*/ 989043 w 2632012"/>
              <a:gd name="connsiteY49" fmla="*/ 1346093 h 6858000"/>
              <a:gd name="connsiteX50" fmla="*/ 986960 w 2632012"/>
              <a:gd name="connsiteY50" fmla="*/ 1351857 h 6858000"/>
              <a:gd name="connsiteX51" fmla="*/ 985769 w 2632012"/>
              <a:gd name="connsiteY51" fmla="*/ 1334556 h 6858000"/>
              <a:gd name="connsiteX52" fmla="*/ 982507 w 2632012"/>
              <a:gd name="connsiteY52" fmla="*/ 1216698 h 6858000"/>
              <a:gd name="connsiteX53" fmla="*/ 984836 w 2632012"/>
              <a:gd name="connsiteY53" fmla="*/ 1082381 h 6858000"/>
              <a:gd name="connsiteX54" fmla="*/ 993140 w 2632012"/>
              <a:gd name="connsiteY54" fmla="*/ 1043366 h 6858000"/>
              <a:gd name="connsiteX55" fmla="*/ 995544 w 2632012"/>
              <a:gd name="connsiteY55" fmla="*/ 972540 h 6858000"/>
              <a:gd name="connsiteX56" fmla="*/ 1028500 w 2632012"/>
              <a:gd name="connsiteY56" fmla="*/ 923945 h 6858000"/>
              <a:gd name="connsiteX57" fmla="*/ 1022082 w 2632012"/>
              <a:gd name="connsiteY57" fmla="*/ 838835 h 6858000"/>
              <a:gd name="connsiteX58" fmla="*/ 1025925 w 2632012"/>
              <a:gd name="connsiteY58" fmla="*/ 787183 h 6858000"/>
              <a:gd name="connsiteX59" fmla="*/ 1027904 w 2632012"/>
              <a:gd name="connsiteY59" fmla="*/ 756272 h 6858000"/>
              <a:gd name="connsiteX60" fmla="*/ 1088796 w 2632012"/>
              <a:gd name="connsiteY60" fmla="*/ 641639 h 6858000"/>
              <a:gd name="connsiteX61" fmla="*/ 1164389 w 2632012"/>
              <a:gd name="connsiteY61" fmla="*/ 545140 h 6858000"/>
              <a:gd name="connsiteX62" fmla="*/ 1225321 w 2632012"/>
              <a:gd name="connsiteY62" fmla="*/ 413843 h 6858000"/>
              <a:gd name="connsiteX63" fmla="*/ 1241477 w 2632012"/>
              <a:gd name="connsiteY63" fmla="*/ 358607 h 6858000"/>
              <a:gd name="connsiteX64" fmla="*/ 1246119 w 2632012"/>
              <a:gd name="connsiteY64" fmla="*/ 254866 h 6858000"/>
              <a:gd name="connsiteX65" fmla="*/ 1266837 w 2632012"/>
              <a:gd name="connsiteY65" fmla="*/ 161517 h 6858000"/>
              <a:gd name="connsiteX66" fmla="*/ 1315021 w 2632012"/>
              <a:gd name="connsiteY66" fmla="*/ 54455 h 6858000"/>
              <a:gd name="connsiteX67" fmla="*/ 1319335 w 2632012"/>
              <a:gd name="connsiteY67" fmla="*/ 8880 h 6858000"/>
              <a:gd name="connsiteX68" fmla="*/ 1316402 w 2632012"/>
              <a:gd name="connsiteY68" fmla="*/ 852 h 6858000"/>
              <a:gd name="connsiteX69" fmla="*/ 1207569 w 2632012"/>
              <a:gd name="connsiteY6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632012" h="6858000">
                <a:moveTo>
                  <a:pt x="932173" y="1512545"/>
                </a:moveTo>
                <a:lnTo>
                  <a:pt x="932462" y="1512581"/>
                </a:lnTo>
                <a:lnTo>
                  <a:pt x="932378" y="1512599"/>
                </a:lnTo>
                <a:cubicBezTo>
                  <a:pt x="930618" y="1512681"/>
                  <a:pt x="930202" y="1512462"/>
                  <a:pt x="932173" y="1512545"/>
                </a:cubicBezTo>
                <a:close/>
                <a:moveTo>
                  <a:pt x="1207569" y="0"/>
                </a:moveTo>
                <a:lnTo>
                  <a:pt x="2632012" y="0"/>
                </a:lnTo>
                <a:lnTo>
                  <a:pt x="2632012" y="6858000"/>
                </a:lnTo>
                <a:lnTo>
                  <a:pt x="13514" y="6858000"/>
                </a:lnTo>
                <a:cubicBezTo>
                  <a:pt x="13399" y="6842943"/>
                  <a:pt x="13285" y="6827886"/>
                  <a:pt x="13170" y="6812829"/>
                </a:cubicBezTo>
                <a:cubicBezTo>
                  <a:pt x="12714" y="6794763"/>
                  <a:pt x="13524" y="6777517"/>
                  <a:pt x="20332" y="6760689"/>
                </a:cubicBezTo>
                <a:cubicBezTo>
                  <a:pt x="10828" y="6746468"/>
                  <a:pt x="7794" y="6733277"/>
                  <a:pt x="25596" y="6721251"/>
                </a:cubicBezTo>
                <a:cubicBezTo>
                  <a:pt x="24143" y="6683539"/>
                  <a:pt x="1631" y="6673595"/>
                  <a:pt x="22507" y="6650499"/>
                </a:cubicBezTo>
                <a:cubicBezTo>
                  <a:pt x="-25124" y="6620536"/>
                  <a:pt x="16765" y="6629253"/>
                  <a:pt x="22444" y="6604241"/>
                </a:cubicBezTo>
                <a:cubicBezTo>
                  <a:pt x="28668" y="6588866"/>
                  <a:pt x="29169" y="6574778"/>
                  <a:pt x="31867" y="6559984"/>
                </a:cubicBezTo>
                <a:cubicBezTo>
                  <a:pt x="4443" y="6566661"/>
                  <a:pt x="62924" y="6515664"/>
                  <a:pt x="38635" y="6515473"/>
                </a:cubicBezTo>
                <a:cubicBezTo>
                  <a:pt x="72259" y="6495428"/>
                  <a:pt x="29118" y="6488543"/>
                  <a:pt x="38467" y="6463736"/>
                </a:cubicBezTo>
                <a:cubicBezTo>
                  <a:pt x="50944" y="6451623"/>
                  <a:pt x="52742" y="6443270"/>
                  <a:pt x="38052" y="6432794"/>
                </a:cubicBezTo>
                <a:cubicBezTo>
                  <a:pt x="98939" y="6376824"/>
                  <a:pt x="58603" y="6351821"/>
                  <a:pt x="80445" y="6301309"/>
                </a:cubicBezTo>
                <a:cubicBezTo>
                  <a:pt x="103917" y="6257537"/>
                  <a:pt x="78836" y="6301310"/>
                  <a:pt x="138157" y="6257030"/>
                </a:cubicBezTo>
                <a:cubicBezTo>
                  <a:pt x="155187" y="6248574"/>
                  <a:pt x="166108" y="6186701"/>
                  <a:pt x="170419" y="6171255"/>
                </a:cubicBezTo>
                <a:cubicBezTo>
                  <a:pt x="174731" y="6155809"/>
                  <a:pt x="166522" y="6166390"/>
                  <a:pt x="164027" y="6164357"/>
                </a:cubicBezTo>
                <a:cubicBezTo>
                  <a:pt x="206228" y="6137678"/>
                  <a:pt x="184454" y="6121750"/>
                  <a:pt x="213309" y="6109331"/>
                </a:cubicBezTo>
                <a:cubicBezTo>
                  <a:pt x="224262" y="6067371"/>
                  <a:pt x="183175" y="5890445"/>
                  <a:pt x="208456" y="5878851"/>
                </a:cubicBezTo>
                <a:cubicBezTo>
                  <a:pt x="225886" y="5808435"/>
                  <a:pt x="192379" y="5574013"/>
                  <a:pt x="219615" y="5557777"/>
                </a:cubicBezTo>
                <a:lnTo>
                  <a:pt x="245711" y="5066230"/>
                </a:lnTo>
                <a:cubicBezTo>
                  <a:pt x="117719" y="4582016"/>
                  <a:pt x="230524" y="4647254"/>
                  <a:pt x="276721" y="4162848"/>
                </a:cubicBezTo>
                <a:lnTo>
                  <a:pt x="343082" y="3059377"/>
                </a:lnTo>
                <a:cubicBezTo>
                  <a:pt x="347947" y="2889121"/>
                  <a:pt x="364765" y="2862299"/>
                  <a:pt x="369630" y="2692043"/>
                </a:cubicBezTo>
                <a:cubicBezTo>
                  <a:pt x="369393" y="2690043"/>
                  <a:pt x="435560" y="2522082"/>
                  <a:pt x="435324" y="2520083"/>
                </a:cubicBezTo>
                <a:lnTo>
                  <a:pt x="482259" y="2336178"/>
                </a:lnTo>
                <a:cubicBezTo>
                  <a:pt x="516201" y="2267350"/>
                  <a:pt x="537443" y="2148254"/>
                  <a:pt x="569515" y="2091909"/>
                </a:cubicBezTo>
                <a:cubicBezTo>
                  <a:pt x="629286" y="2030534"/>
                  <a:pt x="622061" y="2045605"/>
                  <a:pt x="638163" y="1994147"/>
                </a:cubicBezTo>
                <a:cubicBezTo>
                  <a:pt x="633178" y="1967912"/>
                  <a:pt x="705417" y="1945185"/>
                  <a:pt x="737312" y="1871408"/>
                </a:cubicBezTo>
                <a:cubicBezTo>
                  <a:pt x="759407" y="1814663"/>
                  <a:pt x="795838" y="1856475"/>
                  <a:pt x="788501" y="1793826"/>
                </a:cubicBezTo>
                <a:cubicBezTo>
                  <a:pt x="796402" y="1792725"/>
                  <a:pt x="813276" y="1750182"/>
                  <a:pt x="819432" y="1746824"/>
                </a:cubicBezTo>
                <a:lnTo>
                  <a:pt x="843936" y="1697348"/>
                </a:lnTo>
                <a:cubicBezTo>
                  <a:pt x="847635" y="1681502"/>
                  <a:pt x="845709" y="1667584"/>
                  <a:pt x="846526" y="1659754"/>
                </a:cubicBezTo>
                <a:lnTo>
                  <a:pt x="873830" y="1628041"/>
                </a:lnTo>
                <a:lnTo>
                  <a:pt x="890626" y="1599883"/>
                </a:lnTo>
                <a:lnTo>
                  <a:pt x="921288" y="1579569"/>
                </a:lnTo>
                <a:cubicBezTo>
                  <a:pt x="921111" y="1565502"/>
                  <a:pt x="920933" y="1551436"/>
                  <a:pt x="920756" y="1537369"/>
                </a:cubicBezTo>
                <a:cubicBezTo>
                  <a:pt x="918173" y="1533598"/>
                  <a:pt x="943194" y="1519497"/>
                  <a:pt x="946290" y="1514308"/>
                </a:cubicBezTo>
                <a:lnTo>
                  <a:pt x="932462" y="1512581"/>
                </a:lnTo>
                <a:lnTo>
                  <a:pt x="940652" y="1510839"/>
                </a:lnTo>
                <a:cubicBezTo>
                  <a:pt x="944059" y="1509546"/>
                  <a:pt x="947769" y="1507347"/>
                  <a:pt x="950739" y="1503635"/>
                </a:cubicBezTo>
                <a:lnTo>
                  <a:pt x="966405" y="1439967"/>
                </a:lnTo>
                <a:cubicBezTo>
                  <a:pt x="966567" y="1437915"/>
                  <a:pt x="970755" y="1392639"/>
                  <a:pt x="973516" y="1389073"/>
                </a:cubicBezTo>
                <a:lnTo>
                  <a:pt x="986960" y="1351857"/>
                </a:lnTo>
                <a:lnTo>
                  <a:pt x="987761" y="1363479"/>
                </a:lnTo>
                <a:cubicBezTo>
                  <a:pt x="987046" y="1391389"/>
                  <a:pt x="991418" y="1341827"/>
                  <a:pt x="989043" y="1346093"/>
                </a:cubicBezTo>
                <a:lnTo>
                  <a:pt x="986960" y="1351857"/>
                </a:lnTo>
                <a:lnTo>
                  <a:pt x="985769" y="1334556"/>
                </a:lnTo>
                <a:cubicBezTo>
                  <a:pt x="983992" y="1300062"/>
                  <a:pt x="982872" y="1251835"/>
                  <a:pt x="982507" y="1216698"/>
                </a:cubicBezTo>
                <a:cubicBezTo>
                  <a:pt x="989105" y="1176777"/>
                  <a:pt x="968656" y="1115073"/>
                  <a:pt x="984836" y="1082381"/>
                </a:cubicBezTo>
                <a:cubicBezTo>
                  <a:pt x="976467" y="1067557"/>
                  <a:pt x="974466" y="1054191"/>
                  <a:pt x="993140" y="1043366"/>
                </a:cubicBezTo>
                <a:cubicBezTo>
                  <a:pt x="994613" y="1005627"/>
                  <a:pt x="972947" y="994211"/>
                  <a:pt x="995544" y="972540"/>
                </a:cubicBezTo>
                <a:cubicBezTo>
                  <a:pt x="1001437" y="952637"/>
                  <a:pt x="1021106" y="938879"/>
                  <a:pt x="1028500" y="923945"/>
                </a:cubicBezTo>
                <a:cubicBezTo>
                  <a:pt x="1032923" y="901661"/>
                  <a:pt x="1022511" y="861628"/>
                  <a:pt x="1022082" y="838835"/>
                </a:cubicBezTo>
                <a:cubicBezTo>
                  <a:pt x="1057150" y="821053"/>
                  <a:pt x="1014683" y="811325"/>
                  <a:pt x="1025925" y="787183"/>
                </a:cubicBezTo>
                <a:cubicBezTo>
                  <a:pt x="1039299" y="775919"/>
                  <a:pt x="1041738" y="767701"/>
                  <a:pt x="1027904" y="756272"/>
                </a:cubicBezTo>
                <a:cubicBezTo>
                  <a:pt x="1092931" y="704439"/>
                  <a:pt x="1063111" y="690611"/>
                  <a:pt x="1088796" y="641639"/>
                </a:cubicBezTo>
                <a:cubicBezTo>
                  <a:pt x="1115586" y="599503"/>
                  <a:pt x="1101832" y="585408"/>
                  <a:pt x="1164389" y="545140"/>
                </a:cubicBezTo>
                <a:cubicBezTo>
                  <a:pt x="1183904" y="515341"/>
                  <a:pt x="1212474" y="444932"/>
                  <a:pt x="1225321" y="413843"/>
                </a:cubicBezTo>
                <a:cubicBezTo>
                  <a:pt x="1235550" y="389613"/>
                  <a:pt x="1230254" y="392779"/>
                  <a:pt x="1241477" y="358607"/>
                </a:cubicBezTo>
                <a:cubicBezTo>
                  <a:pt x="1244505" y="325057"/>
                  <a:pt x="1241891" y="287714"/>
                  <a:pt x="1246119" y="254866"/>
                </a:cubicBezTo>
                <a:cubicBezTo>
                  <a:pt x="1250325" y="233178"/>
                  <a:pt x="1255354" y="194919"/>
                  <a:pt x="1266837" y="161517"/>
                </a:cubicBezTo>
                <a:cubicBezTo>
                  <a:pt x="1312077" y="135871"/>
                  <a:pt x="1280314" y="75805"/>
                  <a:pt x="1315021" y="54455"/>
                </a:cubicBezTo>
                <a:cubicBezTo>
                  <a:pt x="1325412" y="38765"/>
                  <a:pt x="1323873" y="23602"/>
                  <a:pt x="1319335" y="8880"/>
                </a:cubicBezTo>
                <a:lnTo>
                  <a:pt x="1316402" y="852"/>
                </a:lnTo>
                <a:lnTo>
                  <a:pt x="1207569"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EAAC6F56-ACC0-1E30-3BC0-39F31811627C}"/>
              </a:ext>
            </a:extLst>
          </p:cNvPr>
          <p:cNvSpPr txBox="1"/>
          <p:nvPr/>
        </p:nvSpPr>
        <p:spPr>
          <a:xfrm>
            <a:off x="1137038" y="609597"/>
            <a:ext cx="9770022" cy="133084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tx1"/>
                </a:solidFill>
                <a:latin typeface="+mj-lt"/>
                <a:ea typeface="+mj-ea"/>
                <a:cs typeface="+mj-cs"/>
              </a:rPr>
              <a:t>Reshape From 1-D to 3-D </a:t>
            </a:r>
          </a:p>
        </p:txBody>
      </p:sp>
      <p:sp>
        <p:nvSpPr>
          <p:cNvPr id="2" name="Rectangle 1"/>
          <p:cNvSpPr/>
          <p:nvPr/>
        </p:nvSpPr>
        <p:spPr>
          <a:xfrm>
            <a:off x="1137038" y="2194100"/>
            <a:ext cx="5950970" cy="390858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700" b="1" dirty="0"/>
          </a:p>
          <a:p>
            <a:pPr>
              <a:lnSpc>
                <a:spcPct val="90000"/>
              </a:lnSpc>
              <a:spcAft>
                <a:spcPts val="600"/>
              </a:spcAft>
            </a:pPr>
            <a:r>
              <a:rPr lang="en-US" sz="1700" b="1" dirty="0"/>
              <a:t>Example: </a:t>
            </a:r>
          </a:p>
          <a:p>
            <a:pPr indent="-228600">
              <a:lnSpc>
                <a:spcPct val="90000"/>
              </a:lnSpc>
              <a:spcAft>
                <a:spcPts val="600"/>
              </a:spcAft>
              <a:buFont typeface="Arial" panose="020B0604020202020204" pitchFamily="34" charset="0"/>
              <a:buChar char="•"/>
            </a:pPr>
            <a:endParaRPr lang="en-US" sz="1700" b="1" dirty="0"/>
          </a:p>
          <a:p>
            <a:pPr indent="-228600">
              <a:lnSpc>
                <a:spcPct val="90000"/>
              </a:lnSpc>
              <a:spcAft>
                <a:spcPts val="600"/>
              </a:spcAft>
              <a:buFont typeface="Arial" panose="020B0604020202020204" pitchFamily="34" charset="0"/>
              <a:buChar char="•"/>
            </a:pPr>
            <a:r>
              <a:rPr lang="en-US" sz="1700" dirty="0"/>
              <a:t>Convert the following 1-D array with 12 elements into a 3-D array. </a:t>
            </a:r>
          </a:p>
          <a:p>
            <a:pPr indent="-228600">
              <a:lnSpc>
                <a:spcPct val="90000"/>
              </a:lnSpc>
              <a:spcAft>
                <a:spcPts val="600"/>
              </a:spcAft>
              <a:buFont typeface="Arial" panose="020B0604020202020204" pitchFamily="34" charset="0"/>
              <a:buChar char="•"/>
            </a:pPr>
            <a:endParaRPr lang="en-US" sz="1700" b="1" dirty="0"/>
          </a:p>
          <a:p>
            <a:pPr marL="228600" lvl="1">
              <a:lnSpc>
                <a:spcPct val="90000"/>
              </a:lnSpc>
              <a:spcAft>
                <a:spcPts val="600"/>
              </a:spcAft>
            </a:pPr>
            <a:r>
              <a:rPr lang="en-US" sz="1700" b="1" dirty="0"/>
              <a:t>import </a:t>
            </a:r>
            <a:r>
              <a:rPr lang="en-US" sz="1700" b="1" dirty="0" err="1"/>
              <a:t>numpy</a:t>
            </a:r>
            <a:r>
              <a:rPr lang="en-US" sz="1700" b="1" dirty="0"/>
              <a:t> as np </a:t>
            </a:r>
          </a:p>
          <a:p>
            <a:pPr marL="228600" lvl="1">
              <a:lnSpc>
                <a:spcPct val="90000"/>
              </a:lnSpc>
              <a:spcAft>
                <a:spcPts val="600"/>
              </a:spcAft>
            </a:pPr>
            <a:r>
              <a:rPr lang="en-US" sz="1700" b="1" dirty="0" err="1"/>
              <a:t>arr</a:t>
            </a:r>
            <a:r>
              <a:rPr lang="en-US" sz="1700" b="1" dirty="0"/>
              <a:t> = </a:t>
            </a:r>
            <a:r>
              <a:rPr lang="en-US" sz="1700" b="1" dirty="0" err="1"/>
              <a:t>np.array</a:t>
            </a:r>
            <a:r>
              <a:rPr lang="en-US" sz="1700" b="1" dirty="0"/>
              <a:t>([1, 2, 3, 4, 5, 6, 7, 8, 9, 10, 11, 12]) </a:t>
            </a:r>
          </a:p>
          <a:p>
            <a:pPr marL="228600" lvl="1">
              <a:lnSpc>
                <a:spcPct val="90000"/>
              </a:lnSpc>
              <a:spcAft>
                <a:spcPts val="600"/>
              </a:spcAft>
            </a:pPr>
            <a:r>
              <a:rPr lang="en-US" sz="1700" b="1" dirty="0" err="1"/>
              <a:t>newarr</a:t>
            </a:r>
            <a:r>
              <a:rPr lang="en-US" sz="1700" b="1" dirty="0"/>
              <a:t> = </a:t>
            </a:r>
            <a:r>
              <a:rPr lang="en-US" sz="1700" b="1" dirty="0" err="1"/>
              <a:t>arr.reshape</a:t>
            </a:r>
            <a:r>
              <a:rPr lang="en-US" sz="1700" b="1" dirty="0"/>
              <a:t>(2, 3,2) </a:t>
            </a:r>
          </a:p>
          <a:p>
            <a:pPr marL="228600" lvl="1">
              <a:lnSpc>
                <a:spcPct val="90000"/>
              </a:lnSpc>
              <a:spcAft>
                <a:spcPts val="600"/>
              </a:spcAft>
            </a:pPr>
            <a:r>
              <a:rPr lang="en-US" sz="1700" b="1" dirty="0"/>
              <a:t>	//The outermost dimension will have 2 arrays that contain 3 arrays, each with 2 elements: </a:t>
            </a:r>
          </a:p>
          <a:p>
            <a:pPr marL="228600" lvl="1">
              <a:lnSpc>
                <a:spcPct val="90000"/>
              </a:lnSpc>
              <a:spcAft>
                <a:spcPts val="600"/>
              </a:spcAft>
            </a:pPr>
            <a:r>
              <a:rPr lang="en-US" sz="1700" b="1" dirty="0"/>
              <a:t>print(</a:t>
            </a:r>
            <a:r>
              <a:rPr lang="en-US" sz="1700" b="1" dirty="0" err="1"/>
              <a:t>newarr</a:t>
            </a:r>
            <a:r>
              <a:rPr lang="en-US" sz="1700" b="1" dirty="0"/>
              <a:t>)</a:t>
            </a:r>
          </a:p>
        </p:txBody>
      </p:sp>
      <p:sp>
        <p:nvSpPr>
          <p:cNvPr id="25" name="Freeform: Shape 24">
            <a:extLst>
              <a:ext uri="{FF2B5EF4-FFF2-40B4-BE49-F238E27FC236}">
                <a16:creationId xmlns:a16="http://schemas.microsoft.com/office/drawing/2014/main" id="{B7D3B4FC-79F4-47D2-9D79-DA876E6AD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0496" y="2022496"/>
            <a:ext cx="3795039" cy="4043934"/>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381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 name="Picture 2" descr="A black and white text with white text&#10;&#10;Description automatically generated with medium confidence"/>
          <p:cNvPicPr>
            <a:picLocks noChangeAspect="1"/>
          </p:cNvPicPr>
          <p:nvPr/>
        </p:nvPicPr>
        <p:blipFill>
          <a:blip r:embed="rId2"/>
          <a:stretch>
            <a:fillRect/>
          </a:stretch>
        </p:blipFill>
        <p:spPr>
          <a:xfrm>
            <a:off x="7891362" y="2652086"/>
            <a:ext cx="3482910" cy="2795493"/>
          </a:xfrm>
          <a:prstGeom prst="rect">
            <a:avLst/>
          </a:prstGeom>
        </p:spPr>
      </p:pic>
      <p:sp>
        <p:nvSpPr>
          <p:cNvPr id="27" name="Rectangle 6">
            <a:extLst>
              <a:ext uri="{FF2B5EF4-FFF2-40B4-BE49-F238E27FC236}">
                <a16:creationId xmlns:a16="http://schemas.microsoft.com/office/drawing/2014/main" id="{2775D660-3127-4688-9782-F7C4639B1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2788" y="5952857"/>
            <a:ext cx="1367625"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8655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63AEE4D-FDB6-2B87-099E-C53189D37A78}"/>
              </a:ext>
            </a:extLst>
          </p:cNvPr>
          <p:cNvSpPr txBox="1"/>
          <p:nvPr/>
        </p:nvSpPr>
        <p:spPr>
          <a:xfrm>
            <a:off x="808638" y="386930"/>
            <a:ext cx="9236700" cy="1188950"/>
          </a:xfrm>
          <a:prstGeom prst="rect">
            <a:avLst/>
          </a:prstGeom>
        </p:spPr>
        <p:txBody>
          <a:bodyPr vert="horz" lIns="91440" tIns="45720" rIns="91440" bIns="45720" rtlCol="0" anchor="b">
            <a:normAutofit/>
          </a:bodyPr>
          <a:lstStyle/>
          <a:p>
            <a:pPr fontAlgn="base">
              <a:lnSpc>
                <a:spcPct val="90000"/>
              </a:lnSpc>
              <a:spcBef>
                <a:spcPct val="0"/>
              </a:spcBef>
              <a:spcAft>
                <a:spcPts val="600"/>
              </a:spcAft>
            </a:pPr>
            <a:r>
              <a:rPr lang="en-US" sz="5400" b="1" i="0" kern="1200">
                <a:solidFill>
                  <a:schemeClr val="tx1"/>
                </a:solidFill>
                <a:effectLst/>
                <a:latin typeface="+mj-lt"/>
                <a:ea typeface="+mj-ea"/>
                <a:cs typeface="+mj-cs"/>
              </a:rPr>
              <a:t>Features of NumPy</a:t>
            </a:r>
          </a:p>
        </p:txBody>
      </p:sp>
      <p:grpSp>
        <p:nvGrpSpPr>
          <p:cNvPr id="14" name="Group 1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5" name="Rectangle 1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1176F3F-7AC5-2B36-1D62-40FFCEED7353}"/>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fontAlgn="base">
              <a:lnSpc>
                <a:spcPct val="90000"/>
              </a:lnSpc>
              <a:spcAft>
                <a:spcPts val="600"/>
              </a:spcAft>
            </a:pPr>
            <a:r>
              <a:rPr lang="en-US" sz="2400" b="0" i="0" dirty="0">
                <a:effectLst/>
              </a:rPr>
              <a:t>NumPy has </a:t>
            </a:r>
            <a:r>
              <a:rPr lang="en-US" sz="2400" b="1" i="0" dirty="0">
                <a:effectLst/>
              </a:rPr>
              <a:t>various features </a:t>
            </a:r>
            <a:r>
              <a:rPr lang="en-US" sz="2400" b="0" i="0" dirty="0">
                <a:effectLst/>
              </a:rPr>
              <a:t>which make them popular over lists.</a:t>
            </a:r>
          </a:p>
          <a:p>
            <a:pPr fontAlgn="base">
              <a:lnSpc>
                <a:spcPct val="90000"/>
              </a:lnSpc>
              <a:spcAft>
                <a:spcPts val="600"/>
              </a:spcAft>
            </a:pPr>
            <a:r>
              <a:rPr lang="en-US" sz="2400" b="0" i="0" dirty="0">
                <a:effectLst/>
              </a:rPr>
              <a:t>Some of these </a:t>
            </a:r>
            <a:r>
              <a:rPr lang="en-US" sz="2400" b="1" i="0" dirty="0">
                <a:effectLst/>
              </a:rPr>
              <a:t>important features </a:t>
            </a:r>
            <a:r>
              <a:rPr lang="en-US" sz="2400" b="0" i="0" dirty="0">
                <a:effectLst/>
              </a:rPr>
              <a:t>include:</a:t>
            </a:r>
          </a:p>
          <a:p>
            <a:pPr indent="-228600" fontAlgn="base">
              <a:lnSpc>
                <a:spcPct val="90000"/>
              </a:lnSpc>
              <a:spcAft>
                <a:spcPts val="600"/>
              </a:spcAft>
              <a:buFont typeface="Arial" panose="020B0604020202020204" pitchFamily="34" charset="0"/>
              <a:buChar char="•"/>
            </a:pPr>
            <a:r>
              <a:rPr lang="en-US" sz="2400" b="0" i="0" dirty="0">
                <a:effectLst/>
              </a:rPr>
              <a:t>A powerful N-dimensional array object</a:t>
            </a:r>
          </a:p>
          <a:p>
            <a:pPr indent="-228600" fontAlgn="base">
              <a:lnSpc>
                <a:spcPct val="90000"/>
              </a:lnSpc>
              <a:spcAft>
                <a:spcPts val="600"/>
              </a:spcAft>
              <a:buFont typeface="Arial" panose="020B0604020202020204" pitchFamily="34" charset="0"/>
              <a:buChar char="•"/>
            </a:pPr>
            <a:r>
              <a:rPr lang="en-US" sz="2400" b="0" i="0" dirty="0">
                <a:effectLst/>
              </a:rPr>
              <a:t>Sophisticated (broadcasting) functions</a:t>
            </a:r>
          </a:p>
          <a:p>
            <a:pPr indent="-228600" fontAlgn="base">
              <a:lnSpc>
                <a:spcPct val="90000"/>
              </a:lnSpc>
              <a:spcAft>
                <a:spcPts val="600"/>
              </a:spcAft>
              <a:buFont typeface="Arial" panose="020B0604020202020204" pitchFamily="34" charset="0"/>
              <a:buChar char="•"/>
            </a:pPr>
            <a:r>
              <a:rPr lang="en-US" sz="2400" b="0" i="0" dirty="0">
                <a:effectLst/>
              </a:rPr>
              <a:t>Tools for integrating C/C++ and Fortran code</a:t>
            </a:r>
          </a:p>
          <a:p>
            <a:pPr indent="-228600" fontAlgn="base">
              <a:lnSpc>
                <a:spcPct val="90000"/>
              </a:lnSpc>
              <a:spcAft>
                <a:spcPts val="600"/>
              </a:spcAft>
              <a:buFont typeface="Arial" panose="020B0604020202020204" pitchFamily="34" charset="0"/>
              <a:buChar char="•"/>
            </a:pPr>
            <a:r>
              <a:rPr lang="en-US" sz="2400" b="0" i="0" dirty="0">
                <a:effectLst/>
              </a:rPr>
              <a:t>Useful linear algebra, Fourier transform, and random number capabilities</a:t>
            </a:r>
          </a:p>
          <a:p>
            <a:pPr>
              <a:lnSpc>
                <a:spcPct val="90000"/>
              </a:lnSpc>
              <a:spcAft>
                <a:spcPts val="600"/>
              </a:spcAft>
            </a:pPr>
            <a:br>
              <a:rPr lang="en-US" sz="2400" dirty="0"/>
            </a:br>
            <a:endParaRPr lang="en-US" sz="2400" dirty="0"/>
          </a:p>
        </p:txBody>
      </p:sp>
    </p:spTree>
    <p:extLst>
      <p:ext uri="{BB962C8B-B14F-4D97-AF65-F5344CB8AC3E}">
        <p14:creationId xmlns:p14="http://schemas.microsoft.com/office/powerpoint/2010/main" val="34153328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0" name="Rectangle 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93660" y="2599509"/>
            <a:ext cx="10143668" cy="343553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400" b="1" dirty="0"/>
          </a:p>
          <a:p>
            <a:pPr marL="457200" indent="-228600">
              <a:lnSpc>
                <a:spcPct val="90000"/>
              </a:lnSpc>
              <a:spcAft>
                <a:spcPts val="600"/>
              </a:spcAft>
              <a:buFont typeface="Arial" panose="020B0604020202020204" pitchFamily="34" charset="0"/>
              <a:buChar char="•"/>
            </a:pPr>
            <a:r>
              <a:rPr lang="en-US" sz="2400" b="1" dirty="0"/>
              <a:t>You are allowed to have one "unknown" dimension. </a:t>
            </a:r>
          </a:p>
          <a:p>
            <a:pPr marL="457200" indent="-228600">
              <a:lnSpc>
                <a:spcPct val="90000"/>
              </a:lnSpc>
              <a:spcAft>
                <a:spcPts val="600"/>
              </a:spcAft>
              <a:buFont typeface="Arial" panose="020B0604020202020204" pitchFamily="34" charset="0"/>
              <a:buChar char="•"/>
            </a:pPr>
            <a:endParaRPr lang="en-US" sz="2400" b="1" dirty="0"/>
          </a:p>
          <a:p>
            <a:pPr marL="457200" indent="-228600">
              <a:lnSpc>
                <a:spcPct val="90000"/>
              </a:lnSpc>
              <a:spcAft>
                <a:spcPts val="600"/>
              </a:spcAft>
              <a:buFont typeface="Arial" panose="020B0604020202020204" pitchFamily="34" charset="0"/>
              <a:buChar char="•"/>
            </a:pPr>
            <a:r>
              <a:rPr lang="en-US" sz="2400" b="1" dirty="0"/>
              <a:t>Do not specify an exact number for one of the dimensions in the reshape method. </a:t>
            </a:r>
          </a:p>
          <a:p>
            <a:pPr marL="457200" indent="-228600">
              <a:lnSpc>
                <a:spcPct val="90000"/>
              </a:lnSpc>
              <a:spcAft>
                <a:spcPts val="600"/>
              </a:spcAft>
              <a:buFont typeface="Arial" panose="020B0604020202020204" pitchFamily="34" charset="0"/>
              <a:buChar char="•"/>
            </a:pPr>
            <a:endParaRPr lang="en-US" sz="2400" b="1" dirty="0"/>
          </a:p>
          <a:p>
            <a:pPr marL="457200" indent="-228600">
              <a:lnSpc>
                <a:spcPct val="90000"/>
              </a:lnSpc>
              <a:spcAft>
                <a:spcPts val="600"/>
              </a:spcAft>
              <a:buFont typeface="Arial" panose="020B0604020202020204" pitchFamily="34" charset="0"/>
              <a:buChar char="•"/>
            </a:pPr>
            <a:r>
              <a:rPr lang="en-US" sz="2400" b="1" dirty="0"/>
              <a:t>Pass -1 as the value, and NumPy will calculate this number for you.</a:t>
            </a:r>
          </a:p>
        </p:txBody>
      </p:sp>
      <p:sp>
        <p:nvSpPr>
          <p:cNvPr id="4" name="TextBox 3">
            <a:extLst>
              <a:ext uri="{FF2B5EF4-FFF2-40B4-BE49-F238E27FC236}">
                <a16:creationId xmlns:a16="http://schemas.microsoft.com/office/drawing/2014/main" id="{11E446D8-86D5-B139-4D7E-711FC371FABB}"/>
              </a:ext>
            </a:extLst>
          </p:cNvPr>
          <p:cNvSpPr txBox="1"/>
          <p:nvPr/>
        </p:nvSpPr>
        <p:spPr>
          <a:xfrm>
            <a:off x="652850" y="1251332"/>
            <a:ext cx="6166020" cy="538417"/>
          </a:xfrm>
          <a:prstGeom prst="rect">
            <a:avLst/>
          </a:prstGeom>
          <a:noFill/>
        </p:spPr>
        <p:txBody>
          <a:bodyPr wrap="square">
            <a:spAutoFit/>
          </a:bodyPr>
          <a:lstStyle/>
          <a:p>
            <a:pPr>
              <a:lnSpc>
                <a:spcPct val="90000"/>
              </a:lnSpc>
              <a:spcAft>
                <a:spcPts val="600"/>
              </a:spcAft>
            </a:pPr>
            <a:r>
              <a:rPr lang="en-US" sz="3200" b="1" dirty="0"/>
              <a:t>Unknown Dimension </a:t>
            </a:r>
          </a:p>
        </p:txBody>
      </p:sp>
    </p:spTree>
    <p:extLst>
      <p:ext uri="{BB962C8B-B14F-4D97-AF65-F5344CB8AC3E}">
        <p14:creationId xmlns:p14="http://schemas.microsoft.com/office/powerpoint/2010/main" val="9467951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427" y="259808"/>
            <a:ext cx="10580915" cy="4401205"/>
          </a:xfrm>
          <a:prstGeom prst="rect">
            <a:avLst/>
          </a:prstGeom>
        </p:spPr>
        <p:txBody>
          <a:bodyPr wrap="square">
            <a:spAutoFit/>
          </a:bodyPr>
          <a:lstStyle/>
          <a:p>
            <a:pPr algn="just"/>
            <a:r>
              <a:rPr lang="en-US" sz="2800" b="1" dirty="0">
                <a:solidFill>
                  <a:srgbClr val="C00000"/>
                </a:solidFill>
              </a:rPr>
              <a:t>Unknown Dimension</a:t>
            </a:r>
          </a:p>
          <a:p>
            <a:pPr algn="just"/>
            <a:endParaRPr lang="en-US" sz="2800" b="1" dirty="0">
              <a:solidFill>
                <a:srgbClr val="002060"/>
              </a:solidFill>
            </a:endParaRPr>
          </a:p>
          <a:p>
            <a:pPr algn="just"/>
            <a:r>
              <a:rPr lang="en-US" sz="2800" b="1" dirty="0">
                <a:solidFill>
                  <a:srgbClr val="002060"/>
                </a:solidFill>
              </a:rPr>
              <a:t>Example: </a:t>
            </a:r>
          </a:p>
          <a:p>
            <a:pPr algn="just"/>
            <a:endParaRPr lang="en-US" sz="2800" b="1" dirty="0"/>
          </a:p>
          <a:p>
            <a:pPr lvl="2" algn="just"/>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 </a:t>
            </a:r>
          </a:p>
          <a:p>
            <a:pPr lvl="2" algn="just"/>
            <a:r>
              <a:rPr lang="en-US" sz="2800" b="1" dirty="0" err="1">
                <a:solidFill>
                  <a:srgbClr val="C00000"/>
                </a:solidFill>
              </a:rPr>
              <a:t>arr</a:t>
            </a:r>
            <a:r>
              <a:rPr lang="en-US" sz="2800" b="1" dirty="0">
                <a:solidFill>
                  <a:srgbClr val="C00000"/>
                </a:solidFill>
              </a:rPr>
              <a:t> = </a:t>
            </a:r>
            <a:r>
              <a:rPr lang="en-US" sz="2800" b="1" dirty="0" err="1">
                <a:solidFill>
                  <a:srgbClr val="C00000"/>
                </a:solidFill>
              </a:rPr>
              <a:t>np.array</a:t>
            </a:r>
            <a:r>
              <a:rPr lang="en-US" sz="2800" b="1" dirty="0">
                <a:solidFill>
                  <a:srgbClr val="C00000"/>
                </a:solidFill>
              </a:rPr>
              <a:t>([1, 2, 3, 4, 5, 6, 7, 8]) </a:t>
            </a:r>
          </a:p>
          <a:p>
            <a:pPr lvl="2" algn="just"/>
            <a:r>
              <a:rPr lang="en-US" sz="2800" b="1" dirty="0" err="1">
                <a:solidFill>
                  <a:srgbClr val="C00000"/>
                </a:solidFill>
              </a:rPr>
              <a:t>newarr</a:t>
            </a:r>
            <a:r>
              <a:rPr lang="en-US" sz="2800" b="1" dirty="0">
                <a:solidFill>
                  <a:srgbClr val="C00000"/>
                </a:solidFill>
              </a:rPr>
              <a:t> = </a:t>
            </a:r>
            <a:r>
              <a:rPr lang="en-US" sz="2800" b="1" dirty="0" err="1">
                <a:solidFill>
                  <a:srgbClr val="C00000"/>
                </a:solidFill>
              </a:rPr>
              <a:t>arr.reshape</a:t>
            </a:r>
            <a:r>
              <a:rPr lang="en-US" sz="2800" b="1" dirty="0">
                <a:solidFill>
                  <a:srgbClr val="C00000"/>
                </a:solidFill>
              </a:rPr>
              <a:t>(2, 2, -1) </a:t>
            </a:r>
          </a:p>
          <a:p>
            <a:pPr lvl="2" algn="just"/>
            <a:r>
              <a:rPr lang="en-US" sz="2800" b="1" dirty="0">
                <a:solidFill>
                  <a:srgbClr val="C00000"/>
                </a:solidFill>
              </a:rPr>
              <a:t>print(</a:t>
            </a:r>
            <a:r>
              <a:rPr lang="en-US" sz="2800" b="1" dirty="0" err="1">
                <a:solidFill>
                  <a:srgbClr val="C00000"/>
                </a:solidFill>
              </a:rPr>
              <a:t>newarr</a:t>
            </a:r>
            <a:r>
              <a:rPr lang="en-US" sz="2800" b="1" dirty="0">
                <a:solidFill>
                  <a:srgbClr val="C00000"/>
                </a:solidFill>
              </a:rPr>
              <a:t>) </a:t>
            </a:r>
          </a:p>
          <a:p>
            <a:pPr algn="just"/>
            <a:endParaRPr lang="en-US" sz="2800" b="1" dirty="0"/>
          </a:p>
          <a:p>
            <a:pPr algn="just"/>
            <a:r>
              <a:rPr lang="en-US" sz="2800" b="1" dirty="0">
                <a:solidFill>
                  <a:srgbClr val="0070C0"/>
                </a:solidFill>
              </a:rPr>
              <a:t>//Convert 1D array with 8 elements to 3D array with 2x2 elements:</a:t>
            </a:r>
          </a:p>
        </p:txBody>
      </p:sp>
      <p:pic>
        <p:nvPicPr>
          <p:cNvPr id="3" name="Picture 2"/>
          <p:cNvPicPr>
            <a:picLocks noChangeAspect="1"/>
          </p:cNvPicPr>
          <p:nvPr/>
        </p:nvPicPr>
        <p:blipFill>
          <a:blip r:embed="rId2"/>
          <a:stretch>
            <a:fillRect/>
          </a:stretch>
        </p:blipFill>
        <p:spPr>
          <a:xfrm>
            <a:off x="7696880" y="856342"/>
            <a:ext cx="3319462" cy="2583797"/>
          </a:xfrm>
          <a:prstGeom prst="rect">
            <a:avLst/>
          </a:prstGeom>
        </p:spPr>
      </p:pic>
    </p:spTree>
    <p:extLst>
      <p:ext uri="{BB962C8B-B14F-4D97-AF65-F5344CB8AC3E}">
        <p14:creationId xmlns:p14="http://schemas.microsoft.com/office/powerpoint/2010/main" val="29195884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8285" y="716393"/>
            <a:ext cx="10116457" cy="4585871"/>
          </a:xfrm>
          <a:prstGeom prst="rect">
            <a:avLst/>
          </a:prstGeom>
        </p:spPr>
        <p:txBody>
          <a:bodyPr wrap="square">
            <a:spAutoFit/>
          </a:bodyPr>
          <a:lstStyle/>
          <a:p>
            <a:pPr algn="just"/>
            <a:r>
              <a:rPr lang="en-US" sz="2800" b="1" dirty="0">
                <a:solidFill>
                  <a:srgbClr val="C00000"/>
                </a:solidFill>
              </a:rPr>
              <a:t>Flattening the arrays </a:t>
            </a:r>
          </a:p>
          <a:p>
            <a:pPr algn="just"/>
            <a:endParaRPr lang="en-US" sz="2400" b="1" dirty="0">
              <a:solidFill>
                <a:srgbClr val="002060"/>
              </a:solidFill>
            </a:endParaRPr>
          </a:p>
          <a:p>
            <a:pPr algn="just"/>
            <a:r>
              <a:rPr lang="en-US" sz="2400" b="1" dirty="0">
                <a:solidFill>
                  <a:srgbClr val="002060"/>
                </a:solidFill>
              </a:rPr>
              <a:t>Means converting a multidimensional array into a 1D array. </a:t>
            </a:r>
          </a:p>
          <a:p>
            <a:pPr algn="just"/>
            <a:endParaRPr lang="en-US" sz="2400" b="1" dirty="0">
              <a:solidFill>
                <a:srgbClr val="002060"/>
              </a:solidFill>
            </a:endParaRPr>
          </a:p>
          <a:p>
            <a:pPr algn="just"/>
            <a:r>
              <a:rPr lang="en-US" sz="2400" b="1" dirty="0">
                <a:solidFill>
                  <a:srgbClr val="002060"/>
                </a:solidFill>
              </a:rPr>
              <a:t>Use reshape(-1) to do this. </a:t>
            </a:r>
          </a:p>
          <a:p>
            <a:pPr algn="just"/>
            <a:endParaRPr lang="en-US" sz="2400" b="1" dirty="0">
              <a:solidFill>
                <a:srgbClr val="002060"/>
              </a:solidFill>
            </a:endParaRPr>
          </a:p>
          <a:p>
            <a:pPr algn="just"/>
            <a:r>
              <a:rPr lang="en-US" sz="2400" b="1" dirty="0">
                <a:solidFill>
                  <a:srgbClr val="002060"/>
                </a:solidFill>
              </a:rPr>
              <a:t>Example: </a:t>
            </a:r>
          </a:p>
          <a:p>
            <a:pPr lvl="1" algn="just"/>
            <a:r>
              <a:rPr lang="en-US" sz="2400" b="1" dirty="0">
                <a:solidFill>
                  <a:srgbClr val="C00000"/>
                </a:solidFill>
              </a:rPr>
              <a:t>import </a:t>
            </a:r>
            <a:r>
              <a:rPr lang="en-US" sz="2400" b="1" dirty="0" err="1">
                <a:solidFill>
                  <a:srgbClr val="C00000"/>
                </a:solidFill>
              </a:rPr>
              <a:t>numpy</a:t>
            </a:r>
            <a:r>
              <a:rPr lang="en-US" sz="2400" b="1" dirty="0">
                <a:solidFill>
                  <a:srgbClr val="C00000"/>
                </a:solidFill>
              </a:rPr>
              <a:t> as np </a:t>
            </a:r>
          </a:p>
          <a:p>
            <a:pPr lvl="1" algn="just"/>
            <a:r>
              <a:rPr lang="en-US" sz="2400" b="1" dirty="0" err="1">
                <a:solidFill>
                  <a:srgbClr val="C00000"/>
                </a:solidFill>
              </a:rPr>
              <a:t>arr</a:t>
            </a:r>
            <a:r>
              <a:rPr lang="en-US" sz="2400" b="1" dirty="0">
                <a:solidFill>
                  <a:srgbClr val="C00000"/>
                </a:solidFill>
              </a:rPr>
              <a:t> = </a:t>
            </a:r>
            <a:r>
              <a:rPr lang="en-US" sz="2400" b="1" dirty="0" err="1">
                <a:solidFill>
                  <a:srgbClr val="C00000"/>
                </a:solidFill>
              </a:rPr>
              <a:t>np.array</a:t>
            </a:r>
            <a:r>
              <a:rPr lang="en-US" sz="2400" b="1" dirty="0">
                <a:solidFill>
                  <a:srgbClr val="C00000"/>
                </a:solidFill>
              </a:rPr>
              <a:t>([[1, 2, 3], [4, 5, 6]]) </a:t>
            </a:r>
          </a:p>
          <a:p>
            <a:pPr lvl="1" algn="just"/>
            <a:r>
              <a:rPr lang="en-US" sz="2400" b="1" dirty="0">
                <a:solidFill>
                  <a:srgbClr val="C00000"/>
                </a:solidFill>
              </a:rPr>
              <a:t>print(</a:t>
            </a:r>
            <a:r>
              <a:rPr lang="en-US" sz="2400" b="1" dirty="0" err="1">
                <a:solidFill>
                  <a:srgbClr val="C00000"/>
                </a:solidFill>
              </a:rPr>
              <a:t>arr</a:t>
            </a:r>
            <a:r>
              <a:rPr lang="en-US" sz="2400" b="1" dirty="0">
                <a:solidFill>
                  <a:srgbClr val="C00000"/>
                </a:solidFill>
              </a:rPr>
              <a:t>) </a:t>
            </a:r>
            <a:r>
              <a:rPr lang="en-US" sz="2400" b="1" dirty="0" err="1">
                <a:solidFill>
                  <a:srgbClr val="C00000"/>
                </a:solidFill>
              </a:rPr>
              <a:t>newarr</a:t>
            </a:r>
            <a:r>
              <a:rPr lang="en-US" sz="2400" b="1" dirty="0">
                <a:solidFill>
                  <a:srgbClr val="C00000"/>
                </a:solidFill>
              </a:rPr>
              <a:t> = </a:t>
            </a:r>
            <a:r>
              <a:rPr lang="en-US" sz="2400" b="1" dirty="0" err="1">
                <a:solidFill>
                  <a:srgbClr val="C00000"/>
                </a:solidFill>
              </a:rPr>
              <a:t>arr.reshape</a:t>
            </a:r>
            <a:r>
              <a:rPr lang="en-US" sz="2400" b="1" dirty="0">
                <a:solidFill>
                  <a:srgbClr val="C00000"/>
                </a:solidFill>
              </a:rPr>
              <a:t>(-1)     </a:t>
            </a:r>
          </a:p>
          <a:p>
            <a:pPr lvl="1" algn="just"/>
            <a:r>
              <a:rPr lang="en-US" sz="2400" b="1" dirty="0">
                <a:solidFill>
                  <a:srgbClr val="C00000"/>
                </a:solidFill>
              </a:rPr>
              <a:t> //Convert the array into a 1D array: </a:t>
            </a:r>
          </a:p>
          <a:p>
            <a:pPr lvl="1" algn="just"/>
            <a:r>
              <a:rPr lang="en-US" sz="2400" b="1" dirty="0">
                <a:solidFill>
                  <a:srgbClr val="C00000"/>
                </a:solidFill>
              </a:rPr>
              <a:t>print(</a:t>
            </a:r>
            <a:r>
              <a:rPr lang="en-US" sz="2400" b="1" dirty="0" err="1">
                <a:solidFill>
                  <a:srgbClr val="C00000"/>
                </a:solidFill>
              </a:rPr>
              <a:t>newarr</a:t>
            </a:r>
            <a:r>
              <a:rPr lang="en-US" sz="2400" b="1" dirty="0">
                <a:solidFill>
                  <a:srgbClr val="C00000"/>
                </a:solidFill>
              </a:rPr>
              <a:t>)</a:t>
            </a:r>
          </a:p>
        </p:txBody>
      </p:sp>
      <p:pic>
        <p:nvPicPr>
          <p:cNvPr id="3" name="Picture 2"/>
          <p:cNvPicPr>
            <a:picLocks noChangeAspect="1"/>
          </p:cNvPicPr>
          <p:nvPr/>
        </p:nvPicPr>
        <p:blipFill>
          <a:blip r:embed="rId2"/>
          <a:stretch>
            <a:fillRect/>
          </a:stretch>
        </p:blipFill>
        <p:spPr>
          <a:xfrm>
            <a:off x="7275058" y="2742067"/>
            <a:ext cx="2986542" cy="2171020"/>
          </a:xfrm>
          <a:prstGeom prst="rect">
            <a:avLst/>
          </a:prstGeom>
        </p:spPr>
      </p:pic>
    </p:spTree>
    <p:extLst>
      <p:ext uri="{BB962C8B-B14F-4D97-AF65-F5344CB8AC3E}">
        <p14:creationId xmlns:p14="http://schemas.microsoft.com/office/powerpoint/2010/main" val="41152350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3" name="Freeform: Shape 12">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6" name="Freeform: Shape 15">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4" name="Rectangle 3"/>
          <p:cNvSpPr/>
          <p:nvPr/>
        </p:nvSpPr>
        <p:spPr>
          <a:xfrm>
            <a:off x="3502731" y="1542402"/>
            <a:ext cx="5186842" cy="23879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b="1" kern="1200">
                <a:solidFill>
                  <a:schemeClr val="tx2"/>
                </a:solidFill>
                <a:latin typeface="+mj-lt"/>
                <a:ea typeface="+mj-ea"/>
                <a:cs typeface="+mj-cs"/>
              </a:rPr>
              <a:t>Array Iterating</a:t>
            </a:r>
          </a:p>
        </p:txBody>
      </p:sp>
      <p:grpSp>
        <p:nvGrpSpPr>
          <p:cNvPr id="24" name="Group 23">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5" name="Freeform: Shape 24">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8" name="Freeform: Shape 27">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31" name="Freeform: Shape 30">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4" name="Freeform: Shape 33">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569915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3429" y="519836"/>
            <a:ext cx="9681028" cy="5386090"/>
          </a:xfrm>
          <a:prstGeom prst="rect">
            <a:avLst/>
          </a:prstGeom>
        </p:spPr>
        <p:txBody>
          <a:bodyPr wrap="square">
            <a:spAutoFit/>
          </a:bodyPr>
          <a:lstStyle/>
          <a:p>
            <a:pPr algn="just"/>
            <a:r>
              <a:rPr lang="en-US" sz="3200" b="1" dirty="0">
                <a:solidFill>
                  <a:srgbClr val="C00000"/>
                </a:solidFill>
              </a:rPr>
              <a:t>Iterating Arrays </a:t>
            </a:r>
          </a:p>
          <a:p>
            <a:pPr marL="342900" indent="-342900" algn="just">
              <a:buFont typeface="Arial" panose="020B0604020202020204" pitchFamily="34" charset="0"/>
              <a:buChar char="•"/>
            </a:pPr>
            <a:endParaRPr lang="en-US" sz="2400" b="1" dirty="0"/>
          </a:p>
          <a:p>
            <a:pPr marL="342900" indent="-342900" algn="just">
              <a:buFont typeface="Arial" panose="020B0604020202020204" pitchFamily="34" charset="0"/>
              <a:buChar char="•"/>
            </a:pPr>
            <a:r>
              <a:rPr lang="en-US" sz="2400" b="1" dirty="0">
                <a:solidFill>
                  <a:srgbClr val="002060"/>
                </a:solidFill>
              </a:rPr>
              <a:t>Iterating means going through elements one by one. </a:t>
            </a:r>
          </a:p>
          <a:p>
            <a:pPr marL="342900" indent="-342900" algn="just">
              <a:buFont typeface="Arial" panose="020B0604020202020204" pitchFamily="34" charset="0"/>
              <a:buChar char="•"/>
            </a:pPr>
            <a:endParaRPr lang="en-US" sz="2400" b="1" dirty="0">
              <a:solidFill>
                <a:srgbClr val="002060"/>
              </a:solidFill>
            </a:endParaRPr>
          </a:p>
          <a:p>
            <a:pPr marL="342900" indent="-342900" algn="just">
              <a:buFont typeface="Arial" panose="020B0604020202020204" pitchFamily="34" charset="0"/>
              <a:buChar char="•"/>
            </a:pPr>
            <a:r>
              <a:rPr lang="en-US" sz="2400" b="1" dirty="0">
                <a:solidFill>
                  <a:srgbClr val="002060"/>
                </a:solidFill>
              </a:rPr>
              <a:t>As we deal with multi-dimensional arrays in </a:t>
            </a:r>
            <a:r>
              <a:rPr lang="en-US" sz="2400" b="1" dirty="0" err="1">
                <a:solidFill>
                  <a:srgbClr val="002060"/>
                </a:solidFill>
              </a:rPr>
              <a:t>numpy</a:t>
            </a:r>
            <a:r>
              <a:rPr lang="en-US" sz="2400" b="1" dirty="0">
                <a:solidFill>
                  <a:srgbClr val="002060"/>
                </a:solidFill>
              </a:rPr>
              <a:t>, we can do this using basic for loop of python. </a:t>
            </a:r>
          </a:p>
          <a:p>
            <a:pPr marL="342900" indent="-342900" algn="just">
              <a:buFont typeface="Arial" panose="020B0604020202020204" pitchFamily="34" charset="0"/>
              <a:buChar char="•"/>
            </a:pPr>
            <a:endParaRPr lang="en-US" sz="2400" b="1" dirty="0">
              <a:solidFill>
                <a:srgbClr val="002060"/>
              </a:solidFill>
            </a:endParaRPr>
          </a:p>
          <a:p>
            <a:pPr marL="342900" indent="-342900" algn="just">
              <a:buFont typeface="Arial" panose="020B0604020202020204" pitchFamily="34" charset="0"/>
              <a:buChar char="•"/>
            </a:pPr>
            <a:r>
              <a:rPr lang="en-US" sz="2400" b="1" dirty="0">
                <a:solidFill>
                  <a:srgbClr val="002060"/>
                </a:solidFill>
              </a:rPr>
              <a:t>If we iterate on a 1-D array it will go through each element one by one. </a:t>
            </a:r>
          </a:p>
          <a:p>
            <a:pPr algn="just"/>
            <a:endParaRPr lang="en-US" sz="2400" b="1" dirty="0"/>
          </a:p>
          <a:p>
            <a:pPr algn="just"/>
            <a:r>
              <a:rPr lang="en-US" sz="2400" b="1" dirty="0">
                <a:solidFill>
                  <a:srgbClr val="C00000"/>
                </a:solidFill>
              </a:rPr>
              <a:t>Example: </a:t>
            </a:r>
          </a:p>
          <a:p>
            <a:pPr lvl="3" algn="just"/>
            <a:r>
              <a:rPr lang="en-US" sz="2400" b="1" dirty="0">
                <a:solidFill>
                  <a:srgbClr val="C00000"/>
                </a:solidFill>
              </a:rPr>
              <a:t>import </a:t>
            </a:r>
            <a:r>
              <a:rPr lang="en-US" sz="2400" b="1" dirty="0" err="1">
                <a:solidFill>
                  <a:srgbClr val="C00000"/>
                </a:solidFill>
              </a:rPr>
              <a:t>numpy</a:t>
            </a:r>
            <a:r>
              <a:rPr lang="en-US" sz="2400" b="1" dirty="0">
                <a:solidFill>
                  <a:srgbClr val="C00000"/>
                </a:solidFill>
              </a:rPr>
              <a:t> as np </a:t>
            </a:r>
          </a:p>
          <a:p>
            <a:pPr lvl="3" algn="just"/>
            <a:r>
              <a:rPr lang="en-US" sz="2400" b="1" dirty="0" err="1">
                <a:solidFill>
                  <a:srgbClr val="C00000"/>
                </a:solidFill>
              </a:rPr>
              <a:t>arr</a:t>
            </a:r>
            <a:r>
              <a:rPr lang="en-US" sz="2400" b="1" dirty="0">
                <a:solidFill>
                  <a:srgbClr val="C00000"/>
                </a:solidFill>
              </a:rPr>
              <a:t> = </a:t>
            </a:r>
            <a:r>
              <a:rPr lang="en-US" sz="2400" b="1" dirty="0" err="1">
                <a:solidFill>
                  <a:srgbClr val="C00000"/>
                </a:solidFill>
              </a:rPr>
              <a:t>np.array</a:t>
            </a:r>
            <a:r>
              <a:rPr lang="en-US" sz="2400" b="1" dirty="0">
                <a:solidFill>
                  <a:srgbClr val="C00000"/>
                </a:solidFill>
              </a:rPr>
              <a:t>([1, 2, 3]) </a:t>
            </a:r>
          </a:p>
          <a:p>
            <a:pPr lvl="3" algn="just"/>
            <a:r>
              <a:rPr lang="en-US" sz="2400" b="1" dirty="0">
                <a:solidFill>
                  <a:srgbClr val="C00000"/>
                </a:solidFill>
              </a:rPr>
              <a:t>for x in </a:t>
            </a:r>
            <a:r>
              <a:rPr lang="en-US" sz="2400" b="1" dirty="0" err="1">
                <a:solidFill>
                  <a:srgbClr val="C00000"/>
                </a:solidFill>
              </a:rPr>
              <a:t>arr</a:t>
            </a:r>
            <a:r>
              <a:rPr lang="en-US" sz="2400" b="1" dirty="0">
                <a:solidFill>
                  <a:srgbClr val="C00000"/>
                </a:solidFill>
              </a:rPr>
              <a:t>: </a:t>
            </a:r>
          </a:p>
          <a:p>
            <a:pPr lvl="3" algn="just"/>
            <a:r>
              <a:rPr lang="en-US" sz="2400" b="1" dirty="0">
                <a:solidFill>
                  <a:srgbClr val="C00000"/>
                </a:solidFill>
              </a:rPr>
              <a:t>     print(x)</a:t>
            </a:r>
          </a:p>
        </p:txBody>
      </p:sp>
      <p:pic>
        <p:nvPicPr>
          <p:cNvPr id="3" name="Picture 2"/>
          <p:cNvPicPr>
            <a:picLocks noChangeAspect="1"/>
          </p:cNvPicPr>
          <p:nvPr/>
        </p:nvPicPr>
        <p:blipFill>
          <a:blip r:embed="rId2"/>
          <a:stretch>
            <a:fillRect/>
          </a:stretch>
        </p:blipFill>
        <p:spPr>
          <a:xfrm>
            <a:off x="6290581" y="4146323"/>
            <a:ext cx="3361418" cy="1917429"/>
          </a:xfrm>
          <a:prstGeom prst="rect">
            <a:avLst/>
          </a:prstGeom>
        </p:spPr>
      </p:pic>
    </p:spTree>
    <p:extLst>
      <p:ext uri="{BB962C8B-B14F-4D97-AF65-F5344CB8AC3E}">
        <p14:creationId xmlns:p14="http://schemas.microsoft.com/office/powerpoint/2010/main" val="37993470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543" y="724266"/>
            <a:ext cx="7082972" cy="5262979"/>
          </a:xfrm>
          <a:prstGeom prst="rect">
            <a:avLst/>
          </a:prstGeom>
        </p:spPr>
        <p:txBody>
          <a:bodyPr wrap="square">
            <a:spAutoFit/>
          </a:bodyPr>
          <a:lstStyle/>
          <a:p>
            <a:pPr algn="just"/>
            <a:r>
              <a:rPr lang="en-US" sz="2800" b="1" dirty="0">
                <a:solidFill>
                  <a:srgbClr val="002060"/>
                </a:solidFill>
              </a:rPr>
              <a:t>Iterating 2-D Arrays </a:t>
            </a:r>
          </a:p>
          <a:p>
            <a:pPr algn="just"/>
            <a:endParaRPr lang="en-US" sz="2800" b="1" dirty="0">
              <a:solidFill>
                <a:srgbClr val="002060"/>
              </a:solidFill>
            </a:endParaRPr>
          </a:p>
          <a:p>
            <a:pPr algn="just"/>
            <a:r>
              <a:rPr lang="en-US" sz="2800" b="1" dirty="0">
                <a:solidFill>
                  <a:srgbClr val="002060"/>
                </a:solidFill>
              </a:rPr>
              <a:t>In a 2-D array it will go through all the rows. </a:t>
            </a:r>
          </a:p>
          <a:p>
            <a:pPr algn="just"/>
            <a:endParaRPr lang="en-US" sz="2800" b="1" dirty="0"/>
          </a:p>
          <a:p>
            <a:pPr lvl="1" algn="just"/>
            <a:r>
              <a:rPr lang="en-US" sz="2800" b="1" dirty="0">
                <a:solidFill>
                  <a:srgbClr val="C00000"/>
                </a:solidFill>
              </a:rPr>
              <a:t>Example: </a:t>
            </a:r>
          </a:p>
          <a:p>
            <a:pPr lvl="3" algn="just"/>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 </a:t>
            </a:r>
          </a:p>
          <a:p>
            <a:pPr lvl="3" algn="just"/>
            <a:r>
              <a:rPr lang="en-US" sz="2800" b="1" dirty="0" err="1">
                <a:solidFill>
                  <a:srgbClr val="C00000"/>
                </a:solidFill>
              </a:rPr>
              <a:t>arr</a:t>
            </a:r>
            <a:r>
              <a:rPr lang="en-US" sz="2800" b="1" dirty="0">
                <a:solidFill>
                  <a:srgbClr val="C00000"/>
                </a:solidFill>
              </a:rPr>
              <a:t> = </a:t>
            </a:r>
            <a:r>
              <a:rPr lang="en-US" sz="2800" b="1" dirty="0" err="1">
                <a:solidFill>
                  <a:srgbClr val="C00000"/>
                </a:solidFill>
              </a:rPr>
              <a:t>np.array</a:t>
            </a:r>
            <a:r>
              <a:rPr lang="en-US" sz="2800" b="1" dirty="0">
                <a:solidFill>
                  <a:srgbClr val="C00000"/>
                </a:solidFill>
              </a:rPr>
              <a:t>([[1, 2, 3], [4, 5, 6]]) </a:t>
            </a:r>
          </a:p>
          <a:p>
            <a:pPr lvl="3" algn="just"/>
            <a:r>
              <a:rPr lang="en-US" sz="2800" b="1" dirty="0">
                <a:solidFill>
                  <a:srgbClr val="C00000"/>
                </a:solidFill>
              </a:rPr>
              <a:t>for x in </a:t>
            </a:r>
            <a:r>
              <a:rPr lang="en-US" sz="2800" b="1" dirty="0" err="1">
                <a:solidFill>
                  <a:srgbClr val="C00000"/>
                </a:solidFill>
              </a:rPr>
              <a:t>arr</a:t>
            </a:r>
            <a:r>
              <a:rPr lang="en-US" sz="2800" b="1" dirty="0">
                <a:solidFill>
                  <a:srgbClr val="C00000"/>
                </a:solidFill>
              </a:rPr>
              <a:t>: </a:t>
            </a:r>
          </a:p>
          <a:p>
            <a:pPr lvl="3" algn="just"/>
            <a:r>
              <a:rPr lang="en-US" sz="2800" b="1" dirty="0">
                <a:solidFill>
                  <a:srgbClr val="C00000"/>
                </a:solidFill>
              </a:rPr>
              <a:t>     print(x) </a:t>
            </a:r>
          </a:p>
          <a:p>
            <a:pPr algn="just"/>
            <a:endParaRPr lang="en-US" sz="2800" b="1" dirty="0"/>
          </a:p>
          <a:p>
            <a:pPr algn="just"/>
            <a:r>
              <a:rPr lang="en-US" sz="2800" b="1" dirty="0">
                <a:solidFill>
                  <a:srgbClr val="002060"/>
                </a:solidFill>
              </a:rPr>
              <a:t>If we iterate on a n-D array it will go through n-1th dimension one by one.</a:t>
            </a:r>
          </a:p>
        </p:txBody>
      </p:sp>
      <p:pic>
        <p:nvPicPr>
          <p:cNvPr id="3" name="Picture 2"/>
          <p:cNvPicPr>
            <a:picLocks noChangeAspect="1"/>
          </p:cNvPicPr>
          <p:nvPr/>
        </p:nvPicPr>
        <p:blipFill>
          <a:blip r:embed="rId2"/>
          <a:stretch>
            <a:fillRect/>
          </a:stretch>
        </p:blipFill>
        <p:spPr>
          <a:xfrm>
            <a:off x="7899854" y="2984952"/>
            <a:ext cx="3906310" cy="1674133"/>
          </a:xfrm>
          <a:prstGeom prst="rect">
            <a:avLst/>
          </a:prstGeom>
        </p:spPr>
      </p:pic>
    </p:spTree>
    <p:extLst>
      <p:ext uri="{BB962C8B-B14F-4D97-AF65-F5344CB8AC3E}">
        <p14:creationId xmlns:p14="http://schemas.microsoft.com/office/powerpoint/2010/main" val="19139443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4057" y="593636"/>
            <a:ext cx="10334172" cy="5262979"/>
          </a:xfrm>
          <a:prstGeom prst="rect">
            <a:avLst/>
          </a:prstGeom>
        </p:spPr>
        <p:txBody>
          <a:bodyPr wrap="square">
            <a:spAutoFit/>
          </a:bodyPr>
          <a:lstStyle/>
          <a:p>
            <a:pPr algn="just"/>
            <a:r>
              <a:rPr lang="en-US" sz="2800" b="1" dirty="0">
                <a:solidFill>
                  <a:srgbClr val="C00000"/>
                </a:solidFill>
              </a:rPr>
              <a:t>Iterating 2-D Arrays </a:t>
            </a:r>
          </a:p>
          <a:p>
            <a:pPr algn="just"/>
            <a:endParaRPr lang="en-US" sz="2800" b="1" dirty="0">
              <a:solidFill>
                <a:srgbClr val="002060"/>
              </a:solidFill>
            </a:endParaRPr>
          </a:p>
          <a:p>
            <a:pPr algn="just"/>
            <a:r>
              <a:rPr lang="en-US" sz="2800" b="1" dirty="0">
                <a:solidFill>
                  <a:srgbClr val="002060"/>
                </a:solidFill>
              </a:rPr>
              <a:t>	To return the actual values, the scalars, we have to iterate the arrays in each dimension. </a:t>
            </a:r>
          </a:p>
          <a:p>
            <a:pPr algn="just"/>
            <a:endParaRPr lang="en-US" sz="2800" b="1" dirty="0">
              <a:solidFill>
                <a:srgbClr val="002060"/>
              </a:solidFill>
            </a:endParaRPr>
          </a:p>
          <a:p>
            <a:pPr algn="just"/>
            <a:r>
              <a:rPr lang="en-US" sz="2800" b="1" dirty="0">
                <a:solidFill>
                  <a:srgbClr val="002060"/>
                </a:solidFill>
              </a:rPr>
              <a:t>Example: </a:t>
            </a:r>
          </a:p>
          <a:p>
            <a:pPr algn="just"/>
            <a:endParaRPr lang="en-US" sz="2800" b="1" dirty="0"/>
          </a:p>
          <a:p>
            <a:pPr lvl="2" algn="just"/>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 </a:t>
            </a:r>
          </a:p>
          <a:p>
            <a:pPr lvl="2" algn="just"/>
            <a:r>
              <a:rPr lang="en-US" sz="2800" b="1" dirty="0" err="1">
                <a:solidFill>
                  <a:srgbClr val="C00000"/>
                </a:solidFill>
              </a:rPr>
              <a:t>arr</a:t>
            </a:r>
            <a:r>
              <a:rPr lang="en-US" sz="2800" b="1" dirty="0">
                <a:solidFill>
                  <a:srgbClr val="C00000"/>
                </a:solidFill>
              </a:rPr>
              <a:t> = </a:t>
            </a:r>
            <a:r>
              <a:rPr lang="en-US" sz="2800" b="1" dirty="0" err="1">
                <a:solidFill>
                  <a:srgbClr val="C00000"/>
                </a:solidFill>
              </a:rPr>
              <a:t>np.array</a:t>
            </a:r>
            <a:r>
              <a:rPr lang="en-US" sz="2800" b="1" dirty="0">
                <a:solidFill>
                  <a:srgbClr val="C00000"/>
                </a:solidFill>
              </a:rPr>
              <a:t>([[1, 2, 3], [4, 5, 6]]) </a:t>
            </a:r>
          </a:p>
          <a:p>
            <a:pPr lvl="2" algn="just"/>
            <a:r>
              <a:rPr lang="en-US" sz="2800" b="1" dirty="0">
                <a:solidFill>
                  <a:srgbClr val="C00000"/>
                </a:solidFill>
              </a:rPr>
              <a:t>for x in </a:t>
            </a:r>
            <a:r>
              <a:rPr lang="en-US" sz="2800" b="1" dirty="0" err="1">
                <a:solidFill>
                  <a:srgbClr val="C00000"/>
                </a:solidFill>
              </a:rPr>
              <a:t>arr</a:t>
            </a:r>
            <a:r>
              <a:rPr lang="en-US" sz="2800" b="1" dirty="0">
                <a:solidFill>
                  <a:srgbClr val="C00000"/>
                </a:solidFill>
              </a:rPr>
              <a:t>: </a:t>
            </a:r>
          </a:p>
          <a:p>
            <a:pPr lvl="2" algn="just"/>
            <a:r>
              <a:rPr lang="en-US" sz="2800" b="1" dirty="0">
                <a:solidFill>
                  <a:srgbClr val="C00000"/>
                </a:solidFill>
              </a:rPr>
              <a:t>	for y in x: </a:t>
            </a:r>
          </a:p>
          <a:p>
            <a:pPr lvl="2" algn="just"/>
            <a:r>
              <a:rPr lang="en-US" sz="2800" b="1" dirty="0">
                <a:solidFill>
                  <a:srgbClr val="C00000"/>
                </a:solidFill>
              </a:rPr>
              <a:t>		print(y)</a:t>
            </a:r>
          </a:p>
        </p:txBody>
      </p:sp>
      <p:pic>
        <p:nvPicPr>
          <p:cNvPr id="3" name="Picture 2"/>
          <p:cNvPicPr>
            <a:picLocks noChangeAspect="1"/>
          </p:cNvPicPr>
          <p:nvPr/>
        </p:nvPicPr>
        <p:blipFill>
          <a:blip r:embed="rId2"/>
          <a:stretch>
            <a:fillRect/>
          </a:stretch>
        </p:blipFill>
        <p:spPr>
          <a:xfrm>
            <a:off x="7605258" y="2129518"/>
            <a:ext cx="2714399" cy="3344140"/>
          </a:xfrm>
          <a:prstGeom prst="rect">
            <a:avLst/>
          </a:prstGeom>
        </p:spPr>
      </p:pic>
    </p:spTree>
    <p:extLst>
      <p:ext uri="{BB962C8B-B14F-4D97-AF65-F5344CB8AC3E}">
        <p14:creationId xmlns:p14="http://schemas.microsoft.com/office/powerpoint/2010/main" val="22269910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4114" y="572478"/>
            <a:ext cx="11175999" cy="3970318"/>
          </a:xfrm>
          <a:prstGeom prst="rect">
            <a:avLst/>
          </a:prstGeom>
        </p:spPr>
        <p:txBody>
          <a:bodyPr wrap="square">
            <a:spAutoFit/>
          </a:bodyPr>
          <a:lstStyle/>
          <a:p>
            <a:pPr algn="just"/>
            <a:r>
              <a:rPr lang="en-US" sz="2800" b="1" dirty="0">
                <a:solidFill>
                  <a:srgbClr val="002060"/>
                </a:solidFill>
              </a:rPr>
              <a:t>Iterating 3-D Arrays </a:t>
            </a:r>
          </a:p>
          <a:p>
            <a:pPr algn="just"/>
            <a:endParaRPr lang="en-US" sz="2800" b="1" dirty="0">
              <a:solidFill>
                <a:srgbClr val="002060"/>
              </a:solidFill>
            </a:endParaRPr>
          </a:p>
          <a:p>
            <a:pPr algn="just"/>
            <a:r>
              <a:rPr lang="en-US" sz="2800" b="1" dirty="0">
                <a:solidFill>
                  <a:srgbClr val="002060"/>
                </a:solidFill>
              </a:rPr>
              <a:t>In a 3-D array it will go through all 2D arrays. </a:t>
            </a:r>
          </a:p>
          <a:p>
            <a:pPr algn="just"/>
            <a:r>
              <a:rPr lang="en-US" sz="2800" b="1" dirty="0"/>
              <a:t> </a:t>
            </a:r>
          </a:p>
          <a:p>
            <a:pPr algn="just"/>
            <a:r>
              <a:rPr lang="en-US" sz="2800" b="1" dirty="0">
                <a:solidFill>
                  <a:srgbClr val="C00000"/>
                </a:solidFill>
              </a:rPr>
              <a:t>Example: </a:t>
            </a:r>
          </a:p>
          <a:p>
            <a:pPr lvl="1" algn="just"/>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 </a:t>
            </a:r>
          </a:p>
          <a:p>
            <a:pPr lvl="1" algn="just"/>
            <a:r>
              <a:rPr lang="en-US" sz="2800" b="1" dirty="0" err="1">
                <a:solidFill>
                  <a:srgbClr val="C00000"/>
                </a:solidFill>
              </a:rPr>
              <a:t>arr</a:t>
            </a:r>
            <a:r>
              <a:rPr lang="en-US" sz="2800" b="1" dirty="0">
                <a:solidFill>
                  <a:srgbClr val="C00000"/>
                </a:solidFill>
              </a:rPr>
              <a:t> = </a:t>
            </a:r>
            <a:r>
              <a:rPr lang="en-US" sz="2800" b="1" dirty="0" err="1">
                <a:solidFill>
                  <a:srgbClr val="C00000"/>
                </a:solidFill>
              </a:rPr>
              <a:t>np.array</a:t>
            </a:r>
            <a:r>
              <a:rPr lang="en-US" sz="2800" b="1" dirty="0">
                <a:solidFill>
                  <a:srgbClr val="C00000"/>
                </a:solidFill>
              </a:rPr>
              <a:t>([[[1, 2, 3], [4, 5, 6]], [[7, 8, 9], [10, 11, 12]]]) </a:t>
            </a:r>
          </a:p>
          <a:p>
            <a:pPr lvl="1" algn="just"/>
            <a:r>
              <a:rPr lang="en-US" sz="2800" b="1" dirty="0">
                <a:solidFill>
                  <a:srgbClr val="C00000"/>
                </a:solidFill>
              </a:rPr>
              <a:t>for x in </a:t>
            </a:r>
            <a:r>
              <a:rPr lang="en-US" sz="2800" b="1" dirty="0" err="1">
                <a:solidFill>
                  <a:srgbClr val="C00000"/>
                </a:solidFill>
              </a:rPr>
              <a:t>arr</a:t>
            </a:r>
            <a:r>
              <a:rPr lang="en-US" sz="2800" b="1" dirty="0">
                <a:solidFill>
                  <a:srgbClr val="C00000"/>
                </a:solidFill>
              </a:rPr>
              <a:t>: </a:t>
            </a:r>
          </a:p>
          <a:p>
            <a:pPr lvl="1" algn="just"/>
            <a:r>
              <a:rPr lang="en-US" sz="2800" b="1" dirty="0">
                <a:solidFill>
                  <a:srgbClr val="C00000"/>
                </a:solidFill>
              </a:rPr>
              <a:t>     print(x)</a:t>
            </a:r>
          </a:p>
        </p:txBody>
      </p:sp>
      <p:sp>
        <p:nvSpPr>
          <p:cNvPr id="4" name="Rectangle 3"/>
          <p:cNvSpPr/>
          <p:nvPr/>
        </p:nvSpPr>
        <p:spPr>
          <a:xfrm>
            <a:off x="9496960" y="4791233"/>
            <a:ext cx="2075544" cy="1815882"/>
          </a:xfrm>
          <a:prstGeom prst="rect">
            <a:avLst/>
          </a:prstGeom>
        </p:spPr>
        <p:txBody>
          <a:bodyPr wrap="square">
            <a:spAutoFit/>
          </a:bodyPr>
          <a:lstStyle/>
          <a:p>
            <a:r>
              <a:rPr lang="en-US" sz="2800" b="1" dirty="0"/>
              <a:t>[[1 2 3]</a:t>
            </a:r>
          </a:p>
          <a:p>
            <a:r>
              <a:rPr lang="en-US" sz="2800" b="1" dirty="0"/>
              <a:t> [4 5 6]]</a:t>
            </a:r>
          </a:p>
          <a:p>
            <a:r>
              <a:rPr lang="en-US" sz="2800" b="1" dirty="0"/>
              <a:t>[[ 7  8  9]</a:t>
            </a:r>
          </a:p>
          <a:p>
            <a:r>
              <a:rPr lang="en-US" sz="2800" b="1" dirty="0"/>
              <a:t> [10 11 12]]</a:t>
            </a:r>
          </a:p>
        </p:txBody>
      </p:sp>
    </p:spTree>
    <p:extLst>
      <p:ext uri="{BB962C8B-B14F-4D97-AF65-F5344CB8AC3E}">
        <p14:creationId xmlns:p14="http://schemas.microsoft.com/office/powerpoint/2010/main" val="9625268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6057" y="597824"/>
            <a:ext cx="10769600" cy="5262979"/>
          </a:xfrm>
          <a:prstGeom prst="rect">
            <a:avLst/>
          </a:prstGeom>
        </p:spPr>
        <p:txBody>
          <a:bodyPr wrap="square">
            <a:spAutoFit/>
          </a:bodyPr>
          <a:lstStyle/>
          <a:p>
            <a:pPr algn="just"/>
            <a:r>
              <a:rPr lang="en-US" sz="2800" b="1" dirty="0">
                <a:solidFill>
                  <a:srgbClr val="002060"/>
                </a:solidFill>
              </a:rPr>
              <a:t>Iterating 3-D Arrays</a:t>
            </a:r>
          </a:p>
          <a:p>
            <a:pPr algn="just"/>
            <a:endParaRPr lang="en-US" sz="2800" b="1" dirty="0">
              <a:solidFill>
                <a:srgbClr val="002060"/>
              </a:solidFill>
            </a:endParaRPr>
          </a:p>
          <a:p>
            <a:pPr algn="just"/>
            <a:r>
              <a:rPr lang="en-US" sz="2800" b="1" dirty="0">
                <a:solidFill>
                  <a:srgbClr val="002060"/>
                </a:solidFill>
              </a:rPr>
              <a:t>In a 3-D array it will go through all 2D arrays.</a:t>
            </a:r>
          </a:p>
          <a:p>
            <a:pPr algn="just"/>
            <a:endParaRPr lang="en-US" sz="2800" b="1" dirty="0">
              <a:solidFill>
                <a:srgbClr val="002060"/>
              </a:solidFill>
            </a:endParaRPr>
          </a:p>
          <a:p>
            <a:pPr algn="just"/>
            <a:r>
              <a:rPr lang="en-US" sz="2800" b="1" dirty="0">
                <a:solidFill>
                  <a:srgbClr val="002060"/>
                </a:solidFill>
              </a:rPr>
              <a:t>Example:</a:t>
            </a:r>
          </a:p>
          <a:p>
            <a:pPr algn="just"/>
            <a:endParaRPr lang="en-US" sz="2800" b="1" dirty="0"/>
          </a:p>
          <a:p>
            <a:pPr lvl="1" algn="just"/>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pPr lvl="1" algn="just"/>
            <a:r>
              <a:rPr lang="en-US" sz="2800" b="1" dirty="0" err="1">
                <a:solidFill>
                  <a:srgbClr val="C00000"/>
                </a:solidFill>
              </a:rPr>
              <a:t>arr</a:t>
            </a:r>
            <a:r>
              <a:rPr lang="en-US" sz="2800" b="1" dirty="0">
                <a:solidFill>
                  <a:srgbClr val="C00000"/>
                </a:solidFill>
              </a:rPr>
              <a:t> = </a:t>
            </a:r>
            <a:r>
              <a:rPr lang="en-US" sz="2800" b="1" dirty="0" err="1">
                <a:solidFill>
                  <a:srgbClr val="C00000"/>
                </a:solidFill>
              </a:rPr>
              <a:t>np.array</a:t>
            </a:r>
            <a:r>
              <a:rPr lang="en-US" sz="2800" b="1" dirty="0">
                <a:solidFill>
                  <a:srgbClr val="C00000"/>
                </a:solidFill>
              </a:rPr>
              <a:t>([[[1, 2, 3], [4, 5, 6]], [[7, 8, 9], [10, 11, 12]]])</a:t>
            </a:r>
          </a:p>
          <a:p>
            <a:pPr lvl="1" algn="just"/>
            <a:r>
              <a:rPr lang="en-US" sz="2800" b="1" dirty="0">
                <a:solidFill>
                  <a:srgbClr val="C00000"/>
                </a:solidFill>
              </a:rPr>
              <a:t>for x in </a:t>
            </a:r>
            <a:r>
              <a:rPr lang="en-US" sz="2800" b="1" dirty="0" err="1">
                <a:solidFill>
                  <a:srgbClr val="C00000"/>
                </a:solidFill>
              </a:rPr>
              <a:t>arr</a:t>
            </a:r>
            <a:r>
              <a:rPr lang="en-US" sz="2800" b="1" dirty="0">
                <a:solidFill>
                  <a:srgbClr val="C00000"/>
                </a:solidFill>
              </a:rPr>
              <a:t>:</a:t>
            </a:r>
          </a:p>
          <a:p>
            <a:pPr lvl="1" algn="just"/>
            <a:r>
              <a:rPr lang="en-US" sz="2800" b="1" dirty="0">
                <a:solidFill>
                  <a:srgbClr val="C00000"/>
                </a:solidFill>
              </a:rPr>
              <a:t>	for y in x:</a:t>
            </a:r>
          </a:p>
          <a:p>
            <a:pPr lvl="1" algn="just"/>
            <a:r>
              <a:rPr lang="en-US" sz="2800" b="1" dirty="0">
                <a:solidFill>
                  <a:srgbClr val="C00000"/>
                </a:solidFill>
              </a:rPr>
              <a:t>		for z in y:</a:t>
            </a:r>
          </a:p>
          <a:p>
            <a:pPr lvl="1" algn="just"/>
            <a:r>
              <a:rPr lang="en-US" sz="2800" b="1" dirty="0">
                <a:solidFill>
                  <a:srgbClr val="C00000"/>
                </a:solidFill>
              </a:rPr>
              <a:t>			print(z)</a:t>
            </a:r>
          </a:p>
        </p:txBody>
      </p:sp>
      <p:sp>
        <p:nvSpPr>
          <p:cNvPr id="3" name="Rectangle 2"/>
          <p:cNvSpPr/>
          <p:nvPr/>
        </p:nvSpPr>
        <p:spPr>
          <a:xfrm>
            <a:off x="10522857" y="980611"/>
            <a:ext cx="1349829" cy="5262979"/>
          </a:xfrm>
          <a:prstGeom prst="rect">
            <a:avLst/>
          </a:prstGeom>
        </p:spPr>
        <p:txBody>
          <a:bodyPr wrap="square">
            <a:spAutoFit/>
          </a:bodyPr>
          <a:lstStyle/>
          <a:p>
            <a:r>
              <a:rPr lang="en-US" sz="2800" b="1" dirty="0"/>
              <a:t>1</a:t>
            </a:r>
          </a:p>
          <a:p>
            <a:r>
              <a:rPr lang="en-US" sz="2800" b="1" dirty="0"/>
              <a:t>2</a:t>
            </a:r>
          </a:p>
          <a:p>
            <a:r>
              <a:rPr lang="en-US" sz="2800" b="1" dirty="0"/>
              <a:t>3</a:t>
            </a:r>
          </a:p>
          <a:p>
            <a:r>
              <a:rPr lang="en-US" sz="2800" b="1" dirty="0"/>
              <a:t>4</a:t>
            </a:r>
          </a:p>
          <a:p>
            <a:r>
              <a:rPr lang="en-US" sz="2800" b="1" dirty="0"/>
              <a:t>5</a:t>
            </a:r>
          </a:p>
          <a:p>
            <a:r>
              <a:rPr lang="en-US" sz="2800" b="1" dirty="0"/>
              <a:t>6</a:t>
            </a:r>
          </a:p>
          <a:p>
            <a:r>
              <a:rPr lang="en-US" sz="2800" b="1" dirty="0"/>
              <a:t>7</a:t>
            </a:r>
          </a:p>
          <a:p>
            <a:r>
              <a:rPr lang="en-US" sz="2800" b="1" dirty="0"/>
              <a:t>8</a:t>
            </a:r>
          </a:p>
          <a:p>
            <a:r>
              <a:rPr lang="en-US" sz="2800" b="1" dirty="0"/>
              <a:t>9</a:t>
            </a:r>
          </a:p>
          <a:p>
            <a:r>
              <a:rPr lang="en-US" sz="2800" b="1" dirty="0"/>
              <a:t>10</a:t>
            </a:r>
          </a:p>
          <a:p>
            <a:r>
              <a:rPr lang="en-US" sz="2800" b="1" dirty="0"/>
              <a:t>11</a:t>
            </a:r>
          </a:p>
          <a:p>
            <a:r>
              <a:rPr lang="en-US" sz="2800" b="1" dirty="0"/>
              <a:t>12</a:t>
            </a:r>
          </a:p>
        </p:txBody>
      </p:sp>
    </p:spTree>
    <p:extLst>
      <p:ext uri="{BB962C8B-B14F-4D97-AF65-F5344CB8AC3E}">
        <p14:creationId xmlns:p14="http://schemas.microsoft.com/office/powerpoint/2010/main" val="5235288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9257" y="606923"/>
            <a:ext cx="8200572" cy="3539430"/>
          </a:xfrm>
          <a:prstGeom prst="rect">
            <a:avLst/>
          </a:prstGeom>
        </p:spPr>
        <p:txBody>
          <a:bodyPr wrap="square">
            <a:spAutoFit/>
          </a:bodyPr>
          <a:lstStyle/>
          <a:p>
            <a:r>
              <a:rPr lang="en-US" sz="2800" b="1" dirty="0">
                <a:solidFill>
                  <a:srgbClr val="002060"/>
                </a:solidFill>
              </a:rPr>
              <a:t>Iterating Arrays Using </a:t>
            </a:r>
            <a:r>
              <a:rPr lang="en-US" sz="2800" b="1" dirty="0" err="1">
                <a:solidFill>
                  <a:srgbClr val="002060"/>
                </a:solidFill>
              </a:rPr>
              <a:t>nditer</a:t>
            </a:r>
            <a:r>
              <a:rPr lang="en-US" sz="2800" b="1" dirty="0">
                <a:solidFill>
                  <a:srgbClr val="002060"/>
                </a:solidFill>
              </a:rPr>
              <a:t>()</a:t>
            </a:r>
          </a:p>
          <a:p>
            <a:endParaRPr lang="en-US" sz="2800" b="1" dirty="0">
              <a:solidFill>
                <a:srgbClr val="002060"/>
              </a:solidFill>
            </a:endParaRPr>
          </a:p>
          <a:p>
            <a:r>
              <a:rPr lang="en-US" sz="2800" b="1" dirty="0">
                <a:solidFill>
                  <a:srgbClr val="002060"/>
                </a:solidFill>
              </a:rPr>
              <a:t>Example 1:</a:t>
            </a:r>
          </a:p>
          <a:p>
            <a:endParaRPr lang="en-US" sz="2800" b="1" dirty="0">
              <a:solidFill>
                <a:srgbClr val="002060"/>
              </a:solidFill>
            </a:endParaRPr>
          </a:p>
          <a:p>
            <a:pPr lvl="1"/>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pPr lvl="1"/>
            <a:r>
              <a:rPr lang="en-US" sz="2800" b="1" dirty="0" err="1">
                <a:solidFill>
                  <a:srgbClr val="C00000"/>
                </a:solidFill>
              </a:rPr>
              <a:t>arr</a:t>
            </a:r>
            <a:r>
              <a:rPr lang="en-US" sz="2800" b="1" dirty="0">
                <a:solidFill>
                  <a:srgbClr val="C00000"/>
                </a:solidFill>
              </a:rPr>
              <a:t> = </a:t>
            </a:r>
            <a:r>
              <a:rPr lang="en-US" sz="2800" b="1" dirty="0" err="1">
                <a:solidFill>
                  <a:srgbClr val="C00000"/>
                </a:solidFill>
              </a:rPr>
              <a:t>np.array</a:t>
            </a:r>
            <a:r>
              <a:rPr lang="en-US" sz="2800" b="1" dirty="0">
                <a:solidFill>
                  <a:srgbClr val="C00000"/>
                </a:solidFill>
              </a:rPr>
              <a:t>([[[1, 2], [3, 4]], [[5, 6], [7, 8]]])</a:t>
            </a:r>
          </a:p>
          <a:p>
            <a:pPr lvl="1"/>
            <a:r>
              <a:rPr lang="en-US" sz="2800" b="1" dirty="0">
                <a:solidFill>
                  <a:srgbClr val="C00000"/>
                </a:solidFill>
              </a:rPr>
              <a:t>for x in </a:t>
            </a:r>
            <a:r>
              <a:rPr lang="en-US" sz="2800" b="1" dirty="0" err="1">
                <a:solidFill>
                  <a:srgbClr val="C00000"/>
                </a:solidFill>
              </a:rPr>
              <a:t>np.nditer</a:t>
            </a:r>
            <a:r>
              <a:rPr lang="en-US" sz="2800" b="1" dirty="0">
                <a:solidFill>
                  <a:srgbClr val="C00000"/>
                </a:solidFill>
              </a:rPr>
              <a:t>(</a:t>
            </a:r>
            <a:r>
              <a:rPr lang="en-US" sz="2800" b="1" dirty="0" err="1">
                <a:solidFill>
                  <a:srgbClr val="C00000"/>
                </a:solidFill>
              </a:rPr>
              <a:t>arr</a:t>
            </a:r>
            <a:r>
              <a:rPr lang="en-US" sz="2800" b="1" dirty="0">
                <a:solidFill>
                  <a:srgbClr val="C00000"/>
                </a:solidFill>
              </a:rPr>
              <a:t>):</a:t>
            </a:r>
          </a:p>
          <a:p>
            <a:pPr lvl="1"/>
            <a:r>
              <a:rPr lang="en-US" sz="2800" b="1" dirty="0">
                <a:solidFill>
                  <a:srgbClr val="C00000"/>
                </a:solidFill>
              </a:rPr>
              <a:t>	print(x)</a:t>
            </a:r>
          </a:p>
        </p:txBody>
      </p:sp>
      <p:pic>
        <p:nvPicPr>
          <p:cNvPr id="5" name="Picture 4"/>
          <p:cNvPicPr>
            <a:picLocks noChangeAspect="1"/>
          </p:cNvPicPr>
          <p:nvPr/>
        </p:nvPicPr>
        <p:blipFill>
          <a:blip r:embed="rId2"/>
          <a:stretch>
            <a:fillRect/>
          </a:stretch>
        </p:blipFill>
        <p:spPr>
          <a:xfrm>
            <a:off x="8377011" y="2221819"/>
            <a:ext cx="2247446" cy="3801531"/>
          </a:xfrm>
          <a:prstGeom prst="rect">
            <a:avLst/>
          </a:prstGeom>
        </p:spPr>
      </p:pic>
    </p:spTree>
    <p:extLst>
      <p:ext uri="{BB962C8B-B14F-4D97-AF65-F5344CB8AC3E}">
        <p14:creationId xmlns:p14="http://schemas.microsoft.com/office/powerpoint/2010/main" val="2208063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3ECB045-7F2C-BD27-099B-9FCEB709357A}"/>
              </a:ext>
            </a:extLst>
          </p:cNvPr>
          <p:cNvSpPr txBox="1"/>
          <p:nvPr/>
        </p:nvSpPr>
        <p:spPr>
          <a:xfrm>
            <a:off x="1043631" y="809898"/>
            <a:ext cx="10173010" cy="15544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kern="1200">
                <a:solidFill>
                  <a:schemeClr val="tx1"/>
                </a:solidFill>
                <a:latin typeface="+mj-lt"/>
                <a:ea typeface="+mj-ea"/>
                <a:cs typeface="+mj-cs"/>
              </a:rPr>
              <a:t>Applications of NumPy</a:t>
            </a:r>
          </a:p>
        </p:txBody>
      </p:sp>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1" name="TextBox 4">
            <a:extLst>
              <a:ext uri="{FF2B5EF4-FFF2-40B4-BE49-F238E27FC236}">
                <a16:creationId xmlns:a16="http://schemas.microsoft.com/office/drawing/2014/main" id="{A272E523-32B5-20BD-8E48-AA37B9A43F17}"/>
              </a:ext>
            </a:extLst>
          </p:cNvPr>
          <p:cNvGraphicFramePr/>
          <p:nvPr>
            <p:extLst>
              <p:ext uri="{D42A27DB-BD31-4B8C-83A1-F6EECF244321}">
                <p14:modId xmlns:p14="http://schemas.microsoft.com/office/powerpoint/2010/main" val="3998542173"/>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53137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2514" y="670396"/>
            <a:ext cx="6705600" cy="3970318"/>
          </a:xfrm>
          <a:prstGeom prst="rect">
            <a:avLst/>
          </a:prstGeom>
        </p:spPr>
        <p:txBody>
          <a:bodyPr wrap="square">
            <a:spAutoFit/>
          </a:bodyPr>
          <a:lstStyle/>
          <a:p>
            <a:r>
              <a:rPr lang="en-US" sz="2800" b="1" dirty="0">
                <a:solidFill>
                  <a:srgbClr val="002060"/>
                </a:solidFill>
              </a:rPr>
              <a:t>Iterating With Different Step Size</a:t>
            </a:r>
          </a:p>
          <a:p>
            <a:endParaRPr lang="en-US" sz="2800" b="1" dirty="0">
              <a:solidFill>
                <a:srgbClr val="002060"/>
              </a:solidFill>
            </a:endParaRPr>
          </a:p>
          <a:p>
            <a:r>
              <a:rPr lang="en-US" sz="2800" b="1" dirty="0">
                <a:solidFill>
                  <a:srgbClr val="002060"/>
                </a:solidFill>
              </a:rPr>
              <a:t>Iterate through every scalar element of the 2D array skipping 1 element:</a:t>
            </a:r>
          </a:p>
          <a:p>
            <a:endParaRPr lang="en-US" sz="2800" b="1" dirty="0"/>
          </a:p>
          <a:p>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r>
              <a:rPr lang="en-US" sz="2800" b="1" dirty="0" err="1">
                <a:solidFill>
                  <a:srgbClr val="C00000"/>
                </a:solidFill>
              </a:rPr>
              <a:t>arr</a:t>
            </a:r>
            <a:r>
              <a:rPr lang="en-US" sz="2800" b="1" dirty="0">
                <a:solidFill>
                  <a:srgbClr val="C00000"/>
                </a:solidFill>
              </a:rPr>
              <a:t> = </a:t>
            </a:r>
            <a:r>
              <a:rPr lang="en-US" sz="2800" b="1" dirty="0" err="1">
                <a:solidFill>
                  <a:srgbClr val="C00000"/>
                </a:solidFill>
              </a:rPr>
              <a:t>np.array</a:t>
            </a:r>
            <a:r>
              <a:rPr lang="en-US" sz="2800" b="1" dirty="0">
                <a:solidFill>
                  <a:srgbClr val="C00000"/>
                </a:solidFill>
              </a:rPr>
              <a:t>([[1, 2, 3, 4], [5, 6, 7, 8]])</a:t>
            </a:r>
          </a:p>
          <a:p>
            <a:r>
              <a:rPr lang="en-US" sz="2800" b="1" dirty="0">
                <a:solidFill>
                  <a:srgbClr val="C00000"/>
                </a:solidFill>
              </a:rPr>
              <a:t>for x in </a:t>
            </a:r>
            <a:r>
              <a:rPr lang="en-US" sz="2800" b="1" dirty="0" err="1">
                <a:solidFill>
                  <a:srgbClr val="C00000"/>
                </a:solidFill>
              </a:rPr>
              <a:t>np.nditer</a:t>
            </a:r>
            <a:r>
              <a:rPr lang="en-US" sz="2800" b="1" dirty="0">
                <a:solidFill>
                  <a:srgbClr val="C00000"/>
                </a:solidFill>
              </a:rPr>
              <a:t>(</a:t>
            </a:r>
            <a:r>
              <a:rPr lang="en-US" sz="2800" b="1" dirty="0" err="1">
                <a:solidFill>
                  <a:srgbClr val="C00000"/>
                </a:solidFill>
              </a:rPr>
              <a:t>arr</a:t>
            </a:r>
            <a:r>
              <a:rPr lang="en-US" sz="2800" b="1" dirty="0">
                <a:solidFill>
                  <a:srgbClr val="C00000"/>
                </a:solidFill>
              </a:rPr>
              <a:t>[:, ::2]):</a:t>
            </a:r>
          </a:p>
          <a:p>
            <a:r>
              <a:rPr lang="en-US" sz="2800" b="1" dirty="0">
                <a:solidFill>
                  <a:srgbClr val="C00000"/>
                </a:solidFill>
              </a:rPr>
              <a:t>	print(x)</a:t>
            </a:r>
          </a:p>
        </p:txBody>
      </p:sp>
      <p:pic>
        <p:nvPicPr>
          <p:cNvPr id="3" name="Picture 2"/>
          <p:cNvPicPr>
            <a:picLocks noChangeAspect="1"/>
          </p:cNvPicPr>
          <p:nvPr/>
        </p:nvPicPr>
        <p:blipFill>
          <a:blip r:embed="rId2"/>
          <a:stretch>
            <a:fillRect/>
          </a:stretch>
        </p:blipFill>
        <p:spPr>
          <a:xfrm>
            <a:off x="9036132" y="3730934"/>
            <a:ext cx="1988457" cy="2680094"/>
          </a:xfrm>
          <a:prstGeom prst="rect">
            <a:avLst/>
          </a:prstGeom>
        </p:spPr>
      </p:pic>
      <p:sp>
        <p:nvSpPr>
          <p:cNvPr id="4" name="TextBox 3">
            <a:extLst>
              <a:ext uri="{FF2B5EF4-FFF2-40B4-BE49-F238E27FC236}">
                <a16:creationId xmlns:a16="http://schemas.microsoft.com/office/drawing/2014/main" id="{0EF429B2-82EB-0FA2-C56C-21C01AE8FD39}"/>
              </a:ext>
            </a:extLst>
          </p:cNvPr>
          <p:cNvSpPr txBox="1"/>
          <p:nvPr/>
        </p:nvSpPr>
        <p:spPr>
          <a:xfrm>
            <a:off x="9391319" y="3244334"/>
            <a:ext cx="1278081"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11329086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3049" y="2750848"/>
            <a:ext cx="2946897" cy="707886"/>
          </a:xfrm>
          <a:prstGeom prst="rect">
            <a:avLst/>
          </a:prstGeom>
        </p:spPr>
        <p:txBody>
          <a:bodyPr wrap="none">
            <a:spAutoFit/>
          </a:bodyPr>
          <a:lstStyle/>
          <a:p>
            <a:r>
              <a:rPr lang="en-US" sz="4000" b="1" dirty="0">
                <a:solidFill>
                  <a:srgbClr val="002060"/>
                </a:solidFill>
              </a:rPr>
              <a:t>Joining Array</a:t>
            </a:r>
          </a:p>
        </p:txBody>
      </p:sp>
    </p:spTree>
    <p:extLst>
      <p:ext uri="{BB962C8B-B14F-4D97-AF65-F5344CB8AC3E}">
        <p14:creationId xmlns:p14="http://schemas.microsoft.com/office/powerpoint/2010/main" val="6322649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0" name="Rectangle 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793660" y="2599509"/>
            <a:ext cx="10143668" cy="343553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200" b="1" dirty="0"/>
          </a:p>
          <a:p>
            <a:pPr marL="342900" indent="-228600">
              <a:lnSpc>
                <a:spcPct val="90000"/>
              </a:lnSpc>
              <a:spcAft>
                <a:spcPts val="600"/>
              </a:spcAft>
              <a:buFont typeface="Arial" panose="020B0604020202020204" pitchFamily="34" charset="0"/>
              <a:buChar char="•"/>
            </a:pPr>
            <a:r>
              <a:rPr lang="en-US" sz="2200" b="1" dirty="0"/>
              <a:t>Joining means putting contents of two or more arrays in a single array.</a:t>
            </a:r>
          </a:p>
          <a:p>
            <a:pPr marL="342900" indent="-228600">
              <a:lnSpc>
                <a:spcPct val="90000"/>
              </a:lnSpc>
              <a:spcAft>
                <a:spcPts val="600"/>
              </a:spcAft>
              <a:buFont typeface="Arial" panose="020B0604020202020204" pitchFamily="34" charset="0"/>
              <a:buChar char="•"/>
            </a:pPr>
            <a:endParaRPr lang="en-US" sz="2200" b="1" dirty="0"/>
          </a:p>
          <a:p>
            <a:pPr marL="342900" indent="-228600">
              <a:lnSpc>
                <a:spcPct val="90000"/>
              </a:lnSpc>
              <a:spcAft>
                <a:spcPts val="600"/>
              </a:spcAft>
              <a:buFont typeface="Arial" panose="020B0604020202020204" pitchFamily="34" charset="0"/>
              <a:buChar char="•"/>
            </a:pPr>
            <a:r>
              <a:rPr lang="en-US" sz="2200" b="1" dirty="0"/>
              <a:t>In SQL we join tables based on a key, whereas in NumPy we join arrays by axes.</a:t>
            </a:r>
          </a:p>
          <a:p>
            <a:pPr marL="342900" indent="-228600">
              <a:lnSpc>
                <a:spcPct val="90000"/>
              </a:lnSpc>
              <a:spcAft>
                <a:spcPts val="600"/>
              </a:spcAft>
              <a:buFont typeface="Arial" panose="020B0604020202020204" pitchFamily="34" charset="0"/>
              <a:buChar char="•"/>
            </a:pPr>
            <a:endParaRPr lang="en-US" sz="2200" b="1" dirty="0"/>
          </a:p>
          <a:p>
            <a:pPr marL="342900" indent="-228600">
              <a:lnSpc>
                <a:spcPct val="90000"/>
              </a:lnSpc>
              <a:spcAft>
                <a:spcPts val="600"/>
              </a:spcAft>
              <a:buFont typeface="Arial" panose="020B0604020202020204" pitchFamily="34" charset="0"/>
              <a:buChar char="•"/>
            </a:pPr>
            <a:r>
              <a:rPr lang="en-US" sz="2200" b="1" dirty="0"/>
              <a:t>We pass a sequence of arrays that we want to join to the concatenate() function, along with the axis, If axis is not explicitly passed, it is taken as 0.</a:t>
            </a:r>
          </a:p>
        </p:txBody>
      </p:sp>
      <p:sp>
        <p:nvSpPr>
          <p:cNvPr id="4" name="TextBox 3">
            <a:extLst>
              <a:ext uri="{FF2B5EF4-FFF2-40B4-BE49-F238E27FC236}">
                <a16:creationId xmlns:a16="http://schemas.microsoft.com/office/drawing/2014/main" id="{17212734-518A-FF69-8548-52C0F8036350}"/>
              </a:ext>
            </a:extLst>
          </p:cNvPr>
          <p:cNvSpPr txBox="1"/>
          <p:nvPr/>
        </p:nvSpPr>
        <p:spPr>
          <a:xfrm>
            <a:off x="899985" y="1149169"/>
            <a:ext cx="6166020" cy="594137"/>
          </a:xfrm>
          <a:prstGeom prst="rect">
            <a:avLst/>
          </a:prstGeom>
          <a:noFill/>
        </p:spPr>
        <p:txBody>
          <a:bodyPr wrap="square">
            <a:spAutoFit/>
          </a:bodyPr>
          <a:lstStyle/>
          <a:p>
            <a:pPr>
              <a:lnSpc>
                <a:spcPct val="90000"/>
              </a:lnSpc>
              <a:spcAft>
                <a:spcPts val="600"/>
              </a:spcAft>
            </a:pPr>
            <a:r>
              <a:rPr lang="en-US" sz="3600" b="1" dirty="0"/>
              <a:t>Joining NumPy Arrays</a:t>
            </a:r>
          </a:p>
        </p:txBody>
      </p:sp>
    </p:spTree>
    <p:extLst>
      <p:ext uri="{BB962C8B-B14F-4D97-AF65-F5344CB8AC3E}">
        <p14:creationId xmlns:p14="http://schemas.microsoft.com/office/powerpoint/2010/main" val="16774408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7315" y="873596"/>
            <a:ext cx="7750628" cy="3970318"/>
          </a:xfrm>
          <a:prstGeom prst="rect">
            <a:avLst/>
          </a:prstGeom>
        </p:spPr>
        <p:txBody>
          <a:bodyPr wrap="square">
            <a:spAutoFit/>
          </a:bodyPr>
          <a:lstStyle/>
          <a:p>
            <a:r>
              <a:rPr lang="en-US" sz="2800" b="1" dirty="0">
                <a:solidFill>
                  <a:srgbClr val="002060"/>
                </a:solidFill>
              </a:rPr>
              <a:t>Joining </a:t>
            </a:r>
            <a:r>
              <a:rPr lang="en-US" sz="2800" b="1" dirty="0" err="1">
                <a:solidFill>
                  <a:srgbClr val="002060"/>
                </a:solidFill>
              </a:rPr>
              <a:t>NumPy</a:t>
            </a:r>
            <a:r>
              <a:rPr lang="en-US" sz="2800" b="1" dirty="0">
                <a:solidFill>
                  <a:srgbClr val="002060"/>
                </a:solidFill>
              </a:rPr>
              <a:t> Arrays</a:t>
            </a:r>
          </a:p>
          <a:p>
            <a:endParaRPr lang="en-US" sz="2800" b="1" dirty="0">
              <a:solidFill>
                <a:srgbClr val="002060"/>
              </a:solidFill>
            </a:endParaRPr>
          </a:p>
          <a:p>
            <a:r>
              <a:rPr lang="en-US" sz="2800" b="1" dirty="0">
                <a:solidFill>
                  <a:srgbClr val="002060"/>
                </a:solidFill>
              </a:rPr>
              <a:t>Example: Join two arrays</a:t>
            </a:r>
          </a:p>
          <a:p>
            <a:endParaRPr lang="en-US" sz="2800" b="1" dirty="0"/>
          </a:p>
          <a:p>
            <a:pPr lvl="2"/>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pPr lvl="2"/>
            <a:r>
              <a:rPr lang="en-US" sz="2800" b="1" dirty="0">
                <a:solidFill>
                  <a:srgbClr val="C00000"/>
                </a:solidFill>
              </a:rPr>
              <a:t>arr1 = </a:t>
            </a:r>
            <a:r>
              <a:rPr lang="en-US" sz="2800" b="1" dirty="0" err="1">
                <a:solidFill>
                  <a:srgbClr val="C00000"/>
                </a:solidFill>
              </a:rPr>
              <a:t>np.array</a:t>
            </a:r>
            <a:r>
              <a:rPr lang="en-US" sz="2800" b="1" dirty="0">
                <a:solidFill>
                  <a:srgbClr val="C00000"/>
                </a:solidFill>
              </a:rPr>
              <a:t>([1, 2, 3])</a:t>
            </a:r>
          </a:p>
          <a:p>
            <a:pPr lvl="2"/>
            <a:r>
              <a:rPr lang="en-US" sz="2800" b="1" dirty="0">
                <a:solidFill>
                  <a:srgbClr val="C00000"/>
                </a:solidFill>
              </a:rPr>
              <a:t>arr2 = </a:t>
            </a:r>
            <a:r>
              <a:rPr lang="en-US" sz="2800" b="1" dirty="0" err="1">
                <a:solidFill>
                  <a:srgbClr val="C00000"/>
                </a:solidFill>
              </a:rPr>
              <a:t>np.array</a:t>
            </a:r>
            <a:r>
              <a:rPr lang="en-US" sz="2800" b="1" dirty="0">
                <a:solidFill>
                  <a:srgbClr val="C00000"/>
                </a:solidFill>
              </a:rPr>
              <a:t>([4, 5, 6])</a:t>
            </a:r>
          </a:p>
          <a:p>
            <a:pPr lvl="2"/>
            <a:r>
              <a:rPr lang="en-US" sz="2800" b="1" dirty="0" err="1">
                <a:solidFill>
                  <a:srgbClr val="C00000"/>
                </a:solidFill>
              </a:rPr>
              <a:t>arr</a:t>
            </a:r>
            <a:r>
              <a:rPr lang="en-US" sz="2800" b="1" dirty="0">
                <a:solidFill>
                  <a:srgbClr val="C00000"/>
                </a:solidFill>
              </a:rPr>
              <a:t> = </a:t>
            </a:r>
            <a:r>
              <a:rPr lang="en-US" sz="2800" b="1" dirty="0" err="1">
                <a:solidFill>
                  <a:srgbClr val="C00000"/>
                </a:solidFill>
              </a:rPr>
              <a:t>np.concatenate</a:t>
            </a:r>
            <a:r>
              <a:rPr lang="en-US" sz="2800" b="1" dirty="0">
                <a:solidFill>
                  <a:srgbClr val="C00000"/>
                </a:solidFill>
              </a:rPr>
              <a:t>((arr1, arr2))</a:t>
            </a:r>
          </a:p>
          <a:p>
            <a:pPr lvl="2"/>
            <a:r>
              <a:rPr lang="en-US" sz="2800" b="1" dirty="0">
                <a:solidFill>
                  <a:srgbClr val="C00000"/>
                </a:solidFill>
              </a:rPr>
              <a:t>print(</a:t>
            </a:r>
            <a:r>
              <a:rPr lang="en-US" sz="2800" b="1" dirty="0" err="1">
                <a:solidFill>
                  <a:srgbClr val="C00000"/>
                </a:solidFill>
              </a:rPr>
              <a:t>arr</a:t>
            </a:r>
            <a:r>
              <a:rPr lang="en-US" sz="2800" b="1" dirty="0">
                <a:solidFill>
                  <a:srgbClr val="C00000"/>
                </a:solidFill>
              </a:rPr>
              <a:t>)</a:t>
            </a:r>
          </a:p>
        </p:txBody>
      </p:sp>
      <p:sp>
        <p:nvSpPr>
          <p:cNvPr id="3" name="Rectangle 2"/>
          <p:cNvSpPr/>
          <p:nvPr/>
        </p:nvSpPr>
        <p:spPr>
          <a:xfrm>
            <a:off x="7676616" y="2335535"/>
            <a:ext cx="2977097" cy="523220"/>
          </a:xfrm>
          <a:prstGeom prst="rect">
            <a:avLst/>
          </a:prstGeom>
        </p:spPr>
        <p:txBody>
          <a:bodyPr wrap="none">
            <a:spAutoFit/>
          </a:bodyPr>
          <a:lstStyle/>
          <a:p>
            <a:r>
              <a:rPr lang="en-US" sz="2800" b="1" dirty="0">
                <a:solidFill>
                  <a:srgbClr val="212121"/>
                </a:solidFill>
                <a:latin typeface="Courier New" panose="02070309020205020404" pitchFamily="49" charset="0"/>
              </a:rPr>
              <a:t>[1 2 3 4 5 6]</a:t>
            </a:r>
            <a:endParaRPr lang="en-US" sz="2800" b="1" dirty="0"/>
          </a:p>
        </p:txBody>
      </p:sp>
    </p:spTree>
    <p:extLst>
      <p:ext uri="{BB962C8B-B14F-4D97-AF65-F5344CB8AC3E}">
        <p14:creationId xmlns:p14="http://schemas.microsoft.com/office/powerpoint/2010/main" val="31138769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171" y="626853"/>
            <a:ext cx="8592458" cy="3970318"/>
          </a:xfrm>
          <a:prstGeom prst="rect">
            <a:avLst/>
          </a:prstGeom>
        </p:spPr>
        <p:txBody>
          <a:bodyPr wrap="square">
            <a:spAutoFit/>
          </a:bodyPr>
          <a:lstStyle/>
          <a:p>
            <a:r>
              <a:rPr lang="en-US" sz="2800" b="1" dirty="0">
                <a:solidFill>
                  <a:srgbClr val="002060"/>
                </a:solidFill>
              </a:rPr>
              <a:t>Joining </a:t>
            </a:r>
            <a:r>
              <a:rPr lang="en-US" sz="2800" b="1" dirty="0" err="1">
                <a:solidFill>
                  <a:srgbClr val="002060"/>
                </a:solidFill>
              </a:rPr>
              <a:t>NumPy</a:t>
            </a:r>
            <a:r>
              <a:rPr lang="en-US" sz="2800" b="1" dirty="0">
                <a:solidFill>
                  <a:srgbClr val="002060"/>
                </a:solidFill>
              </a:rPr>
              <a:t> Arrays</a:t>
            </a:r>
          </a:p>
          <a:p>
            <a:endParaRPr lang="en-US" sz="2800" b="1" dirty="0">
              <a:solidFill>
                <a:srgbClr val="002060"/>
              </a:solidFill>
            </a:endParaRPr>
          </a:p>
          <a:p>
            <a:r>
              <a:rPr lang="en-US" sz="2800" b="1" dirty="0">
                <a:solidFill>
                  <a:srgbClr val="002060"/>
                </a:solidFill>
              </a:rPr>
              <a:t>Example: Join two 2-D arrays:</a:t>
            </a:r>
          </a:p>
          <a:p>
            <a:endParaRPr lang="en-US" sz="2800" b="1" dirty="0">
              <a:solidFill>
                <a:srgbClr val="002060"/>
              </a:solidFill>
            </a:endParaRPr>
          </a:p>
          <a:p>
            <a:pPr lvl="2"/>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pPr lvl="2"/>
            <a:r>
              <a:rPr lang="en-US" sz="2800" b="1" dirty="0">
                <a:solidFill>
                  <a:srgbClr val="C00000"/>
                </a:solidFill>
              </a:rPr>
              <a:t>arr1 = </a:t>
            </a:r>
            <a:r>
              <a:rPr lang="en-US" sz="2800" b="1" dirty="0" err="1">
                <a:solidFill>
                  <a:srgbClr val="C00000"/>
                </a:solidFill>
              </a:rPr>
              <a:t>np.array</a:t>
            </a:r>
            <a:r>
              <a:rPr lang="en-US" sz="2800" b="1" dirty="0">
                <a:solidFill>
                  <a:srgbClr val="C00000"/>
                </a:solidFill>
              </a:rPr>
              <a:t>([[1, 2], [3, 4]])</a:t>
            </a:r>
          </a:p>
          <a:p>
            <a:pPr lvl="2"/>
            <a:r>
              <a:rPr lang="en-US" sz="2800" b="1" dirty="0">
                <a:solidFill>
                  <a:srgbClr val="C00000"/>
                </a:solidFill>
              </a:rPr>
              <a:t>arr2 = </a:t>
            </a:r>
            <a:r>
              <a:rPr lang="en-US" sz="2800" b="1" dirty="0" err="1">
                <a:solidFill>
                  <a:srgbClr val="C00000"/>
                </a:solidFill>
              </a:rPr>
              <a:t>np.array</a:t>
            </a:r>
            <a:r>
              <a:rPr lang="en-US" sz="2800" b="1" dirty="0">
                <a:solidFill>
                  <a:srgbClr val="C00000"/>
                </a:solidFill>
              </a:rPr>
              <a:t>([[5, 6], [7, 8]])</a:t>
            </a:r>
          </a:p>
          <a:p>
            <a:pPr lvl="2"/>
            <a:r>
              <a:rPr lang="en-US" sz="2800" b="1" dirty="0" err="1">
                <a:solidFill>
                  <a:srgbClr val="C00000"/>
                </a:solidFill>
              </a:rPr>
              <a:t>arr</a:t>
            </a:r>
            <a:r>
              <a:rPr lang="en-US" sz="2800" b="1" dirty="0">
                <a:solidFill>
                  <a:srgbClr val="C00000"/>
                </a:solidFill>
              </a:rPr>
              <a:t> = </a:t>
            </a:r>
            <a:r>
              <a:rPr lang="en-US" sz="2800" b="1" dirty="0" err="1">
                <a:solidFill>
                  <a:srgbClr val="C00000"/>
                </a:solidFill>
              </a:rPr>
              <a:t>np.concatenate</a:t>
            </a:r>
            <a:r>
              <a:rPr lang="en-US" sz="2800" b="1" dirty="0">
                <a:solidFill>
                  <a:srgbClr val="C00000"/>
                </a:solidFill>
              </a:rPr>
              <a:t>((arr1, arr2))</a:t>
            </a:r>
          </a:p>
          <a:p>
            <a:pPr lvl="2"/>
            <a:r>
              <a:rPr lang="en-US" sz="2800" b="1" dirty="0">
                <a:solidFill>
                  <a:srgbClr val="C00000"/>
                </a:solidFill>
              </a:rPr>
              <a:t>print(</a:t>
            </a:r>
            <a:r>
              <a:rPr lang="en-US" sz="2800" b="1" dirty="0" err="1">
                <a:solidFill>
                  <a:srgbClr val="C00000"/>
                </a:solidFill>
              </a:rPr>
              <a:t>arr</a:t>
            </a:r>
            <a:r>
              <a:rPr lang="en-US" sz="2800" b="1" dirty="0">
                <a:solidFill>
                  <a:srgbClr val="C00000"/>
                </a:solidFill>
              </a:rPr>
              <a:t>)</a:t>
            </a:r>
          </a:p>
        </p:txBody>
      </p:sp>
      <p:pic>
        <p:nvPicPr>
          <p:cNvPr id="3" name="Picture 2"/>
          <p:cNvPicPr>
            <a:picLocks noChangeAspect="1"/>
          </p:cNvPicPr>
          <p:nvPr/>
        </p:nvPicPr>
        <p:blipFill>
          <a:blip r:embed="rId2"/>
          <a:stretch>
            <a:fillRect/>
          </a:stretch>
        </p:blipFill>
        <p:spPr>
          <a:xfrm>
            <a:off x="8228238" y="2314120"/>
            <a:ext cx="2744561" cy="2495055"/>
          </a:xfrm>
          <a:prstGeom prst="rect">
            <a:avLst/>
          </a:prstGeom>
        </p:spPr>
      </p:pic>
    </p:spTree>
    <p:extLst>
      <p:ext uri="{BB962C8B-B14F-4D97-AF65-F5344CB8AC3E}">
        <p14:creationId xmlns:p14="http://schemas.microsoft.com/office/powerpoint/2010/main" val="8364441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199" y="364369"/>
            <a:ext cx="8534400" cy="4832092"/>
          </a:xfrm>
          <a:prstGeom prst="rect">
            <a:avLst/>
          </a:prstGeom>
        </p:spPr>
        <p:txBody>
          <a:bodyPr wrap="square">
            <a:spAutoFit/>
          </a:bodyPr>
          <a:lstStyle/>
          <a:p>
            <a:r>
              <a:rPr lang="en-US" sz="2800" b="1" dirty="0">
                <a:solidFill>
                  <a:srgbClr val="002060"/>
                </a:solidFill>
              </a:rPr>
              <a:t>Joining </a:t>
            </a:r>
            <a:r>
              <a:rPr lang="en-US" sz="2800" b="1" dirty="0" err="1">
                <a:solidFill>
                  <a:srgbClr val="002060"/>
                </a:solidFill>
              </a:rPr>
              <a:t>NumPy</a:t>
            </a:r>
            <a:r>
              <a:rPr lang="en-US" sz="2800" b="1" dirty="0">
                <a:solidFill>
                  <a:srgbClr val="002060"/>
                </a:solidFill>
              </a:rPr>
              <a:t> Arrays</a:t>
            </a:r>
          </a:p>
          <a:p>
            <a:endParaRPr lang="en-US" sz="2800" b="1" dirty="0">
              <a:solidFill>
                <a:srgbClr val="002060"/>
              </a:solidFill>
            </a:endParaRPr>
          </a:p>
          <a:p>
            <a:r>
              <a:rPr lang="en-US" sz="2800" b="1" dirty="0">
                <a:solidFill>
                  <a:srgbClr val="002060"/>
                </a:solidFill>
              </a:rPr>
              <a:t>Example: Join two 2-D arrays along rows (axis=1):</a:t>
            </a:r>
          </a:p>
          <a:p>
            <a:endParaRPr lang="en-US" sz="2800" dirty="0"/>
          </a:p>
          <a:p>
            <a:pPr lvl="2"/>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pPr lvl="2"/>
            <a:r>
              <a:rPr lang="en-US" sz="2800" b="1" dirty="0">
                <a:solidFill>
                  <a:srgbClr val="C00000"/>
                </a:solidFill>
              </a:rPr>
              <a:t>arr1 = </a:t>
            </a:r>
            <a:r>
              <a:rPr lang="en-US" sz="2800" b="1" dirty="0" err="1">
                <a:solidFill>
                  <a:srgbClr val="C00000"/>
                </a:solidFill>
              </a:rPr>
              <a:t>np.array</a:t>
            </a:r>
            <a:r>
              <a:rPr lang="en-US" sz="2800" b="1" dirty="0">
                <a:solidFill>
                  <a:srgbClr val="C00000"/>
                </a:solidFill>
              </a:rPr>
              <a:t>([[1, 2], [3, 4]])</a:t>
            </a:r>
          </a:p>
          <a:p>
            <a:pPr lvl="2"/>
            <a:r>
              <a:rPr lang="en-US" sz="2800" b="1" dirty="0">
                <a:solidFill>
                  <a:srgbClr val="C00000"/>
                </a:solidFill>
              </a:rPr>
              <a:t>arr2 = </a:t>
            </a:r>
            <a:r>
              <a:rPr lang="en-US" sz="2800" b="1" dirty="0" err="1">
                <a:solidFill>
                  <a:srgbClr val="C00000"/>
                </a:solidFill>
              </a:rPr>
              <a:t>np.array</a:t>
            </a:r>
            <a:r>
              <a:rPr lang="en-US" sz="2800" b="1" dirty="0">
                <a:solidFill>
                  <a:srgbClr val="C00000"/>
                </a:solidFill>
              </a:rPr>
              <a:t>([[5, 6], [7, 8]])</a:t>
            </a:r>
          </a:p>
          <a:p>
            <a:pPr lvl="2"/>
            <a:r>
              <a:rPr lang="en-US" sz="2800" b="1" dirty="0" err="1">
                <a:solidFill>
                  <a:srgbClr val="C00000"/>
                </a:solidFill>
              </a:rPr>
              <a:t>arr</a:t>
            </a:r>
            <a:r>
              <a:rPr lang="en-US" sz="2800" b="1" dirty="0">
                <a:solidFill>
                  <a:srgbClr val="C00000"/>
                </a:solidFill>
              </a:rPr>
              <a:t> = </a:t>
            </a:r>
            <a:r>
              <a:rPr lang="en-US" sz="2800" b="1" dirty="0" err="1">
                <a:solidFill>
                  <a:srgbClr val="C00000"/>
                </a:solidFill>
              </a:rPr>
              <a:t>np.concatenate</a:t>
            </a:r>
            <a:r>
              <a:rPr lang="en-US" sz="2800" b="1" dirty="0">
                <a:solidFill>
                  <a:srgbClr val="C00000"/>
                </a:solidFill>
              </a:rPr>
              <a:t>((arr1, arr2), axis=1)</a:t>
            </a:r>
          </a:p>
          <a:p>
            <a:pPr lvl="2"/>
            <a:r>
              <a:rPr lang="en-US" sz="2800" b="1" dirty="0">
                <a:solidFill>
                  <a:srgbClr val="C00000"/>
                </a:solidFill>
              </a:rPr>
              <a:t>print(</a:t>
            </a:r>
            <a:r>
              <a:rPr lang="en-US" sz="2800" b="1" dirty="0" err="1">
                <a:solidFill>
                  <a:srgbClr val="C00000"/>
                </a:solidFill>
              </a:rPr>
              <a:t>arr</a:t>
            </a:r>
            <a:r>
              <a:rPr lang="en-US" sz="2800" b="1" dirty="0">
                <a:solidFill>
                  <a:srgbClr val="C00000"/>
                </a:solidFill>
              </a:rPr>
              <a:t>)</a:t>
            </a:r>
          </a:p>
          <a:p>
            <a:endParaRPr lang="en-US" sz="2800" dirty="0"/>
          </a:p>
          <a:p>
            <a:endParaRPr lang="en-US" sz="2800" dirty="0"/>
          </a:p>
        </p:txBody>
      </p:sp>
      <p:pic>
        <p:nvPicPr>
          <p:cNvPr id="3" name="Picture 2"/>
          <p:cNvPicPr>
            <a:picLocks noChangeAspect="1"/>
          </p:cNvPicPr>
          <p:nvPr/>
        </p:nvPicPr>
        <p:blipFill>
          <a:blip r:embed="rId2"/>
          <a:stretch>
            <a:fillRect/>
          </a:stretch>
        </p:blipFill>
        <p:spPr>
          <a:xfrm>
            <a:off x="4732111" y="4876013"/>
            <a:ext cx="3347363" cy="1249016"/>
          </a:xfrm>
          <a:prstGeom prst="rect">
            <a:avLst/>
          </a:prstGeom>
        </p:spPr>
      </p:pic>
    </p:spTree>
    <p:extLst>
      <p:ext uri="{BB962C8B-B14F-4D97-AF65-F5344CB8AC3E}">
        <p14:creationId xmlns:p14="http://schemas.microsoft.com/office/powerpoint/2010/main" val="42510708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6400" y="351081"/>
            <a:ext cx="9448800" cy="3970318"/>
          </a:xfrm>
          <a:prstGeom prst="rect">
            <a:avLst/>
          </a:prstGeom>
        </p:spPr>
        <p:txBody>
          <a:bodyPr wrap="square">
            <a:spAutoFit/>
          </a:bodyPr>
          <a:lstStyle/>
          <a:p>
            <a:r>
              <a:rPr lang="en-US" sz="2800" b="1" dirty="0">
                <a:solidFill>
                  <a:srgbClr val="0070C0"/>
                </a:solidFill>
              </a:rPr>
              <a:t>Joining </a:t>
            </a:r>
            <a:r>
              <a:rPr lang="en-US" sz="2800" b="1" dirty="0" err="1">
                <a:solidFill>
                  <a:srgbClr val="0070C0"/>
                </a:solidFill>
              </a:rPr>
              <a:t>NumPy</a:t>
            </a:r>
            <a:r>
              <a:rPr lang="en-US" sz="2800" b="1" dirty="0">
                <a:solidFill>
                  <a:srgbClr val="0070C0"/>
                </a:solidFill>
              </a:rPr>
              <a:t> Arrays</a:t>
            </a:r>
          </a:p>
          <a:p>
            <a:endParaRPr lang="en-US" sz="2800" b="1" dirty="0">
              <a:solidFill>
                <a:srgbClr val="0070C0"/>
              </a:solidFill>
            </a:endParaRPr>
          </a:p>
          <a:p>
            <a:r>
              <a:rPr lang="en-US" sz="2800" b="1" dirty="0">
                <a:solidFill>
                  <a:srgbClr val="0070C0"/>
                </a:solidFill>
              </a:rPr>
              <a:t>Example: Join two 3-D arrays:</a:t>
            </a:r>
          </a:p>
          <a:p>
            <a:endParaRPr lang="en-US" sz="2800" b="1" dirty="0"/>
          </a:p>
          <a:p>
            <a:pPr lvl="2"/>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pPr lvl="2"/>
            <a:r>
              <a:rPr lang="en-US" sz="2800" b="1" dirty="0">
                <a:solidFill>
                  <a:srgbClr val="C00000"/>
                </a:solidFill>
              </a:rPr>
              <a:t>arr1 = </a:t>
            </a:r>
            <a:r>
              <a:rPr lang="en-US" sz="2800" b="1" dirty="0" err="1">
                <a:solidFill>
                  <a:srgbClr val="C00000"/>
                </a:solidFill>
              </a:rPr>
              <a:t>np.array</a:t>
            </a:r>
            <a:r>
              <a:rPr lang="en-US" sz="2800" b="1" dirty="0">
                <a:solidFill>
                  <a:srgbClr val="C00000"/>
                </a:solidFill>
              </a:rPr>
              <a:t>([[[1, 2], [3, 4]],[[1, 2], [3, 4]]])</a:t>
            </a:r>
          </a:p>
          <a:p>
            <a:pPr lvl="2"/>
            <a:r>
              <a:rPr lang="en-US" sz="2800" b="1" dirty="0">
                <a:solidFill>
                  <a:srgbClr val="C00000"/>
                </a:solidFill>
              </a:rPr>
              <a:t>arr2 = </a:t>
            </a:r>
            <a:r>
              <a:rPr lang="en-US" sz="2800" b="1" dirty="0" err="1">
                <a:solidFill>
                  <a:srgbClr val="C00000"/>
                </a:solidFill>
              </a:rPr>
              <a:t>np.array</a:t>
            </a:r>
            <a:r>
              <a:rPr lang="en-US" sz="2800" b="1" dirty="0">
                <a:solidFill>
                  <a:srgbClr val="C00000"/>
                </a:solidFill>
              </a:rPr>
              <a:t>([[[5, 6], [7, 8]],[[5, 6], [7, 8]]])</a:t>
            </a:r>
          </a:p>
          <a:p>
            <a:pPr lvl="2"/>
            <a:r>
              <a:rPr lang="en-US" sz="2800" b="1" dirty="0" err="1">
                <a:solidFill>
                  <a:srgbClr val="C00000"/>
                </a:solidFill>
              </a:rPr>
              <a:t>arr</a:t>
            </a:r>
            <a:r>
              <a:rPr lang="en-US" sz="2800" b="1" dirty="0">
                <a:solidFill>
                  <a:srgbClr val="C00000"/>
                </a:solidFill>
              </a:rPr>
              <a:t> = </a:t>
            </a:r>
            <a:r>
              <a:rPr lang="en-US" sz="2800" b="1" dirty="0" err="1">
                <a:solidFill>
                  <a:srgbClr val="C00000"/>
                </a:solidFill>
              </a:rPr>
              <a:t>np.concatenate</a:t>
            </a:r>
            <a:r>
              <a:rPr lang="en-US" sz="2800" b="1" dirty="0">
                <a:solidFill>
                  <a:srgbClr val="C00000"/>
                </a:solidFill>
              </a:rPr>
              <a:t>((arr1, arr2),axis=</a:t>
            </a:r>
            <a:r>
              <a:rPr lang="en-US" sz="2800" b="1" dirty="0">
                <a:solidFill>
                  <a:srgbClr val="002060"/>
                </a:solidFill>
              </a:rPr>
              <a:t>0</a:t>
            </a:r>
            <a:r>
              <a:rPr lang="en-US" sz="2800" b="1" dirty="0">
                <a:solidFill>
                  <a:srgbClr val="C00000"/>
                </a:solidFill>
              </a:rPr>
              <a:t>)</a:t>
            </a:r>
          </a:p>
          <a:p>
            <a:pPr lvl="2"/>
            <a:r>
              <a:rPr lang="en-US" sz="2800" b="1" dirty="0">
                <a:solidFill>
                  <a:srgbClr val="C00000"/>
                </a:solidFill>
              </a:rPr>
              <a:t>print(</a:t>
            </a:r>
            <a:r>
              <a:rPr lang="en-US" sz="2800" b="1" dirty="0" err="1">
                <a:solidFill>
                  <a:srgbClr val="C00000"/>
                </a:solidFill>
              </a:rPr>
              <a:t>arr</a:t>
            </a:r>
            <a:r>
              <a:rPr lang="en-US" sz="2800" b="1" dirty="0">
                <a:solidFill>
                  <a:srgbClr val="C00000"/>
                </a:solidFill>
              </a:rPr>
              <a:t>)</a:t>
            </a:r>
          </a:p>
        </p:txBody>
      </p:sp>
      <p:pic>
        <p:nvPicPr>
          <p:cNvPr id="3" name="Picture 2"/>
          <p:cNvPicPr>
            <a:picLocks noChangeAspect="1"/>
          </p:cNvPicPr>
          <p:nvPr/>
        </p:nvPicPr>
        <p:blipFill>
          <a:blip r:embed="rId2"/>
          <a:stretch>
            <a:fillRect/>
          </a:stretch>
        </p:blipFill>
        <p:spPr>
          <a:xfrm>
            <a:off x="9072109" y="1080180"/>
            <a:ext cx="1943554" cy="4164759"/>
          </a:xfrm>
          <a:prstGeom prst="rect">
            <a:avLst/>
          </a:prstGeom>
        </p:spPr>
      </p:pic>
    </p:spTree>
    <p:extLst>
      <p:ext uri="{BB962C8B-B14F-4D97-AF65-F5344CB8AC3E}">
        <p14:creationId xmlns:p14="http://schemas.microsoft.com/office/powerpoint/2010/main" val="32200066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4457" y="612339"/>
            <a:ext cx="8142514" cy="3970318"/>
          </a:xfrm>
          <a:prstGeom prst="rect">
            <a:avLst/>
          </a:prstGeom>
        </p:spPr>
        <p:txBody>
          <a:bodyPr wrap="square">
            <a:spAutoFit/>
          </a:bodyPr>
          <a:lstStyle/>
          <a:p>
            <a:r>
              <a:rPr lang="en-US" sz="2800" b="1" dirty="0">
                <a:solidFill>
                  <a:srgbClr val="002060"/>
                </a:solidFill>
              </a:rPr>
              <a:t>Joining </a:t>
            </a:r>
            <a:r>
              <a:rPr lang="en-US" sz="2800" b="1" dirty="0" err="1">
                <a:solidFill>
                  <a:srgbClr val="002060"/>
                </a:solidFill>
              </a:rPr>
              <a:t>NumPy</a:t>
            </a:r>
            <a:r>
              <a:rPr lang="en-US" sz="2800" b="1" dirty="0">
                <a:solidFill>
                  <a:srgbClr val="002060"/>
                </a:solidFill>
              </a:rPr>
              <a:t> Arrays</a:t>
            </a:r>
          </a:p>
          <a:p>
            <a:endParaRPr lang="en-US" sz="2800" b="1" dirty="0">
              <a:solidFill>
                <a:srgbClr val="002060"/>
              </a:solidFill>
            </a:endParaRPr>
          </a:p>
          <a:p>
            <a:r>
              <a:rPr lang="en-US" sz="2800" b="1" dirty="0">
                <a:solidFill>
                  <a:srgbClr val="002060"/>
                </a:solidFill>
              </a:rPr>
              <a:t>Example: Join two 3-D arrays:</a:t>
            </a:r>
          </a:p>
          <a:p>
            <a:endParaRPr lang="en-US" sz="2800" b="1" dirty="0"/>
          </a:p>
          <a:p>
            <a:pPr lvl="1"/>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pPr lvl="1"/>
            <a:r>
              <a:rPr lang="en-US" sz="2800" b="1" dirty="0">
                <a:solidFill>
                  <a:srgbClr val="C00000"/>
                </a:solidFill>
              </a:rPr>
              <a:t>arr1 = </a:t>
            </a:r>
            <a:r>
              <a:rPr lang="en-US" sz="2800" b="1" dirty="0" err="1">
                <a:solidFill>
                  <a:srgbClr val="C00000"/>
                </a:solidFill>
              </a:rPr>
              <a:t>np.array</a:t>
            </a:r>
            <a:r>
              <a:rPr lang="en-US" sz="2800" b="1" dirty="0">
                <a:solidFill>
                  <a:srgbClr val="C00000"/>
                </a:solidFill>
              </a:rPr>
              <a:t>([[[1, 2], [3, 4]],[[1, 2], [3, 4]]])</a:t>
            </a:r>
          </a:p>
          <a:p>
            <a:pPr lvl="1"/>
            <a:r>
              <a:rPr lang="en-US" sz="2800" b="1" dirty="0">
                <a:solidFill>
                  <a:srgbClr val="C00000"/>
                </a:solidFill>
              </a:rPr>
              <a:t>arr2 = </a:t>
            </a:r>
            <a:r>
              <a:rPr lang="en-US" sz="2800" b="1" dirty="0" err="1">
                <a:solidFill>
                  <a:srgbClr val="C00000"/>
                </a:solidFill>
              </a:rPr>
              <a:t>np.array</a:t>
            </a:r>
            <a:r>
              <a:rPr lang="en-US" sz="2800" b="1" dirty="0">
                <a:solidFill>
                  <a:srgbClr val="C00000"/>
                </a:solidFill>
              </a:rPr>
              <a:t>([[[5, 6], [7, 8]],[[5, 6], [7, 8]]])</a:t>
            </a:r>
          </a:p>
          <a:p>
            <a:pPr lvl="1"/>
            <a:r>
              <a:rPr lang="en-US" sz="2800" b="1" dirty="0" err="1">
                <a:solidFill>
                  <a:srgbClr val="C00000"/>
                </a:solidFill>
              </a:rPr>
              <a:t>arr</a:t>
            </a:r>
            <a:r>
              <a:rPr lang="en-US" sz="2800" b="1" dirty="0">
                <a:solidFill>
                  <a:srgbClr val="C00000"/>
                </a:solidFill>
              </a:rPr>
              <a:t> = </a:t>
            </a:r>
            <a:r>
              <a:rPr lang="en-US" sz="2800" b="1" dirty="0" err="1">
                <a:solidFill>
                  <a:srgbClr val="C00000"/>
                </a:solidFill>
              </a:rPr>
              <a:t>np.concatenate</a:t>
            </a:r>
            <a:r>
              <a:rPr lang="en-US" sz="2800" b="1" dirty="0">
                <a:solidFill>
                  <a:srgbClr val="C00000"/>
                </a:solidFill>
              </a:rPr>
              <a:t>((arr1, arr2),axis=</a:t>
            </a:r>
            <a:r>
              <a:rPr lang="en-US" sz="2800" b="1" dirty="0">
                <a:solidFill>
                  <a:srgbClr val="002060"/>
                </a:solidFill>
              </a:rPr>
              <a:t>1</a:t>
            </a:r>
            <a:r>
              <a:rPr lang="en-US" sz="2800" b="1" dirty="0">
                <a:solidFill>
                  <a:srgbClr val="C00000"/>
                </a:solidFill>
              </a:rPr>
              <a:t>)</a:t>
            </a:r>
          </a:p>
          <a:p>
            <a:pPr lvl="1"/>
            <a:r>
              <a:rPr lang="en-US" sz="2800" b="1" dirty="0">
                <a:solidFill>
                  <a:srgbClr val="C00000"/>
                </a:solidFill>
              </a:rPr>
              <a:t>print(</a:t>
            </a:r>
            <a:r>
              <a:rPr lang="en-US" sz="2800" b="1" dirty="0" err="1">
                <a:solidFill>
                  <a:srgbClr val="C00000"/>
                </a:solidFill>
              </a:rPr>
              <a:t>arr</a:t>
            </a:r>
            <a:r>
              <a:rPr lang="en-US" sz="2800" b="1" dirty="0">
                <a:solidFill>
                  <a:srgbClr val="C00000"/>
                </a:solidFill>
              </a:rPr>
              <a:t>)</a:t>
            </a:r>
          </a:p>
        </p:txBody>
      </p:sp>
      <p:pic>
        <p:nvPicPr>
          <p:cNvPr id="3" name="Picture 2"/>
          <p:cNvPicPr>
            <a:picLocks noChangeAspect="1"/>
          </p:cNvPicPr>
          <p:nvPr/>
        </p:nvPicPr>
        <p:blipFill>
          <a:blip r:embed="rId2"/>
          <a:stretch>
            <a:fillRect/>
          </a:stretch>
        </p:blipFill>
        <p:spPr>
          <a:xfrm>
            <a:off x="8606971" y="1324201"/>
            <a:ext cx="2598058" cy="4269852"/>
          </a:xfrm>
          <a:prstGeom prst="rect">
            <a:avLst/>
          </a:prstGeom>
        </p:spPr>
      </p:pic>
    </p:spTree>
    <p:extLst>
      <p:ext uri="{BB962C8B-B14F-4D97-AF65-F5344CB8AC3E}">
        <p14:creationId xmlns:p14="http://schemas.microsoft.com/office/powerpoint/2010/main" val="2247250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714" y="176910"/>
            <a:ext cx="7329716" cy="3970318"/>
          </a:xfrm>
          <a:prstGeom prst="rect">
            <a:avLst/>
          </a:prstGeom>
        </p:spPr>
        <p:txBody>
          <a:bodyPr wrap="square">
            <a:spAutoFit/>
          </a:bodyPr>
          <a:lstStyle/>
          <a:p>
            <a:pPr algn="just"/>
            <a:r>
              <a:rPr lang="en-US" sz="2800" b="1" dirty="0">
                <a:solidFill>
                  <a:srgbClr val="002060"/>
                </a:solidFill>
              </a:rPr>
              <a:t>Joining </a:t>
            </a:r>
            <a:r>
              <a:rPr lang="en-US" sz="2800" b="1" dirty="0" err="1">
                <a:solidFill>
                  <a:srgbClr val="002060"/>
                </a:solidFill>
              </a:rPr>
              <a:t>NumPy</a:t>
            </a:r>
            <a:r>
              <a:rPr lang="en-US" sz="2800" b="1" dirty="0">
                <a:solidFill>
                  <a:srgbClr val="002060"/>
                </a:solidFill>
              </a:rPr>
              <a:t> Arrays</a:t>
            </a:r>
          </a:p>
          <a:p>
            <a:pPr algn="just"/>
            <a:endParaRPr lang="en-US" sz="2800" b="1" dirty="0">
              <a:solidFill>
                <a:srgbClr val="002060"/>
              </a:solidFill>
            </a:endParaRPr>
          </a:p>
          <a:p>
            <a:pPr algn="just"/>
            <a:r>
              <a:rPr lang="en-US" sz="2800" b="1" dirty="0">
                <a:solidFill>
                  <a:srgbClr val="002060"/>
                </a:solidFill>
              </a:rPr>
              <a:t>Example: Join two 3-D arrays:</a:t>
            </a:r>
          </a:p>
          <a:p>
            <a:pPr algn="just"/>
            <a:endParaRPr lang="en-US" sz="2800" b="1" dirty="0"/>
          </a:p>
          <a:p>
            <a:pPr lvl="1" algn="just"/>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pPr lvl="1" algn="just"/>
            <a:r>
              <a:rPr lang="en-US" sz="2800" b="1" dirty="0">
                <a:solidFill>
                  <a:srgbClr val="C00000"/>
                </a:solidFill>
              </a:rPr>
              <a:t>arr1 = </a:t>
            </a:r>
            <a:r>
              <a:rPr lang="en-US" sz="2800" b="1" dirty="0" err="1">
                <a:solidFill>
                  <a:srgbClr val="C00000"/>
                </a:solidFill>
              </a:rPr>
              <a:t>np.array</a:t>
            </a:r>
            <a:r>
              <a:rPr lang="en-US" sz="2800" b="1" dirty="0">
                <a:solidFill>
                  <a:srgbClr val="C00000"/>
                </a:solidFill>
              </a:rPr>
              <a:t>([[[1, 2], [3, 4]],[[1, 2], [3, 4]]])</a:t>
            </a:r>
          </a:p>
          <a:p>
            <a:pPr lvl="1" algn="just"/>
            <a:r>
              <a:rPr lang="en-US" sz="2800" b="1" dirty="0">
                <a:solidFill>
                  <a:srgbClr val="C00000"/>
                </a:solidFill>
              </a:rPr>
              <a:t>arr2 = </a:t>
            </a:r>
            <a:r>
              <a:rPr lang="en-US" sz="2800" b="1" dirty="0" err="1">
                <a:solidFill>
                  <a:srgbClr val="C00000"/>
                </a:solidFill>
              </a:rPr>
              <a:t>np.array</a:t>
            </a:r>
            <a:r>
              <a:rPr lang="en-US" sz="2800" b="1" dirty="0">
                <a:solidFill>
                  <a:srgbClr val="C00000"/>
                </a:solidFill>
              </a:rPr>
              <a:t>([[[5, 6], [7, 8]],[[5, 6], [7, 8]]])</a:t>
            </a:r>
          </a:p>
          <a:p>
            <a:pPr lvl="1" algn="just"/>
            <a:r>
              <a:rPr lang="en-US" sz="2800" b="1" dirty="0" err="1">
                <a:solidFill>
                  <a:srgbClr val="C00000"/>
                </a:solidFill>
              </a:rPr>
              <a:t>arr</a:t>
            </a:r>
            <a:r>
              <a:rPr lang="en-US" sz="2800" b="1" dirty="0">
                <a:solidFill>
                  <a:srgbClr val="C00000"/>
                </a:solidFill>
              </a:rPr>
              <a:t> = </a:t>
            </a:r>
            <a:r>
              <a:rPr lang="en-US" sz="2800" b="1" dirty="0" err="1">
                <a:solidFill>
                  <a:srgbClr val="C00000"/>
                </a:solidFill>
              </a:rPr>
              <a:t>np.concatenate</a:t>
            </a:r>
            <a:r>
              <a:rPr lang="en-US" sz="2800" b="1" dirty="0">
                <a:solidFill>
                  <a:srgbClr val="C00000"/>
                </a:solidFill>
              </a:rPr>
              <a:t>((arr1, arr2),axis=2)</a:t>
            </a:r>
          </a:p>
          <a:p>
            <a:pPr lvl="1" algn="just"/>
            <a:r>
              <a:rPr lang="en-US" sz="2800" b="1" dirty="0">
                <a:solidFill>
                  <a:srgbClr val="C00000"/>
                </a:solidFill>
              </a:rPr>
              <a:t>print(</a:t>
            </a:r>
            <a:r>
              <a:rPr lang="en-US" sz="2800" b="1" dirty="0" err="1">
                <a:solidFill>
                  <a:srgbClr val="C00000"/>
                </a:solidFill>
              </a:rPr>
              <a:t>arr</a:t>
            </a:r>
            <a:r>
              <a:rPr lang="en-US" sz="2800" b="1" dirty="0">
                <a:solidFill>
                  <a:srgbClr val="C00000"/>
                </a:solidFill>
              </a:rPr>
              <a:t>)</a:t>
            </a:r>
          </a:p>
        </p:txBody>
      </p:sp>
      <p:pic>
        <p:nvPicPr>
          <p:cNvPr id="3" name="Picture 2"/>
          <p:cNvPicPr>
            <a:picLocks noChangeAspect="1"/>
          </p:cNvPicPr>
          <p:nvPr/>
        </p:nvPicPr>
        <p:blipFill>
          <a:blip r:embed="rId2"/>
          <a:stretch>
            <a:fillRect/>
          </a:stretch>
        </p:blipFill>
        <p:spPr>
          <a:xfrm>
            <a:off x="8282667" y="2537505"/>
            <a:ext cx="3413297" cy="3006952"/>
          </a:xfrm>
          <a:prstGeom prst="rect">
            <a:avLst/>
          </a:prstGeom>
        </p:spPr>
      </p:pic>
    </p:spTree>
    <p:extLst>
      <p:ext uri="{BB962C8B-B14F-4D97-AF65-F5344CB8AC3E}">
        <p14:creationId xmlns:p14="http://schemas.microsoft.com/office/powerpoint/2010/main" val="34207611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6344" y="715167"/>
            <a:ext cx="10406742" cy="4955203"/>
          </a:xfrm>
          <a:prstGeom prst="rect">
            <a:avLst/>
          </a:prstGeom>
        </p:spPr>
        <p:txBody>
          <a:bodyPr wrap="square">
            <a:spAutoFit/>
          </a:bodyPr>
          <a:lstStyle/>
          <a:p>
            <a:pPr algn="just"/>
            <a:r>
              <a:rPr lang="en-US" sz="3600" b="1" dirty="0">
                <a:solidFill>
                  <a:srgbClr val="002060"/>
                </a:solidFill>
              </a:rPr>
              <a:t>Joining Arrays Using Stack Functions</a:t>
            </a:r>
          </a:p>
          <a:p>
            <a:pPr algn="just"/>
            <a:endParaRPr lang="en-US" sz="2800" b="1" dirty="0"/>
          </a:p>
          <a:p>
            <a:pPr algn="just"/>
            <a:r>
              <a:rPr lang="en-US" sz="2800" b="1" dirty="0">
                <a:solidFill>
                  <a:srgbClr val="0070C0"/>
                </a:solidFill>
              </a:rPr>
              <a:t>Stacking is same as concatenation, the only difference is that stacking is done along a new axis.</a:t>
            </a:r>
          </a:p>
          <a:p>
            <a:pPr algn="just"/>
            <a:endParaRPr lang="en-US" sz="2800" b="1" dirty="0">
              <a:solidFill>
                <a:srgbClr val="0070C0"/>
              </a:solidFill>
            </a:endParaRPr>
          </a:p>
          <a:p>
            <a:pPr algn="just"/>
            <a:r>
              <a:rPr lang="en-US" sz="2800" b="1" dirty="0">
                <a:solidFill>
                  <a:srgbClr val="0070C0"/>
                </a:solidFill>
              </a:rPr>
              <a:t>We can concatenate two 1-D arrays along the second axis which would result in putting them one over the other, </a:t>
            </a:r>
            <a:r>
              <a:rPr lang="en-US" sz="2800" b="1" dirty="0" err="1">
                <a:solidFill>
                  <a:srgbClr val="0070C0"/>
                </a:solidFill>
              </a:rPr>
              <a:t>i.e</a:t>
            </a:r>
            <a:r>
              <a:rPr lang="en-US" sz="2800" b="1" dirty="0">
                <a:solidFill>
                  <a:srgbClr val="0070C0"/>
                </a:solidFill>
              </a:rPr>
              <a:t>,. stacking.</a:t>
            </a:r>
          </a:p>
          <a:p>
            <a:pPr algn="just"/>
            <a:endParaRPr lang="en-US" sz="2800" b="1" dirty="0">
              <a:solidFill>
                <a:srgbClr val="0070C0"/>
              </a:solidFill>
            </a:endParaRPr>
          </a:p>
          <a:p>
            <a:pPr algn="just"/>
            <a:r>
              <a:rPr lang="en-US" sz="2800" b="1" dirty="0">
                <a:solidFill>
                  <a:srgbClr val="0070C0"/>
                </a:solidFill>
              </a:rPr>
              <a:t>We pass a sequence of arrays that we want to join to the stack() method along with the axis. If axis is not explicitly passed it is taken as </a:t>
            </a:r>
            <a:r>
              <a:rPr lang="en-US" sz="2800" b="1" dirty="0">
                <a:solidFill>
                  <a:srgbClr val="C00000"/>
                </a:solidFill>
              </a:rPr>
              <a:t>0 (default)</a:t>
            </a:r>
            <a:r>
              <a:rPr lang="en-US" sz="2800" b="1" dirty="0">
                <a:solidFill>
                  <a:srgbClr val="0070C0"/>
                </a:solidFill>
              </a:rPr>
              <a:t>.</a:t>
            </a:r>
          </a:p>
        </p:txBody>
      </p:sp>
    </p:spTree>
    <p:extLst>
      <p:ext uri="{BB962C8B-B14F-4D97-AF65-F5344CB8AC3E}">
        <p14:creationId xmlns:p14="http://schemas.microsoft.com/office/powerpoint/2010/main" val="260745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308FB89-98FE-C881-E498-8DC9489DE8B9}"/>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400" b="1" kern="1200">
                <a:solidFill>
                  <a:schemeClr val="tx1"/>
                </a:solidFill>
                <a:latin typeface="+mj-lt"/>
                <a:ea typeface="+mj-ea"/>
                <a:cs typeface="+mj-cs"/>
              </a:rPr>
              <a:t>How to import NumPy</a:t>
            </a:r>
            <a:br>
              <a:rPr lang="en-US" sz="3400" kern="1200">
                <a:solidFill>
                  <a:schemeClr val="tx1"/>
                </a:solidFill>
                <a:latin typeface="+mj-lt"/>
                <a:ea typeface="+mj-ea"/>
                <a:cs typeface="+mj-cs"/>
              </a:rPr>
            </a:br>
            <a:br>
              <a:rPr lang="en-US" sz="3400" kern="1200">
                <a:solidFill>
                  <a:schemeClr val="tx1"/>
                </a:solidFill>
                <a:latin typeface="+mj-lt"/>
                <a:ea typeface="+mj-ea"/>
                <a:cs typeface="+mj-cs"/>
              </a:rPr>
            </a:br>
            <a:endParaRPr lang="en-US" sz="3400" kern="1200">
              <a:solidFill>
                <a:schemeClr val="tx1"/>
              </a:solidFill>
              <a:latin typeface="+mj-lt"/>
              <a:ea typeface="+mj-ea"/>
              <a:cs typeface="+mj-cs"/>
            </a:endParaRPr>
          </a:p>
        </p:txBody>
      </p:sp>
      <p:sp>
        <p:nvSpPr>
          <p:cNvPr id="3" name="TextBox 2">
            <a:extLst>
              <a:ext uri="{FF2B5EF4-FFF2-40B4-BE49-F238E27FC236}">
                <a16:creationId xmlns:a16="http://schemas.microsoft.com/office/drawing/2014/main" id="{A071322F-9F6B-9C46-2178-1FD6E952CBEA}"/>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dirty="0"/>
              <a:t>	To access NumPy and its functions import it in your Python code like this:</a:t>
            </a:r>
            <a:endParaRPr lang="en-US" sz="2400"/>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r>
              <a:rPr lang="en-US" sz="2400" b="1" dirty="0"/>
              <a:t>import </a:t>
            </a:r>
            <a:r>
              <a:rPr lang="en-US" sz="2400" b="1"/>
              <a:t>numpy</a:t>
            </a:r>
            <a:r>
              <a:rPr lang="en-US" sz="2400" b="1" dirty="0"/>
              <a:t> as np</a:t>
            </a:r>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0255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541" y="380110"/>
            <a:ext cx="7024915" cy="3970318"/>
          </a:xfrm>
          <a:prstGeom prst="rect">
            <a:avLst/>
          </a:prstGeom>
        </p:spPr>
        <p:txBody>
          <a:bodyPr wrap="square">
            <a:spAutoFit/>
          </a:bodyPr>
          <a:lstStyle/>
          <a:p>
            <a:r>
              <a:rPr lang="en-US" sz="2800" b="1" dirty="0">
                <a:solidFill>
                  <a:srgbClr val="0070C0"/>
                </a:solidFill>
              </a:rPr>
              <a:t>Joining Arrays Using Stack Functions</a:t>
            </a:r>
          </a:p>
          <a:p>
            <a:endParaRPr lang="en-US" sz="2800" b="1" dirty="0">
              <a:solidFill>
                <a:srgbClr val="0070C0"/>
              </a:solidFill>
            </a:endParaRPr>
          </a:p>
          <a:p>
            <a:r>
              <a:rPr lang="en-US" sz="2800" b="1" dirty="0">
                <a:solidFill>
                  <a:srgbClr val="0070C0"/>
                </a:solidFill>
              </a:rPr>
              <a:t>Stack Two 1D arrays:</a:t>
            </a:r>
          </a:p>
          <a:p>
            <a:endParaRPr lang="en-US" sz="2800" b="1" dirty="0"/>
          </a:p>
          <a:p>
            <a:pPr lvl="2"/>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pPr lvl="2"/>
            <a:r>
              <a:rPr lang="en-US" sz="2800" b="1" dirty="0">
                <a:solidFill>
                  <a:srgbClr val="C00000"/>
                </a:solidFill>
              </a:rPr>
              <a:t>arr1 = </a:t>
            </a:r>
            <a:r>
              <a:rPr lang="en-US" sz="2800" b="1" dirty="0" err="1">
                <a:solidFill>
                  <a:srgbClr val="C00000"/>
                </a:solidFill>
              </a:rPr>
              <a:t>np.array</a:t>
            </a:r>
            <a:r>
              <a:rPr lang="en-US" sz="2800" b="1" dirty="0">
                <a:solidFill>
                  <a:srgbClr val="C00000"/>
                </a:solidFill>
              </a:rPr>
              <a:t>([1, 2, 3])</a:t>
            </a:r>
          </a:p>
          <a:p>
            <a:pPr lvl="2"/>
            <a:r>
              <a:rPr lang="en-US" sz="2800" b="1" dirty="0">
                <a:solidFill>
                  <a:srgbClr val="C00000"/>
                </a:solidFill>
              </a:rPr>
              <a:t>arr2 = </a:t>
            </a:r>
            <a:r>
              <a:rPr lang="en-US" sz="2800" b="1" dirty="0" err="1">
                <a:solidFill>
                  <a:srgbClr val="C00000"/>
                </a:solidFill>
              </a:rPr>
              <a:t>np.array</a:t>
            </a:r>
            <a:r>
              <a:rPr lang="en-US" sz="2800" b="1" dirty="0">
                <a:solidFill>
                  <a:srgbClr val="C00000"/>
                </a:solidFill>
              </a:rPr>
              <a:t>([4, 5, 6])</a:t>
            </a:r>
          </a:p>
          <a:p>
            <a:pPr lvl="2"/>
            <a:r>
              <a:rPr lang="en-US" sz="2800" b="1" dirty="0" err="1">
                <a:solidFill>
                  <a:srgbClr val="C00000"/>
                </a:solidFill>
              </a:rPr>
              <a:t>arr</a:t>
            </a:r>
            <a:r>
              <a:rPr lang="en-US" sz="2800" b="1" dirty="0">
                <a:solidFill>
                  <a:srgbClr val="C00000"/>
                </a:solidFill>
              </a:rPr>
              <a:t> = </a:t>
            </a:r>
            <a:r>
              <a:rPr lang="en-US" sz="2800" b="1" dirty="0" err="1">
                <a:solidFill>
                  <a:srgbClr val="C00000"/>
                </a:solidFill>
              </a:rPr>
              <a:t>np.stack</a:t>
            </a:r>
            <a:r>
              <a:rPr lang="en-US" sz="2800" b="1" dirty="0">
                <a:solidFill>
                  <a:srgbClr val="C00000"/>
                </a:solidFill>
              </a:rPr>
              <a:t>((arr1, arr2), axis=1)</a:t>
            </a:r>
          </a:p>
          <a:p>
            <a:pPr lvl="2"/>
            <a:r>
              <a:rPr lang="en-US" sz="2800" b="1" dirty="0">
                <a:solidFill>
                  <a:srgbClr val="C00000"/>
                </a:solidFill>
              </a:rPr>
              <a:t>print(</a:t>
            </a:r>
            <a:r>
              <a:rPr lang="en-US" sz="2800" b="1" dirty="0" err="1">
                <a:solidFill>
                  <a:srgbClr val="C00000"/>
                </a:solidFill>
              </a:rPr>
              <a:t>arr</a:t>
            </a:r>
            <a:r>
              <a:rPr lang="en-US" sz="2800" b="1" dirty="0">
                <a:solidFill>
                  <a:srgbClr val="C00000"/>
                </a:solidFill>
              </a:rPr>
              <a:t>)</a:t>
            </a:r>
          </a:p>
        </p:txBody>
      </p:sp>
      <p:pic>
        <p:nvPicPr>
          <p:cNvPr id="3" name="Picture 2"/>
          <p:cNvPicPr>
            <a:picLocks noChangeAspect="1"/>
          </p:cNvPicPr>
          <p:nvPr/>
        </p:nvPicPr>
        <p:blipFill>
          <a:blip r:embed="rId2"/>
          <a:stretch>
            <a:fillRect/>
          </a:stretch>
        </p:blipFill>
        <p:spPr>
          <a:xfrm>
            <a:off x="7576456" y="3148465"/>
            <a:ext cx="2654981" cy="2184478"/>
          </a:xfrm>
          <a:prstGeom prst="rect">
            <a:avLst/>
          </a:prstGeom>
        </p:spPr>
      </p:pic>
    </p:spTree>
    <p:extLst>
      <p:ext uri="{BB962C8B-B14F-4D97-AF65-F5344CB8AC3E}">
        <p14:creationId xmlns:p14="http://schemas.microsoft.com/office/powerpoint/2010/main" val="29116316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372" y="132140"/>
            <a:ext cx="9666514" cy="4832092"/>
          </a:xfrm>
          <a:prstGeom prst="rect">
            <a:avLst/>
          </a:prstGeom>
        </p:spPr>
        <p:txBody>
          <a:bodyPr wrap="square">
            <a:spAutoFit/>
          </a:bodyPr>
          <a:lstStyle/>
          <a:p>
            <a:r>
              <a:rPr lang="en-US" sz="2800" b="1" dirty="0">
                <a:solidFill>
                  <a:srgbClr val="0070C0"/>
                </a:solidFill>
              </a:rPr>
              <a:t>Joining Arrays Using Stack Functions</a:t>
            </a:r>
          </a:p>
          <a:p>
            <a:endParaRPr lang="en-US" sz="2800" b="1" dirty="0">
              <a:solidFill>
                <a:srgbClr val="0070C0"/>
              </a:solidFill>
            </a:endParaRPr>
          </a:p>
          <a:p>
            <a:r>
              <a:rPr lang="en-US" sz="2800" b="1" dirty="0">
                <a:solidFill>
                  <a:srgbClr val="0070C0"/>
                </a:solidFill>
              </a:rPr>
              <a:t>Stacking </a:t>
            </a:r>
            <a:r>
              <a:rPr lang="en-US" sz="2800" b="1" dirty="0">
                <a:solidFill>
                  <a:srgbClr val="C00000"/>
                </a:solidFill>
              </a:rPr>
              <a:t>Along Rows</a:t>
            </a:r>
            <a:r>
              <a:rPr lang="en-US" sz="2800" b="1" dirty="0">
                <a:solidFill>
                  <a:srgbClr val="0070C0"/>
                </a:solidFill>
              </a:rPr>
              <a:t>:</a:t>
            </a:r>
          </a:p>
          <a:p>
            <a:endParaRPr lang="en-US" sz="2800" b="1" dirty="0">
              <a:solidFill>
                <a:srgbClr val="0070C0"/>
              </a:solidFill>
            </a:endParaRPr>
          </a:p>
          <a:p>
            <a:r>
              <a:rPr lang="en-US" sz="2800" b="1" dirty="0" err="1">
                <a:solidFill>
                  <a:srgbClr val="0070C0"/>
                </a:solidFill>
              </a:rPr>
              <a:t>NumPy</a:t>
            </a:r>
            <a:r>
              <a:rPr lang="en-US" sz="2800" b="1" dirty="0">
                <a:solidFill>
                  <a:srgbClr val="0070C0"/>
                </a:solidFill>
              </a:rPr>
              <a:t> provides a helper function: </a:t>
            </a:r>
            <a:r>
              <a:rPr lang="en-US" sz="2800" b="1" dirty="0" err="1">
                <a:solidFill>
                  <a:srgbClr val="C00000"/>
                </a:solidFill>
              </a:rPr>
              <a:t>hstack</a:t>
            </a:r>
            <a:r>
              <a:rPr lang="en-US" sz="2800" b="1" dirty="0">
                <a:solidFill>
                  <a:srgbClr val="C00000"/>
                </a:solidFill>
              </a:rPr>
              <a:t>() </a:t>
            </a:r>
            <a:r>
              <a:rPr lang="en-US" sz="2800" b="1" dirty="0">
                <a:solidFill>
                  <a:srgbClr val="0070C0"/>
                </a:solidFill>
              </a:rPr>
              <a:t>to stack along rows.</a:t>
            </a:r>
          </a:p>
          <a:p>
            <a:endParaRPr lang="en-US" sz="2800" b="1" dirty="0"/>
          </a:p>
          <a:p>
            <a:pPr lvl="2"/>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pPr lvl="2"/>
            <a:r>
              <a:rPr lang="en-US" sz="2800" b="1" dirty="0">
                <a:solidFill>
                  <a:srgbClr val="C00000"/>
                </a:solidFill>
              </a:rPr>
              <a:t>arr1 = </a:t>
            </a:r>
            <a:r>
              <a:rPr lang="en-US" sz="2800" b="1" dirty="0" err="1">
                <a:solidFill>
                  <a:srgbClr val="C00000"/>
                </a:solidFill>
              </a:rPr>
              <a:t>np.array</a:t>
            </a:r>
            <a:r>
              <a:rPr lang="en-US" sz="2800" b="1" dirty="0">
                <a:solidFill>
                  <a:srgbClr val="C00000"/>
                </a:solidFill>
              </a:rPr>
              <a:t>([1, 2, 3])</a:t>
            </a:r>
          </a:p>
          <a:p>
            <a:pPr lvl="2"/>
            <a:r>
              <a:rPr lang="en-US" sz="2800" b="1" dirty="0">
                <a:solidFill>
                  <a:srgbClr val="C00000"/>
                </a:solidFill>
              </a:rPr>
              <a:t>arr2 = </a:t>
            </a:r>
            <a:r>
              <a:rPr lang="en-US" sz="2800" b="1" dirty="0" err="1">
                <a:solidFill>
                  <a:srgbClr val="C00000"/>
                </a:solidFill>
              </a:rPr>
              <a:t>np.array</a:t>
            </a:r>
            <a:r>
              <a:rPr lang="en-US" sz="2800" b="1" dirty="0">
                <a:solidFill>
                  <a:srgbClr val="C00000"/>
                </a:solidFill>
              </a:rPr>
              <a:t>([4, 5, 6])</a:t>
            </a:r>
          </a:p>
          <a:p>
            <a:pPr lvl="2"/>
            <a:r>
              <a:rPr lang="en-US" sz="2800" b="1" dirty="0" err="1">
                <a:solidFill>
                  <a:srgbClr val="C00000"/>
                </a:solidFill>
              </a:rPr>
              <a:t>arr</a:t>
            </a:r>
            <a:r>
              <a:rPr lang="en-US" sz="2800" b="1" dirty="0">
                <a:solidFill>
                  <a:srgbClr val="C00000"/>
                </a:solidFill>
              </a:rPr>
              <a:t> = </a:t>
            </a:r>
            <a:r>
              <a:rPr lang="en-US" sz="2800" b="1" dirty="0" err="1">
                <a:solidFill>
                  <a:srgbClr val="C00000"/>
                </a:solidFill>
              </a:rPr>
              <a:t>np.hstack</a:t>
            </a:r>
            <a:r>
              <a:rPr lang="en-US" sz="2800" b="1" dirty="0">
                <a:solidFill>
                  <a:srgbClr val="C00000"/>
                </a:solidFill>
              </a:rPr>
              <a:t>((arr1, arr2))</a:t>
            </a:r>
          </a:p>
          <a:p>
            <a:pPr lvl="2"/>
            <a:r>
              <a:rPr lang="en-US" sz="2800" b="1" dirty="0">
                <a:solidFill>
                  <a:srgbClr val="C00000"/>
                </a:solidFill>
              </a:rPr>
              <a:t>print(</a:t>
            </a:r>
            <a:r>
              <a:rPr lang="en-US" sz="2800" b="1" dirty="0" err="1">
                <a:solidFill>
                  <a:srgbClr val="C00000"/>
                </a:solidFill>
              </a:rPr>
              <a:t>arr</a:t>
            </a:r>
            <a:r>
              <a:rPr lang="en-US" sz="2800" b="1" dirty="0">
                <a:solidFill>
                  <a:srgbClr val="C00000"/>
                </a:solidFill>
              </a:rPr>
              <a:t>)</a:t>
            </a:r>
          </a:p>
        </p:txBody>
      </p:sp>
      <p:pic>
        <p:nvPicPr>
          <p:cNvPr id="3" name="Picture 2"/>
          <p:cNvPicPr>
            <a:picLocks noChangeAspect="1"/>
          </p:cNvPicPr>
          <p:nvPr/>
        </p:nvPicPr>
        <p:blipFill>
          <a:blip r:embed="rId2"/>
          <a:stretch>
            <a:fillRect/>
          </a:stretch>
        </p:blipFill>
        <p:spPr>
          <a:xfrm>
            <a:off x="6650264" y="4433100"/>
            <a:ext cx="3959348" cy="1062264"/>
          </a:xfrm>
          <a:prstGeom prst="rect">
            <a:avLst/>
          </a:prstGeom>
        </p:spPr>
      </p:pic>
    </p:spTree>
    <p:extLst>
      <p:ext uri="{BB962C8B-B14F-4D97-AF65-F5344CB8AC3E}">
        <p14:creationId xmlns:p14="http://schemas.microsoft.com/office/powerpoint/2010/main" val="35124554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7029" y="385525"/>
            <a:ext cx="10000342" cy="4832092"/>
          </a:xfrm>
          <a:prstGeom prst="rect">
            <a:avLst/>
          </a:prstGeom>
        </p:spPr>
        <p:txBody>
          <a:bodyPr wrap="square">
            <a:spAutoFit/>
          </a:bodyPr>
          <a:lstStyle/>
          <a:p>
            <a:r>
              <a:rPr lang="en-US" sz="2800" b="1" dirty="0">
                <a:solidFill>
                  <a:srgbClr val="0070C0"/>
                </a:solidFill>
              </a:rPr>
              <a:t>Joining Arrays Using Stack Functions</a:t>
            </a:r>
          </a:p>
          <a:p>
            <a:endParaRPr lang="en-US" sz="2800" b="1" dirty="0">
              <a:solidFill>
                <a:srgbClr val="0070C0"/>
              </a:solidFill>
            </a:endParaRPr>
          </a:p>
          <a:p>
            <a:r>
              <a:rPr lang="en-US" sz="2800" b="1" dirty="0">
                <a:solidFill>
                  <a:srgbClr val="0070C0"/>
                </a:solidFill>
              </a:rPr>
              <a:t>Stacking </a:t>
            </a:r>
            <a:r>
              <a:rPr lang="en-US" sz="2800" b="1" dirty="0">
                <a:solidFill>
                  <a:srgbClr val="C00000"/>
                </a:solidFill>
              </a:rPr>
              <a:t>Along Colum</a:t>
            </a:r>
            <a:r>
              <a:rPr lang="en-US" sz="2800" b="1" dirty="0">
                <a:solidFill>
                  <a:srgbClr val="0070C0"/>
                </a:solidFill>
              </a:rPr>
              <a:t>:</a:t>
            </a:r>
          </a:p>
          <a:p>
            <a:endParaRPr lang="en-US" sz="2800" b="1" dirty="0">
              <a:solidFill>
                <a:srgbClr val="0070C0"/>
              </a:solidFill>
            </a:endParaRPr>
          </a:p>
          <a:p>
            <a:r>
              <a:rPr lang="en-US" sz="2800" b="1" dirty="0" err="1">
                <a:solidFill>
                  <a:srgbClr val="0070C0"/>
                </a:solidFill>
              </a:rPr>
              <a:t>NumPy</a:t>
            </a:r>
            <a:r>
              <a:rPr lang="en-US" sz="2800" b="1" dirty="0">
                <a:solidFill>
                  <a:srgbClr val="0070C0"/>
                </a:solidFill>
              </a:rPr>
              <a:t> provides a helper function: </a:t>
            </a:r>
            <a:r>
              <a:rPr lang="en-US" sz="2800" b="1" dirty="0" err="1">
                <a:solidFill>
                  <a:srgbClr val="C00000"/>
                </a:solidFill>
              </a:rPr>
              <a:t>vstack</a:t>
            </a:r>
            <a:r>
              <a:rPr lang="en-US" sz="2800" b="1" dirty="0">
                <a:solidFill>
                  <a:srgbClr val="C00000"/>
                </a:solidFill>
              </a:rPr>
              <a:t>() </a:t>
            </a:r>
            <a:r>
              <a:rPr lang="en-US" sz="2800" b="1" dirty="0">
                <a:solidFill>
                  <a:srgbClr val="0070C0"/>
                </a:solidFill>
              </a:rPr>
              <a:t>to stack along </a:t>
            </a:r>
            <a:r>
              <a:rPr lang="en-US" sz="2800" b="1" dirty="0" err="1">
                <a:solidFill>
                  <a:srgbClr val="0070C0"/>
                </a:solidFill>
              </a:rPr>
              <a:t>coloum</a:t>
            </a:r>
            <a:r>
              <a:rPr lang="en-US" sz="2800" b="1" dirty="0">
                <a:solidFill>
                  <a:srgbClr val="0070C0"/>
                </a:solidFill>
              </a:rPr>
              <a:t>.</a:t>
            </a:r>
          </a:p>
          <a:p>
            <a:endParaRPr lang="en-US" sz="2800" b="1" dirty="0"/>
          </a:p>
          <a:p>
            <a:pPr lvl="2"/>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pPr lvl="2"/>
            <a:r>
              <a:rPr lang="en-US" sz="2800" b="1" dirty="0">
                <a:solidFill>
                  <a:srgbClr val="C00000"/>
                </a:solidFill>
              </a:rPr>
              <a:t>arr1 = </a:t>
            </a:r>
            <a:r>
              <a:rPr lang="en-US" sz="2800" b="1" dirty="0" err="1">
                <a:solidFill>
                  <a:srgbClr val="C00000"/>
                </a:solidFill>
              </a:rPr>
              <a:t>np.array</a:t>
            </a:r>
            <a:r>
              <a:rPr lang="en-US" sz="2800" b="1" dirty="0">
                <a:solidFill>
                  <a:srgbClr val="C00000"/>
                </a:solidFill>
              </a:rPr>
              <a:t>([1, 2, 3])</a:t>
            </a:r>
          </a:p>
          <a:p>
            <a:pPr lvl="2"/>
            <a:r>
              <a:rPr lang="en-US" sz="2800" b="1" dirty="0">
                <a:solidFill>
                  <a:srgbClr val="C00000"/>
                </a:solidFill>
              </a:rPr>
              <a:t>arr2 = </a:t>
            </a:r>
            <a:r>
              <a:rPr lang="en-US" sz="2800" b="1" dirty="0" err="1">
                <a:solidFill>
                  <a:srgbClr val="C00000"/>
                </a:solidFill>
              </a:rPr>
              <a:t>np.array</a:t>
            </a:r>
            <a:r>
              <a:rPr lang="en-US" sz="2800" b="1" dirty="0">
                <a:solidFill>
                  <a:srgbClr val="C00000"/>
                </a:solidFill>
              </a:rPr>
              <a:t>([4, 5, 6])</a:t>
            </a:r>
          </a:p>
          <a:p>
            <a:pPr lvl="2"/>
            <a:r>
              <a:rPr lang="en-US" sz="2800" b="1" dirty="0" err="1">
                <a:solidFill>
                  <a:srgbClr val="C00000"/>
                </a:solidFill>
              </a:rPr>
              <a:t>arr</a:t>
            </a:r>
            <a:r>
              <a:rPr lang="en-US" sz="2800" b="1" dirty="0">
                <a:solidFill>
                  <a:srgbClr val="C00000"/>
                </a:solidFill>
              </a:rPr>
              <a:t> = </a:t>
            </a:r>
            <a:r>
              <a:rPr lang="en-US" sz="2800" b="1" dirty="0" err="1">
                <a:solidFill>
                  <a:srgbClr val="C00000"/>
                </a:solidFill>
              </a:rPr>
              <a:t>np.vstack</a:t>
            </a:r>
            <a:r>
              <a:rPr lang="en-US" sz="2800" b="1" dirty="0">
                <a:solidFill>
                  <a:srgbClr val="C00000"/>
                </a:solidFill>
              </a:rPr>
              <a:t>((arr1, arr2))</a:t>
            </a:r>
          </a:p>
          <a:p>
            <a:pPr lvl="2"/>
            <a:r>
              <a:rPr lang="en-US" sz="2800" b="1" dirty="0">
                <a:solidFill>
                  <a:srgbClr val="C00000"/>
                </a:solidFill>
              </a:rPr>
              <a:t>print(</a:t>
            </a:r>
            <a:r>
              <a:rPr lang="en-US" sz="2800" b="1" dirty="0" err="1">
                <a:solidFill>
                  <a:srgbClr val="C00000"/>
                </a:solidFill>
              </a:rPr>
              <a:t>arr</a:t>
            </a:r>
            <a:r>
              <a:rPr lang="en-US" sz="2800" b="1" dirty="0">
                <a:solidFill>
                  <a:srgbClr val="C00000"/>
                </a:solidFill>
              </a:rPr>
              <a:t>)</a:t>
            </a:r>
          </a:p>
        </p:txBody>
      </p:sp>
      <p:pic>
        <p:nvPicPr>
          <p:cNvPr id="3" name="Picture 2"/>
          <p:cNvPicPr>
            <a:picLocks noChangeAspect="1"/>
          </p:cNvPicPr>
          <p:nvPr/>
        </p:nvPicPr>
        <p:blipFill>
          <a:blip r:embed="rId2"/>
          <a:stretch>
            <a:fillRect/>
          </a:stretch>
        </p:blipFill>
        <p:spPr>
          <a:xfrm>
            <a:off x="7373257" y="4574679"/>
            <a:ext cx="3048000" cy="1285875"/>
          </a:xfrm>
          <a:prstGeom prst="rect">
            <a:avLst/>
          </a:prstGeom>
        </p:spPr>
      </p:pic>
    </p:spTree>
    <p:extLst>
      <p:ext uri="{BB962C8B-B14F-4D97-AF65-F5344CB8AC3E}">
        <p14:creationId xmlns:p14="http://schemas.microsoft.com/office/powerpoint/2010/main" val="27012940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2456" y="827598"/>
            <a:ext cx="10479315" cy="5262979"/>
          </a:xfrm>
          <a:prstGeom prst="rect">
            <a:avLst/>
          </a:prstGeom>
        </p:spPr>
        <p:txBody>
          <a:bodyPr wrap="square">
            <a:spAutoFit/>
          </a:bodyPr>
          <a:lstStyle/>
          <a:p>
            <a:r>
              <a:rPr lang="en-US" sz="2800" b="1" dirty="0">
                <a:solidFill>
                  <a:srgbClr val="0070C0"/>
                </a:solidFill>
              </a:rPr>
              <a:t>Joining Arrays Using Stack Functions</a:t>
            </a:r>
          </a:p>
          <a:p>
            <a:endParaRPr lang="en-US" sz="2800" b="1" dirty="0">
              <a:solidFill>
                <a:srgbClr val="0070C0"/>
              </a:solidFill>
            </a:endParaRPr>
          </a:p>
          <a:p>
            <a:r>
              <a:rPr lang="en-US" sz="2800" b="1" dirty="0">
                <a:solidFill>
                  <a:srgbClr val="0070C0"/>
                </a:solidFill>
              </a:rPr>
              <a:t>Stacking Along Height (depth)</a:t>
            </a:r>
          </a:p>
          <a:p>
            <a:endParaRPr lang="en-US" sz="2800" b="1" dirty="0">
              <a:solidFill>
                <a:srgbClr val="0070C0"/>
              </a:solidFill>
            </a:endParaRPr>
          </a:p>
          <a:p>
            <a:r>
              <a:rPr lang="en-US" sz="2800" b="1" dirty="0" err="1">
                <a:solidFill>
                  <a:srgbClr val="0070C0"/>
                </a:solidFill>
              </a:rPr>
              <a:t>NumPy</a:t>
            </a:r>
            <a:r>
              <a:rPr lang="en-US" sz="2800" b="1" dirty="0">
                <a:solidFill>
                  <a:srgbClr val="0070C0"/>
                </a:solidFill>
              </a:rPr>
              <a:t> provides a helper function: </a:t>
            </a:r>
            <a:r>
              <a:rPr lang="en-US" sz="2800" b="1" dirty="0" err="1">
                <a:solidFill>
                  <a:srgbClr val="C00000"/>
                </a:solidFill>
              </a:rPr>
              <a:t>dstack</a:t>
            </a:r>
            <a:r>
              <a:rPr lang="en-US" sz="2800" b="1" dirty="0">
                <a:solidFill>
                  <a:srgbClr val="C00000"/>
                </a:solidFill>
              </a:rPr>
              <a:t>() </a:t>
            </a:r>
            <a:r>
              <a:rPr lang="en-US" sz="2800" b="1" dirty="0">
                <a:solidFill>
                  <a:srgbClr val="0070C0"/>
                </a:solidFill>
              </a:rPr>
              <a:t>to stack along height, which is the same as depth.</a:t>
            </a:r>
          </a:p>
          <a:p>
            <a:endParaRPr lang="en-US" sz="2800" b="1" dirty="0"/>
          </a:p>
          <a:p>
            <a:pPr lvl="2"/>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pPr lvl="2"/>
            <a:r>
              <a:rPr lang="en-US" sz="2800" b="1" dirty="0">
                <a:solidFill>
                  <a:srgbClr val="C00000"/>
                </a:solidFill>
              </a:rPr>
              <a:t>arr1 = </a:t>
            </a:r>
            <a:r>
              <a:rPr lang="en-US" sz="2800" b="1" dirty="0" err="1">
                <a:solidFill>
                  <a:srgbClr val="C00000"/>
                </a:solidFill>
              </a:rPr>
              <a:t>np.array</a:t>
            </a:r>
            <a:r>
              <a:rPr lang="en-US" sz="2800" b="1" dirty="0">
                <a:solidFill>
                  <a:srgbClr val="C00000"/>
                </a:solidFill>
              </a:rPr>
              <a:t>([[1, 2, 3])</a:t>
            </a:r>
          </a:p>
          <a:p>
            <a:pPr lvl="2"/>
            <a:r>
              <a:rPr lang="en-US" sz="2800" b="1" dirty="0">
                <a:solidFill>
                  <a:srgbClr val="C00000"/>
                </a:solidFill>
              </a:rPr>
              <a:t>arr2 = </a:t>
            </a:r>
            <a:r>
              <a:rPr lang="en-US" sz="2800" b="1" dirty="0" err="1">
                <a:solidFill>
                  <a:srgbClr val="C00000"/>
                </a:solidFill>
              </a:rPr>
              <a:t>np.array</a:t>
            </a:r>
            <a:r>
              <a:rPr lang="en-US" sz="2800" b="1" dirty="0">
                <a:solidFill>
                  <a:srgbClr val="C00000"/>
                </a:solidFill>
              </a:rPr>
              <a:t>([4, 5, 6])</a:t>
            </a:r>
          </a:p>
          <a:p>
            <a:pPr lvl="2"/>
            <a:r>
              <a:rPr lang="en-US" sz="2800" b="1" dirty="0" err="1">
                <a:solidFill>
                  <a:srgbClr val="C00000"/>
                </a:solidFill>
              </a:rPr>
              <a:t>arr</a:t>
            </a:r>
            <a:r>
              <a:rPr lang="en-US" sz="2800" b="1" dirty="0">
                <a:solidFill>
                  <a:srgbClr val="C00000"/>
                </a:solidFill>
              </a:rPr>
              <a:t> = </a:t>
            </a:r>
            <a:r>
              <a:rPr lang="en-US" sz="2800" b="1" dirty="0" err="1">
                <a:solidFill>
                  <a:srgbClr val="C00000"/>
                </a:solidFill>
              </a:rPr>
              <a:t>np.dstack</a:t>
            </a:r>
            <a:r>
              <a:rPr lang="en-US" sz="2800" b="1" dirty="0">
                <a:solidFill>
                  <a:srgbClr val="C00000"/>
                </a:solidFill>
              </a:rPr>
              <a:t>((arr1, arr2))</a:t>
            </a:r>
          </a:p>
          <a:p>
            <a:pPr lvl="2"/>
            <a:r>
              <a:rPr lang="en-US" sz="2800" b="1" dirty="0">
                <a:solidFill>
                  <a:srgbClr val="C00000"/>
                </a:solidFill>
              </a:rPr>
              <a:t>print(</a:t>
            </a:r>
            <a:r>
              <a:rPr lang="en-US" sz="2800" b="1" dirty="0" err="1">
                <a:solidFill>
                  <a:srgbClr val="C00000"/>
                </a:solidFill>
              </a:rPr>
              <a:t>arr</a:t>
            </a:r>
            <a:r>
              <a:rPr lang="en-US" sz="2800" b="1" dirty="0">
                <a:solidFill>
                  <a:srgbClr val="C00000"/>
                </a:solidFill>
              </a:rPr>
              <a:t>)</a:t>
            </a:r>
          </a:p>
        </p:txBody>
      </p:sp>
      <p:pic>
        <p:nvPicPr>
          <p:cNvPr id="3" name="Picture 2"/>
          <p:cNvPicPr>
            <a:picLocks noChangeAspect="1"/>
          </p:cNvPicPr>
          <p:nvPr/>
        </p:nvPicPr>
        <p:blipFill>
          <a:blip r:embed="rId2"/>
          <a:stretch>
            <a:fillRect/>
          </a:stretch>
        </p:blipFill>
        <p:spPr>
          <a:xfrm>
            <a:off x="8679541" y="4487881"/>
            <a:ext cx="2772230" cy="1602696"/>
          </a:xfrm>
          <a:prstGeom prst="rect">
            <a:avLst/>
          </a:prstGeom>
        </p:spPr>
      </p:pic>
    </p:spTree>
    <p:extLst>
      <p:ext uri="{BB962C8B-B14F-4D97-AF65-F5344CB8AC3E}">
        <p14:creationId xmlns:p14="http://schemas.microsoft.com/office/powerpoint/2010/main" val="27074262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98882" y="2866962"/>
            <a:ext cx="4357475" cy="707886"/>
          </a:xfrm>
          <a:prstGeom prst="rect">
            <a:avLst/>
          </a:prstGeom>
        </p:spPr>
        <p:txBody>
          <a:bodyPr wrap="none">
            <a:spAutoFit/>
          </a:bodyPr>
          <a:lstStyle/>
          <a:p>
            <a:r>
              <a:rPr lang="en-US" sz="4000" b="1" dirty="0">
                <a:solidFill>
                  <a:srgbClr val="002060"/>
                </a:solidFill>
              </a:rPr>
              <a:t>Universal Functions</a:t>
            </a:r>
          </a:p>
        </p:txBody>
      </p:sp>
    </p:spTree>
    <p:extLst>
      <p:ext uri="{BB962C8B-B14F-4D97-AF65-F5344CB8AC3E}">
        <p14:creationId xmlns:p14="http://schemas.microsoft.com/office/powerpoint/2010/main" val="20797979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4743" y="689097"/>
            <a:ext cx="10755086" cy="5262979"/>
          </a:xfrm>
          <a:prstGeom prst="rect">
            <a:avLst/>
          </a:prstGeom>
        </p:spPr>
        <p:txBody>
          <a:bodyPr wrap="square">
            <a:spAutoFit/>
          </a:bodyPr>
          <a:lstStyle/>
          <a:p>
            <a:pPr marL="342900" indent="-342900" algn="just">
              <a:buFont typeface="Wingdings" panose="05000000000000000000" pitchFamily="2" charset="2"/>
              <a:buChar char="ü"/>
            </a:pPr>
            <a:r>
              <a:rPr lang="en-US" sz="2400" b="1" dirty="0" err="1">
                <a:solidFill>
                  <a:srgbClr val="002060"/>
                </a:solidFill>
              </a:rPr>
              <a:t>ufuncs</a:t>
            </a:r>
            <a:r>
              <a:rPr lang="en-US" sz="2400" b="1" dirty="0">
                <a:solidFill>
                  <a:srgbClr val="002060"/>
                </a:solidFill>
              </a:rPr>
              <a:t> are used to implement vectorization in </a:t>
            </a:r>
            <a:r>
              <a:rPr lang="en-US" sz="2400" b="1" dirty="0" err="1">
                <a:solidFill>
                  <a:srgbClr val="002060"/>
                </a:solidFill>
              </a:rPr>
              <a:t>NumPy</a:t>
            </a:r>
            <a:r>
              <a:rPr lang="en-US" sz="2400" b="1" dirty="0">
                <a:solidFill>
                  <a:srgbClr val="002060"/>
                </a:solidFill>
              </a:rPr>
              <a:t> which is way faster than iterating over elements.</a:t>
            </a:r>
          </a:p>
          <a:p>
            <a:pPr marL="342900" indent="-342900" algn="just">
              <a:buFont typeface="Wingdings" panose="05000000000000000000" pitchFamily="2" charset="2"/>
              <a:buChar char="ü"/>
            </a:pPr>
            <a:endParaRPr lang="en-US" sz="2400" b="1" dirty="0">
              <a:solidFill>
                <a:srgbClr val="002060"/>
              </a:solidFill>
            </a:endParaRPr>
          </a:p>
          <a:p>
            <a:pPr marL="342900" indent="-342900" algn="just">
              <a:buFont typeface="Wingdings" panose="05000000000000000000" pitchFamily="2" charset="2"/>
              <a:buChar char="ü"/>
            </a:pPr>
            <a:r>
              <a:rPr lang="en-US" sz="2400" b="1" dirty="0">
                <a:solidFill>
                  <a:srgbClr val="002060"/>
                </a:solidFill>
              </a:rPr>
              <a:t>They also provide broadcasting and additional methods like reduce, accumulate etc. that are very helpful for computation.</a:t>
            </a:r>
          </a:p>
          <a:p>
            <a:pPr marL="342900" indent="-342900" algn="just">
              <a:buFont typeface="Wingdings" panose="05000000000000000000" pitchFamily="2" charset="2"/>
              <a:buChar char="ü"/>
            </a:pPr>
            <a:endParaRPr lang="en-US" sz="2400" b="1" dirty="0">
              <a:solidFill>
                <a:srgbClr val="002060"/>
              </a:solidFill>
            </a:endParaRPr>
          </a:p>
          <a:p>
            <a:pPr marL="342900" indent="-342900" algn="just">
              <a:buFont typeface="Wingdings" panose="05000000000000000000" pitchFamily="2" charset="2"/>
              <a:buChar char="ü"/>
            </a:pPr>
            <a:r>
              <a:rPr lang="en-US" sz="2400" b="1" dirty="0" err="1">
                <a:solidFill>
                  <a:srgbClr val="002060"/>
                </a:solidFill>
              </a:rPr>
              <a:t>ufuncs</a:t>
            </a:r>
            <a:r>
              <a:rPr lang="en-US" sz="2400" b="1" dirty="0">
                <a:solidFill>
                  <a:srgbClr val="002060"/>
                </a:solidFill>
              </a:rPr>
              <a:t> also </a:t>
            </a:r>
            <a:r>
              <a:rPr lang="en-US" sz="2400" b="1" dirty="0">
                <a:solidFill>
                  <a:srgbClr val="C00000"/>
                </a:solidFill>
              </a:rPr>
              <a:t>take additional arguments</a:t>
            </a:r>
            <a:r>
              <a:rPr lang="en-US" sz="2400" b="1" dirty="0">
                <a:solidFill>
                  <a:srgbClr val="002060"/>
                </a:solidFill>
              </a:rPr>
              <a:t>, like:</a:t>
            </a:r>
          </a:p>
          <a:p>
            <a:pPr marL="342900" indent="-342900" algn="just">
              <a:buFont typeface="Wingdings" panose="05000000000000000000" pitchFamily="2" charset="2"/>
              <a:buChar char="ü"/>
            </a:pPr>
            <a:endParaRPr lang="en-US" sz="2400" b="1" dirty="0">
              <a:solidFill>
                <a:srgbClr val="002060"/>
              </a:solidFill>
            </a:endParaRPr>
          </a:p>
          <a:p>
            <a:pPr marL="800100" lvl="1" indent="-342900" algn="just">
              <a:buFont typeface="Wingdings" panose="05000000000000000000" pitchFamily="2" charset="2"/>
              <a:buChar char="ü"/>
            </a:pPr>
            <a:r>
              <a:rPr lang="en-US" sz="2400" b="1" dirty="0">
                <a:solidFill>
                  <a:srgbClr val="C00000"/>
                </a:solidFill>
              </a:rPr>
              <a:t>where</a:t>
            </a:r>
            <a:r>
              <a:rPr lang="en-US" sz="2400" b="1" dirty="0">
                <a:solidFill>
                  <a:srgbClr val="002060"/>
                </a:solidFill>
              </a:rPr>
              <a:t> </a:t>
            </a:r>
            <a:r>
              <a:rPr lang="en-US" sz="2400" b="1" dirty="0" err="1">
                <a:solidFill>
                  <a:srgbClr val="002060"/>
                </a:solidFill>
              </a:rPr>
              <a:t>boolean</a:t>
            </a:r>
            <a:r>
              <a:rPr lang="en-US" sz="2400" b="1" dirty="0">
                <a:solidFill>
                  <a:srgbClr val="002060"/>
                </a:solidFill>
              </a:rPr>
              <a:t> array or condition defining where the operations should take place.</a:t>
            </a:r>
          </a:p>
          <a:p>
            <a:pPr marL="800100" lvl="1" indent="-342900" algn="just">
              <a:buFont typeface="Wingdings" panose="05000000000000000000" pitchFamily="2" charset="2"/>
              <a:buChar char="ü"/>
            </a:pPr>
            <a:endParaRPr lang="en-US" sz="2400" b="1" dirty="0">
              <a:solidFill>
                <a:srgbClr val="002060"/>
              </a:solidFill>
            </a:endParaRPr>
          </a:p>
          <a:p>
            <a:pPr marL="800100" lvl="1" indent="-342900" algn="just">
              <a:buFont typeface="Wingdings" panose="05000000000000000000" pitchFamily="2" charset="2"/>
              <a:buChar char="ü"/>
            </a:pPr>
            <a:r>
              <a:rPr lang="en-US" sz="2400" b="1" dirty="0" err="1">
                <a:solidFill>
                  <a:srgbClr val="C00000"/>
                </a:solidFill>
              </a:rPr>
              <a:t>dtype</a:t>
            </a:r>
            <a:r>
              <a:rPr lang="en-US" sz="2400" b="1" dirty="0">
                <a:solidFill>
                  <a:srgbClr val="002060"/>
                </a:solidFill>
              </a:rPr>
              <a:t> defining the return type of elements.</a:t>
            </a:r>
          </a:p>
          <a:p>
            <a:pPr marL="800100" lvl="1" indent="-342900" algn="just">
              <a:buFont typeface="Wingdings" panose="05000000000000000000" pitchFamily="2" charset="2"/>
              <a:buChar char="ü"/>
            </a:pPr>
            <a:endParaRPr lang="en-US" sz="2400" b="1" dirty="0">
              <a:solidFill>
                <a:srgbClr val="002060"/>
              </a:solidFill>
            </a:endParaRPr>
          </a:p>
          <a:p>
            <a:pPr marL="800100" lvl="1" indent="-342900" algn="just">
              <a:buFont typeface="Wingdings" panose="05000000000000000000" pitchFamily="2" charset="2"/>
              <a:buChar char="ü"/>
            </a:pPr>
            <a:r>
              <a:rPr lang="en-US" sz="2400" b="1" dirty="0">
                <a:solidFill>
                  <a:srgbClr val="C00000"/>
                </a:solidFill>
              </a:rPr>
              <a:t>out</a:t>
            </a:r>
            <a:r>
              <a:rPr lang="en-US" sz="2400" b="1" dirty="0">
                <a:solidFill>
                  <a:srgbClr val="002060"/>
                </a:solidFill>
              </a:rPr>
              <a:t> output array where the return value should be copied.</a:t>
            </a:r>
          </a:p>
        </p:txBody>
      </p:sp>
    </p:spTree>
    <p:extLst>
      <p:ext uri="{BB962C8B-B14F-4D97-AF65-F5344CB8AC3E}">
        <p14:creationId xmlns:p14="http://schemas.microsoft.com/office/powerpoint/2010/main" val="36236126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7029" y="357724"/>
            <a:ext cx="10987314" cy="5975995"/>
          </a:xfrm>
          <a:prstGeom prst="rect">
            <a:avLst/>
          </a:prstGeom>
        </p:spPr>
        <p:txBody>
          <a:bodyPr wrap="square">
            <a:spAutoFit/>
          </a:bodyPr>
          <a:lstStyle/>
          <a:p>
            <a:pPr algn="just">
              <a:spcBef>
                <a:spcPts val="100"/>
              </a:spcBef>
              <a:spcAft>
                <a:spcPts val="100"/>
              </a:spcAft>
            </a:pPr>
            <a:r>
              <a:rPr lang="en-US" sz="2800" b="1" dirty="0">
                <a:solidFill>
                  <a:srgbClr val="C00000"/>
                </a:solidFill>
              </a:rPr>
              <a:t>Vectorization</a:t>
            </a:r>
          </a:p>
          <a:p>
            <a:pPr algn="just">
              <a:spcBef>
                <a:spcPts val="100"/>
              </a:spcBef>
              <a:spcAft>
                <a:spcPts val="100"/>
              </a:spcAft>
            </a:pPr>
            <a:endParaRPr lang="en-US" sz="1400" b="1" dirty="0">
              <a:solidFill>
                <a:srgbClr val="002060"/>
              </a:solidFill>
            </a:endParaRPr>
          </a:p>
          <a:p>
            <a:pPr algn="just">
              <a:spcBef>
                <a:spcPts val="100"/>
              </a:spcBef>
              <a:spcAft>
                <a:spcPts val="100"/>
              </a:spcAft>
            </a:pPr>
            <a:r>
              <a:rPr lang="en-US" sz="2800" b="1" dirty="0">
                <a:solidFill>
                  <a:srgbClr val="C00000"/>
                </a:solidFill>
              </a:rPr>
              <a:t>Converting iterative statements into a vector based operation </a:t>
            </a:r>
            <a:r>
              <a:rPr lang="en-US" sz="2800" b="1" dirty="0">
                <a:solidFill>
                  <a:srgbClr val="002060"/>
                </a:solidFill>
              </a:rPr>
              <a:t>is called vectorization.</a:t>
            </a:r>
          </a:p>
          <a:p>
            <a:pPr algn="just">
              <a:spcBef>
                <a:spcPts val="100"/>
              </a:spcBef>
              <a:spcAft>
                <a:spcPts val="100"/>
              </a:spcAft>
            </a:pPr>
            <a:endParaRPr lang="en-US" sz="1400" b="1" dirty="0">
              <a:solidFill>
                <a:srgbClr val="002060"/>
              </a:solidFill>
            </a:endParaRPr>
          </a:p>
          <a:p>
            <a:pPr algn="just">
              <a:spcBef>
                <a:spcPts val="100"/>
              </a:spcBef>
              <a:spcAft>
                <a:spcPts val="100"/>
              </a:spcAft>
            </a:pPr>
            <a:r>
              <a:rPr lang="en-US" sz="2800" b="1" dirty="0">
                <a:solidFill>
                  <a:srgbClr val="002060"/>
                </a:solidFill>
              </a:rPr>
              <a:t>It is </a:t>
            </a:r>
            <a:r>
              <a:rPr lang="en-US" sz="2800" b="1" dirty="0">
                <a:solidFill>
                  <a:srgbClr val="C00000"/>
                </a:solidFill>
              </a:rPr>
              <a:t>faster as modern CPUs</a:t>
            </a:r>
            <a:r>
              <a:rPr lang="en-US" sz="2800" b="1" dirty="0">
                <a:solidFill>
                  <a:srgbClr val="002060"/>
                </a:solidFill>
              </a:rPr>
              <a:t> are optimized for such operations.</a:t>
            </a:r>
          </a:p>
          <a:p>
            <a:pPr algn="just">
              <a:spcBef>
                <a:spcPts val="100"/>
              </a:spcBef>
              <a:spcAft>
                <a:spcPts val="100"/>
              </a:spcAft>
            </a:pPr>
            <a:endParaRPr lang="en-US" sz="2800" b="1" dirty="0">
              <a:solidFill>
                <a:srgbClr val="002060"/>
              </a:solidFill>
            </a:endParaRPr>
          </a:p>
          <a:p>
            <a:pPr algn="just">
              <a:spcBef>
                <a:spcPts val="100"/>
              </a:spcBef>
              <a:spcAft>
                <a:spcPts val="100"/>
              </a:spcAft>
            </a:pPr>
            <a:r>
              <a:rPr lang="en-US" sz="2800" b="1" dirty="0">
                <a:solidFill>
                  <a:srgbClr val="002060"/>
                </a:solidFill>
              </a:rPr>
              <a:t>Add the Elements of Two Lists</a:t>
            </a:r>
          </a:p>
          <a:p>
            <a:pPr algn="just">
              <a:spcBef>
                <a:spcPts val="100"/>
              </a:spcBef>
              <a:spcAft>
                <a:spcPts val="100"/>
              </a:spcAft>
            </a:pPr>
            <a:endParaRPr lang="en-US" sz="2800" b="1" dirty="0">
              <a:solidFill>
                <a:srgbClr val="002060"/>
              </a:solidFill>
            </a:endParaRPr>
          </a:p>
          <a:p>
            <a:pPr lvl="3" algn="just">
              <a:spcBef>
                <a:spcPts val="100"/>
              </a:spcBef>
              <a:spcAft>
                <a:spcPts val="100"/>
              </a:spcAft>
            </a:pPr>
            <a:r>
              <a:rPr lang="en-US" sz="2800" b="1" dirty="0">
                <a:solidFill>
                  <a:srgbClr val="C00000"/>
                </a:solidFill>
              </a:rPr>
              <a:t>list 1: [1, 2, 3, 4]</a:t>
            </a:r>
          </a:p>
          <a:p>
            <a:pPr lvl="3" algn="just">
              <a:spcBef>
                <a:spcPts val="100"/>
              </a:spcBef>
              <a:spcAft>
                <a:spcPts val="100"/>
              </a:spcAft>
            </a:pPr>
            <a:r>
              <a:rPr lang="en-US" sz="2800" b="1" dirty="0">
                <a:solidFill>
                  <a:srgbClr val="C00000"/>
                </a:solidFill>
              </a:rPr>
              <a:t>list 2: [4, 5, 6, 7]</a:t>
            </a:r>
          </a:p>
          <a:p>
            <a:pPr algn="just">
              <a:spcBef>
                <a:spcPts val="100"/>
              </a:spcBef>
              <a:spcAft>
                <a:spcPts val="100"/>
              </a:spcAft>
            </a:pPr>
            <a:endParaRPr lang="en-US" sz="2800" b="1" dirty="0">
              <a:solidFill>
                <a:srgbClr val="002060"/>
              </a:solidFill>
            </a:endParaRPr>
          </a:p>
          <a:p>
            <a:pPr algn="just">
              <a:spcBef>
                <a:spcPts val="100"/>
              </a:spcBef>
              <a:spcAft>
                <a:spcPts val="100"/>
              </a:spcAft>
            </a:pPr>
            <a:r>
              <a:rPr lang="en-US" sz="2800" b="1" dirty="0">
                <a:solidFill>
                  <a:srgbClr val="002060"/>
                </a:solidFill>
              </a:rPr>
              <a:t>One way of doing it is to iterate over both of the lists and then sum each elements.</a:t>
            </a:r>
          </a:p>
        </p:txBody>
      </p:sp>
    </p:spTree>
    <p:extLst>
      <p:ext uri="{BB962C8B-B14F-4D97-AF65-F5344CB8AC3E}">
        <p14:creationId xmlns:p14="http://schemas.microsoft.com/office/powerpoint/2010/main" val="30216469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2800" y="909266"/>
            <a:ext cx="9129486" cy="4401205"/>
          </a:xfrm>
          <a:prstGeom prst="rect">
            <a:avLst/>
          </a:prstGeom>
        </p:spPr>
        <p:txBody>
          <a:bodyPr wrap="square">
            <a:spAutoFit/>
          </a:bodyPr>
          <a:lstStyle/>
          <a:p>
            <a:pPr algn="just"/>
            <a:r>
              <a:rPr lang="en-US" sz="2800" b="1" dirty="0">
                <a:solidFill>
                  <a:srgbClr val="002060"/>
                </a:solidFill>
              </a:rPr>
              <a:t>Example</a:t>
            </a:r>
          </a:p>
          <a:p>
            <a:pPr algn="just"/>
            <a:endParaRPr lang="en-US" sz="2800" b="1" dirty="0"/>
          </a:p>
          <a:p>
            <a:pPr algn="just"/>
            <a:r>
              <a:rPr lang="en-US" sz="2800" b="1" dirty="0">
                <a:solidFill>
                  <a:srgbClr val="C00000"/>
                </a:solidFill>
              </a:rPr>
              <a:t>Without </a:t>
            </a:r>
            <a:r>
              <a:rPr lang="en-US" sz="2800" b="1" dirty="0" err="1">
                <a:solidFill>
                  <a:srgbClr val="C00000"/>
                </a:solidFill>
              </a:rPr>
              <a:t>ufunc</a:t>
            </a:r>
            <a:r>
              <a:rPr lang="en-US" sz="2800" b="1" dirty="0">
                <a:solidFill>
                  <a:srgbClr val="002060"/>
                </a:solidFill>
              </a:rPr>
              <a:t>, we can use Python's </a:t>
            </a:r>
            <a:r>
              <a:rPr lang="en-US" sz="2800" b="1" dirty="0">
                <a:solidFill>
                  <a:srgbClr val="C00000"/>
                </a:solidFill>
              </a:rPr>
              <a:t>built-in zip() </a:t>
            </a:r>
            <a:r>
              <a:rPr lang="en-US" sz="2800" b="1" dirty="0">
                <a:solidFill>
                  <a:srgbClr val="002060"/>
                </a:solidFill>
              </a:rPr>
              <a:t>method:</a:t>
            </a:r>
          </a:p>
          <a:p>
            <a:pPr algn="just"/>
            <a:endParaRPr lang="en-US" sz="2800" b="1" dirty="0"/>
          </a:p>
          <a:p>
            <a:pPr lvl="1" algn="just"/>
            <a:r>
              <a:rPr lang="en-US" sz="2800" b="1" dirty="0">
                <a:solidFill>
                  <a:srgbClr val="C00000"/>
                </a:solidFill>
              </a:rPr>
              <a:t>x = [1, 2, 3, 4]</a:t>
            </a:r>
          </a:p>
          <a:p>
            <a:pPr lvl="1" algn="just"/>
            <a:r>
              <a:rPr lang="en-US" sz="2800" b="1" dirty="0">
                <a:solidFill>
                  <a:srgbClr val="C00000"/>
                </a:solidFill>
              </a:rPr>
              <a:t>y = [4, 5, 6, 7,9]</a:t>
            </a:r>
          </a:p>
          <a:p>
            <a:pPr lvl="1" algn="just"/>
            <a:r>
              <a:rPr lang="en-US" sz="2800" b="1" dirty="0">
                <a:solidFill>
                  <a:srgbClr val="C00000"/>
                </a:solidFill>
              </a:rPr>
              <a:t>z = []</a:t>
            </a:r>
          </a:p>
          <a:p>
            <a:pPr lvl="1" algn="just"/>
            <a:r>
              <a:rPr lang="en-US" sz="2800" b="1" dirty="0">
                <a:solidFill>
                  <a:srgbClr val="C00000"/>
                </a:solidFill>
              </a:rPr>
              <a:t>for </a:t>
            </a:r>
            <a:r>
              <a:rPr lang="en-US" sz="2800" b="1" dirty="0" err="1">
                <a:solidFill>
                  <a:srgbClr val="C00000"/>
                </a:solidFill>
              </a:rPr>
              <a:t>i</a:t>
            </a:r>
            <a:r>
              <a:rPr lang="en-US" sz="2800" b="1" dirty="0">
                <a:solidFill>
                  <a:srgbClr val="C00000"/>
                </a:solidFill>
              </a:rPr>
              <a:t>, j in zip(x, y):</a:t>
            </a:r>
          </a:p>
          <a:p>
            <a:pPr lvl="1" algn="just"/>
            <a:r>
              <a:rPr lang="en-US" sz="2800" b="1" dirty="0">
                <a:solidFill>
                  <a:srgbClr val="C00000"/>
                </a:solidFill>
              </a:rPr>
              <a:t>      </a:t>
            </a:r>
            <a:r>
              <a:rPr lang="en-US" sz="2800" b="1" dirty="0" err="1">
                <a:solidFill>
                  <a:srgbClr val="C00000"/>
                </a:solidFill>
              </a:rPr>
              <a:t>z.append</a:t>
            </a:r>
            <a:r>
              <a:rPr lang="en-US" sz="2800" b="1" dirty="0">
                <a:solidFill>
                  <a:srgbClr val="C00000"/>
                </a:solidFill>
              </a:rPr>
              <a:t>(</a:t>
            </a:r>
            <a:r>
              <a:rPr lang="en-US" sz="2800" b="1" dirty="0" err="1">
                <a:solidFill>
                  <a:srgbClr val="C00000"/>
                </a:solidFill>
              </a:rPr>
              <a:t>i</a:t>
            </a:r>
            <a:r>
              <a:rPr lang="en-US" sz="2800" b="1" dirty="0">
                <a:solidFill>
                  <a:srgbClr val="C00000"/>
                </a:solidFill>
              </a:rPr>
              <a:t> + j)</a:t>
            </a:r>
          </a:p>
          <a:p>
            <a:pPr lvl="1" algn="just"/>
            <a:r>
              <a:rPr lang="en-US" sz="2800" b="1" dirty="0">
                <a:solidFill>
                  <a:srgbClr val="C00000"/>
                </a:solidFill>
              </a:rPr>
              <a:t>print(z)</a:t>
            </a:r>
          </a:p>
        </p:txBody>
      </p:sp>
      <p:sp>
        <p:nvSpPr>
          <p:cNvPr id="3" name="Rectangle 2"/>
          <p:cNvSpPr/>
          <p:nvPr/>
        </p:nvSpPr>
        <p:spPr>
          <a:xfrm>
            <a:off x="7605486" y="4067811"/>
            <a:ext cx="2946400" cy="954107"/>
          </a:xfrm>
          <a:prstGeom prst="rect">
            <a:avLst/>
          </a:prstGeom>
        </p:spPr>
        <p:txBody>
          <a:bodyPr wrap="square">
            <a:spAutoFit/>
          </a:bodyPr>
          <a:lstStyle/>
          <a:p>
            <a:pPr algn="ctr"/>
            <a:r>
              <a:rPr lang="en-US" sz="2800" b="1" dirty="0">
                <a:latin typeface="Consolas" panose="020B0609020204030204" pitchFamily="49" charset="0"/>
              </a:rPr>
              <a:t>OUTPUT</a:t>
            </a:r>
          </a:p>
          <a:p>
            <a:pPr algn="ctr"/>
            <a:r>
              <a:rPr lang="en-US" sz="2800" b="1" dirty="0">
                <a:latin typeface="consolas" panose="020B0609020204030204" pitchFamily="49" charset="0"/>
              </a:rPr>
              <a:t>[5, 7, 9, 11]</a:t>
            </a:r>
            <a:endParaRPr lang="en-US" sz="2800" b="1" i="0" dirty="0">
              <a:effectLst/>
              <a:latin typeface="consolas" panose="020B0609020204030204" pitchFamily="49" charset="0"/>
            </a:endParaRPr>
          </a:p>
        </p:txBody>
      </p:sp>
    </p:spTree>
    <p:extLst>
      <p:ext uri="{BB962C8B-B14F-4D97-AF65-F5344CB8AC3E}">
        <p14:creationId xmlns:p14="http://schemas.microsoft.com/office/powerpoint/2010/main" val="1821888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0571" y="842113"/>
            <a:ext cx="10697029" cy="4832092"/>
          </a:xfrm>
          <a:prstGeom prst="rect">
            <a:avLst/>
          </a:prstGeom>
        </p:spPr>
        <p:txBody>
          <a:bodyPr wrap="square">
            <a:spAutoFit/>
          </a:bodyPr>
          <a:lstStyle/>
          <a:p>
            <a:pPr algn="just"/>
            <a:r>
              <a:rPr lang="en-US" sz="2800" b="1" dirty="0" err="1">
                <a:solidFill>
                  <a:srgbClr val="002060"/>
                </a:solidFill>
              </a:rPr>
              <a:t>NumPy</a:t>
            </a:r>
            <a:r>
              <a:rPr lang="en-US" sz="2800" b="1" dirty="0">
                <a:solidFill>
                  <a:srgbClr val="002060"/>
                </a:solidFill>
              </a:rPr>
              <a:t> has a </a:t>
            </a:r>
            <a:r>
              <a:rPr lang="en-US" sz="2800" b="1" dirty="0" err="1">
                <a:solidFill>
                  <a:srgbClr val="002060"/>
                </a:solidFill>
              </a:rPr>
              <a:t>ufunc</a:t>
            </a:r>
            <a:r>
              <a:rPr lang="en-US" sz="2800" b="1" dirty="0">
                <a:solidFill>
                  <a:srgbClr val="002060"/>
                </a:solidFill>
              </a:rPr>
              <a:t> for this, called add(x, y) that will produce the same result.</a:t>
            </a:r>
          </a:p>
          <a:p>
            <a:pPr algn="just"/>
            <a:endParaRPr lang="en-US" sz="2800" b="1" dirty="0">
              <a:solidFill>
                <a:srgbClr val="002060"/>
              </a:solidFill>
            </a:endParaRPr>
          </a:p>
          <a:p>
            <a:pPr algn="just"/>
            <a:r>
              <a:rPr lang="en-US" sz="2800" b="1" dirty="0">
                <a:solidFill>
                  <a:srgbClr val="002060"/>
                </a:solidFill>
              </a:rPr>
              <a:t>Example</a:t>
            </a:r>
          </a:p>
          <a:p>
            <a:pPr algn="just"/>
            <a:r>
              <a:rPr lang="en-US" sz="2800" b="1" dirty="0">
                <a:solidFill>
                  <a:srgbClr val="002060"/>
                </a:solidFill>
              </a:rPr>
              <a:t>With </a:t>
            </a:r>
            <a:r>
              <a:rPr lang="en-US" sz="2800" b="1" dirty="0" err="1">
                <a:solidFill>
                  <a:srgbClr val="C00000"/>
                </a:solidFill>
              </a:rPr>
              <a:t>ufunc</a:t>
            </a:r>
            <a:r>
              <a:rPr lang="en-US" sz="2800" b="1" dirty="0">
                <a:solidFill>
                  <a:srgbClr val="002060"/>
                </a:solidFill>
              </a:rPr>
              <a:t>, we can use the </a:t>
            </a:r>
            <a:r>
              <a:rPr lang="en-US" sz="2800" b="1" dirty="0">
                <a:solidFill>
                  <a:srgbClr val="C00000"/>
                </a:solidFill>
              </a:rPr>
              <a:t>add() </a:t>
            </a:r>
            <a:r>
              <a:rPr lang="en-US" sz="2800" b="1" dirty="0">
                <a:solidFill>
                  <a:srgbClr val="002060"/>
                </a:solidFill>
              </a:rPr>
              <a:t>function:</a:t>
            </a:r>
          </a:p>
          <a:p>
            <a:pPr algn="just"/>
            <a:endParaRPr lang="en-US" sz="2800" b="1" dirty="0"/>
          </a:p>
          <a:p>
            <a:pPr lvl="2" algn="just"/>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pPr lvl="2" algn="just"/>
            <a:r>
              <a:rPr lang="en-US" sz="2800" b="1" dirty="0">
                <a:solidFill>
                  <a:srgbClr val="C00000"/>
                </a:solidFill>
              </a:rPr>
              <a:t>x = [1, 2, 3, 4]</a:t>
            </a:r>
          </a:p>
          <a:p>
            <a:pPr lvl="2" algn="just"/>
            <a:r>
              <a:rPr lang="en-US" sz="2800" b="1" dirty="0">
                <a:solidFill>
                  <a:srgbClr val="C00000"/>
                </a:solidFill>
              </a:rPr>
              <a:t>y = [4, 5, 6, 7]</a:t>
            </a:r>
          </a:p>
          <a:p>
            <a:pPr lvl="2" algn="just"/>
            <a:r>
              <a:rPr lang="en-US" sz="2800" b="1" dirty="0">
                <a:solidFill>
                  <a:srgbClr val="C00000"/>
                </a:solidFill>
              </a:rPr>
              <a:t>z = </a:t>
            </a:r>
            <a:r>
              <a:rPr lang="en-US" sz="2800" b="1" dirty="0" err="1">
                <a:solidFill>
                  <a:srgbClr val="C00000"/>
                </a:solidFill>
              </a:rPr>
              <a:t>np.add</a:t>
            </a:r>
            <a:r>
              <a:rPr lang="en-US" sz="2800" b="1" dirty="0">
                <a:solidFill>
                  <a:srgbClr val="C00000"/>
                </a:solidFill>
              </a:rPr>
              <a:t>(x, y)</a:t>
            </a:r>
          </a:p>
          <a:p>
            <a:pPr lvl="2" algn="just"/>
            <a:r>
              <a:rPr lang="en-US" sz="2800" b="1" dirty="0">
                <a:solidFill>
                  <a:srgbClr val="C00000"/>
                </a:solidFill>
              </a:rPr>
              <a:t>print(z)</a:t>
            </a:r>
          </a:p>
        </p:txBody>
      </p:sp>
      <p:sp>
        <p:nvSpPr>
          <p:cNvPr id="4" name="Rectangle 3"/>
          <p:cNvSpPr/>
          <p:nvPr/>
        </p:nvSpPr>
        <p:spPr>
          <a:xfrm>
            <a:off x="7605486" y="4067811"/>
            <a:ext cx="2946400" cy="954107"/>
          </a:xfrm>
          <a:prstGeom prst="rect">
            <a:avLst/>
          </a:prstGeom>
        </p:spPr>
        <p:txBody>
          <a:bodyPr wrap="square">
            <a:spAutoFit/>
          </a:bodyPr>
          <a:lstStyle/>
          <a:p>
            <a:pPr algn="ctr"/>
            <a:r>
              <a:rPr lang="en-US" sz="2800" b="1" dirty="0">
                <a:latin typeface="Consolas" panose="020B0609020204030204" pitchFamily="49" charset="0"/>
              </a:rPr>
              <a:t>OUTPUT</a:t>
            </a:r>
          </a:p>
          <a:p>
            <a:pPr algn="ctr"/>
            <a:r>
              <a:rPr lang="en-US" sz="2800" b="1" dirty="0">
                <a:latin typeface="consolas" panose="020B0609020204030204" pitchFamily="49" charset="0"/>
              </a:rPr>
              <a:t>[5, 7, 9, 11]</a:t>
            </a:r>
            <a:endParaRPr lang="en-US" sz="2800" b="1" i="0" dirty="0">
              <a:effectLst/>
              <a:latin typeface="consolas" panose="020B0609020204030204" pitchFamily="49" charset="0"/>
            </a:endParaRPr>
          </a:p>
        </p:txBody>
      </p:sp>
    </p:spTree>
    <p:extLst>
      <p:ext uri="{BB962C8B-B14F-4D97-AF65-F5344CB8AC3E}">
        <p14:creationId xmlns:p14="http://schemas.microsoft.com/office/powerpoint/2010/main" val="17809263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8228" y="657111"/>
            <a:ext cx="9622971" cy="5693866"/>
          </a:xfrm>
          <a:prstGeom prst="rect">
            <a:avLst/>
          </a:prstGeom>
        </p:spPr>
        <p:txBody>
          <a:bodyPr wrap="square">
            <a:spAutoFit/>
          </a:bodyPr>
          <a:lstStyle/>
          <a:p>
            <a:pPr algn="just"/>
            <a:r>
              <a:rPr lang="en-US" sz="3200" b="1" dirty="0">
                <a:solidFill>
                  <a:srgbClr val="C00000"/>
                </a:solidFill>
              </a:rPr>
              <a:t>Create Your Own </a:t>
            </a:r>
            <a:r>
              <a:rPr lang="en-US" sz="3200" b="1" dirty="0" err="1">
                <a:solidFill>
                  <a:srgbClr val="C00000"/>
                </a:solidFill>
              </a:rPr>
              <a:t>ufun</a:t>
            </a:r>
            <a:endParaRPr lang="en-US" sz="3200" b="1" dirty="0">
              <a:solidFill>
                <a:srgbClr val="C00000"/>
              </a:solidFill>
            </a:endParaRPr>
          </a:p>
          <a:p>
            <a:pPr algn="just"/>
            <a:endParaRPr lang="en-US" sz="2400" b="1" dirty="0">
              <a:solidFill>
                <a:srgbClr val="002060"/>
              </a:solidFill>
            </a:endParaRPr>
          </a:p>
          <a:p>
            <a:pPr marL="457200" indent="-457200" algn="just">
              <a:buAutoNum type="arabicPeriod"/>
            </a:pPr>
            <a:r>
              <a:rPr lang="en-US" sz="2800" b="1" dirty="0">
                <a:solidFill>
                  <a:srgbClr val="002060"/>
                </a:solidFill>
              </a:rPr>
              <a:t>define a function like normal python program </a:t>
            </a:r>
          </a:p>
          <a:p>
            <a:pPr marL="457200" indent="-457200" algn="just">
              <a:buAutoNum type="arabicPeriod"/>
            </a:pPr>
            <a:r>
              <a:rPr lang="en-US" sz="2800" b="1" dirty="0">
                <a:solidFill>
                  <a:srgbClr val="002060"/>
                </a:solidFill>
              </a:rPr>
              <a:t>add it to your </a:t>
            </a:r>
            <a:r>
              <a:rPr lang="en-US" sz="2800" b="1" dirty="0" err="1">
                <a:solidFill>
                  <a:srgbClr val="002060"/>
                </a:solidFill>
              </a:rPr>
              <a:t>NumPy</a:t>
            </a:r>
            <a:r>
              <a:rPr lang="en-US" sz="2800" b="1" dirty="0">
                <a:solidFill>
                  <a:srgbClr val="002060"/>
                </a:solidFill>
              </a:rPr>
              <a:t> </a:t>
            </a:r>
            <a:r>
              <a:rPr lang="en-US" sz="2800" b="1" dirty="0" err="1">
                <a:solidFill>
                  <a:srgbClr val="002060"/>
                </a:solidFill>
              </a:rPr>
              <a:t>ufunc</a:t>
            </a:r>
            <a:r>
              <a:rPr lang="en-US" sz="2800" b="1" dirty="0">
                <a:solidFill>
                  <a:srgbClr val="002060"/>
                </a:solidFill>
              </a:rPr>
              <a:t> library with the </a:t>
            </a:r>
            <a:r>
              <a:rPr lang="en-US" sz="2800" b="1" dirty="0" err="1">
                <a:solidFill>
                  <a:srgbClr val="C00000"/>
                </a:solidFill>
              </a:rPr>
              <a:t>frompyfunc</a:t>
            </a:r>
            <a:r>
              <a:rPr lang="en-US" sz="2800" b="1" dirty="0">
                <a:solidFill>
                  <a:srgbClr val="002060"/>
                </a:solidFill>
              </a:rPr>
              <a:t>() method </a:t>
            </a:r>
          </a:p>
          <a:p>
            <a:pPr algn="just"/>
            <a:endParaRPr lang="en-US" sz="2800" b="1" dirty="0">
              <a:solidFill>
                <a:srgbClr val="002060"/>
              </a:solidFill>
            </a:endParaRPr>
          </a:p>
          <a:p>
            <a:pPr algn="just"/>
            <a:endParaRPr lang="en-US" sz="2800" b="1" dirty="0">
              <a:solidFill>
                <a:srgbClr val="002060"/>
              </a:solidFill>
            </a:endParaRPr>
          </a:p>
          <a:p>
            <a:pPr algn="just"/>
            <a:r>
              <a:rPr lang="en-US" sz="2800" b="1" dirty="0">
                <a:solidFill>
                  <a:srgbClr val="002060"/>
                </a:solidFill>
              </a:rPr>
              <a:t>The </a:t>
            </a:r>
            <a:r>
              <a:rPr lang="en-US" sz="2800" b="1" dirty="0" err="1">
                <a:solidFill>
                  <a:srgbClr val="C00000"/>
                </a:solidFill>
              </a:rPr>
              <a:t>frompyfunc</a:t>
            </a:r>
            <a:r>
              <a:rPr lang="en-US" sz="2800" b="1" dirty="0">
                <a:solidFill>
                  <a:srgbClr val="002060"/>
                </a:solidFill>
              </a:rPr>
              <a:t>() method takes the following arguments: </a:t>
            </a:r>
          </a:p>
          <a:p>
            <a:pPr algn="just"/>
            <a:endParaRPr lang="en-US" sz="2800" b="1" dirty="0">
              <a:solidFill>
                <a:srgbClr val="002060"/>
              </a:solidFill>
            </a:endParaRPr>
          </a:p>
          <a:p>
            <a:pPr marL="457200" indent="-457200" algn="just">
              <a:buAutoNum type="arabicPeriod"/>
            </a:pPr>
            <a:r>
              <a:rPr lang="en-US" sz="2800" b="1" dirty="0">
                <a:solidFill>
                  <a:srgbClr val="0070C0"/>
                </a:solidFill>
              </a:rPr>
              <a:t>Function name </a:t>
            </a:r>
            <a:r>
              <a:rPr lang="en-US" sz="2800" b="1" dirty="0">
                <a:solidFill>
                  <a:srgbClr val="C00000"/>
                </a:solidFill>
              </a:rPr>
              <a:t>- the name of the function we defined. </a:t>
            </a:r>
          </a:p>
          <a:p>
            <a:pPr marL="457200" indent="-457200" algn="just">
              <a:buAutoNum type="arabicPeriod"/>
            </a:pPr>
            <a:r>
              <a:rPr lang="en-US" sz="2800" b="1" dirty="0">
                <a:solidFill>
                  <a:srgbClr val="0070C0"/>
                </a:solidFill>
              </a:rPr>
              <a:t>inputs</a:t>
            </a:r>
            <a:r>
              <a:rPr lang="en-US" sz="2800" b="1" dirty="0">
                <a:solidFill>
                  <a:srgbClr val="C00000"/>
                </a:solidFill>
              </a:rPr>
              <a:t> - the number of input arguments (arrays) to be passed. </a:t>
            </a:r>
          </a:p>
          <a:p>
            <a:pPr marL="457200" indent="-457200" algn="just">
              <a:buAutoNum type="arabicPeriod"/>
            </a:pPr>
            <a:r>
              <a:rPr lang="en-US" sz="2800" b="1" dirty="0">
                <a:solidFill>
                  <a:srgbClr val="0070C0"/>
                </a:solidFill>
              </a:rPr>
              <a:t>outputs</a:t>
            </a:r>
            <a:r>
              <a:rPr lang="en-US" sz="2800" b="1" dirty="0">
                <a:solidFill>
                  <a:srgbClr val="C00000"/>
                </a:solidFill>
              </a:rPr>
              <a:t> - the number of output arrays returned.</a:t>
            </a:r>
          </a:p>
        </p:txBody>
      </p:sp>
    </p:spTree>
    <p:extLst>
      <p:ext uri="{BB962C8B-B14F-4D97-AF65-F5344CB8AC3E}">
        <p14:creationId xmlns:p14="http://schemas.microsoft.com/office/powerpoint/2010/main" val="1014865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2"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9B365CF-970A-6346-6EC7-2E5B41457C40}"/>
              </a:ext>
            </a:extLst>
          </p:cNvPr>
          <p:cNvSpPr txBox="1"/>
          <p:nvPr/>
        </p:nvSpPr>
        <p:spPr>
          <a:xfrm>
            <a:off x="937147" y="3429000"/>
            <a:ext cx="8638971" cy="86167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dirty="0">
                <a:hlinkClick r:id="rId2"/>
              </a:rPr>
              <a:t>https://www.youtube.com/</a:t>
            </a:r>
            <a:r>
              <a:rPr lang="en-US" sz="2400" dirty="0" err="1">
                <a:hlinkClick r:id="rId2"/>
              </a:rPr>
              <a:t>watch?v</a:t>
            </a:r>
            <a:r>
              <a:rPr lang="en-US" sz="2400" dirty="0">
                <a:hlinkClick r:id="rId2"/>
              </a:rPr>
              <a:t>=3qJhtD884S8</a:t>
            </a:r>
            <a:endParaRPr lang="en-US" sz="2400" dirty="0"/>
          </a:p>
        </p:txBody>
      </p:sp>
      <p:sp>
        <p:nvSpPr>
          <p:cNvPr id="4" name="TextBox 3">
            <a:extLst>
              <a:ext uri="{FF2B5EF4-FFF2-40B4-BE49-F238E27FC236}">
                <a16:creationId xmlns:a16="http://schemas.microsoft.com/office/drawing/2014/main" id="{EE59F911-467C-6CAC-1955-0C3ACF4F6F27}"/>
              </a:ext>
            </a:extLst>
          </p:cNvPr>
          <p:cNvSpPr txBox="1"/>
          <p:nvPr/>
        </p:nvSpPr>
        <p:spPr>
          <a:xfrm>
            <a:off x="530517" y="722423"/>
            <a:ext cx="7644714" cy="646331"/>
          </a:xfrm>
          <a:prstGeom prst="rect">
            <a:avLst/>
          </a:prstGeom>
          <a:noFill/>
        </p:spPr>
        <p:txBody>
          <a:bodyPr wrap="square" rtlCol="0">
            <a:spAutoFit/>
          </a:bodyPr>
          <a:lstStyle/>
          <a:p>
            <a:pPr>
              <a:spcAft>
                <a:spcPts val="600"/>
              </a:spcAft>
            </a:pPr>
            <a:r>
              <a:rPr lang="en-US" sz="3600" dirty="0"/>
              <a:t>How to install </a:t>
            </a:r>
            <a:r>
              <a:rPr lang="en-US" sz="3600" dirty="0" err="1"/>
              <a:t>Numpy</a:t>
            </a:r>
            <a:r>
              <a:rPr lang="en-US" sz="3600" dirty="0"/>
              <a:t> in Python 3.12</a:t>
            </a:r>
          </a:p>
        </p:txBody>
      </p:sp>
    </p:spTree>
    <p:extLst>
      <p:ext uri="{BB962C8B-B14F-4D97-AF65-F5344CB8AC3E}">
        <p14:creationId xmlns:p14="http://schemas.microsoft.com/office/powerpoint/2010/main" val="36683138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629" y="1491066"/>
            <a:ext cx="6125028" cy="3539430"/>
          </a:xfrm>
          <a:prstGeom prst="rect">
            <a:avLst/>
          </a:prstGeom>
        </p:spPr>
        <p:txBody>
          <a:bodyPr wrap="square">
            <a:spAutoFit/>
          </a:bodyPr>
          <a:lstStyle/>
          <a:p>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endParaRPr lang="en-US" sz="2800" b="1" dirty="0">
              <a:solidFill>
                <a:srgbClr val="C00000"/>
              </a:solidFill>
            </a:endParaRPr>
          </a:p>
          <a:p>
            <a:r>
              <a:rPr lang="en-US" sz="2800" b="1" dirty="0" err="1">
                <a:solidFill>
                  <a:srgbClr val="C00000"/>
                </a:solidFill>
              </a:rPr>
              <a:t>def</a:t>
            </a:r>
            <a:r>
              <a:rPr lang="en-US" sz="2800" b="1" dirty="0">
                <a:solidFill>
                  <a:srgbClr val="C00000"/>
                </a:solidFill>
              </a:rPr>
              <a:t> </a:t>
            </a:r>
            <a:r>
              <a:rPr lang="en-US" sz="2800" b="1" dirty="0" err="1">
                <a:solidFill>
                  <a:srgbClr val="C00000"/>
                </a:solidFill>
              </a:rPr>
              <a:t>myadd</a:t>
            </a:r>
            <a:r>
              <a:rPr lang="en-US" sz="2800" b="1" dirty="0">
                <a:solidFill>
                  <a:srgbClr val="C00000"/>
                </a:solidFill>
              </a:rPr>
              <a:t>(x, y):</a:t>
            </a:r>
          </a:p>
          <a:p>
            <a:r>
              <a:rPr lang="en-US" sz="2800" b="1" dirty="0">
                <a:solidFill>
                  <a:srgbClr val="C00000"/>
                </a:solidFill>
              </a:rPr>
              <a:t>       return </a:t>
            </a:r>
            <a:r>
              <a:rPr lang="en-US" sz="2800" b="1" dirty="0" err="1">
                <a:solidFill>
                  <a:srgbClr val="C00000"/>
                </a:solidFill>
              </a:rPr>
              <a:t>x+y</a:t>
            </a:r>
            <a:endParaRPr lang="en-US" sz="2800" b="1" dirty="0">
              <a:solidFill>
                <a:srgbClr val="C00000"/>
              </a:solidFill>
            </a:endParaRPr>
          </a:p>
          <a:p>
            <a:endParaRPr lang="en-US" sz="2800" b="1" dirty="0">
              <a:solidFill>
                <a:srgbClr val="C00000"/>
              </a:solidFill>
            </a:endParaRPr>
          </a:p>
          <a:p>
            <a:r>
              <a:rPr lang="en-US" sz="2800" b="1" dirty="0" err="1">
                <a:solidFill>
                  <a:srgbClr val="C00000"/>
                </a:solidFill>
              </a:rPr>
              <a:t>myadd</a:t>
            </a:r>
            <a:r>
              <a:rPr lang="en-US" sz="2800" b="1" dirty="0">
                <a:solidFill>
                  <a:srgbClr val="C00000"/>
                </a:solidFill>
              </a:rPr>
              <a:t> = </a:t>
            </a:r>
            <a:r>
              <a:rPr lang="en-US" sz="2800" b="1" dirty="0" err="1">
                <a:solidFill>
                  <a:srgbClr val="C00000"/>
                </a:solidFill>
              </a:rPr>
              <a:t>np.frompyfunc</a:t>
            </a:r>
            <a:r>
              <a:rPr lang="en-US" sz="2800" b="1" dirty="0">
                <a:solidFill>
                  <a:srgbClr val="C00000"/>
                </a:solidFill>
              </a:rPr>
              <a:t>(</a:t>
            </a:r>
            <a:r>
              <a:rPr lang="en-US" sz="2800" b="1" dirty="0" err="1">
                <a:solidFill>
                  <a:srgbClr val="C00000"/>
                </a:solidFill>
              </a:rPr>
              <a:t>myadd</a:t>
            </a:r>
            <a:r>
              <a:rPr lang="en-US" sz="2800" b="1" dirty="0">
                <a:solidFill>
                  <a:srgbClr val="C00000"/>
                </a:solidFill>
              </a:rPr>
              <a:t>, 2, 1)</a:t>
            </a:r>
          </a:p>
          <a:p>
            <a:endParaRPr lang="en-US" sz="2800" b="1" dirty="0">
              <a:solidFill>
                <a:srgbClr val="C00000"/>
              </a:solidFill>
            </a:endParaRPr>
          </a:p>
          <a:p>
            <a:r>
              <a:rPr lang="en-US" sz="2800" b="1" dirty="0">
                <a:solidFill>
                  <a:srgbClr val="C00000"/>
                </a:solidFill>
              </a:rPr>
              <a:t>print(</a:t>
            </a:r>
            <a:r>
              <a:rPr lang="en-US" sz="2800" b="1" dirty="0" err="1">
                <a:solidFill>
                  <a:srgbClr val="C00000"/>
                </a:solidFill>
              </a:rPr>
              <a:t>myadd</a:t>
            </a:r>
            <a:r>
              <a:rPr lang="en-US" sz="2800" b="1" dirty="0">
                <a:solidFill>
                  <a:srgbClr val="C00000"/>
                </a:solidFill>
              </a:rPr>
              <a:t>([1, 2, 3, 4], [5, 6, 7, 8]))</a:t>
            </a:r>
          </a:p>
        </p:txBody>
      </p:sp>
      <p:sp>
        <p:nvSpPr>
          <p:cNvPr id="4" name="Rectangle 3"/>
          <p:cNvSpPr/>
          <p:nvPr/>
        </p:nvSpPr>
        <p:spPr>
          <a:xfrm>
            <a:off x="8492670" y="2315618"/>
            <a:ext cx="2813958" cy="1384995"/>
          </a:xfrm>
          <a:prstGeom prst="rect">
            <a:avLst/>
          </a:prstGeom>
        </p:spPr>
        <p:txBody>
          <a:bodyPr wrap="square">
            <a:spAutoFit/>
          </a:bodyPr>
          <a:lstStyle/>
          <a:p>
            <a:pPr algn="ctr"/>
            <a:r>
              <a:rPr lang="en-US" sz="2800" b="1" dirty="0"/>
              <a:t>Output</a:t>
            </a:r>
          </a:p>
          <a:p>
            <a:pPr algn="ctr"/>
            <a:endParaRPr lang="en-US" sz="2800" b="1" dirty="0"/>
          </a:p>
          <a:p>
            <a:pPr algn="ctr"/>
            <a:r>
              <a:rPr lang="en-US" sz="2800" b="1" dirty="0"/>
              <a:t>[6  8  10  12]</a:t>
            </a:r>
          </a:p>
        </p:txBody>
      </p:sp>
    </p:spTree>
    <p:extLst>
      <p:ext uri="{BB962C8B-B14F-4D97-AF65-F5344CB8AC3E}">
        <p14:creationId xmlns:p14="http://schemas.microsoft.com/office/powerpoint/2010/main" val="30612475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4694" y="1006679"/>
            <a:ext cx="9085943" cy="2246769"/>
          </a:xfrm>
          <a:prstGeom prst="rect">
            <a:avLst/>
          </a:prstGeom>
        </p:spPr>
        <p:txBody>
          <a:bodyPr wrap="square">
            <a:spAutoFit/>
          </a:bodyPr>
          <a:lstStyle/>
          <a:p>
            <a:r>
              <a:rPr lang="en-US" sz="2800" b="1" dirty="0">
                <a:solidFill>
                  <a:srgbClr val="AF00DB"/>
                </a:solidFill>
                <a:latin typeface="Courier New" panose="02070309020205020404" pitchFamily="49" charset="0"/>
              </a:rPr>
              <a:t>import</a:t>
            </a:r>
            <a:r>
              <a:rPr lang="en-US" sz="2800" b="1" dirty="0">
                <a:solidFill>
                  <a:srgbClr val="000000"/>
                </a:solidFill>
                <a:latin typeface="Courier New" panose="02070309020205020404" pitchFamily="49" charset="0"/>
              </a:rPr>
              <a:t> </a:t>
            </a:r>
            <a:r>
              <a:rPr lang="en-US" sz="2800" b="1" dirty="0" err="1">
                <a:solidFill>
                  <a:srgbClr val="000000"/>
                </a:solidFill>
                <a:latin typeface="Courier New" panose="02070309020205020404" pitchFamily="49" charset="0"/>
              </a:rPr>
              <a:t>numpy</a:t>
            </a:r>
            <a:r>
              <a:rPr lang="en-US" sz="2800" b="1" dirty="0">
                <a:solidFill>
                  <a:srgbClr val="000000"/>
                </a:solidFill>
                <a:latin typeface="Courier New" panose="02070309020205020404" pitchFamily="49" charset="0"/>
              </a:rPr>
              <a:t> </a:t>
            </a:r>
            <a:r>
              <a:rPr lang="en-US" sz="2800" b="1" dirty="0">
                <a:solidFill>
                  <a:srgbClr val="AF00DB"/>
                </a:solidFill>
                <a:latin typeface="Courier New" panose="02070309020205020404" pitchFamily="49" charset="0"/>
              </a:rPr>
              <a:t>as</a:t>
            </a:r>
            <a:r>
              <a:rPr lang="en-US" sz="2800" b="1" dirty="0">
                <a:solidFill>
                  <a:srgbClr val="000000"/>
                </a:solidFill>
                <a:latin typeface="Courier New" panose="02070309020205020404" pitchFamily="49" charset="0"/>
              </a:rPr>
              <a:t> np</a:t>
            </a:r>
          </a:p>
          <a:p>
            <a:r>
              <a:rPr lang="en-US" sz="2800" b="1" dirty="0" err="1">
                <a:solidFill>
                  <a:srgbClr val="0000FF"/>
                </a:solidFill>
                <a:latin typeface="Courier New" panose="02070309020205020404" pitchFamily="49" charset="0"/>
              </a:rPr>
              <a:t>def</a:t>
            </a:r>
            <a:r>
              <a:rPr lang="en-US" sz="2800" b="1" dirty="0">
                <a:solidFill>
                  <a:srgbClr val="000000"/>
                </a:solidFill>
                <a:latin typeface="Courier New" panose="02070309020205020404" pitchFamily="49" charset="0"/>
              </a:rPr>
              <a:t> </a:t>
            </a:r>
            <a:r>
              <a:rPr lang="en-US" sz="2800" b="1" dirty="0" err="1">
                <a:solidFill>
                  <a:srgbClr val="795E26"/>
                </a:solidFill>
                <a:latin typeface="Courier New" panose="02070309020205020404" pitchFamily="49" charset="0"/>
              </a:rPr>
              <a:t>myadd</a:t>
            </a:r>
            <a:r>
              <a:rPr lang="en-US" sz="2800" b="1" dirty="0">
                <a:solidFill>
                  <a:srgbClr val="000000"/>
                </a:solidFill>
                <a:latin typeface="Courier New" panose="02070309020205020404" pitchFamily="49" charset="0"/>
              </a:rPr>
              <a:t>(</a:t>
            </a:r>
            <a:r>
              <a:rPr lang="en-US" sz="2800" b="1" dirty="0">
                <a:solidFill>
                  <a:srgbClr val="001080"/>
                </a:solidFill>
                <a:latin typeface="Courier New" panose="02070309020205020404" pitchFamily="49" charset="0"/>
              </a:rPr>
              <a:t>x</a:t>
            </a:r>
            <a:r>
              <a:rPr lang="en-US" sz="2800" b="1" dirty="0">
                <a:solidFill>
                  <a:srgbClr val="000000"/>
                </a:solidFill>
                <a:latin typeface="Courier New" panose="02070309020205020404" pitchFamily="49" charset="0"/>
              </a:rPr>
              <a:t>, </a:t>
            </a:r>
            <a:r>
              <a:rPr lang="en-US" sz="2800" b="1" dirty="0">
                <a:solidFill>
                  <a:srgbClr val="001080"/>
                </a:solidFill>
                <a:latin typeface="Courier New" panose="02070309020205020404" pitchFamily="49" charset="0"/>
              </a:rPr>
              <a:t>y</a:t>
            </a:r>
            <a:r>
              <a:rPr lang="en-US" sz="2800" b="1" dirty="0">
                <a:solidFill>
                  <a:srgbClr val="000000"/>
                </a:solidFill>
                <a:latin typeface="Courier New" panose="02070309020205020404" pitchFamily="49" charset="0"/>
              </a:rPr>
              <a:t>):</a:t>
            </a:r>
          </a:p>
          <a:p>
            <a:r>
              <a:rPr lang="en-US" sz="2800" b="1" dirty="0">
                <a:solidFill>
                  <a:srgbClr val="000000"/>
                </a:solidFill>
                <a:latin typeface="Courier New" panose="02070309020205020404" pitchFamily="49" charset="0"/>
              </a:rPr>
              <a:t>  </a:t>
            </a:r>
            <a:r>
              <a:rPr lang="en-US" sz="2800" b="1" dirty="0">
                <a:solidFill>
                  <a:srgbClr val="AF00DB"/>
                </a:solidFill>
                <a:latin typeface="Courier New" panose="02070309020205020404" pitchFamily="49" charset="0"/>
              </a:rPr>
              <a:t>return</a:t>
            </a:r>
            <a:r>
              <a:rPr lang="en-US" sz="2800" b="1" dirty="0">
                <a:solidFill>
                  <a:srgbClr val="000000"/>
                </a:solidFill>
                <a:latin typeface="Courier New" panose="02070309020205020404" pitchFamily="49" charset="0"/>
              </a:rPr>
              <a:t> x+y+</a:t>
            </a:r>
            <a:r>
              <a:rPr lang="en-US" sz="2800" b="1" dirty="0">
                <a:solidFill>
                  <a:srgbClr val="098156"/>
                </a:solidFill>
                <a:latin typeface="Courier New" panose="02070309020205020404" pitchFamily="49" charset="0"/>
              </a:rPr>
              <a:t>1</a:t>
            </a:r>
            <a:endParaRPr lang="en-US" sz="2800" b="1" dirty="0">
              <a:solidFill>
                <a:srgbClr val="000000"/>
              </a:solidFill>
              <a:latin typeface="Courier New" panose="02070309020205020404" pitchFamily="49" charset="0"/>
            </a:endParaRPr>
          </a:p>
          <a:p>
            <a:r>
              <a:rPr lang="en-US" sz="2800" b="1" dirty="0" err="1">
                <a:solidFill>
                  <a:srgbClr val="000000"/>
                </a:solidFill>
                <a:latin typeface="Courier New" panose="02070309020205020404" pitchFamily="49" charset="0"/>
              </a:rPr>
              <a:t>myadd</a:t>
            </a:r>
            <a:r>
              <a:rPr lang="en-US" sz="2800" b="1" dirty="0">
                <a:solidFill>
                  <a:srgbClr val="000000"/>
                </a:solidFill>
                <a:latin typeface="Courier New" panose="02070309020205020404" pitchFamily="49" charset="0"/>
              </a:rPr>
              <a:t> = </a:t>
            </a:r>
            <a:r>
              <a:rPr lang="en-US" sz="2800" b="1" dirty="0" err="1">
                <a:solidFill>
                  <a:srgbClr val="000000"/>
                </a:solidFill>
                <a:latin typeface="Courier New" panose="02070309020205020404" pitchFamily="49" charset="0"/>
              </a:rPr>
              <a:t>np.frompyfunc</a:t>
            </a:r>
            <a:r>
              <a:rPr lang="en-US" sz="2800" b="1" dirty="0">
                <a:solidFill>
                  <a:srgbClr val="000000"/>
                </a:solidFill>
                <a:latin typeface="Courier New" panose="02070309020205020404" pitchFamily="49" charset="0"/>
              </a:rPr>
              <a:t>(</a:t>
            </a:r>
            <a:r>
              <a:rPr lang="en-US" sz="2800" b="1" dirty="0" err="1">
                <a:solidFill>
                  <a:srgbClr val="000000"/>
                </a:solidFill>
                <a:latin typeface="Courier New" panose="02070309020205020404" pitchFamily="49" charset="0"/>
              </a:rPr>
              <a:t>myadd</a:t>
            </a:r>
            <a:r>
              <a:rPr lang="en-US" sz="2800" b="1" dirty="0">
                <a:solidFill>
                  <a:srgbClr val="000000"/>
                </a:solidFill>
                <a:latin typeface="Courier New" panose="02070309020205020404" pitchFamily="49" charset="0"/>
              </a:rPr>
              <a:t>, </a:t>
            </a:r>
            <a:r>
              <a:rPr lang="en-US" sz="2800" b="1" dirty="0">
                <a:solidFill>
                  <a:srgbClr val="098156"/>
                </a:solidFill>
                <a:latin typeface="Courier New" panose="02070309020205020404" pitchFamily="49" charset="0"/>
              </a:rPr>
              <a:t>2</a:t>
            </a:r>
            <a:r>
              <a:rPr lang="en-US" sz="2800" b="1" dirty="0">
                <a:solidFill>
                  <a:srgbClr val="000000"/>
                </a:solidFill>
                <a:latin typeface="Courier New" panose="02070309020205020404" pitchFamily="49" charset="0"/>
              </a:rPr>
              <a:t>, </a:t>
            </a:r>
            <a:r>
              <a:rPr lang="en-US" sz="2800" b="1" dirty="0">
                <a:solidFill>
                  <a:srgbClr val="098156"/>
                </a:solidFill>
                <a:latin typeface="Courier New" panose="02070309020205020404" pitchFamily="49" charset="0"/>
              </a:rPr>
              <a:t>1</a:t>
            </a:r>
            <a:r>
              <a:rPr lang="en-US" sz="2800" b="1" dirty="0">
                <a:solidFill>
                  <a:srgbClr val="000000"/>
                </a:solidFill>
                <a:latin typeface="Courier New" panose="02070309020205020404" pitchFamily="49" charset="0"/>
              </a:rPr>
              <a:t>)</a:t>
            </a:r>
          </a:p>
          <a:p>
            <a:r>
              <a:rPr lang="en-US" sz="2800" b="1" dirty="0">
                <a:solidFill>
                  <a:srgbClr val="795E26"/>
                </a:solidFill>
                <a:latin typeface="Courier New" panose="02070309020205020404" pitchFamily="49" charset="0"/>
              </a:rPr>
              <a:t>print</a:t>
            </a:r>
            <a:r>
              <a:rPr lang="en-US" sz="2800" b="1" dirty="0">
                <a:solidFill>
                  <a:srgbClr val="000000"/>
                </a:solidFill>
                <a:latin typeface="Courier New" panose="02070309020205020404" pitchFamily="49" charset="0"/>
              </a:rPr>
              <a:t>(</a:t>
            </a:r>
            <a:r>
              <a:rPr lang="en-US" sz="2800" b="1" dirty="0" err="1">
                <a:solidFill>
                  <a:srgbClr val="000000"/>
                </a:solidFill>
                <a:latin typeface="Courier New" panose="02070309020205020404" pitchFamily="49" charset="0"/>
              </a:rPr>
              <a:t>myadd</a:t>
            </a:r>
            <a:r>
              <a:rPr lang="en-US" sz="2800" b="1" dirty="0">
                <a:solidFill>
                  <a:srgbClr val="000000"/>
                </a:solidFill>
                <a:latin typeface="Courier New" panose="02070309020205020404" pitchFamily="49" charset="0"/>
              </a:rPr>
              <a:t>([</a:t>
            </a:r>
            <a:r>
              <a:rPr lang="en-US" sz="2800" b="1" dirty="0">
                <a:solidFill>
                  <a:srgbClr val="098156"/>
                </a:solidFill>
                <a:latin typeface="Courier New" panose="02070309020205020404" pitchFamily="49" charset="0"/>
              </a:rPr>
              <a:t>1</a:t>
            </a:r>
            <a:r>
              <a:rPr lang="en-US" sz="2800" b="1" dirty="0">
                <a:solidFill>
                  <a:srgbClr val="000000"/>
                </a:solidFill>
                <a:latin typeface="Courier New" panose="02070309020205020404" pitchFamily="49" charset="0"/>
              </a:rPr>
              <a:t>, </a:t>
            </a:r>
            <a:r>
              <a:rPr lang="en-US" sz="2800" b="1" dirty="0">
                <a:solidFill>
                  <a:srgbClr val="098156"/>
                </a:solidFill>
                <a:latin typeface="Courier New" panose="02070309020205020404" pitchFamily="49" charset="0"/>
              </a:rPr>
              <a:t>2</a:t>
            </a:r>
            <a:r>
              <a:rPr lang="en-US" sz="2800" b="1" dirty="0">
                <a:solidFill>
                  <a:srgbClr val="000000"/>
                </a:solidFill>
                <a:latin typeface="Courier New" panose="02070309020205020404" pitchFamily="49" charset="0"/>
              </a:rPr>
              <a:t>, </a:t>
            </a:r>
            <a:r>
              <a:rPr lang="en-US" sz="2800" b="1" dirty="0">
                <a:solidFill>
                  <a:srgbClr val="098156"/>
                </a:solidFill>
                <a:latin typeface="Courier New" panose="02070309020205020404" pitchFamily="49" charset="0"/>
              </a:rPr>
              <a:t>3</a:t>
            </a:r>
            <a:r>
              <a:rPr lang="en-US" sz="2800" b="1" dirty="0">
                <a:solidFill>
                  <a:srgbClr val="000000"/>
                </a:solidFill>
                <a:latin typeface="Courier New" panose="02070309020205020404" pitchFamily="49" charset="0"/>
              </a:rPr>
              <a:t>, </a:t>
            </a:r>
            <a:r>
              <a:rPr lang="en-US" sz="2800" b="1" dirty="0">
                <a:solidFill>
                  <a:srgbClr val="098156"/>
                </a:solidFill>
                <a:latin typeface="Courier New" panose="02070309020205020404" pitchFamily="49" charset="0"/>
              </a:rPr>
              <a:t>4</a:t>
            </a:r>
            <a:r>
              <a:rPr lang="en-US" sz="2800" b="1" dirty="0">
                <a:solidFill>
                  <a:srgbClr val="000000"/>
                </a:solidFill>
                <a:latin typeface="Courier New" panose="02070309020205020404" pitchFamily="49" charset="0"/>
              </a:rPr>
              <a:t>], [</a:t>
            </a:r>
            <a:r>
              <a:rPr lang="en-US" sz="2800" b="1" dirty="0">
                <a:solidFill>
                  <a:srgbClr val="098156"/>
                </a:solidFill>
                <a:latin typeface="Courier New" panose="02070309020205020404" pitchFamily="49" charset="0"/>
              </a:rPr>
              <a:t>5</a:t>
            </a:r>
            <a:r>
              <a:rPr lang="en-US" sz="2800" b="1" dirty="0">
                <a:solidFill>
                  <a:srgbClr val="000000"/>
                </a:solidFill>
                <a:latin typeface="Courier New" panose="02070309020205020404" pitchFamily="49" charset="0"/>
              </a:rPr>
              <a:t>, </a:t>
            </a:r>
            <a:r>
              <a:rPr lang="en-US" sz="2800" b="1" dirty="0">
                <a:solidFill>
                  <a:srgbClr val="098156"/>
                </a:solidFill>
                <a:latin typeface="Courier New" panose="02070309020205020404" pitchFamily="49" charset="0"/>
              </a:rPr>
              <a:t>6</a:t>
            </a:r>
            <a:r>
              <a:rPr lang="en-US" sz="2800" b="1" dirty="0">
                <a:solidFill>
                  <a:srgbClr val="000000"/>
                </a:solidFill>
                <a:latin typeface="Courier New" panose="02070309020205020404" pitchFamily="49" charset="0"/>
              </a:rPr>
              <a:t>, </a:t>
            </a:r>
            <a:r>
              <a:rPr lang="en-US" sz="2800" b="1" dirty="0">
                <a:solidFill>
                  <a:srgbClr val="098156"/>
                </a:solidFill>
                <a:latin typeface="Courier New" panose="02070309020205020404" pitchFamily="49" charset="0"/>
              </a:rPr>
              <a:t>7</a:t>
            </a:r>
            <a:r>
              <a:rPr lang="en-US" sz="2800" b="1" dirty="0">
                <a:solidFill>
                  <a:srgbClr val="000000"/>
                </a:solidFill>
                <a:latin typeface="Courier New" panose="02070309020205020404" pitchFamily="49" charset="0"/>
              </a:rPr>
              <a:t>, </a:t>
            </a:r>
            <a:r>
              <a:rPr lang="en-US" sz="2800" b="1" dirty="0">
                <a:solidFill>
                  <a:srgbClr val="098156"/>
                </a:solidFill>
                <a:latin typeface="Courier New" panose="02070309020205020404" pitchFamily="49" charset="0"/>
              </a:rPr>
              <a:t>8</a:t>
            </a:r>
            <a:r>
              <a:rPr lang="en-US" sz="2800" b="1" dirty="0">
                <a:solidFill>
                  <a:srgbClr val="000000"/>
                </a:solidFill>
                <a:latin typeface="Courier New" panose="02070309020205020404" pitchFamily="49" charset="0"/>
              </a:rPr>
              <a:t>]))</a:t>
            </a:r>
            <a:endParaRPr lang="en-US" sz="2800" b="1" dirty="0">
              <a:solidFill>
                <a:srgbClr val="000000"/>
              </a:solidFill>
              <a:effectLst/>
              <a:latin typeface="Courier New" panose="02070309020205020404" pitchFamily="49" charset="0"/>
            </a:endParaRPr>
          </a:p>
        </p:txBody>
      </p:sp>
      <p:sp>
        <p:nvSpPr>
          <p:cNvPr id="3" name="Rectangle 2"/>
          <p:cNvSpPr/>
          <p:nvPr/>
        </p:nvSpPr>
        <p:spPr>
          <a:xfrm>
            <a:off x="5677665" y="4274847"/>
            <a:ext cx="2897695" cy="1384995"/>
          </a:xfrm>
          <a:prstGeom prst="rect">
            <a:avLst/>
          </a:prstGeom>
        </p:spPr>
        <p:txBody>
          <a:bodyPr wrap="square">
            <a:spAutoFit/>
          </a:bodyPr>
          <a:lstStyle/>
          <a:p>
            <a:pPr algn="ctr"/>
            <a:r>
              <a:rPr lang="en-US" sz="2800" b="1" dirty="0"/>
              <a:t>OUTPUT</a:t>
            </a:r>
          </a:p>
          <a:p>
            <a:pPr algn="ctr"/>
            <a:endParaRPr lang="en-US" sz="2800" b="1" dirty="0"/>
          </a:p>
          <a:p>
            <a:pPr algn="ctr"/>
            <a:r>
              <a:rPr lang="en-US" sz="2800" b="1" dirty="0"/>
              <a:t>[7   9   11   13]</a:t>
            </a:r>
          </a:p>
        </p:txBody>
      </p:sp>
    </p:spTree>
    <p:extLst>
      <p:ext uri="{BB962C8B-B14F-4D97-AF65-F5344CB8AC3E}">
        <p14:creationId xmlns:p14="http://schemas.microsoft.com/office/powerpoint/2010/main" val="27028665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427" y="456869"/>
            <a:ext cx="10203543" cy="5262979"/>
          </a:xfrm>
          <a:prstGeom prst="rect">
            <a:avLst/>
          </a:prstGeom>
        </p:spPr>
        <p:txBody>
          <a:bodyPr wrap="square">
            <a:spAutoFit/>
          </a:bodyPr>
          <a:lstStyle/>
          <a:p>
            <a:r>
              <a:rPr lang="en-US" sz="2400" b="1" dirty="0">
                <a:solidFill>
                  <a:srgbClr val="C00000"/>
                </a:solidFill>
              </a:rPr>
              <a:t>Simple Arithmetic</a:t>
            </a:r>
          </a:p>
          <a:p>
            <a:endParaRPr lang="en-US" sz="2400" b="1" dirty="0">
              <a:solidFill>
                <a:srgbClr val="C00000"/>
              </a:solidFill>
            </a:endParaRPr>
          </a:p>
          <a:p>
            <a:r>
              <a:rPr lang="en-US" sz="2400" b="1" dirty="0">
                <a:solidFill>
                  <a:srgbClr val="C00000"/>
                </a:solidFill>
              </a:rPr>
              <a:t>Addition:</a:t>
            </a:r>
          </a:p>
          <a:p>
            <a:endParaRPr lang="en-US" sz="2400" b="1" dirty="0">
              <a:solidFill>
                <a:srgbClr val="002060"/>
              </a:solidFill>
            </a:endParaRPr>
          </a:p>
          <a:p>
            <a:r>
              <a:rPr lang="en-US" sz="2400" b="1" dirty="0">
                <a:solidFill>
                  <a:srgbClr val="002060"/>
                </a:solidFill>
              </a:rPr>
              <a:t>The </a:t>
            </a:r>
            <a:r>
              <a:rPr lang="en-US" sz="2400" b="1" dirty="0">
                <a:solidFill>
                  <a:srgbClr val="C00000"/>
                </a:solidFill>
              </a:rPr>
              <a:t>add()</a:t>
            </a:r>
            <a:r>
              <a:rPr lang="en-US" sz="2400" b="1" dirty="0">
                <a:solidFill>
                  <a:srgbClr val="002060"/>
                </a:solidFill>
              </a:rPr>
              <a:t> function sums the content of two arrays, and return the results in a new array.</a:t>
            </a:r>
          </a:p>
          <a:p>
            <a:endParaRPr lang="en-US" sz="2400" b="1" dirty="0">
              <a:solidFill>
                <a:srgbClr val="002060"/>
              </a:solidFill>
            </a:endParaRPr>
          </a:p>
          <a:p>
            <a:r>
              <a:rPr lang="en-US" sz="2400" b="1" dirty="0">
                <a:solidFill>
                  <a:srgbClr val="002060"/>
                </a:solidFill>
              </a:rPr>
              <a:t>Example:</a:t>
            </a:r>
          </a:p>
          <a:p>
            <a:endParaRPr lang="en-US" sz="2400" b="1" dirty="0"/>
          </a:p>
          <a:p>
            <a:pPr lvl="2"/>
            <a:r>
              <a:rPr lang="en-US" sz="2400" b="1" dirty="0">
                <a:solidFill>
                  <a:srgbClr val="C00000"/>
                </a:solidFill>
              </a:rPr>
              <a:t>import </a:t>
            </a:r>
            <a:r>
              <a:rPr lang="en-US" sz="2400" b="1" dirty="0" err="1">
                <a:solidFill>
                  <a:srgbClr val="C00000"/>
                </a:solidFill>
              </a:rPr>
              <a:t>numpy</a:t>
            </a:r>
            <a:r>
              <a:rPr lang="en-US" sz="2400" b="1" dirty="0">
                <a:solidFill>
                  <a:srgbClr val="C00000"/>
                </a:solidFill>
              </a:rPr>
              <a:t> as np</a:t>
            </a:r>
          </a:p>
          <a:p>
            <a:pPr lvl="2"/>
            <a:r>
              <a:rPr lang="en-US" sz="2400" b="1" dirty="0">
                <a:solidFill>
                  <a:srgbClr val="C00000"/>
                </a:solidFill>
              </a:rPr>
              <a:t>arr1 = </a:t>
            </a:r>
            <a:r>
              <a:rPr lang="en-US" sz="2400" b="1" dirty="0" err="1">
                <a:solidFill>
                  <a:srgbClr val="C00000"/>
                </a:solidFill>
              </a:rPr>
              <a:t>np.array</a:t>
            </a:r>
            <a:r>
              <a:rPr lang="en-US" sz="2400" b="1" dirty="0">
                <a:solidFill>
                  <a:srgbClr val="C00000"/>
                </a:solidFill>
              </a:rPr>
              <a:t>([10, 11, 12, 13, 14, 15])</a:t>
            </a:r>
          </a:p>
          <a:p>
            <a:pPr lvl="2"/>
            <a:r>
              <a:rPr lang="en-US" sz="2400" b="1" dirty="0">
                <a:solidFill>
                  <a:srgbClr val="C00000"/>
                </a:solidFill>
              </a:rPr>
              <a:t>arr2 = </a:t>
            </a:r>
            <a:r>
              <a:rPr lang="en-US" sz="2400" b="1" dirty="0" err="1">
                <a:solidFill>
                  <a:srgbClr val="C00000"/>
                </a:solidFill>
              </a:rPr>
              <a:t>np.array</a:t>
            </a:r>
            <a:r>
              <a:rPr lang="en-US" sz="2400" b="1" dirty="0">
                <a:solidFill>
                  <a:srgbClr val="C00000"/>
                </a:solidFill>
              </a:rPr>
              <a:t>([20, 21, 22, 23, 24, 25])</a:t>
            </a:r>
          </a:p>
          <a:p>
            <a:pPr lvl="2"/>
            <a:r>
              <a:rPr lang="en-US" sz="2400" b="1" dirty="0" err="1">
                <a:solidFill>
                  <a:srgbClr val="C00000"/>
                </a:solidFill>
              </a:rPr>
              <a:t>newarr</a:t>
            </a:r>
            <a:r>
              <a:rPr lang="en-US" sz="2400" b="1" dirty="0">
                <a:solidFill>
                  <a:srgbClr val="C00000"/>
                </a:solidFill>
              </a:rPr>
              <a:t> = </a:t>
            </a:r>
            <a:r>
              <a:rPr lang="en-US" sz="2400" b="1" dirty="0" err="1">
                <a:solidFill>
                  <a:srgbClr val="C00000"/>
                </a:solidFill>
              </a:rPr>
              <a:t>np.add</a:t>
            </a:r>
            <a:r>
              <a:rPr lang="en-US" sz="2400" b="1" dirty="0">
                <a:solidFill>
                  <a:srgbClr val="C00000"/>
                </a:solidFill>
              </a:rPr>
              <a:t>(arr1, arr2)</a:t>
            </a:r>
          </a:p>
          <a:p>
            <a:pPr lvl="2"/>
            <a:r>
              <a:rPr lang="en-US" sz="2400" b="1" dirty="0">
                <a:solidFill>
                  <a:srgbClr val="C00000"/>
                </a:solidFill>
              </a:rPr>
              <a:t>print(</a:t>
            </a:r>
            <a:r>
              <a:rPr lang="en-US" sz="2400" b="1" dirty="0" err="1">
                <a:solidFill>
                  <a:srgbClr val="C00000"/>
                </a:solidFill>
              </a:rPr>
              <a:t>newarr</a:t>
            </a:r>
            <a:r>
              <a:rPr lang="en-US" sz="2400" b="1" dirty="0">
                <a:solidFill>
                  <a:srgbClr val="C00000"/>
                </a:solidFill>
              </a:rPr>
              <a:t>)</a:t>
            </a:r>
          </a:p>
        </p:txBody>
      </p:sp>
      <p:sp>
        <p:nvSpPr>
          <p:cNvPr id="3" name="Rectangle 2"/>
          <p:cNvSpPr/>
          <p:nvPr/>
        </p:nvSpPr>
        <p:spPr>
          <a:xfrm>
            <a:off x="8292207" y="4463534"/>
            <a:ext cx="3020378" cy="1384995"/>
          </a:xfrm>
          <a:prstGeom prst="rect">
            <a:avLst/>
          </a:prstGeom>
        </p:spPr>
        <p:txBody>
          <a:bodyPr wrap="none">
            <a:spAutoFit/>
          </a:bodyPr>
          <a:lstStyle/>
          <a:p>
            <a:pPr algn="ctr"/>
            <a:r>
              <a:rPr lang="en-US" sz="2800" b="1" dirty="0"/>
              <a:t>OUTPUT</a:t>
            </a:r>
          </a:p>
          <a:p>
            <a:pPr algn="ctr"/>
            <a:endParaRPr lang="en-US" sz="2800" b="1" dirty="0">
              <a:solidFill>
                <a:srgbClr val="212121"/>
              </a:solidFill>
              <a:latin typeface="Courier New" panose="02070309020205020404" pitchFamily="49" charset="0"/>
            </a:endParaRPr>
          </a:p>
          <a:p>
            <a:pPr algn="ctr"/>
            <a:r>
              <a:rPr lang="en-US" sz="2800" b="1" dirty="0"/>
              <a:t>[30 32 34 36 38 40]</a:t>
            </a:r>
          </a:p>
        </p:txBody>
      </p:sp>
    </p:spTree>
    <p:extLst>
      <p:ext uri="{BB962C8B-B14F-4D97-AF65-F5344CB8AC3E}">
        <p14:creationId xmlns:p14="http://schemas.microsoft.com/office/powerpoint/2010/main" val="15611331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2513" y="290569"/>
            <a:ext cx="10218057" cy="5262979"/>
          </a:xfrm>
          <a:prstGeom prst="rect">
            <a:avLst/>
          </a:prstGeom>
        </p:spPr>
        <p:txBody>
          <a:bodyPr wrap="square">
            <a:spAutoFit/>
          </a:bodyPr>
          <a:lstStyle/>
          <a:p>
            <a:pPr algn="just"/>
            <a:r>
              <a:rPr lang="en-US" sz="2800" b="1" dirty="0">
                <a:solidFill>
                  <a:srgbClr val="C00000"/>
                </a:solidFill>
              </a:rPr>
              <a:t>Subtraction:</a:t>
            </a:r>
          </a:p>
          <a:p>
            <a:pPr algn="just"/>
            <a:endParaRPr lang="en-US" sz="2800" b="1" dirty="0"/>
          </a:p>
          <a:p>
            <a:pPr algn="just"/>
            <a:r>
              <a:rPr lang="en-US" sz="2800" b="1" dirty="0">
                <a:solidFill>
                  <a:srgbClr val="002060"/>
                </a:solidFill>
              </a:rPr>
              <a:t>The </a:t>
            </a:r>
            <a:r>
              <a:rPr lang="en-US" sz="2800" b="1" dirty="0">
                <a:solidFill>
                  <a:srgbClr val="C00000"/>
                </a:solidFill>
              </a:rPr>
              <a:t>subtract()</a:t>
            </a:r>
            <a:r>
              <a:rPr lang="en-US" sz="2800" b="1" dirty="0">
                <a:solidFill>
                  <a:srgbClr val="002060"/>
                </a:solidFill>
              </a:rPr>
              <a:t> function subtracts the values from one array with the values from another array, and return the results in a new array.</a:t>
            </a:r>
          </a:p>
          <a:p>
            <a:pPr algn="just"/>
            <a:endParaRPr lang="en-US" sz="2800" b="1" dirty="0">
              <a:solidFill>
                <a:srgbClr val="002060"/>
              </a:solidFill>
            </a:endParaRPr>
          </a:p>
          <a:p>
            <a:pPr algn="just"/>
            <a:r>
              <a:rPr lang="en-US" sz="2800" b="1" dirty="0">
                <a:solidFill>
                  <a:srgbClr val="002060"/>
                </a:solidFill>
              </a:rPr>
              <a:t>Example:</a:t>
            </a:r>
          </a:p>
          <a:p>
            <a:pPr algn="just"/>
            <a:endParaRPr lang="en-US" sz="2800" b="1" dirty="0"/>
          </a:p>
          <a:p>
            <a:pPr lvl="2" algn="just"/>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pPr lvl="2" algn="just"/>
            <a:r>
              <a:rPr lang="en-US" sz="2800" b="1" dirty="0">
                <a:solidFill>
                  <a:srgbClr val="C00000"/>
                </a:solidFill>
              </a:rPr>
              <a:t>arr1 = </a:t>
            </a:r>
            <a:r>
              <a:rPr lang="en-US" sz="2800" b="1" dirty="0" err="1">
                <a:solidFill>
                  <a:srgbClr val="C00000"/>
                </a:solidFill>
              </a:rPr>
              <a:t>np.array</a:t>
            </a:r>
            <a:r>
              <a:rPr lang="en-US" sz="2800" b="1" dirty="0">
                <a:solidFill>
                  <a:srgbClr val="C00000"/>
                </a:solidFill>
              </a:rPr>
              <a:t>([10, 20, 30, 40, 50, 60])</a:t>
            </a:r>
          </a:p>
          <a:p>
            <a:pPr lvl="2" algn="just"/>
            <a:r>
              <a:rPr lang="en-US" sz="2800" b="1" dirty="0">
                <a:solidFill>
                  <a:srgbClr val="C00000"/>
                </a:solidFill>
              </a:rPr>
              <a:t>arr2 = </a:t>
            </a:r>
            <a:r>
              <a:rPr lang="en-US" sz="2800" b="1" dirty="0" err="1">
                <a:solidFill>
                  <a:srgbClr val="C00000"/>
                </a:solidFill>
              </a:rPr>
              <a:t>np.array</a:t>
            </a:r>
            <a:r>
              <a:rPr lang="en-US" sz="2800" b="1" dirty="0">
                <a:solidFill>
                  <a:srgbClr val="C00000"/>
                </a:solidFill>
              </a:rPr>
              <a:t>([20, 21, 22, 23, 24, 25])</a:t>
            </a:r>
          </a:p>
          <a:p>
            <a:pPr lvl="2" algn="just"/>
            <a:r>
              <a:rPr lang="en-US" sz="2800" b="1" dirty="0" err="1">
                <a:solidFill>
                  <a:srgbClr val="C00000"/>
                </a:solidFill>
              </a:rPr>
              <a:t>newarr</a:t>
            </a:r>
            <a:r>
              <a:rPr lang="en-US" sz="2800" b="1" dirty="0">
                <a:solidFill>
                  <a:srgbClr val="C00000"/>
                </a:solidFill>
              </a:rPr>
              <a:t> = </a:t>
            </a:r>
            <a:r>
              <a:rPr lang="en-US" sz="2800" b="1" dirty="0" err="1">
                <a:solidFill>
                  <a:srgbClr val="C00000"/>
                </a:solidFill>
              </a:rPr>
              <a:t>np.subtract</a:t>
            </a:r>
            <a:r>
              <a:rPr lang="en-US" sz="2800" b="1" dirty="0">
                <a:solidFill>
                  <a:srgbClr val="C00000"/>
                </a:solidFill>
              </a:rPr>
              <a:t>(arr1, arr2)</a:t>
            </a:r>
          </a:p>
          <a:p>
            <a:pPr lvl="2" algn="just"/>
            <a:r>
              <a:rPr lang="en-US" sz="2800" b="1" dirty="0">
                <a:solidFill>
                  <a:srgbClr val="C00000"/>
                </a:solidFill>
              </a:rPr>
              <a:t>print(</a:t>
            </a:r>
            <a:r>
              <a:rPr lang="en-US" sz="2800" b="1" dirty="0" err="1">
                <a:solidFill>
                  <a:srgbClr val="C00000"/>
                </a:solidFill>
              </a:rPr>
              <a:t>newarr</a:t>
            </a:r>
            <a:r>
              <a:rPr lang="en-US" sz="2800" b="1" dirty="0">
                <a:solidFill>
                  <a:srgbClr val="C00000"/>
                </a:solidFill>
              </a:rPr>
              <a:t>)</a:t>
            </a:r>
          </a:p>
        </p:txBody>
      </p:sp>
      <p:sp>
        <p:nvSpPr>
          <p:cNvPr id="4" name="Rectangle 3"/>
          <p:cNvSpPr/>
          <p:nvPr/>
        </p:nvSpPr>
        <p:spPr>
          <a:xfrm>
            <a:off x="6972756" y="5813362"/>
            <a:ext cx="4265911" cy="523220"/>
          </a:xfrm>
          <a:prstGeom prst="rect">
            <a:avLst/>
          </a:prstGeom>
        </p:spPr>
        <p:txBody>
          <a:bodyPr wrap="none">
            <a:spAutoFit/>
          </a:bodyPr>
          <a:lstStyle/>
          <a:p>
            <a:r>
              <a:rPr lang="en-US" sz="2800" b="1" dirty="0">
                <a:solidFill>
                  <a:srgbClr val="212121"/>
                </a:solidFill>
                <a:latin typeface="Courier New" panose="02070309020205020404" pitchFamily="49" charset="0"/>
              </a:rPr>
              <a:t>[-10 -1 8 17 26 35]</a:t>
            </a:r>
            <a:endParaRPr lang="en-US" sz="2800" b="1" dirty="0"/>
          </a:p>
        </p:txBody>
      </p:sp>
    </p:spTree>
    <p:extLst>
      <p:ext uri="{BB962C8B-B14F-4D97-AF65-F5344CB8AC3E}">
        <p14:creationId xmlns:p14="http://schemas.microsoft.com/office/powerpoint/2010/main" val="395743843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771" y="174455"/>
            <a:ext cx="10232572" cy="5262979"/>
          </a:xfrm>
          <a:prstGeom prst="rect">
            <a:avLst/>
          </a:prstGeom>
        </p:spPr>
        <p:txBody>
          <a:bodyPr wrap="square">
            <a:spAutoFit/>
          </a:bodyPr>
          <a:lstStyle/>
          <a:p>
            <a:pPr algn="just"/>
            <a:r>
              <a:rPr lang="en-US" sz="2800" b="1" dirty="0">
                <a:solidFill>
                  <a:srgbClr val="C00000"/>
                </a:solidFill>
              </a:rPr>
              <a:t>Multiplication:</a:t>
            </a:r>
          </a:p>
          <a:p>
            <a:pPr algn="just"/>
            <a:endParaRPr lang="en-US" sz="2800" b="1" dirty="0">
              <a:solidFill>
                <a:srgbClr val="002060"/>
              </a:solidFill>
            </a:endParaRPr>
          </a:p>
          <a:p>
            <a:pPr algn="just"/>
            <a:r>
              <a:rPr lang="en-US" sz="2800" b="1" dirty="0">
                <a:solidFill>
                  <a:srgbClr val="002060"/>
                </a:solidFill>
              </a:rPr>
              <a:t>The </a:t>
            </a:r>
            <a:r>
              <a:rPr lang="en-US" sz="2800" b="1" dirty="0">
                <a:solidFill>
                  <a:srgbClr val="C00000"/>
                </a:solidFill>
              </a:rPr>
              <a:t>multiply() </a:t>
            </a:r>
            <a:r>
              <a:rPr lang="en-US" sz="2800" b="1" dirty="0">
                <a:solidFill>
                  <a:srgbClr val="002060"/>
                </a:solidFill>
              </a:rPr>
              <a:t>function multiplies the values from one array with the values from another array, and return the results in a new array.</a:t>
            </a:r>
          </a:p>
          <a:p>
            <a:pPr algn="just"/>
            <a:endParaRPr lang="en-US" sz="2800" b="1" dirty="0">
              <a:solidFill>
                <a:srgbClr val="002060"/>
              </a:solidFill>
            </a:endParaRPr>
          </a:p>
          <a:p>
            <a:pPr algn="just"/>
            <a:r>
              <a:rPr lang="en-US" sz="2800" b="1" dirty="0">
                <a:solidFill>
                  <a:srgbClr val="002060"/>
                </a:solidFill>
              </a:rPr>
              <a:t>Example:</a:t>
            </a:r>
          </a:p>
          <a:p>
            <a:pPr algn="just"/>
            <a:endParaRPr lang="en-US" sz="2800" b="1" dirty="0"/>
          </a:p>
          <a:p>
            <a:pPr lvl="2" algn="just"/>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pPr lvl="2" algn="just"/>
            <a:r>
              <a:rPr lang="en-US" sz="2800" b="1" dirty="0">
                <a:solidFill>
                  <a:srgbClr val="C00000"/>
                </a:solidFill>
              </a:rPr>
              <a:t>arr1 = </a:t>
            </a:r>
            <a:r>
              <a:rPr lang="en-US" sz="2800" b="1" dirty="0" err="1">
                <a:solidFill>
                  <a:srgbClr val="C00000"/>
                </a:solidFill>
              </a:rPr>
              <a:t>np.array</a:t>
            </a:r>
            <a:r>
              <a:rPr lang="en-US" sz="2800" b="1" dirty="0">
                <a:solidFill>
                  <a:srgbClr val="C00000"/>
                </a:solidFill>
              </a:rPr>
              <a:t>([10, 20, 30, 40, 50, 60])</a:t>
            </a:r>
          </a:p>
          <a:p>
            <a:pPr lvl="2" algn="just"/>
            <a:r>
              <a:rPr lang="en-US" sz="2800" b="1" dirty="0">
                <a:solidFill>
                  <a:srgbClr val="C00000"/>
                </a:solidFill>
              </a:rPr>
              <a:t>arr2 = </a:t>
            </a:r>
            <a:r>
              <a:rPr lang="en-US" sz="2800" b="1" dirty="0" err="1">
                <a:solidFill>
                  <a:srgbClr val="C00000"/>
                </a:solidFill>
              </a:rPr>
              <a:t>np.array</a:t>
            </a:r>
            <a:r>
              <a:rPr lang="en-US" sz="2800" b="1" dirty="0">
                <a:solidFill>
                  <a:srgbClr val="C00000"/>
                </a:solidFill>
              </a:rPr>
              <a:t>([20, 21, 22, 23, 24, 25])</a:t>
            </a:r>
          </a:p>
          <a:p>
            <a:pPr lvl="2" algn="just"/>
            <a:r>
              <a:rPr lang="en-US" sz="2800" b="1" dirty="0" err="1">
                <a:solidFill>
                  <a:srgbClr val="C00000"/>
                </a:solidFill>
              </a:rPr>
              <a:t>newarr</a:t>
            </a:r>
            <a:r>
              <a:rPr lang="en-US" sz="2800" b="1" dirty="0">
                <a:solidFill>
                  <a:srgbClr val="C00000"/>
                </a:solidFill>
              </a:rPr>
              <a:t> = </a:t>
            </a:r>
            <a:r>
              <a:rPr lang="en-US" sz="2800" b="1" dirty="0" err="1">
                <a:solidFill>
                  <a:srgbClr val="C00000"/>
                </a:solidFill>
              </a:rPr>
              <a:t>np.multiply</a:t>
            </a:r>
            <a:r>
              <a:rPr lang="en-US" sz="2800" b="1" dirty="0">
                <a:solidFill>
                  <a:srgbClr val="C00000"/>
                </a:solidFill>
              </a:rPr>
              <a:t>(arr1, arr2)</a:t>
            </a:r>
          </a:p>
          <a:p>
            <a:pPr lvl="2" algn="just"/>
            <a:r>
              <a:rPr lang="en-US" sz="2800" b="1" dirty="0">
                <a:solidFill>
                  <a:srgbClr val="C00000"/>
                </a:solidFill>
              </a:rPr>
              <a:t>print(</a:t>
            </a:r>
            <a:r>
              <a:rPr lang="en-US" sz="2800" b="1" dirty="0" err="1">
                <a:solidFill>
                  <a:srgbClr val="C00000"/>
                </a:solidFill>
              </a:rPr>
              <a:t>newarr</a:t>
            </a:r>
            <a:r>
              <a:rPr lang="en-US" sz="2800" b="1" dirty="0">
                <a:solidFill>
                  <a:srgbClr val="C00000"/>
                </a:solidFill>
              </a:rPr>
              <a:t>)</a:t>
            </a:r>
          </a:p>
        </p:txBody>
      </p:sp>
      <p:sp>
        <p:nvSpPr>
          <p:cNvPr id="3" name="Rectangle 2"/>
          <p:cNvSpPr/>
          <p:nvPr/>
        </p:nvSpPr>
        <p:spPr>
          <a:xfrm>
            <a:off x="5694388" y="6074620"/>
            <a:ext cx="6199133" cy="523220"/>
          </a:xfrm>
          <a:prstGeom prst="rect">
            <a:avLst/>
          </a:prstGeom>
        </p:spPr>
        <p:txBody>
          <a:bodyPr wrap="none">
            <a:spAutoFit/>
          </a:bodyPr>
          <a:lstStyle/>
          <a:p>
            <a:r>
              <a:rPr lang="en-US" sz="2800" b="1" dirty="0">
                <a:solidFill>
                  <a:srgbClr val="212121"/>
                </a:solidFill>
                <a:latin typeface="Courier New" panose="02070309020205020404" pitchFamily="49" charset="0"/>
              </a:rPr>
              <a:t>[ 200 420 660 920 1200 1500]</a:t>
            </a:r>
            <a:endParaRPr lang="en-US" sz="2800" b="1" dirty="0"/>
          </a:p>
        </p:txBody>
      </p:sp>
    </p:spTree>
    <p:extLst>
      <p:ext uri="{BB962C8B-B14F-4D97-AF65-F5344CB8AC3E}">
        <p14:creationId xmlns:p14="http://schemas.microsoft.com/office/powerpoint/2010/main" val="32235432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7372" y="348627"/>
            <a:ext cx="10043886" cy="5262979"/>
          </a:xfrm>
          <a:prstGeom prst="rect">
            <a:avLst/>
          </a:prstGeom>
        </p:spPr>
        <p:txBody>
          <a:bodyPr wrap="square">
            <a:spAutoFit/>
          </a:bodyPr>
          <a:lstStyle/>
          <a:p>
            <a:pPr algn="just"/>
            <a:r>
              <a:rPr lang="en-US" sz="2800" b="1" dirty="0">
                <a:solidFill>
                  <a:srgbClr val="C00000"/>
                </a:solidFill>
              </a:rPr>
              <a:t>Division:</a:t>
            </a:r>
          </a:p>
          <a:p>
            <a:pPr algn="just"/>
            <a:endParaRPr lang="en-US" sz="2800" b="1" dirty="0"/>
          </a:p>
          <a:p>
            <a:pPr algn="just"/>
            <a:r>
              <a:rPr lang="en-US" sz="2800" b="1" dirty="0">
                <a:solidFill>
                  <a:srgbClr val="002060"/>
                </a:solidFill>
              </a:rPr>
              <a:t>The</a:t>
            </a:r>
            <a:r>
              <a:rPr lang="en-US" sz="2800" b="1" dirty="0"/>
              <a:t> </a:t>
            </a:r>
            <a:r>
              <a:rPr lang="en-US" sz="2800" b="1" dirty="0">
                <a:solidFill>
                  <a:srgbClr val="C00000"/>
                </a:solidFill>
              </a:rPr>
              <a:t>divide() </a:t>
            </a:r>
            <a:r>
              <a:rPr lang="en-US" sz="2800" b="1" dirty="0">
                <a:solidFill>
                  <a:srgbClr val="002060"/>
                </a:solidFill>
              </a:rPr>
              <a:t>function divides the values from one array with the values from another array, and return the results in a new array.</a:t>
            </a:r>
          </a:p>
          <a:p>
            <a:pPr algn="just"/>
            <a:endParaRPr lang="en-US" sz="2800" b="1" dirty="0">
              <a:solidFill>
                <a:srgbClr val="002060"/>
              </a:solidFill>
            </a:endParaRPr>
          </a:p>
          <a:p>
            <a:pPr algn="just"/>
            <a:r>
              <a:rPr lang="en-US" sz="2800" b="1" dirty="0">
                <a:solidFill>
                  <a:srgbClr val="002060"/>
                </a:solidFill>
              </a:rPr>
              <a:t>Example:</a:t>
            </a:r>
          </a:p>
          <a:p>
            <a:pPr algn="just"/>
            <a:endParaRPr lang="en-US" sz="2800" b="1" dirty="0"/>
          </a:p>
          <a:p>
            <a:pPr lvl="2" algn="just"/>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pPr lvl="2" algn="just"/>
            <a:r>
              <a:rPr lang="en-US" sz="2800" b="1" dirty="0">
                <a:solidFill>
                  <a:srgbClr val="C00000"/>
                </a:solidFill>
              </a:rPr>
              <a:t>arr1 = </a:t>
            </a:r>
            <a:r>
              <a:rPr lang="en-US" sz="2800" b="1" dirty="0" err="1">
                <a:solidFill>
                  <a:srgbClr val="C00000"/>
                </a:solidFill>
              </a:rPr>
              <a:t>np.array</a:t>
            </a:r>
            <a:r>
              <a:rPr lang="en-US" sz="2800" b="1" dirty="0">
                <a:solidFill>
                  <a:srgbClr val="C00000"/>
                </a:solidFill>
              </a:rPr>
              <a:t>([10, 20, 30, 40, 50, 60])</a:t>
            </a:r>
          </a:p>
          <a:p>
            <a:pPr lvl="2" algn="just"/>
            <a:r>
              <a:rPr lang="en-US" sz="2800" b="1" dirty="0">
                <a:solidFill>
                  <a:srgbClr val="C00000"/>
                </a:solidFill>
              </a:rPr>
              <a:t>arr2 = </a:t>
            </a:r>
            <a:r>
              <a:rPr lang="en-US" sz="2800" b="1" dirty="0" err="1">
                <a:solidFill>
                  <a:srgbClr val="C00000"/>
                </a:solidFill>
              </a:rPr>
              <a:t>np.array</a:t>
            </a:r>
            <a:r>
              <a:rPr lang="en-US" sz="2800" b="1" dirty="0">
                <a:solidFill>
                  <a:srgbClr val="C00000"/>
                </a:solidFill>
              </a:rPr>
              <a:t>([3, 5, 10, 8, 2, 33])</a:t>
            </a:r>
          </a:p>
          <a:p>
            <a:pPr lvl="2" algn="just"/>
            <a:r>
              <a:rPr lang="en-US" sz="2800" b="1" dirty="0" err="1">
                <a:solidFill>
                  <a:srgbClr val="C00000"/>
                </a:solidFill>
              </a:rPr>
              <a:t>newarr</a:t>
            </a:r>
            <a:r>
              <a:rPr lang="en-US" sz="2800" b="1" dirty="0">
                <a:solidFill>
                  <a:srgbClr val="C00000"/>
                </a:solidFill>
              </a:rPr>
              <a:t> = np. divide(arr1, arr2)</a:t>
            </a:r>
          </a:p>
          <a:p>
            <a:pPr lvl="2" algn="just"/>
            <a:r>
              <a:rPr lang="en-US" sz="2800" b="1" dirty="0">
                <a:solidFill>
                  <a:srgbClr val="C00000"/>
                </a:solidFill>
              </a:rPr>
              <a:t>print(</a:t>
            </a:r>
            <a:r>
              <a:rPr lang="en-US" sz="2800" b="1" dirty="0" err="1">
                <a:solidFill>
                  <a:srgbClr val="C00000"/>
                </a:solidFill>
              </a:rPr>
              <a:t>newarr</a:t>
            </a:r>
            <a:r>
              <a:rPr lang="en-US" sz="2800" b="1" dirty="0">
                <a:solidFill>
                  <a:srgbClr val="C00000"/>
                </a:solidFill>
              </a:rPr>
              <a:t>)</a:t>
            </a:r>
          </a:p>
        </p:txBody>
      </p:sp>
      <p:sp>
        <p:nvSpPr>
          <p:cNvPr id="3" name="Rectangle 2"/>
          <p:cNvSpPr/>
          <p:nvPr/>
        </p:nvSpPr>
        <p:spPr>
          <a:xfrm>
            <a:off x="3772603" y="5959949"/>
            <a:ext cx="8132354" cy="523220"/>
          </a:xfrm>
          <a:prstGeom prst="rect">
            <a:avLst/>
          </a:prstGeom>
        </p:spPr>
        <p:txBody>
          <a:bodyPr wrap="none">
            <a:spAutoFit/>
          </a:bodyPr>
          <a:lstStyle/>
          <a:p>
            <a:r>
              <a:rPr lang="en-US" sz="2800" b="1" dirty="0">
                <a:solidFill>
                  <a:srgbClr val="212121"/>
                </a:solidFill>
                <a:latin typeface="Courier New" panose="02070309020205020404" pitchFamily="49" charset="0"/>
              </a:rPr>
              <a:t>[ 3.33333333 4. 3. 5. 25. 1.81818182]</a:t>
            </a:r>
            <a:endParaRPr lang="en-US" sz="2800" b="1" dirty="0"/>
          </a:p>
        </p:txBody>
      </p:sp>
    </p:spTree>
    <p:extLst>
      <p:ext uri="{BB962C8B-B14F-4D97-AF65-F5344CB8AC3E}">
        <p14:creationId xmlns:p14="http://schemas.microsoft.com/office/powerpoint/2010/main" val="35652691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36913" y="1224393"/>
            <a:ext cx="7953829" cy="3970318"/>
          </a:xfrm>
          <a:prstGeom prst="rect">
            <a:avLst/>
          </a:prstGeom>
        </p:spPr>
        <p:txBody>
          <a:bodyPr wrap="square">
            <a:spAutoFit/>
          </a:bodyPr>
          <a:lstStyle/>
          <a:p>
            <a:r>
              <a:rPr lang="en-US" sz="2800" b="1" dirty="0">
                <a:solidFill>
                  <a:srgbClr val="002060"/>
                </a:solidFill>
              </a:rPr>
              <a:t>Simple Arithmetic…</a:t>
            </a:r>
          </a:p>
          <a:p>
            <a:endParaRPr lang="en-US" sz="2800" b="1" dirty="0">
              <a:solidFill>
                <a:srgbClr val="002060"/>
              </a:solidFill>
            </a:endParaRPr>
          </a:p>
          <a:p>
            <a:pPr lvl="2"/>
            <a:r>
              <a:rPr lang="en-US" sz="2800" b="1" dirty="0">
                <a:solidFill>
                  <a:srgbClr val="C00000"/>
                </a:solidFill>
              </a:rPr>
              <a:t>Power</a:t>
            </a:r>
            <a:r>
              <a:rPr lang="en-US" sz="2800" b="1" dirty="0">
                <a:solidFill>
                  <a:srgbClr val="002060"/>
                </a:solidFill>
              </a:rPr>
              <a:t>: power()</a:t>
            </a:r>
          </a:p>
          <a:p>
            <a:pPr lvl="2"/>
            <a:endParaRPr lang="en-US" sz="2800" b="1" dirty="0">
              <a:solidFill>
                <a:srgbClr val="002060"/>
              </a:solidFill>
            </a:endParaRPr>
          </a:p>
          <a:p>
            <a:pPr lvl="2"/>
            <a:r>
              <a:rPr lang="en-US" sz="2800" b="1" dirty="0">
                <a:solidFill>
                  <a:srgbClr val="C00000"/>
                </a:solidFill>
              </a:rPr>
              <a:t>Remainder</a:t>
            </a:r>
            <a:r>
              <a:rPr lang="en-US" sz="2800" b="1" dirty="0">
                <a:solidFill>
                  <a:srgbClr val="002060"/>
                </a:solidFill>
              </a:rPr>
              <a:t>: remainder() or mod()</a:t>
            </a:r>
          </a:p>
          <a:p>
            <a:pPr lvl="2"/>
            <a:endParaRPr lang="en-US" sz="2800" b="1" dirty="0">
              <a:solidFill>
                <a:srgbClr val="002060"/>
              </a:solidFill>
            </a:endParaRPr>
          </a:p>
          <a:p>
            <a:pPr lvl="2"/>
            <a:r>
              <a:rPr lang="en-US" sz="2800" b="1" dirty="0">
                <a:solidFill>
                  <a:srgbClr val="C00000"/>
                </a:solidFill>
              </a:rPr>
              <a:t>Quotient</a:t>
            </a:r>
            <a:r>
              <a:rPr lang="en-US" sz="2800" b="1" dirty="0">
                <a:solidFill>
                  <a:srgbClr val="002060"/>
                </a:solidFill>
              </a:rPr>
              <a:t> or </a:t>
            </a:r>
            <a:r>
              <a:rPr lang="en-US" sz="2800" b="1" dirty="0">
                <a:solidFill>
                  <a:srgbClr val="C00000"/>
                </a:solidFill>
              </a:rPr>
              <a:t>mod</a:t>
            </a:r>
            <a:r>
              <a:rPr lang="en-US" sz="2800" b="1" dirty="0">
                <a:solidFill>
                  <a:srgbClr val="002060"/>
                </a:solidFill>
              </a:rPr>
              <a:t> : </a:t>
            </a:r>
            <a:r>
              <a:rPr lang="en-US" sz="2800" b="1" dirty="0" err="1">
                <a:solidFill>
                  <a:srgbClr val="002060"/>
                </a:solidFill>
              </a:rPr>
              <a:t>divmod</a:t>
            </a:r>
            <a:r>
              <a:rPr lang="en-US" sz="2800" b="1" dirty="0">
                <a:solidFill>
                  <a:srgbClr val="002060"/>
                </a:solidFill>
              </a:rPr>
              <a:t>()</a:t>
            </a:r>
          </a:p>
          <a:p>
            <a:pPr lvl="2"/>
            <a:endParaRPr lang="en-US" sz="2800" b="1" dirty="0">
              <a:solidFill>
                <a:srgbClr val="002060"/>
              </a:solidFill>
            </a:endParaRPr>
          </a:p>
          <a:p>
            <a:pPr lvl="2"/>
            <a:r>
              <a:rPr lang="en-US" sz="2800" b="1" dirty="0">
                <a:solidFill>
                  <a:srgbClr val="C00000"/>
                </a:solidFill>
              </a:rPr>
              <a:t>Absolute</a:t>
            </a:r>
            <a:r>
              <a:rPr lang="en-US" sz="2800" b="1" dirty="0">
                <a:solidFill>
                  <a:srgbClr val="002060"/>
                </a:solidFill>
              </a:rPr>
              <a:t> </a:t>
            </a:r>
            <a:r>
              <a:rPr lang="en-US" sz="2800" b="1" dirty="0">
                <a:solidFill>
                  <a:srgbClr val="C00000"/>
                </a:solidFill>
              </a:rPr>
              <a:t>values</a:t>
            </a:r>
            <a:r>
              <a:rPr lang="en-US" sz="2800" b="1" dirty="0">
                <a:solidFill>
                  <a:srgbClr val="002060"/>
                </a:solidFill>
              </a:rPr>
              <a:t>: absolute() or abs()</a:t>
            </a:r>
          </a:p>
        </p:txBody>
      </p:sp>
    </p:spTree>
    <p:extLst>
      <p:ext uri="{BB962C8B-B14F-4D97-AF65-F5344CB8AC3E}">
        <p14:creationId xmlns:p14="http://schemas.microsoft.com/office/powerpoint/2010/main" val="25213390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9485" y="1126982"/>
            <a:ext cx="8011885" cy="4401205"/>
          </a:xfrm>
          <a:prstGeom prst="rect">
            <a:avLst/>
          </a:prstGeom>
        </p:spPr>
        <p:txBody>
          <a:bodyPr wrap="square">
            <a:spAutoFit/>
          </a:bodyPr>
          <a:lstStyle/>
          <a:p>
            <a:pPr algn="just"/>
            <a:r>
              <a:rPr lang="en-US" sz="2800" b="1" dirty="0">
                <a:solidFill>
                  <a:srgbClr val="C00000"/>
                </a:solidFill>
              </a:rPr>
              <a:t>Rounding Decimals</a:t>
            </a:r>
          </a:p>
          <a:p>
            <a:pPr algn="just"/>
            <a:endParaRPr lang="en-US" sz="2800" b="1" dirty="0"/>
          </a:p>
          <a:p>
            <a:pPr algn="just"/>
            <a:r>
              <a:rPr lang="en-US" sz="2800" b="1" dirty="0">
                <a:solidFill>
                  <a:srgbClr val="002060"/>
                </a:solidFill>
              </a:rPr>
              <a:t>There are primarily five ways of rounding off decimals in </a:t>
            </a:r>
            <a:r>
              <a:rPr lang="en-US" sz="2800" b="1" dirty="0" err="1">
                <a:solidFill>
                  <a:srgbClr val="002060"/>
                </a:solidFill>
              </a:rPr>
              <a:t>NumPy</a:t>
            </a:r>
            <a:r>
              <a:rPr lang="en-US" sz="2800" b="1" dirty="0">
                <a:solidFill>
                  <a:srgbClr val="002060"/>
                </a:solidFill>
              </a:rPr>
              <a:t>:</a:t>
            </a:r>
          </a:p>
          <a:p>
            <a:pPr algn="just"/>
            <a:endParaRPr lang="en-US" sz="2800" b="1" dirty="0"/>
          </a:p>
          <a:p>
            <a:pPr algn="just"/>
            <a:r>
              <a:rPr lang="en-US" sz="2800" b="1" dirty="0">
                <a:solidFill>
                  <a:srgbClr val="C00000"/>
                </a:solidFill>
              </a:rPr>
              <a:t>* truncation</a:t>
            </a:r>
          </a:p>
          <a:p>
            <a:pPr algn="just"/>
            <a:r>
              <a:rPr lang="en-US" sz="2800" b="1" dirty="0">
                <a:solidFill>
                  <a:srgbClr val="C00000"/>
                </a:solidFill>
              </a:rPr>
              <a:t>* fix</a:t>
            </a:r>
          </a:p>
          <a:p>
            <a:pPr algn="just"/>
            <a:r>
              <a:rPr lang="en-US" sz="2800" b="1" dirty="0">
                <a:solidFill>
                  <a:srgbClr val="C00000"/>
                </a:solidFill>
              </a:rPr>
              <a:t>* rounding</a:t>
            </a:r>
          </a:p>
          <a:p>
            <a:pPr algn="just"/>
            <a:r>
              <a:rPr lang="en-US" sz="2800" b="1" dirty="0">
                <a:solidFill>
                  <a:srgbClr val="C00000"/>
                </a:solidFill>
              </a:rPr>
              <a:t>* floor</a:t>
            </a:r>
          </a:p>
          <a:p>
            <a:pPr algn="just"/>
            <a:r>
              <a:rPr lang="en-US" sz="2800" b="1" dirty="0">
                <a:solidFill>
                  <a:srgbClr val="C00000"/>
                </a:solidFill>
              </a:rPr>
              <a:t>* ceil</a:t>
            </a:r>
          </a:p>
        </p:txBody>
      </p:sp>
    </p:spTree>
    <p:extLst>
      <p:ext uri="{BB962C8B-B14F-4D97-AF65-F5344CB8AC3E}">
        <p14:creationId xmlns:p14="http://schemas.microsoft.com/office/powerpoint/2010/main" val="41780162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542" y="454416"/>
            <a:ext cx="9506857" cy="6063198"/>
          </a:xfrm>
          <a:prstGeom prst="rect">
            <a:avLst/>
          </a:prstGeom>
        </p:spPr>
        <p:txBody>
          <a:bodyPr wrap="square">
            <a:spAutoFit/>
          </a:bodyPr>
          <a:lstStyle/>
          <a:p>
            <a:r>
              <a:rPr lang="en-US" sz="2800" b="1" dirty="0">
                <a:solidFill>
                  <a:srgbClr val="C00000"/>
                </a:solidFill>
              </a:rPr>
              <a:t>Rounding Decimals</a:t>
            </a:r>
          </a:p>
          <a:p>
            <a:endParaRPr lang="en-US" sz="2400" b="1" dirty="0">
              <a:solidFill>
                <a:srgbClr val="002060"/>
              </a:solidFill>
            </a:endParaRPr>
          </a:p>
          <a:p>
            <a:r>
              <a:rPr lang="en-US" sz="2400" b="1" dirty="0">
                <a:solidFill>
                  <a:srgbClr val="C00000"/>
                </a:solidFill>
              </a:rPr>
              <a:t>Truncation:</a:t>
            </a:r>
          </a:p>
          <a:p>
            <a:r>
              <a:rPr lang="en-US" sz="2400" b="1" dirty="0">
                <a:solidFill>
                  <a:srgbClr val="002060"/>
                </a:solidFill>
              </a:rPr>
              <a:t>Remove the decimals, and return the float number closest to zero. Use </a:t>
            </a:r>
          </a:p>
          <a:p>
            <a:r>
              <a:rPr lang="en-US" sz="2400" b="1" dirty="0">
                <a:solidFill>
                  <a:srgbClr val="002060"/>
                </a:solidFill>
              </a:rPr>
              <a:t>the </a:t>
            </a:r>
            <a:r>
              <a:rPr lang="en-US" sz="2400" b="1" dirty="0" err="1">
                <a:solidFill>
                  <a:srgbClr val="C00000"/>
                </a:solidFill>
              </a:rPr>
              <a:t>trunc</a:t>
            </a:r>
            <a:r>
              <a:rPr lang="en-US" sz="2400" b="1" dirty="0">
                <a:solidFill>
                  <a:srgbClr val="C00000"/>
                </a:solidFill>
              </a:rPr>
              <a:t>() </a:t>
            </a:r>
            <a:r>
              <a:rPr lang="en-US" sz="2400" b="1" dirty="0">
                <a:solidFill>
                  <a:srgbClr val="002060"/>
                </a:solidFill>
              </a:rPr>
              <a:t>and </a:t>
            </a:r>
            <a:r>
              <a:rPr lang="en-US" sz="2400" b="1" dirty="0">
                <a:solidFill>
                  <a:srgbClr val="C00000"/>
                </a:solidFill>
              </a:rPr>
              <a:t>fix() </a:t>
            </a:r>
            <a:r>
              <a:rPr lang="en-US" sz="2400" b="1" dirty="0">
                <a:solidFill>
                  <a:srgbClr val="002060"/>
                </a:solidFill>
              </a:rPr>
              <a:t>functions.</a:t>
            </a:r>
          </a:p>
          <a:p>
            <a:endParaRPr lang="en-US" sz="2400" b="1" dirty="0">
              <a:solidFill>
                <a:srgbClr val="002060"/>
              </a:solidFill>
            </a:endParaRPr>
          </a:p>
          <a:p>
            <a:r>
              <a:rPr lang="en-US" sz="2400" b="1" dirty="0">
                <a:solidFill>
                  <a:srgbClr val="C00000"/>
                </a:solidFill>
              </a:rPr>
              <a:t>Ex:</a:t>
            </a:r>
          </a:p>
          <a:p>
            <a:pPr lvl="1"/>
            <a:r>
              <a:rPr lang="en-US" sz="2400" b="1" dirty="0">
                <a:solidFill>
                  <a:srgbClr val="002060"/>
                </a:solidFill>
              </a:rPr>
              <a:t>import </a:t>
            </a:r>
            <a:r>
              <a:rPr lang="en-US" sz="2400" b="1" dirty="0" err="1">
                <a:solidFill>
                  <a:srgbClr val="002060"/>
                </a:solidFill>
              </a:rPr>
              <a:t>numpy</a:t>
            </a:r>
            <a:r>
              <a:rPr lang="en-US" sz="2400" b="1" dirty="0">
                <a:solidFill>
                  <a:srgbClr val="002060"/>
                </a:solidFill>
              </a:rPr>
              <a:t> as np</a:t>
            </a:r>
          </a:p>
          <a:p>
            <a:pPr lvl="1"/>
            <a:r>
              <a:rPr lang="en-US" sz="2400" b="1" dirty="0" err="1">
                <a:solidFill>
                  <a:srgbClr val="002060"/>
                </a:solidFill>
              </a:rPr>
              <a:t>arr</a:t>
            </a:r>
            <a:r>
              <a:rPr lang="en-US" sz="2400" b="1" dirty="0">
                <a:solidFill>
                  <a:srgbClr val="002060"/>
                </a:solidFill>
              </a:rPr>
              <a:t> = </a:t>
            </a:r>
            <a:r>
              <a:rPr lang="en-US" sz="2400" b="1" dirty="0" err="1">
                <a:solidFill>
                  <a:srgbClr val="C00000"/>
                </a:solidFill>
              </a:rPr>
              <a:t>np.trunc</a:t>
            </a:r>
            <a:r>
              <a:rPr lang="en-US" sz="2400" b="1" dirty="0">
                <a:solidFill>
                  <a:srgbClr val="002060"/>
                </a:solidFill>
              </a:rPr>
              <a:t>([-3.1666, 3.6667])</a:t>
            </a:r>
          </a:p>
          <a:p>
            <a:pPr lvl="1"/>
            <a:r>
              <a:rPr lang="en-US" sz="2400" b="1" dirty="0">
                <a:solidFill>
                  <a:srgbClr val="002060"/>
                </a:solidFill>
              </a:rPr>
              <a:t>print(</a:t>
            </a:r>
            <a:r>
              <a:rPr lang="en-US" sz="2400" b="1" dirty="0" err="1">
                <a:solidFill>
                  <a:srgbClr val="002060"/>
                </a:solidFill>
              </a:rPr>
              <a:t>arr</a:t>
            </a:r>
            <a:r>
              <a:rPr lang="en-US" sz="2400" b="1" dirty="0">
                <a:solidFill>
                  <a:srgbClr val="002060"/>
                </a:solidFill>
              </a:rPr>
              <a:t>)</a:t>
            </a:r>
          </a:p>
          <a:p>
            <a:endParaRPr lang="en-US" sz="2400" b="1" dirty="0">
              <a:solidFill>
                <a:srgbClr val="002060"/>
              </a:solidFill>
            </a:endParaRPr>
          </a:p>
          <a:p>
            <a:r>
              <a:rPr lang="en-US" sz="2400" b="1" dirty="0">
                <a:solidFill>
                  <a:srgbClr val="C00000"/>
                </a:solidFill>
              </a:rPr>
              <a:t>Ex:</a:t>
            </a:r>
          </a:p>
          <a:p>
            <a:pPr lvl="1"/>
            <a:r>
              <a:rPr lang="en-US" sz="2400" b="1" dirty="0">
                <a:solidFill>
                  <a:srgbClr val="002060"/>
                </a:solidFill>
              </a:rPr>
              <a:t>import </a:t>
            </a:r>
            <a:r>
              <a:rPr lang="en-US" sz="2400" b="1" dirty="0" err="1">
                <a:solidFill>
                  <a:srgbClr val="002060"/>
                </a:solidFill>
              </a:rPr>
              <a:t>numpy</a:t>
            </a:r>
            <a:r>
              <a:rPr lang="en-US" sz="2400" b="1" dirty="0">
                <a:solidFill>
                  <a:srgbClr val="002060"/>
                </a:solidFill>
              </a:rPr>
              <a:t> as np</a:t>
            </a:r>
          </a:p>
          <a:p>
            <a:pPr lvl="1"/>
            <a:r>
              <a:rPr lang="en-US" sz="2400" b="1" dirty="0" err="1">
                <a:solidFill>
                  <a:srgbClr val="002060"/>
                </a:solidFill>
              </a:rPr>
              <a:t>arr</a:t>
            </a:r>
            <a:r>
              <a:rPr lang="en-US" sz="2400" b="1" dirty="0">
                <a:solidFill>
                  <a:srgbClr val="002060"/>
                </a:solidFill>
              </a:rPr>
              <a:t> = </a:t>
            </a:r>
            <a:r>
              <a:rPr lang="en-US" sz="2400" b="1" dirty="0" err="1">
                <a:solidFill>
                  <a:srgbClr val="C00000"/>
                </a:solidFill>
              </a:rPr>
              <a:t>np.fix</a:t>
            </a:r>
            <a:r>
              <a:rPr lang="en-US" sz="2400" b="1" dirty="0">
                <a:solidFill>
                  <a:srgbClr val="002060"/>
                </a:solidFill>
              </a:rPr>
              <a:t>([-3.1666, 3.6667])</a:t>
            </a:r>
          </a:p>
          <a:p>
            <a:pPr lvl="1"/>
            <a:r>
              <a:rPr lang="en-US" sz="2400" b="1" dirty="0">
                <a:solidFill>
                  <a:srgbClr val="002060"/>
                </a:solidFill>
              </a:rPr>
              <a:t>print(</a:t>
            </a:r>
            <a:r>
              <a:rPr lang="en-US" sz="2400" b="1" dirty="0" err="1">
                <a:solidFill>
                  <a:srgbClr val="002060"/>
                </a:solidFill>
              </a:rPr>
              <a:t>arr</a:t>
            </a:r>
            <a:r>
              <a:rPr lang="en-US" sz="2400" b="1" dirty="0">
                <a:solidFill>
                  <a:srgbClr val="002060"/>
                </a:solidFill>
              </a:rPr>
              <a:t>)</a:t>
            </a:r>
          </a:p>
        </p:txBody>
      </p:sp>
      <p:sp>
        <p:nvSpPr>
          <p:cNvPr id="3" name="Rectangle 2"/>
          <p:cNvSpPr/>
          <p:nvPr/>
        </p:nvSpPr>
        <p:spPr>
          <a:xfrm>
            <a:off x="6018291" y="5261820"/>
            <a:ext cx="1903085" cy="523220"/>
          </a:xfrm>
          <a:prstGeom prst="rect">
            <a:avLst/>
          </a:prstGeom>
        </p:spPr>
        <p:txBody>
          <a:bodyPr wrap="none">
            <a:spAutoFit/>
          </a:bodyPr>
          <a:lstStyle/>
          <a:p>
            <a:r>
              <a:rPr lang="en-US" sz="2800" b="1" dirty="0">
                <a:solidFill>
                  <a:srgbClr val="212121"/>
                </a:solidFill>
                <a:latin typeface="Courier New" panose="02070309020205020404" pitchFamily="49" charset="0"/>
              </a:rPr>
              <a:t>[-3. 3.]</a:t>
            </a:r>
            <a:endParaRPr lang="en-US" sz="2800" b="1" dirty="0"/>
          </a:p>
        </p:txBody>
      </p:sp>
      <p:sp>
        <p:nvSpPr>
          <p:cNvPr id="4" name="Rectangle 3"/>
          <p:cNvSpPr/>
          <p:nvPr/>
        </p:nvSpPr>
        <p:spPr>
          <a:xfrm>
            <a:off x="6018291" y="3186277"/>
            <a:ext cx="1903085" cy="523220"/>
          </a:xfrm>
          <a:prstGeom prst="rect">
            <a:avLst/>
          </a:prstGeom>
        </p:spPr>
        <p:txBody>
          <a:bodyPr wrap="none">
            <a:spAutoFit/>
          </a:bodyPr>
          <a:lstStyle/>
          <a:p>
            <a:r>
              <a:rPr lang="en-US" sz="2800" b="1" dirty="0">
                <a:solidFill>
                  <a:srgbClr val="212121"/>
                </a:solidFill>
                <a:latin typeface="Courier New" panose="02070309020205020404" pitchFamily="49" charset="0"/>
              </a:rPr>
              <a:t>[-3. 3.]</a:t>
            </a:r>
            <a:endParaRPr lang="en-US" sz="2800" b="1" dirty="0"/>
          </a:p>
        </p:txBody>
      </p:sp>
    </p:spTree>
    <p:extLst>
      <p:ext uri="{BB962C8B-B14F-4D97-AF65-F5344CB8AC3E}">
        <p14:creationId xmlns:p14="http://schemas.microsoft.com/office/powerpoint/2010/main" val="10991852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971" y="179249"/>
            <a:ext cx="10668001" cy="6678751"/>
          </a:xfrm>
          <a:prstGeom prst="rect">
            <a:avLst/>
          </a:prstGeom>
        </p:spPr>
        <p:txBody>
          <a:bodyPr wrap="square">
            <a:spAutoFit/>
          </a:bodyPr>
          <a:lstStyle/>
          <a:p>
            <a:pPr algn="just"/>
            <a:r>
              <a:rPr lang="en-US" sz="2800" b="1" dirty="0">
                <a:solidFill>
                  <a:srgbClr val="C00000"/>
                </a:solidFill>
              </a:rPr>
              <a:t>Rounding</a:t>
            </a:r>
          </a:p>
          <a:p>
            <a:pPr algn="just"/>
            <a:endParaRPr lang="en-US" sz="1400" b="1" dirty="0">
              <a:solidFill>
                <a:srgbClr val="002060"/>
              </a:solidFill>
            </a:endParaRPr>
          </a:p>
          <a:p>
            <a:pPr algn="just"/>
            <a:r>
              <a:rPr lang="en-US" sz="2800" b="1" dirty="0">
                <a:solidFill>
                  <a:srgbClr val="002060"/>
                </a:solidFill>
              </a:rPr>
              <a:t>The around() function increments preceding digit or decimal by 1 if &gt;=5 else do nothing.</a:t>
            </a:r>
          </a:p>
          <a:p>
            <a:pPr algn="just"/>
            <a:endParaRPr lang="en-US" sz="2800" b="1" dirty="0">
              <a:solidFill>
                <a:srgbClr val="002060"/>
              </a:solidFill>
            </a:endParaRPr>
          </a:p>
          <a:p>
            <a:pPr algn="just"/>
            <a:r>
              <a:rPr lang="en-US" sz="2800" b="1" dirty="0" err="1">
                <a:solidFill>
                  <a:srgbClr val="002060"/>
                </a:solidFill>
              </a:rPr>
              <a:t>Eg</a:t>
            </a:r>
            <a:r>
              <a:rPr lang="en-US" sz="2800" b="1" dirty="0">
                <a:solidFill>
                  <a:srgbClr val="002060"/>
                </a:solidFill>
              </a:rPr>
              <a:t>:</a:t>
            </a:r>
          </a:p>
          <a:p>
            <a:pPr algn="just"/>
            <a:endParaRPr lang="en-US" sz="1400" b="1" dirty="0"/>
          </a:p>
          <a:p>
            <a:pPr lvl="1" algn="just"/>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pPr lvl="1" algn="just"/>
            <a:r>
              <a:rPr lang="en-US" sz="2800" b="1" dirty="0" err="1">
                <a:solidFill>
                  <a:srgbClr val="C00000"/>
                </a:solidFill>
              </a:rPr>
              <a:t>arr</a:t>
            </a:r>
            <a:r>
              <a:rPr lang="en-US" sz="2800" b="1" dirty="0">
                <a:solidFill>
                  <a:srgbClr val="C00000"/>
                </a:solidFill>
              </a:rPr>
              <a:t> = </a:t>
            </a:r>
            <a:r>
              <a:rPr lang="en-US" sz="2800" b="1" dirty="0" err="1">
                <a:solidFill>
                  <a:srgbClr val="002060"/>
                </a:solidFill>
              </a:rPr>
              <a:t>np.around</a:t>
            </a:r>
            <a:r>
              <a:rPr lang="en-US" sz="2800" b="1" dirty="0">
                <a:solidFill>
                  <a:srgbClr val="C00000"/>
                </a:solidFill>
              </a:rPr>
              <a:t>([3.1666, 2])</a:t>
            </a:r>
          </a:p>
          <a:p>
            <a:pPr lvl="1" algn="just"/>
            <a:r>
              <a:rPr lang="en-US" sz="2800" b="1" dirty="0">
                <a:solidFill>
                  <a:srgbClr val="C00000"/>
                </a:solidFill>
              </a:rPr>
              <a:t>print(</a:t>
            </a:r>
            <a:r>
              <a:rPr lang="en-US" sz="2800" b="1" dirty="0" err="1">
                <a:solidFill>
                  <a:srgbClr val="C00000"/>
                </a:solidFill>
              </a:rPr>
              <a:t>arr</a:t>
            </a:r>
            <a:r>
              <a:rPr lang="en-US" sz="2800" b="1" dirty="0">
                <a:solidFill>
                  <a:srgbClr val="C00000"/>
                </a:solidFill>
              </a:rPr>
              <a:t>)</a:t>
            </a:r>
          </a:p>
          <a:p>
            <a:pPr lvl="1" algn="just"/>
            <a:endParaRPr lang="en-US" sz="1400" b="1" dirty="0">
              <a:solidFill>
                <a:srgbClr val="C00000"/>
              </a:solidFill>
            </a:endParaRPr>
          </a:p>
          <a:p>
            <a:pPr lvl="2" algn="just"/>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pPr lvl="2" algn="just"/>
            <a:r>
              <a:rPr lang="en-US" sz="2800" b="1" dirty="0" err="1">
                <a:solidFill>
                  <a:srgbClr val="C00000"/>
                </a:solidFill>
              </a:rPr>
              <a:t>arr</a:t>
            </a:r>
            <a:r>
              <a:rPr lang="en-US" sz="2800" b="1" dirty="0">
                <a:solidFill>
                  <a:srgbClr val="C00000"/>
                </a:solidFill>
              </a:rPr>
              <a:t> = </a:t>
            </a:r>
            <a:r>
              <a:rPr lang="en-US" sz="2800" b="1" dirty="0" err="1">
                <a:solidFill>
                  <a:srgbClr val="002060"/>
                </a:solidFill>
              </a:rPr>
              <a:t>np.around</a:t>
            </a:r>
            <a:r>
              <a:rPr lang="en-US" sz="2800" b="1" dirty="0">
                <a:solidFill>
                  <a:srgbClr val="C00000"/>
                </a:solidFill>
              </a:rPr>
              <a:t>([3.1666, 2.6, 1.6, 4.3])</a:t>
            </a:r>
          </a:p>
          <a:p>
            <a:pPr lvl="2" algn="just"/>
            <a:r>
              <a:rPr lang="en-US" sz="2800" b="1" dirty="0">
                <a:solidFill>
                  <a:srgbClr val="C00000"/>
                </a:solidFill>
              </a:rPr>
              <a:t>print(</a:t>
            </a:r>
            <a:r>
              <a:rPr lang="en-US" sz="2800" b="1" dirty="0" err="1">
                <a:solidFill>
                  <a:srgbClr val="C00000"/>
                </a:solidFill>
              </a:rPr>
              <a:t>arr</a:t>
            </a:r>
            <a:r>
              <a:rPr lang="en-US" sz="2800" b="1" dirty="0">
                <a:solidFill>
                  <a:srgbClr val="C00000"/>
                </a:solidFill>
              </a:rPr>
              <a:t>)</a:t>
            </a:r>
          </a:p>
          <a:p>
            <a:br>
              <a:rPr lang="en-US" dirty="0"/>
            </a:br>
            <a:endParaRPr lang="en-US" dirty="0"/>
          </a:p>
          <a:p>
            <a:pPr lvl="1" algn="just"/>
            <a:endParaRPr lang="en-US" sz="2800" b="1" dirty="0">
              <a:solidFill>
                <a:srgbClr val="C00000"/>
              </a:solidFill>
            </a:endParaRPr>
          </a:p>
        </p:txBody>
      </p:sp>
      <p:sp>
        <p:nvSpPr>
          <p:cNvPr id="3" name="Rectangle 2"/>
          <p:cNvSpPr/>
          <p:nvPr/>
        </p:nvSpPr>
        <p:spPr>
          <a:xfrm>
            <a:off x="6522648" y="2933849"/>
            <a:ext cx="1912703" cy="584775"/>
          </a:xfrm>
          <a:prstGeom prst="rect">
            <a:avLst/>
          </a:prstGeom>
        </p:spPr>
        <p:txBody>
          <a:bodyPr wrap="none">
            <a:spAutoFit/>
          </a:bodyPr>
          <a:lstStyle/>
          <a:p>
            <a:r>
              <a:rPr lang="en-US" sz="3200" b="1" dirty="0">
                <a:solidFill>
                  <a:srgbClr val="212121"/>
                </a:solidFill>
                <a:latin typeface="Courier New" panose="02070309020205020404" pitchFamily="49" charset="0"/>
              </a:rPr>
              <a:t>[3. 2.]</a:t>
            </a:r>
            <a:endParaRPr lang="en-US" sz="3200" b="1" dirty="0"/>
          </a:p>
        </p:txBody>
      </p:sp>
      <p:sp>
        <p:nvSpPr>
          <p:cNvPr id="4" name="Rectangle 3"/>
          <p:cNvSpPr/>
          <p:nvPr/>
        </p:nvSpPr>
        <p:spPr>
          <a:xfrm>
            <a:off x="7478999" y="4634314"/>
            <a:ext cx="2977097" cy="523220"/>
          </a:xfrm>
          <a:prstGeom prst="rect">
            <a:avLst/>
          </a:prstGeom>
        </p:spPr>
        <p:txBody>
          <a:bodyPr wrap="none">
            <a:spAutoFit/>
          </a:bodyPr>
          <a:lstStyle/>
          <a:p>
            <a:r>
              <a:rPr lang="en-US" sz="2800" b="1" dirty="0">
                <a:latin typeface="Courier New" panose="02070309020205020404" pitchFamily="49" charset="0"/>
              </a:rPr>
              <a:t>[3. 3. 2. 4.]</a:t>
            </a:r>
            <a:endParaRPr lang="en-US" sz="2800" b="1" dirty="0"/>
          </a:p>
        </p:txBody>
      </p:sp>
    </p:spTree>
    <p:extLst>
      <p:ext uri="{BB962C8B-B14F-4D97-AF65-F5344CB8AC3E}">
        <p14:creationId xmlns:p14="http://schemas.microsoft.com/office/powerpoint/2010/main" val="200133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9A60504-2AE8-25DC-CA5B-44E6916AAD30}"/>
              </a:ext>
            </a:extLst>
          </p:cNvPr>
          <p:cNvSpPr txBox="1"/>
          <p:nvPr/>
        </p:nvSpPr>
        <p:spPr>
          <a:xfrm>
            <a:off x="808638" y="386930"/>
            <a:ext cx="9236700" cy="11889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kern="1200">
                <a:solidFill>
                  <a:schemeClr val="tx1"/>
                </a:solidFill>
                <a:latin typeface="+mj-lt"/>
                <a:ea typeface="+mj-ea"/>
                <a:cs typeface="+mj-cs"/>
              </a:rPr>
              <a:t>Why use NumPy?</a:t>
            </a:r>
            <a:endParaRPr lang="en-US" sz="5400" kern="1200">
              <a:solidFill>
                <a:schemeClr val="tx1"/>
              </a:solidFill>
              <a:latin typeface="+mj-lt"/>
              <a:ea typeface="+mj-ea"/>
              <a:cs typeface="+mj-cs"/>
            </a:endParaRPr>
          </a:p>
        </p:txBody>
      </p:sp>
      <p:grpSp>
        <p:nvGrpSpPr>
          <p:cNvPr id="35" name="Group 34">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42" name="Rectangle 4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6356E9A8-9489-4525-A093-F293F3009BC3}"/>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400"/>
              <a:t>NumPy arrays are </a:t>
            </a:r>
            <a:r>
              <a:rPr lang="en-US" sz="2400" b="1"/>
              <a:t>faster and more </a:t>
            </a:r>
            <a:r>
              <a:rPr lang="en-US" sz="2400"/>
              <a:t>compact than Python lists. </a:t>
            </a:r>
          </a:p>
          <a:p>
            <a:pPr marL="285750" indent="-228600">
              <a:lnSpc>
                <a:spcPct val="90000"/>
              </a:lnSpc>
              <a:spcAft>
                <a:spcPts val="600"/>
              </a:spcAft>
              <a:buFont typeface="Arial" panose="020B0604020202020204" pitchFamily="34" charset="0"/>
              <a:buChar char="•"/>
            </a:pPr>
            <a:r>
              <a:rPr lang="en-US" sz="2400"/>
              <a:t>An array consumes </a:t>
            </a:r>
            <a:r>
              <a:rPr lang="en-US" sz="2400" b="1"/>
              <a:t>less memory </a:t>
            </a:r>
            <a:r>
              <a:rPr lang="en-US" sz="2400"/>
              <a:t>and is </a:t>
            </a:r>
            <a:r>
              <a:rPr lang="en-US" sz="2400" b="1"/>
              <a:t>convenient</a:t>
            </a:r>
            <a:r>
              <a:rPr lang="en-US" sz="2400"/>
              <a:t> to use. </a:t>
            </a:r>
          </a:p>
          <a:p>
            <a:pPr marL="285750" indent="-228600">
              <a:lnSpc>
                <a:spcPct val="90000"/>
              </a:lnSpc>
              <a:spcAft>
                <a:spcPts val="600"/>
              </a:spcAft>
              <a:buFont typeface="Arial" panose="020B0604020202020204" pitchFamily="34" charset="0"/>
              <a:buChar char="•"/>
            </a:pPr>
            <a:r>
              <a:rPr lang="en-US" sz="2400"/>
              <a:t>NumPy uses much less memory to </a:t>
            </a:r>
            <a:r>
              <a:rPr lang="en-US" sz="2400" b="1"/>
              <a:t>store data </a:t>
            </a:r>
            <a:r>
              <a:rPr lang="en-US" sz="2400"/>
              <a:t>and it provides a mechanism of </a:t>
            </a:r>
            <a:r>
              <a:rPr lang="en-US" sz="2400" b="1"/>
              <a:t>specifying</a:t>
            </a:r>
            <a:r>
              <a:rPr lang="en-US" sz="2400"/>
              <a:t> the data types.</a:t>
            </a:r>
          </a:p>
          <a:p>
            <a:pPr marL="285750" indent="-228600">
              <a:lnSpc>
                <a:spcPct val="90000"/>
              </a:lnSpc>
              <a:spcAft>
                <a:spcPts val="600"/>
              </a:spcAft>
              <a:buFont typeface="Arial" panose="020B0604020202020204" pitchFamily="34" charset="0"/>
              <a:buChar char="•"/>
            </a:pPr>
            <a:r>
              <a:rPr lang="en-US" sz="2400"/>
              <a:t>This allows the code to be </a:t>
            </a:r>
            <a:r>
              <a:rPr lang="en-US" sz="2400" b="1"/>
              <a:t>optimized</a:t>
            </a:r>
            <a:r>
              <a:rPr lang="en-US" sz="2400"/>
              <a:t> even further.</a:t>
            </a:r>
          </a:p>
        </p:txBody>
      </p:sp>
    </p:spTree>
    <p:extLst>
      <p:ext uri="{BB962C8B-B14F-4D97-AF65-F5344CB8AC3E}">
        <p14:creationId xmlns:p14="http://schemas.microsoft.com/office/powerpoint/2010/main" val="28546213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1828" y="851211"/>
            <a:ext cx="9840685" cy="3970318"/>
          </a:xfrm>
          <a:prstGeom prst="rect">
            <a:avLst/>
          </a:prstGeom>
        </p:spPr>
        <p:txBody>
          <a:bodyPr wrap="square">
            <a:spAutoFit/>
          </a:bodyPr>
          <a:lstStyle/>
          <a:p>
            <a:pPr algn="just"/>
            <a:r>
              <a:rPr lang="en-US" sz="2800" b="1" dirty="0">
                <a:solidFill>
                  <a:srgbClr val="002060"/>
                </a:solidFill>
              </a:rPr>
              <a:t>Floor:</a:t>
            </a:r>
          </a:p>
          <a:p>
            <a:pPr algn="just"/>
            <a:endParaRPr lang="en-US" sz="2800" b="1" dirty="0">
              <a:solidFill>
                <a:srgbClr val="002060"/>
              </a:solidFill>
            </a:endParaRPr>
          </a:p>
          <a:p>
            <a:pPr algn="just"/>
            <a:r>
              <a:rPr lang="en-US" sz="2800" b="1" dirty="0">
                <a:solidFill>
                  <a:srgbClr val="002060"/>
                </a:solidFill>
              </a:rPr>
              <a:t>The floor() function rounds off decimal to nearest lower integer.</a:t>
            </a:r>
          </a:p>
          <a:p>
            <a:pPr algn="just"/>
            <a:endParaRPr lang="en-US" sz="2800" b="1" dirty="0">
              <a:solidFill>
                <a:srgbClr val="002060"/>
              </a:solidFill>
            </a:endParaRPr>
          </a:p>
          <a:p>
            <a:pPr algn="just"/>
            <a:r>
              <a:rPr lang="en-US" sz="2800" b="1" dirty="0" err="1">
                <a:solidFill>
                  <a:srgbClr val="002060"/>
                </a:solidFill>
              </a:rPr>
              <a:t>Eg</a:t>
            </a:r>
            <a:r>
              <a:rPr lang="en-US" sz="2800" b="1" dirty="0">
                <a:solidFill>
                  <a:srgbClr val="002060"/>
                </a:solidFill>
              </a:rPr>
              <a:t>:</a:t>
            </a:r>
          </a:p>
          <a:p>
            <a:pPr algn="just"/>
            <a:endParaRPr lang="en-US" sz="2800" b="1" dirty="0"/>
          </a:p>
          <a:p>
            <a:pPr lvl="2" algn="just"/>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pPr lvl="2" algn="just"/>
            <a:r>
              <a:rPr lang="en-US" sz="2800" b="1" dirty="0" err="1">
                <a:solidFill>
                  <a:srgbClr val="C00000"/>
                </a:solidFill>
              </a:rPr>
              <a:t>arr</a:t>
            </a:r>
            <a:r>
              <a:rPr lang="en-US" sz="2800" b="1" dirty="0">
                <a:solidFill>
                  <a:srgbClr val="C00000"/>
                </a:solidFill>
              </a:rPr>
              <a:t> = np.</a:t>
            </a:r>
            <a:r>
              <a:rPr lang="en-US" sz="2800" b="1" dirty="0">
                <a:solidFill>
                  <a:srgbClr val="002060"/>
                </a:solidFill>
              </a:rPr>
              <a:t> floor</a:t>
            </a:r>
            <a:r>
              <a:rPr lang="en-US" sz="2800" b="1" dirty="0">
                <a:solidFill>
                  <a:srgbClr val="C00000"/>
                </a:solidFill>
              </a:rPr>
              <a:t>([-3.1666, 3.6667])</a:t>
            </a:r>
          </a:p>
          <a:p>
            <a:pPr lvl="2" algn="just"/>
            <a:r>
              <a:rPr lang="en-US" sz="2800" b="1" dirty="0">
                <a:solidFill>
                  <a:srgbClr val="C00000"/>
                </a:solidFill>
              </a:rPr>
              <a:t>print(</a:t>
            </a:r>
            <a:r>
              <a:rPr lang="en-US" sz="2800" b="1" dirty="0" err="1">
                <a:solidFill>
                  <a:srgbClr val="C00000"/>
                </a:solidFill>
              </a:rPr>
              <a:t>arr</a:t>
            </a:r>
            <a:r>
              <a:rPr lang="en-US" sz="2800" b="1" dirty="0">
                <a:solidFill>
                  <a:srgbClr val="C00000"/>
                </a:solidFill>
              </a:rPr>
              <a:t>)</a:t>
            </a:r>
          </a:p>
        </p:txBody>
      </p:sp>
      <p:sp>
        <p:nvSpPr>
          <p:cNvPr id="3" name="Rectangle 2"/>
          <p:cNvSpPr/>
          <p:nvPr/>
        </p:nvSpPr>
        <p:spPr>
          <a:xfrm>
            <a:off x="8485720" y="3752334"/>
            <a:ext cx="1903085" cy="523220"/>
          </a:xfrm>
          <a:prstGeom prst="rect">
            <a:avLst/>
          </a:prstGeom>
        </p:spPr>
        <p:txBody>
          <a:bodyPr wrap="none">
            <a:spAutoFit/>
          </a:bodyPr>
          <a:lstStyle/>
          <a:p>
            <a:r>
              <a:rPr lang="en-US" sz="2800" b="1" dirty="0">
                <a:solidFill>
                  <a:srgbClr val="212121"/>
                </a:solidFill>
                <a:latin typeface="Courier New" panose="02070309020205020404" pitchFamily="49" charset="0"/>
              </a:rPr>
              <a:t>[-4. 3.]</a:t>
            </a:r>
            <a:endParaRPr lang="en-US" sz="2800" b="1" dirty="0"/>
          </a:p>
        </p:txBody>
      </p:sp>
    </p:spTree>
    <p:extLst>
      <p:ext uri="{BB962C8B-B14F-4D97-AF65-F5344CB8AC3E}">
        <p14:creationId xmlns:p14="http://schemas.microsoft.com/office/powerpoint/2010/main" val="40748768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3486" y="481711"/>
            <a:ext cx="9927772" cy="3970318"/>
          </a:xfrm>
          <a:prstGeom prst="rect">
            <a:avLst/>
          </a:prstGeom>
        </p:spPr>
        <p:txBody>
          <a:bodyPr wrap="square">
            <a:spAutoFit/>
          </a:bodyPr>
          <a:lstStyle/>
          <a:p>
            <a:r>
              <a:rPr lang="en-US" sz="2800" b="1" dirty="0">
                <a:solidFill>
                  <a:srgbClr val="C00000"/>
                </a:solidFill>
              </a:rPr>
              <a:t>Ceil:</a:t>
            </a:r>
          </a:p>
          <a:p>
            <a:endParaRPr lang="en-US" sz="2800" b="1" dirty="0">
              <a:solidFill>
                <a:srgbClr val="002060"/>
              </a:solidFill>
            </a:endParaRPr>
          </a:p>
          <a:p>
            <a:r>
              <a:rPr lang="en-US" sz="2800" b="1" dirty="0">
                <a:solidFill>
                  <a:srgbClr val="002060"/>
                </a:solidFill>
              </a:rPr>
              <a:t>The </a:t>
            </a:r>
            <a:r>
              <a:rPr lang="en-US" sz="2800" b="1" dirty="0">
                <a:solidFill>
                  <a:srgbClr val="C00000"/>
                </a:solidFill>
              </a:rPr>
              <a:t>ceil() </a:t>
            </a:r>
            <a:r>
              <a:rPr lang="en-US" sz="2800" b="1" dirty="0">
                <a:solidFill>
                  <a:srgbClr val="002060"/>
                </a:solidFill>
              </a:rPr>
              <a:t>function rounds off decimal to nearest upper integer.</a:t>
            </a:r>
          </a:p>
          <a:p>
            <a:endParaRPr lang="en-US" sz="2800" b="1" dirty="0">
              <a:solidFill>
                <a:srgbClr val="002060"/>
              </a:solidFill>
            </a:endParaRPr>
          </a:p>
          <a:p>
            <a:r>
              <a:rPr lang="en-US" sz="2800" b="1" dirty="0" err="1">
                <a:solidFill>
                  <a:srgbClr val="002060"/>
                </a:solidFill>
              </a:rPr>
              <a:t>Eg</a:t>
            </a:r>
            <a:r>
              <a:rPr lang="en-US" sz="2800" b="1" dirty="0">
                <a:solidFill>
                  <a:srgbClr val="002060"/>
                </a:solidFill>
              </a:rPr>
              <a:t>:</a:t>
            </a:r>
          </a:p>
          <a:p>
            <a:endParaRPr lang="en-US" sz="2800" b="1" dirty="0"/>
          </a:p>
          <a:p>
            <a:pPr lvl="2"/>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pPr lvl="2"/>
            <a:r>
              <a:rPr lang="en-US" sz="2800" b="1" dirty="0" err="1">
                <a:solidFill>
                  <a:srgbClr val="C00000"/>
                </a:solidFill>
              </a:rPr>
              <a:t>arr</a:t>
            </a:r>
            <a:r>
              <a:rPr lang="en-US" sz="2800" b="1" dirty="0">
                <a:solidFill>
                  <a:srgbClr val="C00000"/>
                </a:solidFill>
              </a:rPr>
              <a:t> = np. </a:t>
            </a:r>
            <a:r>
              <a:rPr lang="en-US" sz="2800" b="1" dirty="0">
                <a:solidFill>
                  <a:srgbClr val="002060"/>
                </a:solidFill>
              </a:rPr>
              <a:t>ceil</a:t>
            </a:r>
            <a:r>
              <a:rPr lang="en-US" sz="2800" b="1" dirty="0">
                <a:solidFill>
                  <a:srgbClr val="C00000"/>
                </a:solidFill>
              </a:rPr>
              <a:t>([-3.1666, 3.6667])</a:t>
            </a:r>
          </a:p>
          <a:p>
            <a:pPr lvl="2"/>
            <a:r>
              <a:rPr lang="en-US" sz="2800" b="1" dirty="0">
                <a:solidFill>
                  <a:srgbClr val="C00000"/>
                </a:solidFill>
              </a:rPr>
              <a:t>print(</a:t>
            </a:r>
            <a:r>
              <a:rPr lang="en-US" sz="2800" b="1" dirty="0" err="1">
                <a:solidFill>
                  <a:srgbClr val="C00000"/>
                </a:solidFill>
              </a:rPr>
              <a:t>arr</a:t>
            </a:r>
            <a:r>
              <a:rPr lang="en-US" sz="2800" b="1" dirty="0">
                <a:solidFill>
                  <a:srgbClr val="C00000"/>
                </a:solidFill>
              </a:rPr>
              <a:t>)</a:t>
            </a:r>
          </a:p>
        </p:txBody>
      </p:sp>
      <p:sp>
        <p:nvSpPr>
          <p:cNvPr id="3" name="Rectangle 2"/>
          <p:cNvSpPr/>
          <p:nvPr/>
        </p:nvSpPr>
        <p:spPr>
          <a:xfrm>
            <a:off x="8122864" y="3462049"/>
            <a:ext cx="1903085" cy="523220"/>
          </a:xfrm>
          <a:prstGeom prst="rect">
            <a:avLst/>
          </a:prstGeom>
        </p:spPr>
        <p:txBody>
          <a:bodyPr wrap="none">
            <a:spAutoFit/>
          </a:bodyPr>
          <a:lstStyle/>
          <a:p>
            <a:r>
              <a:rPr lang="en-US" sz="2800" b="1" dirty="0">
                <a:latin typeface="Courier New" panose="02070309020205020404" pitchFamily="49" charset="0"/>
              </a:rPr>
              <a:t>[-3. 4.]</a:t>
            </a:r>
            <a:endParaRPr lang="en-US" sz="2800" b="1" dirty="0"/>
          </a:p>
        </p:txBody>
      </p:sp>
    </p:spTree>
    <p:extLst>
      <p:ext uri="{BB962C8B-B14F-4D97-AF65-F5344CB8AC3E}">
        <p14:creationId xmlns:p14="http://schemas.microsoft.com/office/powerpoint/2010/main" val="11230484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8746" y="2576677"/>
            <a:ext cx="3219792" cy="707886"/>
          </a:xfrm>
          <a:prstGeom prst="rect">
            <a:avLst/>
          </a:prstGeom>
        </p:spPr>
        <p:txBody>
          <a:bodyPr wrap="none">
            <a:spAutoFit/>
          </a:bodyPr>
          <a:lstStyle/>
          <a:p>
            <a:r>
              <a:rPr lang="en-US" sz="4000" b="1" dirty="0">
                <a:solidFill>
                  <a:srgbClr val="002060"/>
                </a:solidFill>
              </a:rPr>
              <a:t>Splitting Array</a:t>
            </a:r>
          </a:p>
        </p:txBody>
      </p:sp>
    </p:spTree>
    <p:extLst>
      <p:ext uri="{BB962C8B-B14F-4D97-AF65-F5344CB8AC3E}">
        <p14:creationId xmlns:p14="http://schemas.microsoft.com/office/powerpoint/2010/main" val="15758867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7942" y="814311"/>
            <a:ext cx="10334171" cy="3970318"/>
          </a:xfrm>
          <a:prstGeom prst="rect">
            <a:avLst/>
          </a:prstGeom>
        </p:spPr>
        <p:txBody>
          <a:bodyPr wrap="square">
            <a:spAutoFit/>
          </a:bodyPr>
          <a:lstStyle/>
          <a:p>
            <a:pPr algn="just"/>
            <a:r>
              <a:rPr lang="en-US" sz="2800" b="1" dirty="0">
                <a:solidFill>
                  <a:srgbClr val="0070C0"/>
                </a:solidFill>
              </a:rPr>
              <a:t>Splitting Array</a:t>
            </a:r>
          </a:p>
          <a:p>
            <a:pPr algn="just"/>
            <a:endParaRPr lang="en-US" sz="2800" b="1" dirty="0">
              <a:solidFill>
                <a:srgbClr val="002060"/>
              </a:solidFill>
            </a:endParaRPr>
          </a:p>
          <a:p>
            <a:pPr marL="457200" indent="-457200" algn="just">
              <a:buFont typeface="Arial" panose="020B0604020202020204" pitchFamily="34" charset="0"/>
              <a:buChar char="•"/>
            </a:pPr>
            <a:r>
              <a:rPr lang="en-US" sz="2800" b="1" dirty="0">
                <a:solidFill>
                  <a:srgbClr val="002060"/>
                </a:solidFill>
              </a:rPr>
              <a:t>Splitting is reverse operation of Joining.</a:t>
            </a:r>
          </a:p>
          <a:p>
            <a:pPr marL="457200" indent="-457200" algn="just">
              <a:buFont typeface="Arial" panose="020B0604020202020204" pitchFamily="34" charset="0"/>
              <a:buChar char="•"/>
            </a:pPr>
            <a:endParaRPr lang="en-US" sz="2800" b="1" dirty="0">
              <a:solidFill>
                <a:srgbClr val="002060"/>
              </a:solidFill>
            </a:endParaRPr>
          </a:p>
          <a:p>
            <a:pPr marL="457200" indent="-457200" algn="just">
              <a:buFont typeface="Arial" panose="020B0604020202020204" pitchFamily="34" charset="0"/>
              <a:buChar char="•"/>
            </a:pPr>
            <a:r>
              <a:rPr lang="en-US" sz="2800" b="1" dirty="0">
                <a:solidFill>
                  <a:srgbClr val="002060"/>
                </a:solidFill>
              </a:rPr>
              <a:t>Joining merges multiple arrays into one and Splitting breaks one array into multiple.</a:t>
            </a:r>
          </a:p>
          <a:p>
            <a:pPr marL="457200" indent="-457200" algn="just">
              <a:buFont typeface="Arial" panose="020B0604020202020204" pitchFamily="34" charset="0"/>
              <a:buChar char="•"/>
            </a:pPr>
            <a:endParaRPr lang="en-US" sz="2800" b="1" dirty="0">
              <a:solidFill>
                <a:srgbClr val="002060"/>
              </a:solidFill>
            </a:endParaRPr>
          </a:p>
          <a:p>
            <a:pPr marL="457200" indent="-457200" algn="just">
              <a:buFont typeface="Arial" panose="020B0604020202020204" pitchFamily="34" charset="0"/>
              <a:buChar char="•"/>
            </a:pPr>
            <a:r>
              <a:rPr lang="en-US" sz="2800" b="1" dirty="0">
                <a:solidFill>
                  <a:srgbClr val="002060"/>
                </a:solidFill>
              </a:rPr>
              <a:t>We use </a:t>
            </a:r>
            <a:r>
              <a:rPr lang="en-US" sz="2800" b="1" dirty="0" err="1">
                <a:solidFill>
                  <a:srgbClr val="002060"/>
                </a:solidFill>
              </a:rPr>
              <a:t>array_split</a:t>
            </a:r>
            <a:r>
              <a:rPr lang="en-US" sz="2800" b="1" dirty="0">
                <a:solidFill>
                  <a:srgbClr val="002060"/>
                </a:solidFill>
              </a:rPr>
              <a:t>() and split() for splitting arrays, we pass it the array we want to split and the number of splits.</a:t>
            </a:r>
          </a:p>
        </p:txBody>
      </p:sp>
    </p:spTree>
    <p:extLst>
      <p:ext uri="{BB962C8B-B14F-4D97-AF65-F5344CB8AC3E}">
        <p14:creationId xmlns:p14="http://schemas.microsoft.com/office/powerpoint/2010/main" val="42405402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3829" y="547638"/>
            <a:ext cx="8345714" cy="3539430"/>
          </a:xfrm>
          <a:prstGeom prst="rect">
            <a:avLst/>
          </a:prstGeom>
        </p:spPr>
        <p:txBody>
          <a:bodyPr wrap="square">
            <a:spAutoFit/>
          </a:bodyPr>
          <a:lstStyle/>
          <a:p>
            <a:r>
              <a:rPr lang="en-US" sz="2800" b="1" dirty="0">
                <a:solidFill>
                  <a:srgbClr val="0070C0"/>
                </a:solidFill>
              </a:rPr>
              <a:t>Splitting Array</a:t>
            </a:r>
          </a:p>
          <a:p>
            <a:endParaRPr lang="en-US" sz="2800" b="1" dirty="0">
              <a:solidFill>
                <a:srgbClr val="0070C0"/>
              </a:solidFill>
            </a:endParaRPr>
          </a:p>
          <a:p>
            <a:r>
              <a:rPr lang="en-US" sz="2800" b="1" dirty="0">
                <a:solidFill>
                  <a:srgbClr val="0070C0"/>
                </a:solidFill>
              </a:rPr>
              <a:t>Example://split a 1D array to 3 parts</a:t>
            </a:r>
          </a:p>
          <a:p>
            <a:endParaRPr lang="en-US" sz="2800" b="1" dirty="0">
              <a:solidFill>
                <a:srgbClr val="0070C0"/>
              </a:solidFill>
            </a:endParaRPr>
          </a:p>
          <a:p>
            <a:pPr lvl="2"/>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pPr lvl="2"/>
            <a:r>
              <a:rPr lang="en-US" sz="2800" b="1" dirty="0" err="1">
                <a:solidFill>
                  <a:srgbClr val="C00000"/>
                </a:solidFill>
              </a:rPr>
              <a:t>arr</a:t>
            </a:r>
            <a:r>
              <a:rPr lang="en-US" sz="2800" b="1" dirty="0">
                <a:solidFill>
                  <a:srgbClr val="C00000"/>
                </a:solidFill>
              </a:rPr>
              <a:t> = </a:t>
            </a:r>
            <a:r>
              <a:rPr lang="en-US" sz="2800" b="1" dirty="0" err="1">
                <a:solidFill>
                  <a:srgbClr val="C00000"/>
                </a:solidFill>
              </a:rPr>
              <a:t>np.array</a:t>
            </a:r>
            <a:r>
              <a:rPr lang="en-US" sz="2800" b="1" dirty="0">
                <a:solidFill>
                  <a:srgbClr val="C00000"/>
                </a:solidFill>
              </a:rPr>
              <a:t>([1, 2, 3, 4, 5, 6])</a:t>
            </a:r>
          </a:p>
          <a:p>
            <a:pPr lvl="2"/>
            <a:r>
              <a:rPr lang="en-US" sz="2800" b="1" dirty="0" err="1">
                <a:solidFill>
                  <a:srgbClr val="C00000"/>
                </a:solidFill>
              </a:rPr>
              <a:t>newarr</a:t>
            </a:r>
            <a:r>
              <a:rPr lang="en-US" sz="2800" b="1" dirty="0">
                <a:solidFill>
                  <a:srgbClr val="C00000"/>
                </a:solidFill>
              </a:rPr>
              <a:t> = </a:t>
            </a:r>
            <a:r>
              <a:rPr lang="en-US" sz="2800" b="1" dirty="0" err="1">
                <a:solidFill>
                  <a:srgbClr val="C00000"/>
                </a:solidFill>
              </a:rPr>
              <a:t>np.split</a:t>
            </a:r>
            <a:r>
              <a:rPr lang="en-US" sz="2800" b="1" dirty="0">
                <a:solidFill>
                  <a:srgbClr val="C00000"/>
                </a:solidFill>
              </a:rPr>
              <a:t>(</a:t>
            </a:r>
            <a:r>
              <a:rPr lang="en-US" sz="2800" b="1" dirty="0" err="1">
                <a:solidFill>
                  <a:srgbClr val="C00000"/>
                </a:solidFill>
              </a:rPr>
              <a:t>arr</a:t>
            </a:r>
            <a:r>
              <a:rPr lang="en-US" sz="2800" b="1" dirty="0">
                <a:solidFill>
                  <a:srgbClr val="C00000"/>
                </a:solidFill>
              </a:rPr>
              <a:t>, 3)</a:t>
            </a:r>
          </a:p>
          <a:p>
            <a:pPr lvl="2"/>
            <a:r>
              <a:rPr lang="en-US" sz="2800" b="1" dirty="0">
                <a:solidFill>
                  <a:srgbClr val="C00000"/>
                </a:solidFill>
              </a:rPr>
              <a:t>print(</a:t>
            </a:r>
            <a:r>
              <a:rPr lang="en-US" sz="2800" b="1" dirty="0" err="1">
                <a:solidFill>
                  <a:srgbClr val="C00000"/>
                </a:solidFill>
              </a:rPr>
              <a:t>newarr</a:t>
            </a:r>
            <a:r>
              <a:rPr lang="en-US" sz="2800" b="1" dirty="0">
                <a:solidFill>
                  <a:srgbClr val="C00000"/>
                </a:solidFill>
              </a:rPr>
              <a:t>)</a:t>
            </a:r>
          </a:p>
        </p:txBody>
      </p:sp>
      <p:sp>
        <p:nvSpPr>
          <p:cNvPr id="4" name="Rectangle 3"/>
          <p:cNvSpPr/>
          <p:nvPr/>
        </p:nvSpPr>
        <p:spPr>
          <a:xfrm>
            <a:off x="333829" y="4789492"/>
            <a:ext cx="9826172" cy="523220"/>
          </a:xfrm>
          <a:prstGeom prst="rect">
            <a:avLst/>
          </a:prstGeom>
        </p:spPr>
        <p:txBody>
          <a:bodyPr wrap="square">
            <a:spAutoFit/>
          </a:bodyPr>
          <a:lstStyle/>
          <a:p>
            <a:r>
              <a:rPr lang="en-US" sz="2800" b="1" dirty="0">
                <a:solidFill>
                  <a:srgbClr val="212121"/>
                </a:solidFill>
                <a:latin typeface="Courier New" panose="02070309020205020404" pitchFamily="49" charset="0"/>
              </a:rPr>
              <a:t>[array([1, 2]), array([3, 4]), array([5, 6])]</a:t>
            </a:r>
            <a:endParaRPr lang="en-US" sz="2800" b="1" dirty="0"/>
          </a:p>
        </p:txBody>
      </p:sp>
    </p:spTree>
    <p:extLst>
      <p:ext uri="{BB962C8B-B14F-4D97-AF65-F5344CB8AC3E}">
        <p14:creationId xmlns:p14="http://schemas.microsoft.com/office/powerpoint/2010/main" val="167767601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4457" y="484165"/>
            <a:ext cx="8519886" cy="2677656"/>
          </a:xfrm>
          <a:prstGeom prst="rect">
            <a:avLst/>
          </a:prstGeom>
        </p:spPr>
        <p:txBody>
          <a:bodyPr wrap="square">
            <a:spAutoFit/>
          </a:bodyPr>
          <a:lstStyle/>
          <a:p>
            <a:r>
              <a:rPr lang="en-US" sz="2800" b="1" dirty="0">
                <a:solidFill>
                  <a:srgbClr val="002060"/>
                </a:solidFill>
              </a:rPr>
              <a:t>Example://split a 1D array to 3 parts</a:t>
            </a:r>
          </a:p>
          <a:p>
            <a:endParaRPr lang="en-US" sz="2800" b="1" dirty="0"/>
          </a:p>
          <a:p>
            <a:pPr lvl="2"/>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pPr lvl="2"/>
            <a:r>
              <a:rPr lang="en-US" sz="2800" b="1" dirty="0" err="1">
                <a:solidFill>
                  <a:srgbClr val="C00000"/>
                </a:solidFill>
              </a:rPr>
              <a:t>arr</a:t>
            </a:r>
            <a:r>
              <a:rPr lang="en-US" sz="2800" b="1" dirty="0">
                <a:solidFill>
                  <a:srgbClr val="C00000"/>
                </a:solidFill>
              </a:rPr>
              <a:t> = </a:t>
            </a:r>
            <a:r>
              <a:rPr lang="en-US" sz="2800" b="1" dirty="0" err="1">
                <a:solidFill>
                  <a:srgbClr val="C00000"/>
                </a:solidFill>
              </a:rPr>
              <a:t>np.array</a:t>
            </a:r>
            <a:r>
              <a:rPr lang="en-US" sz="2800" b="1" dirty="0">
                <a:solidFill>
                  <a:srgbClr val="C00000"/>
                </a:solidFill>
              </a:rPr>
              <a:t>([1, 2, 3, 4, 5, 6])</a:t>
            </a:r>
          </a:p>
          <a:p>
            <a:pPr lvl="2"/>
            <a:r>
              <a:rPr lang="en-US" sz="2800" b="1" dirty="0" err="1">
                <a:solidFill>
                  <a:srgbClr val="C00000"/>
                </a:solidFill>
              </a:rPr>
              <a:t>newarr</a:t>
            </a:r>
            <a:r>
              <a:rPr lang="en-US" sz="2800" b="1" dirty="0">
                <a:solidFill>
                  <a:srgbClr val="C00000"/>
                </a:solidFill>
              </a:rPr>
              <a:t> = </a:t>
            </a:r>
            <a:r>
              <a:rPr lang="en-US" sz="2800" b="1" dirty="0" err="1">
                <a:solidFill>
                  <a:srgbClr val="C00000"/>
                </a:solidFill>
              </a:rPr>
              <a:t>np.split</a:t>
            </a:r>
            <a:r>
              <a:rPr lang="en-US" sz="2800" b="1" dirty="0">
                <a:solidFill>
                  <a:srgbClr val="C00000"/>
                </a:solidFill>
              </a:rPr>
              <a:t>(</a:t>
            </a:r>
            <a:r>
              <a:rPr lang="en-US" sz="2800" b="1" dirty="0" err="1">
                <a:solidFill>
                  <a:srgbClr val="C00000"/>
                </a:solidFill>
              </a:rPr>
              <a:t>arr</a:t>
            </a:r>
            <a:r>
              <a:rPr lang="en-US" sz="2800" b="1" dirty="0">
                <a:solidFill>
                  <a:srgbClr val="C00000"/>
                </a:solidFill>
              </a:rPr>
              <a:t>, 4)</a:t>
            </a:r>
          </a:p>
          <a:p>
            <a:pPr lvl="2"/>
            <a:r>
              <a:rPr lang="en-US" sz="2800" b="1" dirty="0">
                <a:solidFill>
                  <a:srgbClr val="C00000"/>
                </a:solidFill>
              </a:rPr>
              <a:t>print(</a:t>
            </a:r>
            <a:r>
              <a:rPr lang="en-US" sz="2800" b="1" dirty="0" err="1">
                <a:solidFill>
                  <a:srgbClr val="C00000"/>
                </a:solidFill>
              </a:rPr>
              <a:t>newarr</a:t>
            </a:r>
            <a:r>
              <a:rPr lang="en-US" sz="2800" b="1" dirty="0">
                <a:solidFill>
                  <a:srgbClr val="C00000"/>
                </a:solidFill>
              </a:rPr>
              <a:t>)</a:t>
            </a:r>
          </a:p>
        </p:txBody>
      </p:sp>
      <p:pic>
        <p:nvPicPr>
          <p:cNvPr id="4" name="Picture 3"/>
          <p:cNvPicPr>
            <a:picLocks noChangeAspect="1"/>
          </p:cNvPicPr>
          <p:nvPr/>
        </p:nvPicPr>
        <p:blipFill>
          <a:blip r:embed="rId2"/>
          <a:stretch>
            <a:fillRect/>
          </a:stretch>
        </p:blipFill>
        <p:spPr>
          <a:xfrm>
            <a:off x="1157289" y="3945390"/>
            <a:ext cx="9931627" cy="2527981"/>
          </a:xfrm>
          <a:prstGeom prst="rect">
            <a:avLst/>
          </a:prstGeom>
        </p:spPr>
      </p:pic>
    </p:spTree>
    <p:extLst>
      <p:ext uri="{BB962C8B-B14F-4D97-AF65-F5344CB8AC3E}">
        <p14:creationId xmlns:p14="http://schemas.microsoft.com/office/powerpoint/2010/main" val="1897743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286" y="286381"/>
            <a:ext cx="6096000" cy="3539430"/>
          </a:xfrm>
          <a:prstGeom prst="rect">
            <a:avLst/>
          </a:prstGeom>
        </p:spPr>
        <p:txBody>
          <a:bodyPr>
            <a:spAutoFit/>
          </a:bodyPr>
          <a:lstStyle/>
          <a:p>
            <a:r>
              <a:rPr lang="en-US" sz="2800" b="1" dirty="0">
                <a:solidFill>
                  <a:srgbClr val="002060"/>
                </a:solidFill>
              </a:rPr>
              <a:t>Splitting Array</a:t>
            </a:r>
          </a:p>
          <a:p>
            <a:endParaRPr lang="en-US" sz="2800" b="1" dirty="0">
              <a:solidFill>
                <a:srgbClr val="002060"/>
              </a:solidFill>
            </a:endParaRPr>
          </a:p>
          <a:p>
            <a:r>
              <a:rPr lang="en-US" sz="2800" b="1" dirty="0">
                <a:solidFill>
                  <a:srgbClr val="002060"/>
                </a:solidFill>
              </a:rPr>
              <a:t>Example://split a 1D array to 3 parts</a:t>
            </a:r>
          </a:p>
          <a:p>
            <a:endParaRPr lang="en-US" sz="2800" b="1" dirty="0"/>
          </a:p>
          <a:p>
            <a:pPr lvl="2"/>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pPr lvl="2"/>
            <a:r>
              <a:rPr lang="en-US" sz="2800" b="1" dirty="0" err="1">
                <a:solidFill>
                  <a:srgbClr val="C00000"/>
                </a:solidFill>
              </a:rPr>
              <a:t>arr</a:t>
            </a:r>
            <a:r>
              <a:rPr lang="en-US" sz="2800" b="1" dirty="0">
                <a:solidFill>
                  <a:srgbClr val="C00000"/>
                </a:solidFill>
              </a:rPr>
              <a:t> = </a:t>
            </a:r>
            <a:r>
              <a:rPr lang="en-US" sz="2800" b="1" dirty="0" err="1">
                <a:solidFill>
                  <a:srgbClr val="C00000"/>
                </a:solidFill>
              </a:rPr>
              <a:t>np.array</a:t>
            </a:r>
            <a:r>
              <a:rPr lang="en-US" sz="2800" b="1" dirty="0">
                <a:solidFill>
                  <a:srgbClr val="C00000"/>
                </a:solidFill>
              </a:rPr>
              <a:t>([1, 2, 3, 4, 5, 6])</a:t>
            </a:r>
          </a:p>
          <a:p>
            <a:pPr lvl="2"/>
            <a:r>
              <a:rPr lang="en-US" sz="2800" b="1" dirty="0" err="1">
                <a:solidFill>
                  <a:srgbClr val="C00000"/>
                </a:solidFill>
              </a:rPr>
              <a:t>newarr</a:t>
            </a:r>
            <a:r>
              <a:rPr lang="en-US" sz="2800" b="1" dirty="0">
                <a:solidFill>
                  <a:srgbClr val="C00000"/>
                </a:solidFill>
              </a:rPr>
              <a:t> = np.</a:t>
            </a:r>
            <a:r>
              <a:rPr lang="en-US" sz="2800" dirty="0"/>
              <a:t> </a:t>
            </a:r>
            <a:r>
              <a:rPr lang="en-US" sz="2800" dirty="0" err="1">
                <a:solidFill>
                  <a:srgbClr val="002060"/>
                </a:solidFill>
              </a:rPr>
              <a:t>array_split</a:t>
            </a:r>
            <a:r>
              <a:rPr lang="en-US" sz="2800" dirty="0">
                <a:solidFill>
                  <a:srgbClr val="002060"/>
                </a:solidFill>
              </a:rPr>
              <a:t> </a:t>
            </a:r>
            <a:r>
              <a:rPr lang="en-US" sz="2800" b="1" dirty="0">
                <a:solidFill>
                  <a:srgbClr val="C00000"/>
                </a:solidFill>
              </a:rPr>
              <a:t>(</a:t>
            </a:r>
            <a:r>
              <a:rPr lang="en-US" sz="2800" b="1" dirty="0" err="1">
                <a:solidFill>
                  <a:srgbClr val="C00000"/>
                </a:solidFill>
              </a:rPr>
              <a:t>arr</a:t>
            </a:r>
            <a:r>
              <a:rPr lang="en-US" sz="2800" b="1" dirty="0">
                <a:solidFill>
                  <a:srgbClr val="C00000"/>
                </a:solidFill>
              </a:rPr>
              <a:t>, 4)</a:t>
            </a:r>
          </a:p>
          <a:p>
            <a:pPr lvl="2"/>
            <a:r>
              <a:rPr lang="en-US" sz="2800" b="1" dirty="0">
                <a:solidFill>
                  <a:srgbClr val="C00000"/>
                </a:solidFill>
              </a:rPr>
              <a:t>print(</a:t>
            </a:r>
            <a:r>
              <a:rPr lang="en-US" sz="2800" b="1" dirty="0" err="1">
                <a:solidFill>
                  <a:srgbClr val="C00000"/>
                </a:solidFill>
              </a:rPr>
              <a:t>newarr</a:t>
            </a:r>
            <a:r>
              <a:rPr lang="en-US" sz="2800" b="1" dirty="0">
                <a:solidFill>
                  <a:srgbClr val="C00000"/>
                </a:solidFill>
              </a:rPr>
              <a:t>)</a:t>
            </a:r>
          </a:p>
        </p:txBody>
      </p:sp>
      <p:sp>
        <p:nvSpPr>
          <p:cNvPr id="3" name="Rectangle 2"/>
          <p:cNvSpPr/>
          <p:nvPr/>
        </p:nvSpPr>
        <p:spPr>
          <a:xfrm>
            <a:off x="72570" y="4905608"/>
            <a:ext cx="12119430" cy="523220"/>
          </a:xfrm>
          <a:prstGeom prst="rect">
            <a:avLst/>
          </a:prstGeom>
        </p:spPr>
        <p:txBody>
          <a:bodyPr wrap="square">
            <a:spAutoFit/>
          </a:bodyPr>
          <a:lstStyle/>
          <a:p>
            <a:r>
              <a:rPr lang="en-US" sz="2800" b="1" dirty="0">
                <a:solidFill>
                  <a:srgbClr val="212121"/>
                </a:solidFill>
                <a:latin typeface="Courier New" panose="02070309020205020404" pitchFamily="49" charset="0"/>
              </a:rPr>
              <a:t>[array([1, 2]), array([3, 4]), array([5]), array([6])]</a:t>
            </a:r>
            <a:endParaRPr lang="en-US" sz="2800" b="1" dirty="0"/>
          </a:p>
        </p:txBody>
      </p:sp>
    </p:spTree>
    <p:extLst>
      <p:ext uri="{BB962C8B-B14F-4D97-AF65-F5344CB8AC3E}">
        <p14:creationId xmlns:p14="http://schemas.microsoft.com/office/powerpoint/2010/main" val="16433190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0229" y="868180"/>
            <a:ext cx="8244114" cy="2308324"/>
          </a:xfrm>
          <a:prstGeom prst="rect">
            <a:avLst/>
          </a:prstGeom>
        </p:spPr>
        <p:txBody>
          <a:bodyPr wrap="square">
            <a:spAutoFit/>
          </a:bodyPr>
          <a:lstStyle/>
          <a:p>
            <a:r>
              <a:rPr lang="en-US" sz="2400" b="1" dirty="0">
                <a:solidFill>
                  <a:srgbClr val="AF00DB"/>
                </a:solidFill>
                <a:latin typeface="Courier New" panose="02070309020205020404" pitchFamily="49" charset="0"/>
              </a:rPr>
              <a:t>import</a:t>
            </a:r>
            <a:r>
              <a:rPr lang="en-US" sz="2400" b="1" dirty="0">
                <a:solidFill>
                  <a:srgbClr val="000000"/>
                </a:solidFill>
                <a:latin typeface="Courier New" panose="02070309020205020404" pitchFamily="49" charset="0"/>
              </a:rPr>
              <a:t> </a:t>
            </a:r>
            <a:r>
              <a:rPr lang="en-US" sz="2400" b="1" dirty="0" err="1">
                <a:solidFill>
                  <a:srgbClr val="000000"/>
                </a:solidFill>
                <a:latin typeface="Courier New" panose="02070309020205020404" pitchFamily="49" charset="0"/>
              </a:rPr>
              <a:t>numpy</a:t>
            </a:r>
            <a:r>
              <a:rPr lang="en-US" sz="2400" b="1" dirty="0">
                <a:solidFill>
                  <a:srgbClr val="000000"/>
                </a:solidFill>
                <a:latin typeface="Courier New" panose="02070309020205020404" pitchFamily="49" charset="0"/>
              </a:rPr>
              <a:t> </a:t>
            </a:r>
            <a:r>
              <a:rPr lang="en-US" sz="2400" b="1" dirty="0">
                <a:solidFill>
                  <a:srgbClr val="AF00DB"/>
                </a:solidFill>
                <a:latin typeface="Courier New" panose="02070309020205020404" pitchFamily="49" charset="0"/>
              </a:rPr>
              <a:t>as</a:t>
            </a:r>
            <a:r>
              <a:rPr lang="en-US" sz="2400" b="1" dirty="0">
                <a:solidFill>
                  <a:srgbClr val="000000"/>
                </a:solidFill>
                <a:latin typeface="Courier New" panose="02070309020205020404" pitchFamily="49" charset="0"/>
              </a:rPr>
              <a:t> np</a:t>
            </a:r>
          </a:p>
          <a:p>
            <a:r>
              <a:rPr lang="en-US" sz="2400" b="1" dirty="0" err="1">
                <a:solidFill>
                  <a:srgbClr val="000000"/>
                </a:solidFill>
                <a:latin typeface="Courier New" panose="02070309020205020404" pitchFamily="49" charset="0"/>
              </a:rPr>
              <a:t>arr</a:t>
            </a:r>
            <a:r>
              <a:rPr lang="en-US" sz="2400" b="1" dirty="0">
                <a:solidFill>
                  <a:srgbClr val="000000"/>
                </a:solidFill>
                <a:latin typeface="Courier New" panose="02070309020205020404" pitchFamily="49" charset="0"/>
              </a:rPr>
              <a:t> = </a:t>
            </a:r>
            <a:r>
              <a:rPr lang="en-US" sz="2400" b="1" dirty="0" err="1">
                <a:solidFill>
                  <a:srgbClr val="000000"/>
                </a:solidFill>
                <a:latin typeface="Courier New" panose="02070309020205020404" pitchFamily="49" charset="0"/>
              </a:rPr>
              <a:t>np.array</a:t>
            </a:r>
            <a:r>
              <a:rPr lang="en-US" sz="2400" b="1" dirty="0">
                <a:solidFill>
                  <a:srgbClr val="000000"/>
                </a:solidFill>
                <a:latin typeface="Courier New" panose="02070309020205020404" pitchFamily="49" charset="0"/>
              </a:rPr>
              <a:t>([</a:t>
            </a:r>
            <a:r>
              <a:rPr lang="en-US" sz="2400" b="1" dirty="0">
                <a:solidFill>
                  <a:srgbClr val="098156"/>
                </a:solidFill>
                <a:latin typeface="Courier New" panose="02070309020205020404" pitchFamily="49" charset="0"/>
              </a:rPr>
              <a:t>1</a:t>
            </a:r>
            <a:r>
              <a:rPr lang="en-US" sz="2400" b="1" dirty="0">
                <a:solidFill>
                  <a:srgbClr val="000000"/>
                </a:solidFill>
                <a:latin typeface="Courier New" panose="02070309020205020404" pitchFamily="49" charset="0"/>
              </a:rPr>
              <a:t>, </a:t>
            </a:r>
            <a:r>
              <a:rPr lang="en-US" sz="2400" b="1" dirty="0">
                <a:solidFill>
                  <a:srgbClr val="098156"/>
                </a:solidFill>
                <a:latin typeface="Courier New" panose="02070309020205020404" pitchFamily="49" charset="0"/>
              </a:rPr>
              <a:t>2</a:t>
            </a:r>
            <a:r>
              <a:rPr lang="en-US" sz="2400" b="1" dirty="0">
                <a:solidFill>
                  <a:srgbClr val="000000"/>
                </a:solidFill>
                <a:latin typeface="Courier New" panose="02070309020205020404" pitchFamily="49" charset="0"/>
              </a:rPr>
              <a:t>, </a:t>
            </a:r>
            <a:r>
              <a:rPr lang="en-US" sz="2400" b="1" dirty="0">
                <a:solidFill>
                  <a:srgbClr val="098156"/>
                </a:solidFill>
                <a:latin typeface="Courier New" panose="02070309020205020404" pitchFamily="49" charset="0"/>
              </a:rPr>
              <a:t>3</a:t>
            </a:r>
            <a:r>
              <a:rPr lang="en-US" sz="2400" b="1" dirty="0">
                <a:solidFill>
                  <a:srgbClr val="000000"/>
                </a:solidFill>
                <a:latin typeface="Courier New" panose="02070309020205020404" pitchFamily="49" charset="0"/>
              </a:rPr>
              <a:t>, </a:t>
            </a:r>
            <a:r>
              <a:rPr lang="en-US" sz="2400" b="1" dirty="0">
                <a:solidFill>
                  <a:srgbClr val="098156"/>
                </a:solidFill>
                <a:latin typeface="Courier New" panose="02070309020205020404" pitchFamily="49" charset="0"/>
              </a:rPr>
              <a:t>4</a:t>
            </a:r>
            <a:r>
              <a:rPr lang="en-US" sz="2400" b="1" dirty="0">
                <a:solidFill>
                  <a:srgbClr val="000000"/>
                </a:solidFill>
                <a:latin typeface="Courier New" panose="02070309020205020404" pitchFamily="49" charset="0"/>
              </a:rPr>
              <a:t>, </a:t>
            </a:r>
            <a:r>
              <a:rPr lang="en-US" sz="2400" b="1" dirty="0">
                <a:solidFill>
                  <a:srgbClr val="098156"/>
                </a:solidFill>
                <a:latin typeface="Courier New" panose="02070309020205020404" pitchFamily="49" charset="0"/>
              </a:rPr>
              <a:t>5</a:t>
            </a:r>
            <a:r>
              <a:rPr lang="en-US" sz="2400" b="1" dirty="0">
                <a:solidFill>
                  <a:srgbClr val="000000"/>
                </a:solidFill>
                <a:latin typeface="Courier New" panose="02070309020205020404" pitchFamily="49" charset="0"/>
              </a:rPr>
              <a:t>, </a:t>
            </a:r>
            <a:r>
              <a:rPr lang="en-US" sz="2400" b="1" dirty="0">
                <a:solidFill>
                  <a:srgbClr val="098156"/>
                </a:solidFill>
                <a:latin typeface="Courier New" panose="02070309020205020404" pitchFamily="49" charset="0"/>
              </a:rPr>
              <a:t>6</a:t>
            </a:r>
            <a:r>
              <a:rPr lang="en-US" sz="2400" b="1" dirty="0">
                <a:solidFill>
                  <a:srgbClr val="000000"/>
                </a:solidFill>
                <a:latin typeface="Courier New" panose="02070309020205020404" pitchFamily="49" charset="0"/>
              </a:rPr>
              <a:t>])</a:t>
            </a:r>
          </a:p>
          <a:p>
            <a:r>
              <a:rPr lang="en-US" sz="2400" b="1" dirty="0" err="1">
                <a:solidFill>
                  <a:srgbClr val="000000"/>
                </a:solidFill>
                <a:latin typeface="Courier New" panose="02070309020205020404" pitchFamily="49" charset="0"/>
              </a:rPr>
              <a:t>newarr</a:t>
            </a:r>
            <a:r>
              <a:rPr lang="en-US" sz="2400" b="1" dirty="0">
                <a:solidFill>
                  <a:srgbClr val="000000"/>
                </a:solidFill>
                <a:latin typeface="Courier New" panose="02070309020205020404" pitchFamily="49" charset="0"/>
              </a:rPr>
              <a:t> = </a:t>
            </a:r>
            <a:r>
              <a:rPr lang="en-US" sz="2400" b="1" dirty="0" err="1">
                <a:solidFill>
                  <a:srgbClr val="000000"/>
                </a:solidFill>
                <a:latin typeface="Courier New" panose="02070309020205020404" pitchFamily="49" charset="0"/>
              </a:rPr>
              <a:t>np.array_split</a:t>
            </a:r>
            <a:r>
              <a:rPr lang="en-US" sz="2400" b="1" dirty="0">
                <a:solidFill>
                  <a:srgbClr val="000000"/>
                </a:solidFill>
                <a:latin typeface="Courier New" panose="02070309020205020404" pitchFamily="49" charset="0"/>
              </a:rPr>
              <a:t>(</a:t>
            </a:r>
            <a:r>
              <a:rPr lang="en-US" sz="2400" b="1" dirty="0" err="1">
                <a:solidFill>
                  <a:srgbClr val="000000"/>
                </a:solidFill>
                <a:latin typeface="Courier New" panose="02070309020205020404" pitchFamily="49" charset="0"/>
              </a:rPr>
              <a:t>arr</a:t>
            </a:r>
            <a:r>
              <a:rPr lang="en-US" sz="2400" b="1" dirty="0">
                <a:solidFill>
                  <a:srgbClr val="000000"/>
                </a:solidFill>
                <a:latin typeface="Courier New" panose="02070309020205020404" pitchFamily="49" charset="0"/>
              </a:rPr>
              <a:t>, </a:t>
            </a:r>
            <a:r>
              <a:rPr lang="en-US" sz="2400" b="1" dirty="0">
                <a:solidFill>
                  <a:srgbClr val="098156"/>
                </a:solidFill>
                <a:latin typeface="Courier New" panose="02070309020205020404" pitchFamily="49" charset="0"/>
              </a:rPr>
              <a:t>3</a:t>
            </a:r>
            <a:r>
              <a:rPr lang="en-US" sz="2400" b="1" dirty="0">
                <a:solidFill>
                  <a:srgbClr val="000000"/>
                </a:solidFill>
                <a:latin typeface="Courier New" panose="02070309020205020404" pitchFamily="49" charset="0"/>
              </a:rPr>
              <a:t>)</a:t>
            </a:r>
          </a:p>
          <a:p>
            <a:r>
              <a:rPr lang="en-US" sz="2400" b="1" dirty="0">
                <a:solidFill>
                  <a:srgbClr val="795E26"/>
                </a:solidFill>
                <a:latin typeface="Courier New" panose="02070309020205020404" pitchFamily="49" charset="0"/>
              </a:rPr>
              <a:t>print</a:t>
            </a:r>
            <a:r>
              <a:rPr lang="en-US" sz="2400" b="1" dirty="0">
                <a:solidFill>
                  <a:srgbClr val="000000"/>
                </a:solidFill>
                <a:latin typeface="Courier New" panose="02070309020205020404" pitchFamily="49" charset="0"/>
              </a:rPr>
              <a:t>(</a:t>
            </a:r>
            <a:r>
              <a:rPr lang="en-US" sz="2400" b="1" dirty="0" err="1">
                <a:solidFill>
                  <a:srgbClr val="000000"/>
                </a:solidFill>
                <a:latin typeface="Courier New" panose="02070309020205020404" pitchFamily="49" charset="0"/>
              </a:rPr>
              <a:t>newarr</a:t>
            </a:r>
            <a:r>
              <a:rPr lang="en-US" sz="2400" b="1" dirty="0">
                <a:solidFill>
                  <a:srgbClr val="000000"/>
                </a:solidFill>
                <a:latin typeface="Courier New" panose="02070309020205020404" pitchFamily="49" charset="0"/>
              </a:rPr>
              <a:t>[</a:t>
            </a:r>
            <a:r>
              <a:rPr lang="en-US" sz="2400" b="1" dirty="0">
                <a:solidFill>
                  <a:srgbClr val="098156"/>
                </a:solidFill>
                <a:latin typeface="Courier New" panose="02070309020205020404" pitchFamily="49" charset="0"/>
              </a:rPr>
              <a:t>0</a:t>
            </a:r>
            <a:r>
              <a:rPr lang="en-US" sz="2400" b="1" dirty="0">
                <a:solidFill>
                  <a:srgbClr val="000000"/>
                </a:solidFill>
                <a:latin typeface="Courier New" panose="02070309020205020404" pitchFamily="49" charset="0"/>
              </a:rPr>
              <a:t>])</a:t>
            </a:r>
          </a:p>
          <a:p>
            <a:r>
              <a:rPr lang="en-US" sz="2400" b="1" dirty="0">
                <a:solidFill>
                  <a:srgbClr val="795E26"/>
                </a:solidFill>
                <a:latin typeface="Courier New" panose="02070309020205020404" pitchFamily="49" charset="0"/>
              </a:rPr>
              <a:t>print</a:t>
            </a:r>
            <a:r>
              <a:rPr lang="en-US" sz="2400" b="1" dirty="0">
                <a:solidFill>
                  <a:srgbClr val="000000"/>
                </a:solidFill>
                <a:latin typeface="Courier New" panose="02070309020205020404" pitchFamily="49" charset="0"/>
              </a:rPr>
              <a:t>(</a:t>
            </a:r>
            <a:r>
              <a:rPr lang="en-US" sz="2400" b="1" dirty="0" err="1">
                <a:solidFill>
                  <a:srgbClr val="000000"/>
                </a:solidFill>
                <a:latin typeface="Courier New" panose="02070309020205020404" pitchFamily="49" charset="0"/>
              </a:rPr>
              <a:t>newarr</a:t>
            </a:r>
            <a:r>
              <a:rPr lang="en-US" sz="2400" b="1" dirty="0">
                <a:solidFill>
                  <a:srgbClr val="000000"/>
                </a:solidFill>
                <a:latin typeface="Courier New" panose="02070309020205020404" pitchFamily="49" charset="0"/>
              </a:rPr>
              <a:t>[</a:t>
            </a:r>
            <a:r>
              <a:rPr lang="en-US" sz="2400" b="1" dirty="0">
                <a:solidFill>
                  <a:srgbClr val="098156"/>
                </a:solidFill>
                <a:latin typeface="Courier New" panose="02070309020205020404" pitchFamily="49" charset="0"/>
              </a:rPr>
              <a:t>1</a:t>
            </a:r>
            <a:r>
              <a:rPr lang="en-US" sz="2400" b="1" dirty="0">
                <a:solidFill>
                  <a:srgbClr val="000000"/>
                </a:solidFill>
                <a:latin typeface="Courier New" panose="02070309020205020404" pitchFamily="49" charset="0"/>
              </a:rPr>
              <a:t>])</a:t>
            </a:r>
          </a:p>
          <a:p>
            <a:r>
              <a:rPr lang="en-US" sz="2400" b="1" dirty="0">
                <a:solidFill>
                  <a:srgbClr val="795E26"/>
                </a:solidFill>
                <a:latin typeface="Courier New" panose="02070309020205020404" pitchFamily="49" charset="0"/>
              </a:rPr>
              <a:t>print</a:t>
            </a:r>
            <a:r>
              <a:rPr lang="en-US" sz="2400" b="1" dirty="0">
                <a:solidFill>
                  <a:srgbClr val="000000"/>
                </a:solidFill>
                <a:latin typeface="Courier New" panose="02070309020205020404" pitchFamily="49" charset="0"/>
              </a:rPr>
              <a:t>(</a:t>
            </a:r>
            <a:r>
              <a:rPr lang="en-US" sz="2400" b="1" dirty="0" err="1">
                <a:solidFill>
                  <a:srgbClr val="000000"/>
                </a:solidFill>
                <a:latin typeface="Courier New" panose="02070309020205020404" pitchFamily="49" charset="0"/>
              </a:rPr>
              <a:t>newarr</a:t>
            </a:r>
            <a:r>
              <a:rPr lang="en-US" sz="2400" b="1" dirty="0">
                <a:solidFill>
                  <a:srgbClr val="000000"/>
                </a:solidFill>
                <a:latin typeface="Courier New" panose="02070309020205020404" pitchFamily="49" charset="0"/>
              </a:rPr>
              <a:t>[</a:t>
            </a:r>
            <a:r>
              <a:rPr lang="en-US" sz="2400" b="1" dirty="0">
                <a:solidFill>
                  <a:srgbClr val="098156"/>
                </a:solidFill>
                <a:latin typeface="Courier New" panose="02070309020205020404" pitchFamily="49" charset="0"/>
              </a:rPr>
              <a:t>2</a:t>
            </a:r>
            <a:r>
              <a:rPr lang="en-US" sz="2400" b="1" dirty="0">
                <a:solidFill>
                  <a:srgbClr val="000000"/>
                </a:solidFill>
                <a:latin typeface="Courier New" panose="02070309020205020404" pitchFamily="49" charset="0"/>
              </a:rPr>
              <a:t>])</a:t>
            </a:r>
            <a:endParaRPr lang="en-US" sz="2400" b="1" dirty="0">
              <a:solidFill>
                <a:srgbClr val="000000"/>
              </a:solidFill>
              <a:effectLst/>
              <a:latin typeface="Courier New" panose="02070309020205020404" pitchFamily="49" charset="0"/>
            </a:endParaRPr>
          </a:p>
        </p:txBody>
      </p:sp>
      <p:sp>
        <p:nvSpPr>
          <p:cNvPr id="3" name="Rectangle 2"/>
          <p:cNvSpPr/>
          <p:nvPr/>
        </p:nvSpPr>
        <p:spPr>
          <a:xfrm>
            <a:off x="7510863" y="4115191"/>
            <a:ext cx="1473480" cy="1384995"/>
          </a:xfrm>
          <a:prstGeom prst="rect">
            <a:avLst/>
          </a:prstGeom>
        </p:spPr>
        <p:txBody>
          <a:bodyPr wrap="none">
            <a:spAutoFit/>
          </a:bodyPr>
          <a:lstStyle/>
          <a:p>
            <a:r>
              <a:rPr lang="en-US" sz="2800" b="1" dirty="0">
                <a:solidFill>
                  <a:srgbClr val="212121"/>
                </a:solidFill>
                <a:latin typeface="Courier New" panose="02070309020205020404" pitchFamily="49" charset="0"/>
              </a:rPr>
              <a:t>[1 2] </a:t>
            </a:r>
          </a:p>
          <a:p>
            <a:r>
              <a:rPr lang="en-US" sz="2800" b="1" dirty="0">
                <a:solidFill>
                  <a:srgbClr val="212121"/>
                </a:solidFill>
                <a:latin typeface="Courier New" panose="02070309020205020404" pitchFamily="49" charset="0"/>
              </a:rPr>
              <a:t>[3 4] </a:t>
            </a:r>
          </a:p>
          <a:p>
            <a:r>
              <a:rPr lang="en-US" sz="2800" b="1" dirty="0">
                <a:solidFill>
                  <a:srgbClr val="212121"/>
                </a:solidFill>
                <a:latin typeface="Courier New" panose="02070309020205020404" pitchFamily="49" charset="0"/>
              </a:rPr>
              <a:t>[5 6]</a:t>
            </a:r>
            <a:endParaRPr lang="en-US" sz="2800" b="1" dirty="0"/>
          </a:p>
        </p:txBody>
      </p:sp>
    </p:spTree>
    <p:extLst>
      <p:ext uri="{BB962C8B-B14F-4D97-AF65-F5344CB8AC3E}">
        <p14:creationId xmlns:p14="http://schemas.microsoft.com/office/powerpoint/2010/main" val="18239059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5429" y="14230"/>
            <a:ext cx="9637486" cy="4832092"/>
          </a:xfrm>
          <a:prstGeom prst="rect">
            <a:avLst/>
          </a:prstGeom>
        </p:spPr>
        <p:txBody>
          <a:bodyPr wrap="square">
            <a:spAutoFit/>
          </a:bodyPr>
          <a:lstStyle/>
          <a:p>
            <a:pPr algn="just"/>
            <a:r>
              <a:rPr lang="en-US" sz="2800" b="1" dirty="0">
                <a:solidFill>
                  <a:srgbClr val="C00000"/>
                </a:solidFill>
              </a:rPr>
              <a:t>Splitting 2-D Arrays</a:t>
            </a:r>
          </a:p>
          <a:p>
            <a:pPr algn="just"/>
            <a:endParaRPr lang="en-US" sz="1400" b="1" dirty="0">
              <a:solidFill>
                <a:srgbClr val="002060"/>
              </a:solidFill>
            </a:endParaRPr>
          </a:p>
          <a:p>
            <a:pPr algn="just"/>
            <a:r>
              <a:rPr lang="en-US" sz="2800" b="1" dirty="0">
                <a:solidFill>
                  <a:srgbClr val="002060"/>
                </a:solidFill>
              </a:rPr>
              <a:t>Use the same syntax when splitting 2-D arrays.</a:t>
            </a:r>
          </a:p>
          <a:p>
            <a:pPr algn="just"/>
            <a:endParaRPr lang="en-US" sz="1400" b="1" dirty="0">
              <a:solidFill>
                <a:srgbClr val="002060"/>
              </a:solidFill>
            </a:endParaRPr>
          </a:p>
          <a:p>
            <a:pPr algn="just"/>
            <a:r>
              <a:rPr lang="en-US" sz="2800" b="1" dirty="0">
                <a:solidFill>
                  <a:srgbClr val="002060"/>
                </a:solidFill>
              </a:rPr>
              <a:t>Use the </a:t>
            </a:r>
            <a:r>
              <a:rPr lang="en-US" sz="2800" b="1" dirty="0" err="1">
                <a:solidFill>
                  <a:srgbClr val="002060"/>
                </a:solidFill>
              </a:rPr>
              <a:t>array_split</a:t>
            </a:r>
            <a:r>
              <a:rPr lang="en-US" sz="2800" b="1" dirty="0">
                <a:solidFill>
                  <a:srgbClr val="002060"/>
                </a:solidFill>
              </a:rPr>
              <a:t>() method, pass in the array you want to split and the number of splits you want to do.</a:t>
            </a:r>
          </a:p>
          <a:p>
            <a:pPr algn="just"/>
            <a:endParaRPr lang="en-US" sz="1400" b="1" dirty="0">
              <a:solidFill>
                <a:srgbClr val="002060"/>
              </a:solidFill>
            </a:endParaRPr>
          </a:p>
          <a:p>
            <a:pPr algn="just"/>
            <a:r>
              <a:rPr lang="en-US" sz="2800" b="1" dirty="0">
                <a:solidFill>
                  <a:srgbClr val="002060"/>
                </a:solidFill>
              </a:rPr>
              <a:t>Example:</a:t>
            </a:r>
          </a:p>
          <a:p>
            <a:pPr algn="just"/>
            <a:endParaRPr lang="en-US" sz="1400" b="1" dirty="0"/>
          </a:p>
          <a:p>
            <a:pPr lvl="2" algn="just"/>
            <a:r>
              <a:rPr lang="en-US" sz="2800" b="1" dirty="0">
                <a:solidFill>
                  <a:srgbClr val="C00000"/>
                </a:solidFill>
              </a:rPr>
              <a:t>import </a:t>
            </a:r>
            <a:r>
              <a:rPr lang="en-US" sz="2800" b="1" dirty="0" err="1">
                <a:solidFill>
                  <a:srgbClr val="C00000"/>
                </a:solidFill>
              </a:rPr>
              <a:t>numpy</a:t>
            </a:r>
            <a:r>
              <a:rPr lang="en-US" sz="2800" b="1" dirty="0">
                <a:solidFill>
                  <a:srgbClr val="C00000"/>
                </a:solidFill>
              </a:rPr>
              <a:t> as np</a:t>
            </a:r>
          </a:p>
          <a:p>
            <a:pPr lvl="2" algn="just"/>
            <a:r>
              <a:rPr lang="en-US" sz="2800" b="1" dirty="0" err="1">
                <a:solidFill>
                  <a:srgbClr val="C00000"/>
                </a:solidFill>
              </a:rPr>
              <a:t>arr</a:t>
            </a:r>
            <a:r>
              <a:rPr lang="en-US" sz="2800" b="1" dirty="0">
                <a:solidFill>
                  <a:srgbClr val="C00000"/>
                </a:solidFill>
              </a:rPr>
              <a:t> = </a:t>
            </a:r>
            <a:r>
              <a:rPr lang="en-US" sz="2800" b="1" dirty="0" err="1">
                <a:solidFill>
                  <a:srgbClr val="C00000"/>
                </a:solidFill>
              </a:rPr>
              <a:t>np.array</a:t>
            </a:r>
            <a:r>
              <a:rPr lang="en-US" sz="2800" b="1" dirty="0">
                <a:solidFill>
                  <a:srgbClr val="C00000"/>
                </a:solidFill>
              </a:rPr>
              <a:t>([[1, 2], [3, 4], [5, 6], [7, 8], [9, 10], [11, 12]])</a:t>
            </a:r>
          </a:p>
          <a:p>
            <a:pPr lvl="2" algn="just"/>
            <a:r>
              <a:rPr lang="en-US" sz="2800" b="1" dirty="0" err="1">
                <a:solidFill>
                  <a:srgbClr val="C00000"/>
                </a:solidFill>
              </a:rPr>
              <a:t>newarr</a:t>
            </a:r>
            <a:r>
              <a:rPr lang="en-US" sz="2800" b="1" dirty="0">
                <a:solidFill>
                  <a:srgbClr val="C00000"/>
                </a:solidFill>
              </a:rPr>
              <a:t> = </a:t>
            </a:r>
            <a:r>
              <a:rPr lang="en-US" sz="2800" b="1" dirty="0" err="1">
                <a:solidFill>
                  <a:srgbClr val="C00000"/>
                </a:solidFill>
              </a:rPr>
              <a:t>np.array_split</a:t>
            </a:r>
            <a:r>
              <a:rPr lang="en-US" sz="2800" b="1" dirty="0">
                <a:solidFill>
                  <a:srgbClr val="C00000"/>
                </a:solidFill>
              </a:rPr>
              <a:t>(</a:t>
            </a:r>
            <a:r>
              <a:rPr lang="en-US" sz="2800" b="1" dirty="0" err="1">
                <a:solidFill>
                  <a:srgbClr val="C00000"/>
                </a:solidFill>
              </a:rPr>
              <a:t>arr</a:t>
            </a:r>
            <a:r>
              <a:rPr lang="en-US" sz="2800" b="1" dirty="0">
                <a:solidFill>
                  <a:srgbClr val="C00000"/>
                </a:solidFill>
              </a:rPr>
              <a:t>, 3)</a:t>
            </a:r>
          </a:p>
          <a:p>
            <a:pPr lvl="2" algn="just"/>
            <a:r>
              <a:rPr lang="en-US" sz="2800" b="1" dirty="0">
                <a:solidFill>
                  <a:srgbClr val="C00000"/>
                </a:solidFill>
              </a:rPr>
              <a:t>print(</a:t>
            </a:r>
            <a:r>
              <a:rPr lang="en-US" sz="2800" b="1" dirty="0" err="1">
                <a:solidFill>
                  <a:srgbClr val="C00000"/>
                </a:solidFill>
              </a:rPr>
              <a:t>newarr</a:t>
            </a:r>
            <a:r>
              <a:rPr lang="en-US" sz="2800" b="1" dirty="0">
                <a:solidFill>
                  <a:srgbClr val="C00000"/>
                </a:solidFill>
              </a:rPr>
              <a:t>)</a:t>
            </a:r>
          </a:p>
        </p:txBody>
      </p:sp>
      <p:sp>
        <p:nvSpPr>
          <p:cNvPr id="3" name="Rectangle 2"/>
          <p:cNvSpPr/>
          <p:nvPr/>
        </p:nvSpPr>
        <p:spPr>
          <a:xfrm>
            <a:off x="6328229" y="4846322"/>
            <a:ext cx="4397828" cy="1815882"/>
          </a:xfrm>
          <a:prstGeom prst="rect">
            <a:avLst/>
          </a:prstGeom>
        </p:spPr>
        <p:txBody>
          <a:bodyPr wrap="square">
            <a:spAutoFit/>
          </a:bodyPr>
          <a:lstStyle/>
          <a:p>
            <a:r>
              <a:rPr lang="en-US" sz="2800" b="1" dirty="0"/>
              <a:t>[array([[1, 2],</a:t>
            </a:r>
          </a:p>
          <a:p>
            <a:r>
              <a:rPr lang="en-US" sz="2800" b="1" dirty="0"/>
              <a:t>       [3, 4]]), array([[5, 6],</a:t>
            </a:r>
          </a:p>
          <a:p>
            <a:r>
              <a:rPr lang="en-US" sz="2800" b="1" dirty="0"/>
              <a:t>       [7, 8]]), array([[ 9, 10],</a:t>
            </a:r>
          </a:p>
          <a:p>
            <a:r>
              <a:rPr lang="en-US" sz="2800" b="1" dirty="0"/>
              <a:t>       [11, 12]])]</a:t>
            </a:r>
          </a:p>
        </p:txBody>
      </p:sp>
    </p:spTree>
    <p:extLst>
      <p:ext uri="{BB962C8B-B14F-4D97-AF65-F5344CB8AC3E}">
        <p14:creationId xmlns:p14="http://schemas.microsoft.com/office/powerpoint/2010/main" val="13833263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286" y="310500"/>
            <a:ext cx="8128000" cy="5632311"/>
          </a:xfrm>
          <a:prstGeom prst="rect">
            <a:avLst/>
          </a:prstGeom>
        </p:spPr>
        <p:txBody>
          <a:bodyPr wrap="square">
            <a:spAutoFit/>
          </a:bodyPr>
          <a:lstStyle/>
          <a:p>
            <a:pPr algn="just"/>
            <a:r>
              <a:rPr lang="en-US" sz="2400" b="1" dirty="0">
                <a:solidFill>
                  <a:srgbClr val="C00000"/>
                </a:solidFill>
              </a:rPr>
              <a:t>Splitting 2-D Arrays</a:t>
            </a:r>
          </a:p>
          <a:p>
            <a:pPr algn="just"/>
            <a:endParaRPr lang="en-US" sz="2400" b="1" dirty="0"/>
          </a:p>
          <a:p>
            <a:pPr algn="just"/>
            <a:r>
              <a:rPr lang="en-US" sz="2400" b="1" dirty="0">
                <a:solidFill>
                  <a:srgbClr val="002060"/>
                </a:solidFill>
              </a:rPr>
              <a:t>In addition, you can specify which axis you want to do the split around.</a:t>
            </a:r>
          </a:p>
          <a:p>
            <a:pPr algn="just"/>
            <a:endParaRPr lang="en-US" sz="2400" b="1" dirty="0">
              <a:solidFill>
                <a:srgbClr val="002060"/>
              </a:solidFill>
            </a:endParaRPr>
          </a:p>
          <a:p>
            <a:pPr algn="just"/>
            <a:r>
              <a:rPr lang="en-US" sz="2400" b="1" dirty="0">
                <a:solidFill>
                  <a:srgbClr val="002060"/>
                </a:solidFill>
              </a:rPr>
              <a:t>The example below also returns three 2-D arrays, but they are split along the row (</a:t>
            </a:r>
            <a:r>
              <a:rPr lang="en-US" sz="2400" b="1" dirty="0">
                <a:solidFill>
                  <a:srgbClr val="C00000"/>
                </a:solidFill>
              </a:rPr>
              <a:t>axis=1</a:t>
            </a:r>
            <a:r>
              <a:rPr lang="en-US" sz="2400" b="1" dirty="0">
                <a:solidFill>
                  <a:srgbClr val="002060"/>
                </a:solidFill>
              </a:rPr>
              <a:t>).</a:t>
            </a:r>
          </a:p>
          <a:p>
            <a:pPr algn="just"/>
            <a:endParaRPr lang="en-US" sz="2400" b="1" dirty="0">
              <a:solidFill>
                <a:srgbClr val="002060"/>
              </a:solidFill>
            </a:endParaRPr>
          </a:p>
          <a:p>
            <a:pPr algn="just"/>
            <a:r>
              <a:rPr lang="en-US" sz="2400" b="1" dirty="0">
                <a:solidFill>
                  <a:srgbClr val="002060"/>
                </a:solidFill>
              </a:rPr>
              <a:t>Example:</a:t>
            </a:r>
          </a:p>
          <a:p>
            <a:pPr algn="just"/>
            <a:endParaRPr lang="en-US" sz="2400" b="1" dirty="0"/>
          </a:p>
          <a:p>
            <a:pPr lvl="2" algn="just"/>
            <a:r>
              <a:rPr lang="en-US" sz="2400" b="1" dirty="0">
                <a:solidFill>
                  <a:srgbClr val="C00000"/>
                </a:solidFill>
              </a:rPr>
              <a:t>import </a:t>
            </a:r>
            <a:r>
              <a:rPr lang="en-US" sz="2400" b="1" dirty="0" err="1">
                <a:solidFill>
                  <a:srgbClr val="C00000"/>
                </a:solidFill>
              </a:rPr>
              <a:t>numpy</a:t>
            </a:r>
            <a:r>
              <a:rPr lang="en-US" sz="2400" b="1" dirty="0">
                <a:solidFill>
                  <a:srgbClr val="C00000"/>
                </a:solidFill>
              </a:rPr>
              <a:t> as np</a:t>
            </a:r>
          </a:p>
          <a:p>
            <a:pPr lvl="2" algn="just"/>
            <a:r>
              <a:rPr lang="en-US" sz="2400" b="1" dirty="0" err="1">
                <a:solidFill>
                  <a:srgbClr val="C00000"/>
                </a:solidFill>
              </a:rPr>
              <a:t>arr</a:t>
            </a:r>
            <a:r>
              <a:rPr lang="en-US" sz="2400" b="1" dirty="0">
                <a:solidFill>
                  <a:srgbClr val="C00000"/>
                </a:solidFill>
              </a:rPr>
              <a:t> = </a:t>
            </a:r>
            <a:r>
              <a:rPr lang="en-US" sz="2400" b="1" dirty="0" err="1">
                <a:solidFill>
                  <a:srgbClr val="C00000"/>
                </a:solidFill>
              </a:rPr>
              <a:t>np.array</a:t>
            </a:r>
            <a:r>
              <a:rPr lang="en-US" sz="2400" b="1" dirty="0">
                <a:solidFill>
                  <a:srgbClr val="C00000"/>
                </a:solidFill>
              </a:rPr>
              <a:t>([[1, 2, 3], [4, 5, 6], [7, 8, 9], [10, 11, 12], [13, 14, 15], [16, 17, 18]])</a:t>
            </a:r>
          </a:p>
          <a:p>
            <a:pPr lvl="2" algn="just"/>
            <a:r>
              <a:rPr lang="en-US" sz="2400" b="1" dirty="0" err="1">
                <a:solidFill>
                  <a:srgbClr val="C00000"/>
                </a:solidFill>
              </a:rPr>
              <a:t>newarr</a:t>
            </a:r>
            <a:r>
              <a:rPr lang="en-US" sz="2400" b="1" dirty="0">
                <a:solidFill>
                  <a:srgbClr val="C00000"/>
                </a:solidFill>
              </a:rPr>
              <a:t> = </a:t>
            </a:r>
            <a:r>
              <a:rPr lang="en-US" sz="2400" b="1" dirty="0" err="1">
                <a:solidFill>
                  <a:srgbClr val="C00000"/>
                </a:solidFill>
              </a:rPr>
              <a:t>np.array_split</a:t>
            </a:r>
            <a:r>
              <a:rPr lang="en-US" sz="2400" b="1" dirty="0">
                <a:solidFill>
                  <a:srgbClr val="C00000"/>
                </a:solidFill>
              </a:rPr>
              <a:t>(</a:t>
            </a:r>
            <a:r>
              <a:rPr lang="en-US" sz="2400" b="1" dirty="0" err="1">
                <a:solidFill>
                  <a:srgbClr val="C00000"/>
                </a:solidFill>
              </a:rPr>
              <a:t>arr</a:t>
            </a:r>
            <a:r>
              <a:rPr lang="en-US" sz="2400" b="1" dirty="0">
                <a:solidFill>
                  <a:srgbClr val="C00000"/>
                </a:solidFill>
              </a:rPr>
              <a:t>, 3, axis=1)</a:t>
            </a:r>
          </a:p>
          <a:p>
            <a:pPr lvl="2" algn="just"/>
            <a:r>
              <a:rPr lang="en-US" sz="2400" b="1" dirty="0">
                <a:solidFill>
                  <a:srgbClr val="C00000"/>
                </a:solidFill>
              </a:rPr>
              <a:t>print(</a:t>
            </a:r>
            <a:r>
              <a:rPr lang="en-US" sz="2400" b="1" dirty="0" err="1">
                <a:solidFill>
                  <a:srgbClr val="C00000"/>
                </a:solidFill>
              </a:rPr>
              <a:t>newarr</a:t>
            </a:r>
            <a:r>
              <a:rPr lang="en-US" sz="2400" b="1" dirty="0">
                <a:solidFill>
                  <a:srgbClr val="C00000"/>
                </a:solidFill>
              </a:rPr>
              <a:t>)</a:t>
            </a:r>
          </a:p>
        </p:txBody>
      </p:sp>
      <p:sp>
        <p:nvSpPr>
          <p:cNvPr id="3" name="Rectangle 2"/>
          <p:cNvSpPr/>
          <p:nvPr/>
        </p:nvSpPr>
        <p:spPr>
          <a:xfrm>
            <a:off x="9768115" y="1239413"/>
            <a:ext cx="2235199" cy="4524315"/>
          </a:xfrm>
          <a:prstGeom prst="rect">
            <a:avLst/>
          </a:prstGeom>
        </p:spPr>
        <p:txBody>
          <a:bodyPr wrap="square">
            <a:spAutoFit/>
          </a:bodyPr>
          <a:lstStyle/>
          <a:p>
            <a:r>
              <a:rPr lang="en-US" b="1" dirty="0"/>
              <a:t>[array([[ 1],</a:t>
            </a:r>
          </a:p>
          <a:p>
            <a:r>
              <a:rPr lang="en-US" b="1" dirty="0"/>
              <a:t>       [ 4],</a:t>
            </a:r>
          </a:p>
          <a:p>
            <a:r>
              <a:rPr lang="en-US" b="1" dirty="0"/>
              <a:t>       [ 7],</a:t>
            </a:r>
          </a:p>
          <a:p>
            <a:r>
              <a:rPr lang="en-US" b="1" dirty="0"/>
              <a:t>       [10],</a:t>
            </a:r>
          </a:p>
          <a:p>
            <a:r>
              <a:rPr lang="en-US" b="1" dirty="0"/>
              <a:t>       [13],</a:t>
            </a:r>
          </a:p>
          <a:p>
            <a:r>
              <a:rPr lang="en-US" b="1" dirty="0"/>
              <a:t>       [16]]), array([[ 2],</a:t>
            </a:r>
          </a:p>
          <a:p>
            <a:r>
              <a:rPr lang="en-US" b="1" dirty="0"/>
              <a:t>       [ 5],</a:t>
            </a:r>
          </a:p>
          <a:p>
            <a:r>
              <a:rPr lang="en-US" b="1" dirty="0"/>
              <a:t>       [ 8],</a:t>
            </a:r>
          </a:p>
          <a:p>
            <a:r>
              <a:rPr lang="en-US" b="1" dirty="0"/>
              <a:t>       [11],</a:t>
            </a:r>
          </a:p>
          <a:p>
            <a:r>
              <a:rPr lang="en-US" b="1" dirty="0"/>
              <a:t>       [14],</a:t>
            </a:r>
          </a:p>
          <a:p>
            <a:r>
              <a:rPr lang="en-US" b="1" dirty="0"/>
              <a:t>       [17]]), array([[ 3],</a:t>
            </a:r>
          </a:p>
          <a:p>
            <a:r>
              <a:rPr lang="en-US" b="1" dirty="0"/>
              <a:t>       [ 6],</a:t>
            </a:r>
          </a:p>
          <a:p>
            <a:r>
              <a:rPr lang="en-US" b="1" dirty="0"/>
              <a:t>       [ 9],</a:t>
            </a:r>
          </a:p>
          <a:p>
            <a:r>
              <a:rPr lang="en-US" b="1" dirty="0"/>
              <a:t>       [12],</a:t>
            </a:r>
          </a:p>
          <a:p>
            <a:r>
              <a:rPr lang="en-US" b="1" dirty="0"/>
              <a:t>       [15],</a:t>
            </a:r>
          </a:p>
          <a:p>
            <a:r>
              <a:rPr lang="en-US" b="1" dirty="0"/>
              <a:t>       [18]])]</a:t>
            </a:r>
          </a:p>
        </p:txBody>
      </p:sp>
    </p:spTree>
    <p:extLst>
      <p:ext uri="{BB962C8B-B14F-4D97-AF65-F5344CB8AC3E}">
        <p14:creationId xmlns:p14="http://schemas.microsoft.com/office/powerpoint/2010/main" val="2228166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5258</TotalTime>
  <Words>8722</Words>
  <Application>Microsoft Macintosh PowerPoint</Application>
  <PresentationFormat>Widescreen</PresentationFormat>
  <Paragraphs>1194</Paragraphs>
  <Slides>133</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133</vt:i4>
      </vt:variant>
    </vt:vector>
  </HeadingPairs>
  <TitlesOfParts>
    <vt:vector size="145" baseType="lpstr">
      <vt:lpstr>var(--font-primary)</vt:lpstr>
      <vt:lpstr>Aptos</vt:lpstr>
      <vt:lpstr>Aptos Display</vt:lpstr>
      <vt:lpstr>Arial</vt:lpstr>
      <vt:lpstr>Calibri</vt:lpstr>
      <vt:lpstr>Consolas</vt:lpstr>
      <vt:lpstr>Consolas</vt:lpstr>
      <vt:lpstr>Courier New</vt:lpstr>
      <vt:lpstr>Nunito</vt:lpstr>
      <vt:lpstr>Roboto</vt:lpstr>
      <vt:lpstr>Wingdings</vt:lpstr>
      <vt:lpstr>Office Theme</vt:lpstr>
      <vt:lpstr>Data Processing Programming</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NumPy Array in Python  </vt:lpstr>
      <vt:lpstr>What is a NumPy Array? </vt:lpstr>
      <vt:lpstr>Dimensionalities of array:</vt:lpstr>
      <vt:lpstr>PowerPoint Presentation</vt:lpstr>
      <vt:lpstr>PowerPoint Presentation</vt:lpstr>
      <vt:lpstr> Python Lists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DATA STRUCTUE IN PANDAS </vt:lpstr>
      <vt:lpstr>SERIES </vt:lpstr>
      <vt:lpstr>DataFrame</vt:lpstr>
      <vt:lpstr>Data Type of Columns</vt:lpstr>
      <vt:lpstr>PANEL</vt:lpstr>
      <vt:lpstr>DataFrame</vt:lpstr>
      <vt:lpstr>Structure</vt:lpstr>
      <vt:lpstr>pandas.DataFrame</vt:lpstr>
      <vt:lpstr>PowerPoint Presentation</vt:lpstr>
      <vt:lpstr>PowerPoint Presentation</vt:lpstr>
      <vt:lpstr>Example</vt:lpstr>
      <vt:lpstr>Example </vt:lpstr>
      <vt:lpstr>PowerPoint Presentation</vt:lpstr>
      <vt:lpstr>The following example shows how to create a DataFrame with a list of dictionaries, row indices, and column indices.</vt:lpstr>
      <vt:lpstr>Create a DataFrame from Dict of Series </vt:lpstr>
      <vt:lpstr>Column Addition</vt:lpstr>
      <vt:lpstr>Column Deletion</vt:lpstr>
      <vt:lpstr>PowerPoint Presentation</vt:lpstr>
      <vt:lpstr>Slicing in python </vt:lpstr>
      <vt:lpstr>Addition of rows</vt:lpstr>
      <vt:lpstr>Reindexing</vt:lpstr>
      <vt:lpstr>Concatenating objects</vt:lpstr>
      <vt:lpstr>Handling categorical data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Shakhnoza Muksimova</dc:creator>
  <cp:lastModifiedBy>Shakhnoza Muksimova</cp:lastModifiedBy>
  <cp:revision>4</cp:revision>
  <dcterms:created xsi:type="dcterms:W3CDTF">2024-07-08T09:50:14Z</dcterms:created>
  <dcterms:modified xsi:type="dcterms:W3CDTF">2025-09-18T00:09:59Z</dcterms:modified>
</cp:coreProperties>
</file>