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23" r:id="rId3"/>
    <p:sldId id="260" r:id="rId4"/>
    <p:sldId id="265" r:id="rId5"/>
    <p:sldId id="261" r:id="rId6"/>
    <p:sldId id="332" r:id="rId7"/>
    <p:sldId id="262" r:id="rId8"/>
    <p:sldId id="333" r:id="rId9"/>
    <p:sldId id="334" r:id="rId10"/>
    <p:sldId id="335" r:id="rId11"/>
    <p:sldId id="309" r:id="rId12"/>
    <p:sldId id="310" r:id="rId13"/>
    <p:sldId id="266" r:id="rId14"/>
    <p:sldId id="267" r:id="rId15"/>
    <p:sldId id="377" r:id="rId16"/>
    <p:sldId id="345" r:id="rId17"/>
    <p:sldId id="349" r:id="rId18"/>
    <p:sldId id="350" r:id="rId19"/>
    <p:sldId id="351" r:id="rId20"/>
    <p:sldId id="352" r:id="rId21"/>
    <p:sldId id="353" r:id="rId22"/>
    <p:sldId id="264" r:id="rId23"/>
    <p:sldId id="336" r:id="rId24"/>
    <p:sldId id="337" r:id="rId25"/>
    <p:sldId id="341" r:id="rId26"/>
    <p:sldId id="279" r:id="rId27"/>
    <p:sldId id="311" r:id="rId28"/>
    <p:sldId id="342" r:id="rId29"/>
    <p:sldId id="276" r:id="rId30"/>
    <p:sldId id="273" r:id="rId31"/>
    <p:sldId id="277" r:id="rId32"/>
    <p:sldId id="272" r:id="rId33"/>
    <p:sldId id="270" r:id="rId34"/>
    <p:sldId id="281" r:id="rId35"/>
    <p:sldId id="274" r:id="rId36"/>
    <p:sldId id="280" r:id="rId37"/>
    <p:sldId id="286" r:id="rId38"/>
    <p:sldId id="287" r:id="rId39"/>
    <p:sldId id="288" r:id="rId40"/>
    <p:sldId id="289" r:id="rId41"/>
    <p:sldId id="378" r:id="rId42"/>
    <p:sldId id="379" r:id="rId43"/>
    <p:sldId id="363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  <p:sldId id="374" r:id="rId63"/>
    <p:sldId id="375" r:id="rId64"/>
    <p:sldId id="376" r:id="rId65"/>
    <p:sldId id="325" r:id="rId66"/>
    <p:sldId id="326" r:id="rId67"/>
    <p:sldId id="327" r:id="rId68"/>
    <p:sldId id="328" r:id="rId69"/>
    <p:sldId id="329" r:id="rId70"/>
    <p:sldId id="299" r:id="rId71"/>
    <p:sldId id="301" r:id="rId72"/>
    <p:sldId id="306" r:id="rId73"/>
    <p:sldId id="298" r:id="rId74"/>
    <p:sldId id="307" r:id="rId75"/>
    <p:sldId id="290" r:id="rId76"/>
    <p:sldId id="291" r:id="rId77"/>
    <p:sldId id="292" r:id="rId78"/>
    <p:sldId id="293" r:id="rId79"/>
    <p:sldId id="295" r:id="rId80"/>
    <p:sldId id="308" r:id="rId81"/>
    <p:sldId id="294" r:id="rId82"/>
    <p:sldId id="330" r:id="rId83"/>
    <p:sldId id="331" r:id="rId84"/>
    <p:sldId id="300" r:id="rId85"/>
    <p:sldId id="312" r:id="rId86"/>
    <p:sldId id="313" r:id="rId87"/>
    <p:sldId id="314" r:id="rId88"/>
    <p:sldId id="315" r:id="rId89"/>
    <p:sldId id="316" r:id="rId90"/>
    <p:sldId id="317" r:id="rId91"/>
    <p:sldId id="318" r:id="rId92"/>
    <p:sldId id="319" r:id="rId93"/>
    <p:sldId id="320" r:id="rId94"/>
    <p:sldId id="321" r:id="rId95"/>
    <p:sldId id="322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5-09-21T03:23:04.3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0 805 0,'50'-25'93,"-50"1"-93,50-26 16,-25 0-16,25 0 0,-25 0 0,24-24 16,1 49-16,0-25 15,-25 0 1,0 25-1,0 0-15,0-25 0,24 1 32,-49 24-17,25 0-15,0 0 16,0 0 0,0 0-16,25 25 15,-25 0 1,0-25-16,0 0 15,24 25-15,1-25 16,-25 25 0,0 0-16,0 0 15,25 0-15,-1 0 16,-24 0-16,25 0 16,-25 0-16,50 0 15,-25 0-15,-1 0 16,-24 0-16,25 0 15,-25 0-15,0 0 16,0 0-16,25 25 16,-26-25-1,1 0-15,25 25 16,-25-25 0,0 0-1,0 0 1,0 25-16,25 0 31,-25-25-31,24 25 16,1-25-1,-25 25 1,0 0-16,25 0 16,0-25-16,-1 25 15,-24-1-15,50-24 16,-50 25-16,0 0 15,0-25-15,24 0 16,-49 25 0,50 0-1,-25 0 1,0-25 0,0 25-16,0 0 15,0-25 1,0 25-1,24 0 1,-24-25-16,0 25 16,0-25-1,0 0 126</inkml:trace>
  <inkml:trace contextRef="#ctx0" brushRef="#br0" timeOffset="1235">2416 556 0,'50'0'141,"-25"0"-126,-1 25 17,1-25-17,0 0 1,0 0 15,0 0-31,0 25 0,0-25 16,25 25-1,-1-25 1,-24 25-16,0-25 31,0 0-31,0 25 0,-25-75 188,0 0-173,-25-49 1,25 74 0,0-25-16,-25 0 15,25 25-15,-25-25 16,0 25-16,25 1 16,0-1-16,0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5:57:05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 24575,'5'0'0,"4"0"0,6 0 0,5 0 0,2 0 0,3 0 0,0 0 0,1 0 0,-1 0 0,1 0 0,4 0 0,0 0 0,5 0 0,-1 0 0,-1-4 0,-2-1 0,-2 0 0,-6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5:57:09.8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24575,'-1'1'0,"1"-1"0,-1 1 0,1 0 0,-1-1 0,1 1 0,-1 0 0,1 0 0,0 0 0,-1-1 0,1 1 0,0 0 0,0 0 0,0 0 0,-1-1 0,1 1 0,0 0 0,0 0 0,0 0 0,0 0 0,0 0 0,1-1 0,-1 1 0,0 0 0,0 0 0,0 0 0,1 0 0,-1-1 0,1 1 0,-1 0 0,0 0 0,1-1 0,-1 1 0,1 0 0,-1-1 0,1 1 0,0-1 0,-1 1 0,1 0 0,0-1 0,-1 1 0,1-1 0,0 0 0,0 1 0,-1-1 0,1 0 0,0 1 0,1-1 0,40 18 0,-11-10 0,0-1 0,0-2 0,57 2 0,101-8 0,-67-2 0,-98 3-1365,-3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6:03:30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0 377 24575,'2311'0'0,"-2274"-2"0,0-2 0,65-15 0,-60 10 0,74-6 0,404 12 0,-259 6 0,138-1 0,414-5 0,-180-42 0,-595 39 0,52-16 0,9-2 0,27 1 0,-20 3 0,160-11 0,-106 32 0,54-4 0,-162-4 0,89-23 0,12-3 0,-68 22-92,-45 8-121,0-2 1,0-2 0,0-2 0,-1-1 0,42-17 0,-59 16-6614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6:03:31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24575,'58'-1'0,"-36"-1"0,0 1 0,0 2 0,0 0 0,35 7 0,-54-8 0,-1 1 0,0 0 0,1-1 0,-1 1 0,0 1 0,0-1 0,1 0 0,-1 0 0,0 1 0,0-1 0,0 1 0,-1 0 0,1-1 0,0 1 0,-1 0 0,1 0 0,-1 0 0,1 0 0,-1 1 0,1 2 0,0-1 0,-1 1 0,0-1 0,0 1 0,0 0 0,-1 0 0,0-1 0,0 1 0,0 0 0,0-1 0,-2 6 0,-2 8 0,-1 0 0,0-1 0,-2 1 0,-11 23 0,13-33 16,-1 1 0,0-1 0,0 0 0,0-1-1,-15 14 1,-9 9-1476,15-11-5366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6:03:58.8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24575,'0'0'0,"8"0"0,9 0 0,3 0 0,8 0 0,7 0 0,6 0 0,4 0 0,9 0 0,5 0 0,7 0 0,4 0 0,8 0 0,-4 0 0,6 0 0,5 0 0,4 0 0,4 0 0,3 0 0,2 0 0,1 0 0,0 0 0,5 0 0,-4 0 0,-1 0 0,0 0 0,-11 0 0,-1 0 0,-14 0 0,-3 0 0,-3 0 0,-10 0 0,1 0 0,2 0 0,-2 0 0,3 0 0,-1 0 0,-3 0 0,-1 0 0,-8 0 0,3 0 0,-1 4 0,-5 2 0,-5-2 0,-5 1 0,-4 2 0,-4 1 0,-2 3 0,0-2 0,-2-1 0,6 3 0,0 3 0,0-2 0,4 3 0,4-2 0,5 2 0,-2-4 0,12 3 0,2 3 0,2-3 0,-1-3 0,-5 1 0,2-2 0,4-2 0,6-3 0,4-2 0,3-2 0,4 0 0,0-1 0,7-1 0,10 1 0,5-1 0,-1 1 0,-3 0 0,-10 0 0,1 0 0,-3 9 0,2 2 0,-10-1 0,-1-2 0,3-2 0,0-2 0,7-2 0,0-1 0,10-1 0,9 0 0,4-1 0,6 1 0,11 0 0,-2-1 0,14 6 0,-5 0 0,1 0 0,3 4 0,-5 4 0,-12-1 0,-11 3 0,-15-3 0,-15-2 0,-10 2 0,-8-2 0,-10-3 0,-2 3 0,-7-2 0,2-2 0,-4-1 0,-3-2 0,3-2 0,-2 0 0,-1-1 0,3 9 0,-1 1 0,3 0 0,3-2 0,-1-2 0,-3-2 0,-2-2 0,-3-1 0,2-1 0,-1-1 0,4 1 0,-2 0 0,4-1 0,3 1 0,-1 0 0,-3 0 0,-4 0 0,-2 0 0,-2 0 0,-7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6:04:00.7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9.53516"/>
      <inkml:brushProperty name="anchorY" value="-1762.99316"/>
      <inkml:brushProperty name="scaleFactor" value="0.5"/>
    </inkml:brush>
  </inkml:definitions>
  <inkml:trace contextRef="#ctx0" brushRef="#br0">1 1 24575,'0'0'0,"12"4"0,15 6 0,13 5 0,13 0 0,9 7 0,3 2 0,8 2 0,-7-4 0,-8-6 0,-11 1 0,-13-1 0,-12 8 0,-15-4 0,-6 2 0,-10-5 0,-2 1 0,-4 1 0,-4-4 0,-2-4 0,-7 2 0,-1-4 0,-1-2 0,-5-2 0,-3-3 0,1 0 0,1-2 0,4 0 0,2-1 0,-2 1 0,1 4 0,-4 6 0,6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7:00:33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 24575,'41'0'0,"413"-19"0,-353 11 0,151 8 0,-102 3 0,-10-3-1365,-109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7:00:34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0 24575,'13'1'0,"-1"1"0,1 0 0,-1 1 0,0 0 0,0 1 0,0 0 0,0 1 0,-1 0 0,0 1 0,0 0 0,0 1 0,-1 0 0,0 0 0,-1 2 0,1-1 0,-1 1 0,-1 0 0,0 1 0,0 0 0,-1 0 0,0 0 0,-1 1 0,9 19 0,-14-28 0,-1 0 0,1 0 0,0-1 0,-1 1 0,1 0 0,-1 0 0,1 0 0,-1 0 0,0-1 0,0 1 0,1 0 0,-2 0 0,1 0 0,0 0 0,0 0 0,0 0 0,-1 0 0,1-1 0,-1 1 0,0 0 0,1 0 0,-1-1 0,0 1 0,0 0 0,0-1 0,0 1 0,-1-1 0,1 1 0,0-1 0,0 0 0,-1 1 0,1-1 0,-1 0 0,0 0 0,1 0 0,-1 0 0,0 0 0,1 0 0,-1-1 0,0 1 0,0 0 0,1-1 0,-1 0 0,-3 1 0,-12 2 0,0-1 0,-1 0 0,1-1 0,-20-2 0,8 1 0,14 1-227,1 1-1,0 1 1,0 0-1,0 1 1,-21 8-1,14-4-6598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7:00:53.5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24575,'2741'0'0,"-2705"2"0,52 8 0,27 3 0,-90-11 0,0 2 0,0 0 0,45 16 0,-3-2 0,-10-8 0,2-2 0,-1-4 0,91-3 0,29 2 0,-158-1 11,0 1 1,0 1-1,-1 1 0,1 0 0,21 11 0,93 47-464,-86-39-526,-24-12-5847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7:00:55.2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1 24575,'1'2'0,"0"0"0,-1 0 0,1 0 0,0 0 0,0 0 0,1 0 0,-1 0 0,0 0 0,1-1 0,-1 1 0,3 2 0,4 5 0,52 77 0,58 79 0,-1 2 0,-116-166 0,0 0 0,0-1 0,0 1 0,-1-1 0,1 1 0,0 0 0,-1 0 0,1-1 0,-1 1 0,1 0 0,-1 0 0,1 0 0,-1 0 0,0 0 0,1 0 0,-1-1 0,0 1 0,1 0 0,-1 0 0,0 0 0,0 0 0,0 0 0,0 0 0,0 0 0,0 0 0,0 0 0,-1 0 0,1 0 0,0 0 0,0 0 0,-1 0 0,1 0 0,-1 0 0,1-1 0,-1 1 0,1 0 0,-1 0 0,1 0 0,-1-1 0,0 1 0,1 0 0,-1-1 0,0 1 0,0 0 0,1-1 0,-1 1 0,0-1 0,0 1 0,0-1 0,0 0 0,0 1 0,0-1 0,0 0 0,0 0 0,0 0 0,1 1 0,-1-1 0,0 0 0,-2 0 0,-13 2 0,1-1 0,0 0 0,-18-1 0,15-1 0,-258-2-1365,245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5-09-21T03:23:06.7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0 500 0,'25'-25'31,"24"-25"-16,-49 25 1,50 0-16,-25-25 0,25 0 16,0 1-1,-1 24-15,-24 0 16,50-25 0,25-25-1,-50 75 1,-1-25-1,1 0 1,-25 25 0,25 0-1,-25 0 1,0 0 0,0 0-1,49 0 1,-49 25 15,25 0-31,-25-25 0,0 25 16,0-25-16,0 25 15,-1 0-15,1 0 16,25 25-16,-25-50 16,25 49-16,-25-24 15,0-25 1,0 0-1,-1 25 1,26 0 15,-25-25 1,-25 25-1,25-25-16</inkml:trace>
  <inkml:trace contextRef="#ctx0" brushRef="#br0" timeOffset="1028">1021 350 0,'25'0'16,"-1"0"-16,1 0 31,0 0-15,25 0-1,-25 0 1,50 0-16,-50 0 16,-1 0-1,26 25-15,-25-25 16,25 0-1,-25 25 1,0 0-16,0-25 16,0 0-1,-1 0 1,1 25-16,0-25 62,0 0-62,0 0 110,-25-50-95,-50 25-15,25-25 16,25 0 0,-25 25-16,1 25 0,24-24 15,-25-1-15,25 0 16,0 0 156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7:09:26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24575,'2642'0'0,"-2594"3"0,0 2 0,60 13 0,27 4 0,20 0-1365,-125-19-5461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7:09:27.5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24575,'0'3'0,"1"1"0,0-1 0,0 1 0,0-1 0,0 0 0,0 1 0,0-1 0,1 0 0,0 0 0,0 0 0,0 0 0,0 0 0,0 0 0,0 0 0,1-1 0,-1 1 0,1-1 0,3 2 0,60 39 0,-44-31 0,58 33 0,89 34 0,-111-54 0,-57-24 0,1-1 0,-1 0 0,0 1 0,1 0 0,-1-1 0,0 1 0,0 0 0,1-1 0,-1 1 0,0 0 0,0 0 0,0 0 0,0 0 0,0 0 0,0 0 0,0 1 0,0-1 0,0 0 0,-1 0 0,1 1 0,0-1 0,-1 0 0,1 1 0,0 2 0,-2-3 0,1 1 0,-1-1 0,1 1 0,-1 0 0,0-1 0,1 1 0,-1-1 0,0 1 0,0-1 0,0 0 0,0 1 0,0-1 0,-1 0 0,1 0 0,0 0 0,0 1 0,-3 0 0,-10 7 0,-1-1 0,1 0 0,-22 7 0,27-11 0,-18 8 0,0 1 0,1 2 0,0 0 0,2 2 0,-28 23 0,32-25 15,-2 0 0,-33 17 0,10-7-1425,24-12-5416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7:09:29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24575,'2343'0'0,"-2281"3"0,0 4 0,-1 2 0,77 21 0,-70-13 0,0-4 0,82 6 0,-28-17-1365,-93-2-5461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7:09:30.8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399 1 24575,'5'1'0,"1"0"0,-1 0 0,0 1 0,1 0 0,-1 0 0,0 0 0,0 1 0,0-1 0,0 1 0,5 5 0,11 5 0,281 136 0,-165-84 0,-120-57 0,-1 0 0,-1 1 0,0 0 0,0 2 0,16 13 0,-30-23 0,-1-1 0,1 1 0,0 0 0,0-1 0,-1 1 0,1 0 0,0 0 0,-1 0 0,1 0 0,-1-1 0,1 1 0,-1 0 0,1 0 0,-1 0 0,0 0 0,0 0 0,1 0 0,-1 0 0,0 0 0,0 0 0,0 0 0,0 0 0,0 0 0,0 0 0,0 0 0,0 1 0,-1-1 0,1 0 0,0-1 0,-1 1 0,1 0 0,0 0 0,-1 0 0,0 0 0,1 0 0,-1 0 0,1 0 0,-1-1 0,0 1 0,1 0 0,-1 0 0,0-1 0,0 1 0,0 0 0,0-1 0,1 1 0,-1-1 0,-2 1 0,-6 4 0,0 0 0,-1-1 0,-20 6 0,22-7 0,-107 28 0,-1-6 0,-172 17 0,130-22 0,-79 15-1365,193-26-5461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7:20:53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101 865 24575,'8'1'0,"0"0"0,0 1 0,0 0 0,0 1 0,0 0 0,10 5 0,12 4 0,14-1 0,1-2 0,65 6 0,-88-13 0,60 5 0,0-4 0,98-9 0,-169 4 0,-1-1 0,0 0 0,0 0 0,-1-1 0,1 0 0,-1 0 0,1-1 0,13-10 0,26-13 0,-5 8 0,125-52 0,-148 65 0,0-2 0,0 0 0,-1-1 0,0-1 0,-1-1 0,0 0 0,28-26 0,-37 29 0,-1-1 0,-1 0 0,0-1 0,0 0 0,-1 0 0,0 0 0,-1-1 0,0 0 0,-1-1 0,0 1 0,-1-1 0,-1 0 0,0 0 0,2-17 0,-1-23 0,-2 1 0,-8-98 0,5 144 0,-1 0 0,1 1 0,-1-1 0,-1 0 0,1 1 0,-1-1 0,0 1 0,0 0 0,0 0 0,-1 0 0,1 0 0,-1 0 0,-1 1 0,1 0 0,0 0 0,-9-6 0,-3-1 0,1 2 0,-1-1 0,-1 2 0,-19-8 0,2 4 0,1 2 0,-2 1 0,-60-7 0,-109 1 0,120 11 0,67 3 0,-94-7 0,-141 10 0,244-1 0,-1 1 0,1 0 0,-1 0 0,1 1 0,0 0 0,0 1 0,0-1 0,0 1 0,1 1 0,-1 0 0,1 0 0,-9 8 0,-8 10 0,-41 51 0,14-17 0,40-45 0,1 0 0,0 0 0,0 1 0,1 0 0,1 1 0,0 0 0,1 0 0,1 0 0,0 1 0,1 0 0,0 0 0,1 1 0,1-1 0,1 1 0,0 0 0,0 23 0,-9 110 0,0-2 0,11-134 0,0 0 0,1 0 0,0 0 0,1-1 0,0 1 0,1 0 0,10 23 0,-11-31 0,1 0 0,-1-1 0,1 1 0,1-1 0,-1 0 0,1 0 0,-1 0 0,1-1 0,0 1 0,1-1 0,-1 0 0,1 0 0,-1 0 0,1 0 0,0-1 0,0 0 0,0 0 0,0-1 0,0 1 0,0-1 0,11 1 0,-2 1 30,1-2 0,0 0 0,22-1 0,-32-1-117,-1 1-1,0-1 1,0 0 0,0 0-1,0 0 1,0 0 0,0-1-1,0 1 1,0-1-1,0 0 1,-1-1 0,1 1-1,-1 0 1,1-1 0,-1 0-1,5-5 1,3-8-6739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7:20:56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207 965 24575,'78'1'0,"-9"1"0,119-13 0,-169 8 0,0 0 0,0-1 0,0-1 0,0-1 0,-1-1 0,0 0 0,-1-2 0,1 1 0,-2-2 0,31-22 0,-35 20 0,-1 0 0,1 0 0,-2-1 0,0 0 0,0-1 0,-2 0 0,1-1 0,-2 0 0,0 0 0,6-20 0,28-43 0,-34 67 0,0-1 0,-1 0 0,0 0 0,0 0 0,-1 0 0,-1-1 0,0 0 0,-1 0 0,2-21 0,-4 18 0,1-137 0,-2 139 0,-2 0 0,1-1 0,-2 1 0,0 0 0,-1 0 0,0 0 0,-1 0 0,-8-14 0,6 16 0,-1 0 0,-1 1 0,0 0 0,0 1 0,-1 0 0,-1 0 0,1 1 0,-2 1 0,1-1 0,-1 2 0,0 0 0,-1 0 0,1 1 0,-1 1 0,-1 0 0,1 1 0,-1 0 0,1 1 0,-22-2 0,-260 0 0,181 7 0,93-2 0,1 1 0,0 1 0,-1 1 0,1 0 0,0 2 0,-33 11 0,47-13 0,-1-1 0,1 1 0,0 1 0,0-1 0,0 1 0,1 0 0,-1 0 0,1 0 0,0 1 0,0 0 0,0 0 0,1 0 0,0 1 0,0 0 0,0-1 0,1 1 0,-1 0 0,1 1 0,1-1 0,-1 1 0,1-1 0,1 1 0,-2 7 0,-1 36 0,3 1 0,6 65 0,0 7 0,-5-111 0,2 0 0,0 0 0,0 0 0,1-1 0,1 0 0,0 1 0,0-1 0,12 20 0,56 81 0,-68-106 0,8 10-170,1 0-1,1-1 0,0 0 1,1-1-1,0 0 0,1-2 1,35 22-1,-38-27-6655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7:20:59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24575,'5'0'0,"9"0"0,6 0 0,9 0 0,4 0 0,-1 0 0,0 0 0,-2 0 0,2 0 0,0 0 0,3 0 0,0 0 0,2 0 0,-5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7:20:59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0 140 24575,'7'-4'0,"-1"0"0,1 0 0,0 0 0,0 1 0,0 0 0,1 1 0,-1 0 0,1 0 0,12-2 0,16-4 0,-15 0 0,1 1 0,-1 1 0,1 2 0,0 0 0,1 1 0,23 0 0,1 0 0,1-1 0,75-18 0,-18 2 0,-66 10-1365,-24 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5-09-21T03:23:09.1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0 628 0,'50'-25'16,"-25"0"-16,100-100 31,-76 75-31,1 25 15,-25-24-15,50 24 16,-50-25-16,0 50 16,24-50-16,-24 25 15,0 0 1,0 0-16,25 1 16,-25-1-1,25 0-15,-25 0 16,0 0-16,-1 25 15,1 0-15,0 0 16,0 0-16,0 0 16,0 0-16,0 0 15,0 0 1,0 0-16,24 0 16,-24 0-16,0 0 15,0 0-15,50 0 16,-50 25 31,0-25-32,0 0 1,24 25 0,-49 0-16,25-25 31,25 25-31,-50-1 0,25-24 15,-25 25-15,50-25 0,-25 25 16,0 0 0,-1-25-16,1 25 15,0 0-15,0-25 16,0 25-16,0-25 16,0 25-16,0 0 15,0 0 1,0-25-16,-25 49 31,24-49-31,-24 25 16,25-25-1,-25 25 1,25 0 0,0 0-16,-25 0 15,25 0 16,-25 0 94</inkml:trace>
  <inkml:trace contextRef="#ctx0" brushRef="#br0" timeOffset="1077">1519 528 0,'25'0'78,"0"0"-62,0 0-16,0 0 15,0 0-15,0 0 16,25 25-16,-25 0 15,24-25 1,-49 25 0,50 0-16,-25-1 15,25 1 1,0 0 0,-25 0-16,0 25 15,-1-50-15,1 25 16,0-25-16,-25 25 15,25-25-15,0 25 16,-25-50 125,0-75-126,0 50-15,-25 25 16,25 1-16,-25-26 16,25 25-1,0 0 1,0 0-16,-25 0 15,25 0 1,-25 0 0,1-25-1,24 1 1,-25-1 0,0 50-1,25-25-15,-25 25 16,25-25 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5-09-21T03:23:11.2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0 675 0,'50'-25'16,"-50"1"-1,25 24-15,0-25 16,25 0-16,0-25 16,24 0-16,1-25 15,-25 26-15,25-51 16,24 25-16,-49 25 15,0-24-15,-25 49 16,0 0-16,-1 25 125,1 0-109,0 0-16,0 25 15,-25 0 1,0 25-16,25-1 0,0-24 16,-25 25-16,25 0 15,0 0 1,-25-1-16,25-24 15,0 0-15,-25 0 32,0 0-32,0 0 15,24-25 17,-24 25 108</inkml:trace>
  <inkml:trace contextRef="#ctx0" brushRef="#br0" timeOffset="949">922 576 0,'0'-25'15,"25"25"173,24 0-173,-24 25-15,0 0 32,0-25-17,0 0 63,0 0-62,0 0 31,0 0-31,-25-25 30,0-25-46,0 0 16,0 0-16,0-49 16,0 49-16,-25-50 15,25 50-15,0 1 16,0 24 0,0 0-16,-25 25 78,0 0-63,25 50-15,-25-1 16,25-24-16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5-09-21T03:23:14.0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0 374 0,'0'25'15,"0"-75"110,25 25-125,0-24 16,24-1-16,1 25 16,0 0-16,0-25 15,0 50-15,49-25 16,-49 0 0,0 25-16,25-24 0,-26-1 15,1 0 1,25 25-16,0 0 15,-51 0-15,26 0 16,0 0-16,0 0 16,0 0-16,24 0 15,-24 0-15,-25 0 16,0 0-16,25 0 16,0 0-16,-1 0 15,-24 25 16,25-25-15,-25 25-16,0-25 16,-25 24-16,25 1 15,0-25-15,0 50 16,-25-25-16,25 0 16,24 25-16,-49-25 15,25 0-15,0 49 16,-25-49-16,25 0 15,0 25 1,-25-25 78</inkml:trace>
  <inkml:trace contextRef="#ctx0" brushRef="#br0" timeOffset="818">1494 424 0,'50'0'0,"-25"25"0,24 0 0,1 0 15,-25 0 1,0-25-16,0 0 15,0 25 17,0 0-32,25-25 15,-1 24 1,-24-24 109,-25-24-94,0-51-31,0 25 16,-25 0-16,25 25 15,-25-49 1,25 49-16,-24-25 16,-1 25-1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5-09-21T03:23:15.9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0 425 0,'25'-25'16,"-1"25"0,26 0 15,-25-50-15,0 50-16,0-49 15,0 24-15,25-25 16,-1 25-16,1-25 15,0 25-15,25-24 16,-25 49-16,-1-50 16,1 25-16,0 25 15,-25 0 1,25 0-16,0 0 16,-26 0-16,1 0 15,50 0-15,-50 0 16,25 0-16,-25 0 15,24 25-15,1-25 16,25 25-16,-50-25 16,0 25-16,0-1 31,0 1-31,-1-25 16,1 25-16,0 25 15,0-25 1,-25 0-16,25 0 15,0 0-15,-25 0 16,25-25-16,-25 49 31,25-24-31,0 0 0,-25 0 47,25-25-16,-25 25 110</inkml:trace>
  <inkml:trace contextRef="#ctx0" brushRef="#br0" timeOffset="1136">1295 575 0,'24'0'15,"76"24"16,-75-24-31,0 25 0,50 0 16,-51 0-16,26-25 16,0 25-1,-25 0-15,0-25 32,25 0-32,-25 25 0,0-25 31,-1-25 109,-24 0-140,0 0 16,0-25-16,0 25 16,0 1-16,0-26 15,0-25-15,0 50 16,-24-25-16,24 25 16,0 1-1,0-1-15,0 0 16,0 0 124,0 0-140,0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5:52:53.4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228 26 24575,'0'0'0,"-5"0"0,-15 10 0,-5 10 0,-10 5 0,5 4 0,0-5 0,2 0 0,6-1 0,6 0 0,7 0 0,4 1 0,3 0 0,1 0 0,2 5 0,0 6 0,1 0 0,-1-1 0,-1-3 0,5 4 0,6-7 0,-1-2 0,4-2 0,-2 0 0,3-1 0,2-4 0,3-1 0,-4 1 0,2-4 0,-4 2 0,2-4 0,1 1 0,2-3 0,7-2 0,7-4 0,-4 4 0,4-3 0,9 0 0,-1 2 0,3 5 0,-3-2 0,1-1 0,2 2 0,-4-2 0,6-2 0,-3-3 0,6-1 0,7-2 0,-5-2 0,1 0 0,-7 0 0,-5-1 0,-1 1 0,-4 4 0,7 1 0,2 0 0,3-1 0,6-1 0,-2-1 0,-1-1 0,4-1 0,-5 0 0,0 0 0,-1 0 0,5 0 0,-5 0 0,5-1 0,0 1 0,-5 0 0,4 0 0,-6 0 0,1 0 0,-1 0 0,-4 0 0,-5 0 0,-4 0 0,-4 0 0,-2 0 0,-2 0 0,4-10 0,0-5 0,-5-5 0,-6-3 0,4-2 0,-5-1 0,1 0 0,-4 0 0,-3 0 0,-4 1 0,6 0 0,-1 0 0,-1 0 0,-3 0 0,-3 1 0,-2-1 0,-1 0 0,-2 1 0,0-1 0,-1 1 0,1-6 0,-5 0 0,-10-4 0,-6-5 0,-3 6 0,-8 7 0,-10 8 0,5 2 0,1 6 0,-1-2 0,-3 3 0,3-2 0,-2 1 0,-3 2 0,-2 3 0,-2 1 0,3 3 0,4 0 0,0 1 0,3 0 0,-1-4 0,2-1 0,2 1 0,3 0 0,2 1 0,2 1 0,1-4 0,1 1 0,-5-1 0,-6 2 0,1 1 0,0 2 0,-2-5 0,1 1 0,-2-5 0,2 1 0,-4 1 0,4 2 0,1 2 0,3 2 0,3 1 0,-4 0 0,2 2 0,0-1 0,-3 0 0,-4 1 0,1-1 0,1 0 0,-2 0 0,3 0 0,1 0 0,3 0 0,-2 0 0,0 0 0,2 0 0,1 0 0,2 0 0,1 0 0,0 0 0,1 0 0,1 0 0,0 0 0,-1 0 0,1 0 0,-5-5 0,-6 0 0,0 0 0,-3 1 0,1 1 0,-3 1 0,3 1 0,-2 1 0,8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5:52:56.4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95.77075"/>
      <inkml:brushProperty name="anchorY" value="1295.22778"/>
      <inkml:brushProperty name="scaleFactor" value="0.5"/>
    </inkml:brush>
  </inkml:definitions>
  <inkml:trace contextRef="#ctx0" brushRef="#br0">1826 128 24575,'0'0'0,"0"-9"0,-9-7 0,-7-4 0,-14 1 0,-3-1 0,-7 4 0,0 4 0,3 4 0,3 4 0,3 1 0,3 3 0,2 0 0,0 1 0,2 0 0,-5 0 0,0-1 0,-5 0 0,1 1 0,-5-1 0,3 0 0,-9 0 0,-2 0 0,2 0 0,3 0 0,6 0 0,3 0 0,4 0 0,2 0 0,1 0 0,1 0 0,-5 0 0,0 0 0,-5 0 0,1 0 0,1 0 0,-4 0 0,2 0 0,-3 0 0,-7 0 0,-5 0 0,-1 0 0,3 4 0,0 1 0,6 0 0,-1 4 0,-1 0 0,0 3 0,-3 3 0,4 3 0,9 4 0,4-4 0,4 1 0,7 1 0,5 6 0,5 2 0,5 0 0,2 0 0,-4-1 0,1 5 0,0-1 0,1 4 0,1-1 0,1 4 0,0 3 0,1 2 0,0-2 0,0-3 0,5 6 0,5-3 0,5-3 0,-1 5 0,4-2 0,-4-3 0,7-3 0,1-5 0,-2-2 0,6-2 0,0-1 0,-5 0 0,1-6 0,-1-5 0,1 0 0,6 1 0,0 2 0,1-3 0,4 3 0,5-4 0,3 2 0,-1-3 0,-2-3 0,6-3 0,1-3 0,3-1 0,2-2 0,0 0 0,5-1 0,0 1 0,0-1 0,4 1 0,4-5 0,3 0 0,-1 0 0,-8-9 0,1 1 0,-2-4 0,-3-3 0,-1-1 0,-7-2 0,-5 4 0,-6 4 0,-4 5 0,-3-1 0,-7-2 0,3 2 0,-4-3 0,0 3 0,-4-3 0,6-2 0,1 2 0,-2-3 0,4 0 0,-3-3 0,0-2 0,1-6 0,-5-1 0,1-1 0,-4 1 0,0 1 0,3 1 0,-4 1 0,-2 0 0,-4 1 0,3-4 0,-3-5 0,-1-6 0,-2-3 0,-1 1 0,-2-2 0,0 4 0,-1 4 0,-1 4 0,1 3 0,0 2 0,0-3 0,-6 1 0,1 0 0,-10 1 0,-9 5 0,-4 7 0,-3 6 0,1 4 0,-4 4 0,0 2 0,2 0 0,2 2 0,2-1 0,6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5:53:11.7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762.03101"/>
      <inkml:brushProperty name="anchorY" value="2640.17969"/>
      <inkml:brushProperty name="scaleFactor" value="0.5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7EADD-09A7-47E7-B028-F57F0A03265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28174-1DA3-4524-BB2D-E319503C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8174-1DA3-4524-BB2D-E319503CE4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70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8174-1DA3-4524-BB2D-E319503CE4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8174-1DA3-4524-BB2D-E319503CE4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8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8174-1DA3-4524-BB2D-E319503CE4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7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28174-1DA3-4524-BB2D-E319503CE4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7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28174-1DA3-4524-BB2D-E319503CE4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4443-376B-4680-2BF9-DCC8DB4FA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158AF-DD6B-48A9-B24E-E30EA0B82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90151-5FC9-8F7E-4B6F-51C64CA9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1D-B59C-4169-A84F-08B88FC2DE90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AFE3-960C-3746-E7CF-691CBBDE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BFEA-26B0-37D4-2BD2-BB5B1B32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A0BB-6B2C-4A52-8DA6-CA2DF889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AE02-38E2-38C2-2A58-FBE4DBD2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7F297-FF2F-E4F2-D3FB-E431426E4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143CE-7D99-2A55-5A4E-717C3B79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1D-B59C-4169-A84F-08B88FC2DE90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A6014-B494-04AE-1656-54EC91CF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6E9E3-8F62-B0D5-0A11-C3FAF250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A0BB-6B2C-4A52-8DA6-CA2DF889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DB7E5-3192-8FEC-0546-A4316AB0D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D5D2E-8941-AB2F-BF03-79A015FB1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39E3-5B1B-1D20-E692-0DAB2DD2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1D-B59C-4169-A84F-08B88FC2DE90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C654-6D1B-3096-AD95-E5A2F7E5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A8AAC-BFC2-E9FC-8B76-25CB3A3C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A0BB-6B2C-4A52-8DA6-CA2DF889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6DA0-53C2-D054-AF5E-6BE4DFCC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8707-D985-3961-BBA9-A3A7404E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2C885-BED8-5041-428A-17D9B698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1D-B59C-4169-A84F-08B88FC2DE90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B5635-26DF-84B6-FEC6-DDE0BE47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D6169-2C38-4606-6717-D3786C5C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A0BB-6B2C-4A52-8DA6-CA2DF889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0BD8-39BD-33DA-03B8-79EBBCE1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5AA3-54DF-0D7E-D346-ED844EE8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473B4-195D-72EC-2D69-33AD840D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1D-B59C-4169-A84F-08B88FC2DE90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7366-EF2C-0FB3-8CA4-AADC9158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1D325-1C8C-87B7-DDD4-0BDB1A8D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A0BB-6B2C-4A52-8DA6-CA2DF889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DEAD-2E75-40A8-EB78-106D308A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86646-C15C-9933-90B0-E35B9EA56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22D84-733E-587C-7752-976B710E0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0C89F-8BBF-A00D-FF71-37DD64DB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1D-B59C-4169-A84F-08B88FC2DE90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4213C-26D3-665D-3F18-AB500E61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933-5755-314E-1D82-305CDE1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A0BB-6B2C-4A52-8DA6-CA2DF889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3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2BC5-7474-C9AD-C1D1-E143A733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C18EF-72BE-0200-73A5-BCEE26F9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07FB1-DC6E-ED38-647F-54354BD03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6188D-F1CC-ECA1-21DE-D2D39F0E8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D7B1C-BFBB-94AD-9741-E5CC0B92D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49487-915D-E245-D9B5-09A303A9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1D-B59C-4169-A84F-08B88FC2DE90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50D9E-A291-7378-565C-F684A486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17975-943E-5483-DA79-40EC0A7E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A0BB-6B2C-4A52-8DA6-CA2DF889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9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0C76-43E1-38FB-04D0-839349E2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41AD9-8C14-3507-9280-C6525357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1D-B59C-4169-A84F-08B88FC2DE90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DB89D-9061-A6D2-84D0-22B55346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D43CE-C9E1-8A4A-C6F7-68263091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A0BB-6B2C-4A52-8DA6-CA2DF889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2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92944-2D4C-488D-CCBC-7137F296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1D-B59C-4169-A84F-08B88FC2DE90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77EA5-1EDB-881C-FEB9-BF8F3CF8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E82BB-EEBB-26CF-EBB0-70651D86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A0BB-6B2C-4A52-8DA6-CA2DF889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DE8E-33E5-9FB9-7578-E22206AA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426E-E826-51A4-E27F-0D65C1078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69DEA-D574-F2CC-08AD-BBBB758BC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92AEE-0702-3261-A2D6-84311BCA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1D-B59C-4169-A84F-08B88FC2DE90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06341-F1A8-B614-69AA-829E9563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17C81-D86D-451F-4A33-DFB29CA5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A0BB-6B2C-4A52-8DA6-CA2DF889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3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A6A0-A7BE-83F6-FB9A-D11FC32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47FA5-47CC-F79D-8B85-E0D8FDDD8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C228E-CF2A-E65C-CBCB-6BDE4499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A9DF7-61C3-B0F1-D177-9F3E26B8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1D-B59C-4169-A84F-08B88FC2DE90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2EA8C-0434-9D19-01DC-1A0AB1FB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7CB89-CBEC-DF5A-B6B4-AFD26B6D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A0BB-6B2C-4A52-8DA6-CA2DF889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9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6C03F-50D7-8D54-E402-E012C7B2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FE835-901E-092B-DACD-0DF7B3D6B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35F9-FA61-E76F-FEED-56FE785EC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CC11D-B59C-4169-A84F-08B88FC2DE90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9E0A-2569-71DF-75CA-9AFAEF609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C4AE2-50A5-7148-35FB-8816EB457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A0BB-6B2C-4A52-8DA6-CA2DF889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JTKf-a1JpU&amp;t=24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XX47hS2KLw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PfgB4ew3RY" TargetMode="External"/><Relationship Id="rId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aFPbb66Dx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40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customXml" Target="../ink/ink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30.png"/><Relationship Id="rId5" Type="http://schemas.openxmlformats.org/officeDocument/2006/relationships/customXml" Target="../ink/ink8.xml"/><Relationship Id="rId10" Type="http://schemas.openxmlformats.org/officeDocument/2006/relationships/customXml" Target="../ink/ink10.xml"/><Relationship Id="rId4" Type="http://schemas.openxmlformats.org/officeDocument/2006/relationships/image" Target="../media/image101.png"/><Relationship Id="rId9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21.png"/><Relationship Id="rId7" Type="http://schemas.openxmlformats.org/officeDocument/2006/relationships/image" Target="../media/image1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200.png"/><Relationship Id="rId5" Type="http://schemas.openxmlformats.org/officeDocument/2006/relationships/image" Target="../media/image171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9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learn/what-is-machine-learning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31.png"/><Relationship Id="rId18" Type="http://schemas.openxmlformats.org/officeDocument/2006/relationships/image" Target="../media/image34.png"/><Relationship Id="rId3" Type="http://schemas.openxmlformats.org/officeDocument/2006/relationships/image" Target="../media/image26.png"/><Relationship Id="rId21" Type="http://schemas.openxmlformats.org/officeDocument/2006/relationships/customXml" Target="../ink/ink23.xml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17" Type="http://schemas.openxmlformats.org/officeDocument/2006/relationships/customXml" Target="../ink/ink21.xml"/><Relationship Id="rId2" Type="http://schemas.openxmlformats.org/officeDocument/2006/relationships/image" Target="../media/image25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29.png"/><Relationship Id="rId5" Type="http://schemas.openxmlformats.org/officeDocument/2006/relationships/image" Target="../media/image261.png"/><Relationship Id="rId15" Type="http://schemas.openxmlformats.org/officeDocument/2006/relationships/customXml" Target="../ink/ink20.xml"/><Relationship Id="rId10" Type="http://schemas.openxmlformats.org/officeDocument/2006/relationships/customXml" Target="../ink/ink19.xml"/><Relationship Id="rId19" Type="http://schemas.openxmlformats.org/officeDocument/2006/relationships/customXml" Target="../ink/ink22.xml"/><Relationship Id="rId4" Type="http://schemas.openxmlformats.org/officeDocument/2006/relationships/customXml" Target="../ink/ink16.xml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25.xm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customXml" Target="../ink/ink2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12" Type="http://schemas.openxmlformats.org/officeDocument/2006/relationships/customXml" Target="../ink/ink5.xml"/><Relationship Id="rId2" Type="http://schemas.openxmlformats.org/officeDocument/2006/relationships/hyperlink" Target="https://www.javatpoint.com/supervised-machine-learning" TargetMode="External"/><Relationship Id="rId16" Type="http://schemas.openxmlformats.org/officeDocument/2006/relationships/hyperlink" Target="https://www.youtube.com/watch?v=7Ir7ZDMxsfk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emf"/><Relationship Id="rId14" Type="http://schemas.openxmlformats.org/officeDocument/2006/relationships/customXml" Target="../ink/ink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C7E2-D92F-453C-A7DA-00417A4BD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8282"/>
          </a:xfrm>
        </p:spPr>
        <p:txBody>
          <a:bodyPr/>
          <a:lstStyle/>
          <a:p>
            <a:r>
              <a:rPr lang="en-GB" dirty="0"/>
              <a:t>Linear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1963E-6BB0-4F0F-CD5C-0523F0463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/>
              <a:t>20220914</a:t>
            </a:r>
          </a:p>
          <a:p>
            <a:pPr algn="r"/>
            <a:r>
              <a:rPr lang="en-GB" dirty="0"/>
              <a:t>Professor </a:t>
            </a:r>
            <a:r>
              <a:rPr lang="en-GB" dirty="0" err="1"/>
              <a:t>Umirzakova</a:t>
            </a:r>
            <a:r>
              <a:rPr lang="en-GB" dirty="0"/>
              <a:t> Sabina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1812-A7C8-62DF-A3F8-56E7A9D8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erdana"/>
              </a:rPr>
              <a:t>Why do we use Regression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F80E-7BCB-9595-4C13-53536A72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effectLst/>
                <a:highlight>
                  <a:srgbClr val="FFFFFF"/>
                </a:highlight>
                <a:latin typeface="inter-regular"/>
              </a:rPr>
              <a:t>Regression</a:t>
            </a:r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 </a:t>
            </a:r>
            <a:r>
              <a:rPr lang="en-US" b="1" i="0" dirty="0">
                <a:effectLst/>
                <a:highlight>
                  <a:srgbClr val="FFFFFF"/>
                </a:highlight>
                <a:latin typeface="inter-regular"/>
              </a:rPr>
              <a:t>analysis</a:t>
            </a:r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 helps in the prediction of a </a:t>
            </a:r>
            <a:r>
              <a:rPr lang="en-US" b="1" i="0" dirty="0">
                <a:effectLst/>
                <a:highlight>
                  <a:srgbClr val="FFFFFF"/>
                </a:highlight>
                <a:latin typeface="inter-regular"/>
              </a:rPr>
              <a:t>continuous variable</a:t>
            </a:r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. </a:t>
            </a:r>
          </a:p>
          <a:p>
            <a:pPr algn="just"/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There are various scenarios in the real world where we need some </a:t>
            </a:r>
            <a:r>
              <a:rPr lang="en-US" b="1" i="0" dirty="0">
                <a:effectLst/>
                <a:highlight>
                  <a:srgbClr val="FFFFFF"/>
                </a:highlight>
                <a:latin typeface="inter-regular"/>
              </a:rPr>
              <a:t>future predictions </a:t>
            </a:r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such as 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inter-regular"/>
              </a:rPr>
              <a:t>weather condition</a:t>
            </a:r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, 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inter-regular"/>
              </a:rPr>
              <a:t>sales</a:t>
            </a:r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 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inter-regular"/>
              </a:rPr>
              <a:t>prediction</a:t>
            </a:r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, 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inter-regular"/>
              </a:rPr>
              <a:t>marketing trends</a:t>
            </a:r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, etc., for such case we need some technology which can make predictions more accurately. </a:t>
            </a:r>
          </a:p>
          <a:p>
            <a:pPr algn="just"/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So for such case we need </a:t>
            </a:r>
            <a:r>
              <a:rPr lang="en-US" b="0" i="1" dirty="0">
                <a:effectLst/>
                <a:highlight>
                  <a:srgbClr val="FFFFFF"/>
                </a:highlight>
                <a:latin typeface="inter-regular"/>
              </a:rPr>
              <a:t>Regression analysis </a:t>
            </a:r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which is a statistical method and used in machine learning and data science.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8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58309"/>
              </p:ext>
            </p:extLst>
          </p:nvPr>
        </p:nvGraphicFramePr>
        <p:xfrm>
          <a:off x="1546808" y="1811346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6938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34005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GB" altLang="ko-KR" b="1" dirty="0"/>
                        <a:t>Height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GB" altLang="ko-KR" b="1" dirty="0"/>
                        <a:t>Weight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6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dirty="0"/>
                        <a:t>150 </a:t>
                      </a:r>
                      <a:r>
                        <a:rPr lang="en-GB" altLang="ko-KR" dirty="0" err="1"/>
                        <a:t>sm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dirty="0"/>
                        <a:t>50 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dirty="0"/>
                        <a:t>160</a:t>
                      </a:r>
                      <a:r>
                        <a:rPr lang="en-GB" altLang="ko-KR" baseline="0" dirty="0"/>
                        <a:t> </a:t>
                      </a:r>
                      <a:r>
                        <a:rPr lang="en-GB" altLang="ko-KR" baseline="0" dirty="0" err="1"/>
                        <a:t>sm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dirty="0"/>
                        <a:t>60 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2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dirty="0"/>
                        <a:t>170</a:t>
                      </a:r>
                      <a:r>
                        <a:rPr lang="en-GB" altLang="ko-KR" baseline="0" dirty="0"/>
                        <a:t> </a:t>
                      </a:r>
                      <a:r>
                        <a:rPr lang="en-GB" altLang="ko-KR" baseline="0" dirty="0" err="1"/>
                        <a:t>sm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dirty="0"/>
                        <a:t>70 kg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2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dirty="0"/>
                        <a:t>180</a:t>
                      </a:r>
                      <a:r>
                        <a:rPr lang="en-GB" altLang="ko-KR" baseline="0" dirty="0"/>
                        <a:t> </a:t>
                      </a:r>
                      <a:r>
                        <a:rPr lang="en-GB" altLang="ko-KR" baseline="0" dirty="0" err="1"/>
                        <a:t>sm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dirty="0"/>
                        <a:t>80 kg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dirty="0"/>
                        <a:t>190</a:t>
                      </a:r>
                      <a:r>
                        <a:rPr lang="en-GB" altLang="ko-KR" baseline="0" dirty="0"/>
                        <a:t> </a:t>
                      </a:r>
                      <a:r>
                        <a:rPr lang="en-GB" altLang="ko-KR" baseline="0" dirty="0" err="1"/>
                        <a:t>sm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dirty="0"/>
                        <a:t>90 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415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1248" y="1194318"/>
            <a:ext cx="4279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dirty="0"/>
              <a:t>Based on height calculate weight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488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V="1">
            <a:off x="3191070" y="1063690"/>
            <a:ext cx="0" cy="401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191070" y="5075853"/>
            <a:ext cx="6391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82539" y="5075853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i="1" dirty="0"/>
              <a:t>x</a:t>
            </a:r>
            <a:endParaRPr lang="ko-KR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02208" y="87902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i="1" dirty="0"/>
              <a:t>y</a:t>
            </a:r>
            <a:endParaRPr lang="ko-KR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79933" y="50758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150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34797" y="50758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160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52270" y="50758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170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3313" y="50758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180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87926" y="50758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190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80809" y="43387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50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80809" y="3556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60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75512" y="28607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70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66962" y="21648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80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66962" y="1500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90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474846" y="2349526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776468" y="4092593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908174" y="2714264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129779" y="2122922"/>
            <a:ext cx="122853" cy="83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792978" y="3441343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254093" y="3489319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611312" y="2900032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129779" y="3045457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246026" y="2619315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486082" y="3869242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440285" y="3128116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575807" y="3978972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844457" y="3329375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442038" y="3234574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3161864" y="1500575"/>
            <a:ext cx="5661786" cy="3205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3191070" y="3013653"/>
            <a:ext cx="2929062" cy="31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14" idx="0"/>
          </p:cNvCxnSpPr>
          <p:nvPr/>
        </p:nvCxnSpPr>
        <p:spPr>
          <a:xfrm>
            <a:off x="6120132" y="3012552"/>
            <a:ext cx="0" cy="20633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193734" y="1685241"/>
            <a:ext cx="525941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453152" y="1690879"/>
            <a:ext cx="0" cy="33906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749209" y="5458877"/>
            <a:ext cx="812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ko-KR" b="1" dirty="0"/>
              <a:t>Height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 rot="16200000">
            <a:off x="2055460" y="3057070"/>
            <a:ext cx="868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ko-KR" b="1" dirty="0"/>
              <a:t>Weight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D73CA6-0A16-4BF7-89C4-51822C9313E3}"/>
              </a:ext>
            </a:extLst>
          </p:cNvPr>
          <p:cNvSpPr/>
          <p:nvPr/>
        </p:nvSpPr>
        <p:spPr>
          <a:xfrm>
            <a:off x="340746" y="6061260"/>
            <a:ext cx="5420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https://www.youtube.com/watch?v=-JTKf-a1JpU&amp;t=24s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52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6669-BAA3-5C62-61A7-04C282D3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7547"/>
          </a:xfrm>
        </p:spPr>
        <p:txBody>
          <a:bodyPr/>
          <a:lstStyle/>
          <a:p>
            <a:pPr algn="ctr"/>
            <a:r>
              <a:rPr lang="en-US" dirty="0"/>
              <a:t>Slope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3A5B-8BB4-06F9-B497-CE6DE936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27" y="1296140"/>
            <a:ext cx="10515600" cy="468551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Mathematics, a slope of a line is the change in y coordinate with respect to the change in x coordinate.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net change in y-coordinate is represented by </a:t>
            </a:r>
            <a:r>
              <a:rPr lang="en-US" sz="2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Δy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the net change in x-coordinate is represented by </a:t>
            </a:r>
            <a:r>
              <a:rPr lang="en-US" sz="2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Δx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= change in y/change in x </a:t>
            </a:r>
            <a:endParaRPr lang="en-US" sz="22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Slope, m = Change in y-coordinates/Change in x-coordinates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= (y</a:t>
            </a:r>
            <a:r>
              <a:rPr lang="en-US" sz="22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y</a:t>
            </a:r>
            <a:r>
              <a:rPr lang="en-US" sz="22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)/(x</a:t>
            </a:r>
            <a:r>
              <a:rPr lang="en-US" sz="22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x</a:t>
            </a:r>
            <a:r>
              <a:rPr lang="en-US" sz="2200" b="0" i="0" baseline="-25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050" name="Picture 2" descr="A line that crosses the points (2,1) and (6,3). A blue line labeled Rise goes up two units from the point (2,1). A red line labeled Run goes left from the point (6,3) so that it forms a triangle with the main line and the Rise line. A formula says slope equals rise over run.">
            <a:extLst>
              <a:ext uri="{FF2B5EF4-FFF2-40B4-BE49-F238E27FC236}">
                <a16:creationId xmlns:a16="http://schemas.microsoft.com/office/drawing/2014/main" id="{DD070CC0-4AD5-B0D5-5F05-79B74D34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88" y="3429000"/>
            <a:ext cx="29051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B9A884-9FDF-417D-A4CC-4994437BF5BE}"/>
              </a:ext>
            </a:extLst>
          </p:cNvPr>
          <p:cNvSpPr/>
          <p:nvPr/>
        </p:nvSpPr>
        <p:spPr>
          <a:xfrm>
            <a:off x="0" y="6044684"/>
            <a:ext cx="5030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https://www.youtube.com/watch?v=qXX47hS2KLw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87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780B-B43D-713C-E436-C69BA8B9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pPr algn="ctr"/>
            <a:r>
              <a:rPr lang="en-US" dirty="0"/>
              <a:t>Slope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D222F-F4CC-583F-95C1-0F06DAAD3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00" y="2680461"/>
            <a:ext cx="2610455" cy="2654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62E00-4E9E-0A09-3FA2-66A3CDBE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69" y="2656309"/>
            <a:ext cx="2610454" cy="2666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41771D-4612-0406-25E2-4D1313AC4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889" y="2682680"/>
            <a:ext cx="2685911" cy="2491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DFF218-1339-632D-A9DD-C0AE5748A8EC}"/>
              </a:ext>
            </a:extLst>
          </p:cNvPr>
          <p:cNvSpPr txBox="1"/>
          <p:nvPr/>
        </p:nvSpPr>
        <p:spPr>
          <a:xfrm>
            <a:off x="-6980" y="1817836"/>
            <a:ext cx="4304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124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We're given the graph of a line and asked to find its slope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A0BB2-CA9A-079A-5F84-8F9648BE1791}"/>
              </a:ext>
            </a:extLst>
          </p:cNvPr>
          <p:cNvSpPr txBox="1"/>
          <p:nvPr/>
        </p:nvSpPr>
        <p:spPr>
          <a:xfrm>
            <a:off x="4297210" y="1840091"/>
            <a:ext cx="4239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124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line appears to go through the points (0,5) and (</a:t>
            </a:r>
            <a:r>
              <a:rPr lang="en-US" sz="1400" dirty="0">
                <a:solidFill>
                  <a:srgbClr val="2124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b="0" i="0" dirty="0">
                <a:solidFill>
                  <a:srgbClr val="2124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,2)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A7F272-2C57-8C00-0467-77423DCA4AD8}"/>
              </a:ext>
            </a:extLst>
          </p:cNvPr>
          <p:cNvSpPr txBox="1"/>
          <p:nvPr/>
        </p:nvSpPr>
        <p:spPr>
          <a:xfrm>
            <a:off x="8667889" y="1771034"/>
            <a:ext cx="2917055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)/(4 – </a:t>
            </a:r>
            <a:r>
              <a:rPr 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)=-3/4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58F73A-7D78-1F10-EF30-E15EB9BD386B}"/>
              </a:ext>
            </a:extLst>
          </p:cNvPr>
          <p:cNvSpPr txBox="1"/>
          <p:nvPr/>
        </p:nvSpPr>
        <p:spPr>
          <a:xfrm>
            <a:off x="-6980" y="6551029"/>
            <a:ext cx="7535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https://www.khanacademy.org/math/algebra/x2f8bb11595b61c86:linear-equations-graphs/x2f8bb11595b61c86:slope/a/slope-review</a:t>
            </a:r>
          </a:p>
        </p:txBody>
      </p:sp>
    </p:spTree>
    <p:extLst>
      <p:ext uri="{BB962C8B-B14F-4D97-AF65-F5344CB8AC3E}">
        <p14:creationId xmlns:p14="http://schemas.microsoft.com/office/powerpoint/2010/main" val="172829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5824-ABA1-418B-B26C-4D891030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6B46-336C-4A6B-AC75-AC9D47509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1520825"/>
            <a:ext cx="10515600" cy="4351338"/>
          </a:xfrm>
        </p:spPr>
        <p:txBody>
          <a:bodyPr/>
          <a:lstStyle/>
          <a:p>
            <a:pPr algn="just"/>
            <a:r>
              <a:rPr lang="en-GB" dirty="0"/>
              <a:t>We look at data we already know, and then </a:t>
            </a:r>
            <a:r>
              <a:rPr lang="en-GB" b="1" dirty="0"/>
              <a:t>guess</a:t>
            </a:r>
            <a:r>
              <a:rPr lang="en-GB" dirty="0"/>
              <a:t> or </a:t>
            </a:r>
            <a:r>
              <a:rPr lang="en-GB" b="1" dirty="0"/>
              <a:t>estimate</a:t>
            </a:r>
            <a:r>
              <a:rPr lang="en-GB" dirty="0"/>
              <a:t> something we don’t know yet.</a:t>
            </a:r>
          </a:p>
          <a:p>
            <a:pPr algn="just"/>
            <a:r>
              <a:rPr lang="en-GB" dirty="0"/>
              <a:t>Example:</a:t>
            </a:r>
          </a:p>
          <a:p>
            <a:pPr marL="0" indent="0" algn="just">
              <a:buNone/>
            </a:pPr>
            <a:r>
              <a:rPr lang="en-GB" dirty="0"/>
              <a:t>1. If for the past 5 days, the temperature at 8 AM was around 20°C,</a:t>
            </a:r>
          </a:p>
          <a:p>
            <a:pPr marL="0" indent="0" algn="just">
              <a:buNone/>
            </a:pPr>
            <a:r>
              <a:rPr lang="en-GB" i="1" u="sng" dirty="0"/>
              <a:t>We can predict that tomorrow at 8 AM, it will also be close to 20°C.</a:t>
            </a:r>
          </a:p>
          <a:p>
            <a:pPr marL="0" indent="0" algn="just">
              <a:buNone/>
            </a:pPr>
            <a:r>
              <a:rPr lang="en-GB" dirty="0"/>
              <a:t>2. If people usually buy more ice cream in summer,</a:t>
            </a:r>
          </a:p>
          <a:p>
            <a:pPr marL="0" indent="0" algn="just">
              <a:buNone/>
            </a:pPr>
            <a:r>
              <a:rPr lang="en-GB" i="1" u="sng" dirty="0"/>
              <a:t>A shop can predict that sales will go up when it gets hot.</a:t>
            </a:r>
          </a:p>
        </p:txBody>
      </p:sp>
    </p:spTree>
    <p:extLst>
      <p:ext uri="{BB962C8B-B14F-4D97-AF65-F5344CB8AC3E}">
        <p14:creationId xmlns:p14="http://schemas.microsoft.com/office/powerpoint/2010/main" val="19226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1043-51FF-580C-A736-141AF4BC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1460-EA19-ADCE-9949-AE3BA74B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Simple Linear Regression </a:t>
            </a:r>
            <a:r>
              <a:rPr lang="en-US" dirty="0"/>
              <a:t>is one of the most basic and commonly used algorithms in machine learning. </a:t>
            </a:r>
          </a:p>
          <a:p>
            <a:pPr algn="just"/>
            <a:r>
              <a:rPr lang="en-US" dirty="0"/>
              <a:t>It models the relationship between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two variables </a:t>
            </a:r>
            <a:r>
              <a:rPr lang="en-US" dirty="0"/>
              <a:t>by </a:t>
            </a:r>
            <a:r>
              <a:rPr lang="en-US" b="1" dirty="0"/>
              <a:t>fitting</a:t>
            </a:r>
            <a:r>
              <a:rPr lang="en-US" dirty="0"/>
              <a:t> a linear </a:t>
            </a:r>
            <a:r>
              <a:rPr lang="en-US" b="1" dirty="0"/>
              <a:t>equation to observed data</a:t>
            </a:r>
            <a:r>
              <a:rPr lang="en-US" dirty="0"/>
              <a:t>. The two variables in this context are: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Independent Variable (X)</a:t>
            </a:r>
            <a:r>
              <a:rPr lang="en-US" dirty="0"/>
              <a:t>: Also called the predictor or explanatory variable.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Dependent Variable (Y)</a:t>
            </a:r>
            <a:r>
              <a:rPr lang="en-US" dirty="0"/>
              <a:t>: Also called the response or target variable.</a:t>
            </a:r>
          </a:p>
          <a:p>
            <a:pPr algn="just"/>
            <a:r>
              <a:rPr lang="en-US" dirty="0"/>
              <a:t>The goal of Simple Linear Regression is to find the </a:t>
            </a:r>
            <a:r>
              <a:rPr lang="en-US" u="sng" dirty="0"/>
              <a:t>linear relationship between X and Y</a:t>
            </a:r>
            <a:r>
              <a:rPr lang="en-US" dirty="0"/>
              <a:t> so that we can predict </a:t>
            </a:r>
            <a:r>
              <a:rPr lang="en-US" u="sng" dirty="0"/>
              <a:t>Y based on a given X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79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A314-9DC8-AC1F-C97C-6462EA8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C03E-DEBF-18D5-76DC-D09699C6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Predict</a:t>
            </a:r>
            <a:r>
              <a:rPr lang="en-US" dirty="0"/>
              <a:t> a person salary </a:t>
            </a:r>
            <a:r>
              <a:rPr lang="en-US" b="1" dirty="0"/>
              <a:t>(Y)</a:t>
            </a:r>
            <a:r>
              <a:rPr lang="en-US" dirty="0"/>
              <a:t> based on their </a:t>
            </a:r>
            <a:r>
              <a:rPr lang="en-US" b="1" dirty="0"/>
              <a:t>years of experience (X). </a:t>
            </a:r>
            <a:r>
              <a:rPr lang="en-US" dirty="0"/>
              <a:t>After fitting the regression model, the equation might look something like: </a:t>
            </a:r>
            <a:r>
              <a:rPr lang="en-US" dirty="0">
                <a:highlight>
                  <a:srgbClr val="FFFF00"/>
                </a:highlight>
              </a:rPr>
              <a:t>Salary</a:t>
            </a:r>
            <a:r>
              <a:rPr lang="en-US" dirty="0"/>
              <a:t>=5000+2000×</a:t>
            </a:r>
            <a:r>
              <a:rPr lang="en-US" u="sng" dirty="0"/>
              <a:t>Years of Experience</a:t>
            </a:r>
          </a:p>
          <a:p>
            <a:pPr algn="just"/>
            <a:r>
              <a:rPr lang="en-US" dirty="0"/>
              <a:t>This equation indicates that the </a:t>
            </a:r>
            <a:r>
              <a:rPr lang="en-US" b="1" dirty="0"/>
              <a:t>base salary is 5000</a:t>
            </a:r>
            <a:r>
              <a:rPr lang="en-US" dirty="0"/>
              <a:t>, and for every additional year of experience, the salary increases </a:t>
            </a:r>
            <a:r>
              <a:rPr lang="en-US" b="1" dirty="0"/>
              <a:t>by 2000</a:t>
            </a:r>
            <a:r>
              <a:rPr lang="en-US" dirty="0"/>
              <a:t>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0192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D557-461B-D3E0-2DD7-7C06595E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Salary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F770-2612-8212-59B7-8F02C840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Assumptions of Simple Linear Regression: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Linearity</a:t>
            </a:r>
            <a:r>
              <a:rPr lang="en-US" dirty="0"/>
              <a:t>: The relationship between X and Y is linear.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Independence</a:t>
            </a:r>
            <a:r>
              <a:rPr lang="en-US" dirty="0"/>
              <a:t>: Observations are independent of </a:t>
            </a:r>
            <a:r>
              <a:rPr lang="en-US" i="1" dirty="0"/>
              <a:t>each other</a:t>
            </a:r>
            <a:r>
              <a:rPr lang="en-US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Homoscedasticity</a:t>
            </a:r>
            <a:r>
              <a:rPr lang="en-US" dirty="0"/>
              <a:t>: Constant variance of the </a:t>
            </a:r>
            <a:r>
              <a:rPr lang="en-US" b="1" dirty="0"/>
              <a:t>errors</a:t>
            </a:r>
            <a:r>
              <a:rPr lang="en-US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Normality</a:t>
            </a:r>
            <a:r>
              <a:rPr lang="en-US" dirty="0"/>
              <a:t>: The errors should be </a:t>
            </a:r>
            <a:r>
              <a:rPr lang="en-US" u="sng" dirty="0"/>
              <a:t>normally distributed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A1FE-A997-7C7C-F634-512EDD8E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Example: Predicting House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62C2-05D9-E8AC-3ECD-CE817A0AA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Predict</a:t>
            </a:r>
            <a:r>
              <a:rPr lang="en-US" dirty="0"/>
              <a:t> the price of a </a:t>
            </a:r>
            <a:r>
              <a:rPr lang="en-US" b="1" dirty="0"/>
              <a:t>house (Y)</a:t>
            </a:r>
            <a:r>
              <a:rPr lang="en-US" dirty="0"/>
              <a:t> based on </a:t>
            </a:r>
            <a:r>
              <a:rPr lang="en-US" b="1" dirty="0"/>
              <a:t>its square footage (X). </a:t>
            </a:r>
          </a:p>
          <a:p>
            <a:pPr algn="just"/>
            <a:r>
              <a:rPr lang="en-US" dirty="0"/>
              <a:t>After running a simple linear regression, you might get an equation like: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Price</a:t>
            </a:r>
            <a:r>
              <a:rPr lang="en-US" dirty="0"/>
              <a:t>=50,000+300×Square Footage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Interpretation</a:t>
            </a:r>
            <a:r>
              <a:rPr lang="en-US" dirty="0"/>
              <a:t>: The </a:t>
            </a:r>
            <a:r>
              <a:rPr lang="en-US" dirty="0">
                <a:solidFill>
                  <a:srgbClr val="FF0000"/>
                </a:solidFill>
              </a:rPr>
              <a:t>base</a:t>
            </a:r>
            <a:r>
              <a:rPr lang="en-US" dirty="0"/>
              <a:t> </a:t>
            </a:r>
            <a:r>
              <a:rPr lang="en-US" u="sng" dirty="0"/>
              <a:t>price</a:t>
            </a:r>
            <a:r>
              <a:rPr lang="en-US" dirty="0"/>
              <a:t> of a house is </a:t>
            </a:r>
            <a:r>
              <a:rPr lang="en-US" u="sng" dirty="0">
                <a:solidFill>
                  <a:srgbClr val="FF0000"/>
                </a:solidFill>
              </a:rPr>
              <a:t>$50,000</a:t>
            </a:r>
            <a:r>
              <a:rPr lang="en-US" dirty="0"/>
              <a:t>, and for each additional square foot, the price increases by </a:t>
            </a:r>
            <a:r>
              <a:rPr lang="en-US" u="sng" dirty="0"/>
              <a:t>$300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Prediction</a:t>
            </a:r>
            <a:r>
              <a:rPr lang="en-US" dirty="0"/>
              <a:t>: For a house with </a:t>
            </a:r>
            <a:r>
              <a:rPr lang="en-US" u="sng" dirty="0"/>
              <a:t>2,000</a:t>
            </a:r>
            <a:r>
              <a:rPr lang="en-US" dirty="0"/>
              <a:t> square feet, the predicted price would be:</a:t>
            </a:r>
          </a:p>
          <a:p>
            <a:pPr algn="just"/>
            <a:r>
              <a:rPr lang="en-US" dirty="0"/>
              <a:t>Price=50,000+300×2000=650,000</a:t>
            </a:r>
          </a:p>
        </p:txBody>
      </p:sp>
    </p:spTree>
    <p:extLst>
      <p:ext uri="{BB962C8B-B14F-4D97-AF65-F5344CB8AC3E}">
        <p14:creationId xmlns:p14="http://schemas.microsoft.com/office/powerpoint/2010/main" val="118892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Content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Linear regression </a:t>
            </a:r>
          </a:p>
          <a:p>
            <a:r>
              <a:rPr lang="en-GB" altLang="ko-KR" dirty="0"/>
              <a:t>Logistic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80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BB7-734A-CCD0-8947-01525AD4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Example: Predicting Students Score based on Study Hours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087B-3261-0DBA-124D-EE11D2BF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Predict a student exam </a:t>
            </a:r>
            <a:r>
              <a:rPr lang="en-US" b="1" dirty="0"/>
              <a:t>score (Y)</a:t>
            </a:r>
            <a:r>
              <a:rPr lang="en-US" dirty="0"/>
              <a:t> based on how many </a:t>
            </a:r>
            <a:r>
              <a:rPr lang="en-US" b="1" dirty="0"/>
              <a:t>hours they studied (X)</a:t>
            </a:r>
            <a:r>
              <a:rPr lang="en-US" dirty="0"/>
              <a:t>. The regression equation might look like: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Score=40+5×Hours Studied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Interpretation</a:t>
            </a:r>
            <a:r>
              <a:rPr lang="en-US" dirty="0"/>
              <a:t>: The base score (if a student studies for 0 hours) is </a:t>
            </a:r>
            <a:r>
              <a:rPr lang="en-US" b="1" dirty="0"/>
              <a:t>40</a:t>
            </a:r>
            <a:r>
              <a:rPr lang="en-US" dirty="0"/>
              <a:t>, and for each additional hour of study, the score increases by </a:t>
            </a:r>
            <a:r>
              <a:rPr lang="en-US" b="1" dirty="0"/>
              <a:t>5 points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Prediction</a:t>
            </a:r>
            <a:r>
              <a:rPr lang="en-US" dirty="0"/>
              <a:t>: If a student studies for </a:t>
            </a:r>
            <a:r>
              <a:rPr lang="en-US" u="sng" dirty="0"/>
              <a:t>8 hours</a:t>
            </a:r>
            <a:r>
              <a:rPr lang="en-US" dirty="0"/>
              <a:t>, the predicted score would be:</a:t>
            </a:r>
          </a:p>
          <a:p>
            <a:pPr algn="just"/>
            <a:r>
              <a:rPr lang="en-US" b="1" dirty="0"/>
              <a:t>Score</a:t>
            </a:r>
            <a:r>
              <a:rPr lang="en-US" dirty="0"/>
              <a:t>=40+5×8=80</a:t>
            </a:r>
          </a:p>
        </p:txBody>
      </p:sp>
    </p:spTree>
    <p:extLst>
      <p:ext uri="{BB962C8B-B14F-4D97-AF65-F5344CB8AC3E}">
        <p14:creationId xmlns:p14="http://schemas.microsoft.com/office/powerpoint/2010/main" val="4006078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7E39-6AB1-BC09-1F19-65A35693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b="1" dirty="0"/>
              <a:t>Predicting Weight from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9CA0-CF5B-2985-780F-C73548E3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Predicting a person </a:t>
            </a:r>
            <a:r>
              <a:rPr lang="en-US" b="1" dirty="0"/>
              <a:t>weight (Y)</a:t>
            </a:r>
            <a:r>
              <a:rPr lang="en-US" dirty="0"/>
              <a:t> based on their </a:t>
            </a:r>
            <a:r>
              <a:rPr lang="en-US" b="1" dirty="0"/>
              <a:t>height (X)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equation could be: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Weight=50+0.5×Height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Interpretation</a:t>
            </a:r>
            <a:r>
              <a:rPr lang="en-US" dirty="0"/>
              <a:t>: The base weight is 50 kg, and for every additional </a:t>
            </a:r>
            <a:r>
              <a:rPr lang="en-US" b="1" dirty="0"/>
              <a:t>1 cm in height</a:t>
            </a:r>
            <a:r>
              <a:rPr lang="en-US" dirty="0"/>
              <a:t>, the weight increases by </a:t>
            </a:r>
            <a:r>
              <a:rPr lang="en-US" u="sng" dirty="0"/>
              <a:t>0.5 kg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Prediction</a:t>
            </a:r>
            <a:r>
              <a:rPr lang="en-US" dirty="0"/>
              <a:t>: For a person who is </a:t>
            </a:r>
            <a:r>
              <a:rPr lang="en-US" u="sng" dirty="0"/>
              <a:t>170 cm tall</a:t>
            </a:r>
            <a:r>
              <a:rPr lang="en-US" dirty="0"/>
              <a:t>, the predicted weight would be:</a:t>
            </a:r>
          </a:p>
          <a:p>
            <a:pPr algn="just"/>
            <a:r>
              <a:rPr lang="en-US" b="1" dirty="0"/>
              <a:t>Weight</a:t>
            </a:r>
            <a:r>
              <a:rPr lang="en-US" dirty="0"/>
              <a:t>=50+0.5×170=135 kg</a:t>
            </a:r>
          </a:p>
        </p:txBody>
      </p:sp>
    </p:spTree>
    <p:extLst>
      <p:ext uri="{BB962C8B-B14F-4D97-AF65-F5344CB8AC3E}">
        <p14:creationId xmlns:p14="http://schemas.microsoft.com/office/powerpoint/2010/main" val="2365014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E64E-85E1-8218-9B74-F16BB3B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Linear Regression in 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6316-A561-8B39-7B22-429BB864A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(LR)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means simply finding the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fitting line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explains the variability between the </a:t>
            </a:r>
            <a:r>
              <a:rPr lang="en-US" sz="2400" b="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 and independent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very well or we can say it describes the </a:t>
            </a:r>
            <a:r>
              <a:rPr lang="en-US" sz="2400" b="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relationship between independent and dependent features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in linear regression, the algorithm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predicts the continuous features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(e.g. Salary, Price )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rather than deal with the </a:t>
            </a:r>
            <a:r>
              <a:rPr lang="en-US" sz="2400" b="0" i="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 (e.g. cat, dog).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73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B2EE-6E89-361A-2D92-D9A7742B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E9FF7-2F18-B9DB-B566-CA5CA611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Linear Regression </a:t>
            </a:r>
            <a:r>
              <a:rPr lang="en-US" dirty="0"/>
              <a:t>in machine learning is a way to predict a number based on other related numbers.</a:t>
            </a:r>
          </a:p>
          <a:p>
            <a:pPr algn="just"/>
            <a:r>
              <a:rPr lang="en-US" dirty="0"/>
              <a:t>Linear Regression helps find the exact relationship between these numbers. </a:t>
            </a:r>
          </a:p>
          <a:p>
            <a:pPr algn="just"/>
            <a:r>
              <a:rPr lang="en-US" dirty="0"/>
              <a:t>It </a:t>
            </a:r>
            <a:r>
              <a:rPr lang="en-US" b="1" dirty="0"/>
              <a:t>draws</a:t>
            </a:r>
            <a:r>
              <a:rPr lang="en-US" dirty="0"/>
              <a:t> a straight line through your data points that best </a:t>
            </a:r>
            <a:r>
              <a:rPr lang="en-US" u="sng" dirty="0"/>
              <a:t>represents how changes </a:t>
            </a:r>
            <a:r>
              <a:rPr lang="en-US" dirty="0"/>
              <a:t>in the number of items affect your total spending. </a:t>
            </a:r>
          </a:p>
          <a:p>
            <a:pPr algn="just"/>
            <a:r>
              <a:rPr lang="en-US" dirty="0"/>
              <a:t>Once you have this line, you can use it to predict future spending based on the number of items you plan to buy.</a:t>
            </a:r>
          </a:p>
          <a:p>
            <a:pPr algn="just"/>
            <a:r>
              <a:rPr lang="en-US" dirty="0"/>
              <a:t>In simple terms, it is like finding </a:t>
            </a:r>
            <a:r>
              <a:rPr lang="en-US" dirty="0">
                <a:highlight>
                  <a:srgbClr val="FFFF00"/>
                </a:highlight>
              </a:rPr>
              <a:t>the best-fit line in a scatter plot to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68155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3DDB-83DA-EB2A-CBC4-DCB75F58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Linear Regression</a:t>
            </a:r>
            <a:endParaRPr lang="en-US" dirty="0"/>
          </a:p>
        </p:txBody>
      </p:sp>
      <p:pic>
        <p:nvPicPr>
          <p:cNvPr id="1026" name="Picture 2" descr="Regression Analysis in Machine learning">
            <a:extLst>
              <a:ext uri="{FF2B5EF4-FFF2-40B4-BE49-F238E27FC236}">
                <a16:creationId xmlns:a16="http://schemas.microsoft.com/office/drawing/2014/main" id="{521DD08F-A529-52B1-19C2-28B524E338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72" y="2229458"/>
            <a:ext cx="5136496" cy="410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4B3750-BD89-B9C7-E188-68AE2697B229}"/>
              </a:ext>
            </a:extLst>
          </p:cNvPr>
          <p:cNvSpPr txBox="1"/>
          <p:nvPr/>
        </p:nvSpPr>
        <p:spPr>
          <a:xfrm>
            <a:off x="499369" y="2529730"/>
            <a:ext cx="60945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highlight>
                  <a:srgbClr val="FFFFFF"/>
                </a:highlight>
                <a:latin typeface="inter-regular"/>
              </a:rPr>
              <a:t>Here we are predicting the salary of an employee on the basis of </a:t>
            </a:r>
            <a:r>
              <a:rPr lang="en-US" sz="2000" b="1" i="0" dirty="0">
                <a:effectLst/>
                <a:highlight>
                  <a:srgbClr val="FFFFFF"/>
                </a:highlight>
                <a:latin typeface="inter-bold"/>
              </a:rPr>
              <a:t>the year of experience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inter-regular"/>
              </a:rPr>
              <a:t>.</a:t>
            </a:r>
            <a:r>
              <a:rPr lang="en-US" sz="2000" b="0" i="0" dirty="0">
                <a:effectLst/>
                <a:latin typeface="inter-regular"/>
              </a:rPr>
              <a:t>    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ter-regular"/>
              </a:rPr>
              <a:t>Y= </a:t>
            </a:r>
            <a:r>
              <a:rPr lang="en-US" sz="2000" b="0" i="0" dirty="0" err="1">
                <a:effectLst/>
                <a:highlight>
                  <a:srgbClr val="FFFF00"/>
                </a:highlight>
                <a:latin typeface="inter-regular"/>
              </a:rPr>
              <a:t>aX+b</a:t>
            </a:r>
            <a:r>
              <a:rPr lang="en-US" sz="2000" b="0" i="0" dirty="0">
                <a:effectLst/>
                <a:highlight>
                  <a:srgbClr val="FFFF00"/>
                </a:highlight>
                <a:latin typeface="inter-regular"/>
              </a:rPr>
              <a:t>  </a:t>
            </a:r>
          </a:p>
          <a:p>
            <a:endParaRPr lang="en-US" sz="2000" b="0" i="0" dirty="0">
              <a:effectLst/>
              <a:highlight>
                <a:srgbClr val="FFFF00"/>
              </a:highlight>
              <a:latin typeface="inter-regular"/>
            </a:endParaRPr>
          </a:p>
          <a:p>
            <a:r>
              <a:rPr lang="en-US" sz="2000" b="1" i="0" dirty="0">
                <a:effectLst/>
                <a:highlight>
                  <a:srgbClr val="FFFFFF"/>
                </a:highlight>
                <a:latin typeface="inter-bold"/>
              </a:rPr>
              <a:t>Here, Y = dependent variables (</a:t>
            </a:r>
            <a:r>
              <a:rPr lang="en-US" sz="2000" b="1" i="0" u="sng" dirty="0">
                <a:effectLst/>
                <a:highlight>
                  <a:srgbClr val="FFFFFF"/>
                </a:highlight>
                <a:latin typeface="inter-bold"/>
              </a:rPr>
              <a:t>target variables</a:t>
            </a:r>
            <a:r>
              <a:rPr lang="en-US" sz="2000" b="1" i="0" dirty="0">
                <a:effectLst/>
                <a:highlight>
                  <a:srgbClr val="FFFFFF"/>
                </a:highlight>
                <a:latin typeface="inter-bold"/>
              </a:rPr>
              <a:t>),</a:t>
            </a:r>
            <a:br>
              <a:rPr lang="en-US" sz="2000" dirty="0"/>
            </a:br>
            <a:r>
              <a:rPr lang="en-US" sz="2000" b="1" i="0" dirty="0">
                <a:effectLst/>
                <a:highlight>
                  <a:srgbClr val="FFFFFF"/>
                </a:highlight>
                <a:latin typeface="inter-bold"/>
              </a:rPr>
              <a:t>X= Independent variables (predictor variables),</a:t>
            </a:r>
            <a:br>
              <a:rPr lang="en-US" sz="2000" dirty="0"/>
            </a:br>
            <a:r>
              <a:rPr lang="en-US" sz="2000" b="1" i="0" dirty="0">
                <a:effectLst/>
                <a:highlight>
                  <a:srgbClr val="FFFFFF"/>
                </a:highlight>
                <a:latin typeface="inter-bold"/>
              </a:rPr>
              <a:t>a and b are the linear coefficients.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650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9F41-9B47-4C14-7B82-5DC31C27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erdana"/>
              </a:rPr>
              <a:t>Linear Regression in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5253-315F-6E2C-F2DA-FE4765C3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2008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Mathematically, we can represent a linear regression as:</a:t>
            </a:r>
          </a:p>
          <a:p>
            <a:pPr marL="0" indent="0" algn="just">
              <a:buNone/>
            </a:pPr>
            <a:endParaRPr lang="en-US" b="0" i="0" dirty="0">
              <a:effectLst/>
              <a:highlight>
                <a:srgbClr val="FFFFFF"/>
              </a:highlight>
              <a:latin typeface="inter-regular"/>
            </a:endParaRPr>
          </a:p>
          <a:p>
            <a:pPr algn="just"/>
            <a:r>
              <a:rPr lang="en-US" dirty="0"/>
              <a:t>Here,</a:t>
            </a:r>
          </a:p>
          <a:p>
            <a:pPr algn="just"/>
            <a:r>
              <a:rPr lang="en-US" b="1" dirty="0"/>
              <a:t>Y</a:t>
            </a:r>
            <a:r>
              <a:rPr lang="en-US" dirty="0"/>
              <a:t>= Dependent Variable (</a:t>
            </a:r>
            <a:r>
              <a:rPr lang="en-US" u="sng" dirty="0"/>
              <a:t>Target Variable</a:t>
            </a:r>
            <a:r>
              <a:rPr lang="en-US" dirty="0"/>
              <a:t>)</a:t>
            </a:r>
          </a:p>
          <a:p>
            <a:pPr algn="just"/>
            <a:r>
              <a:rPr lang="en-US" b="1" dirty="0"/>
              <a:t>X</a:t>
            </a:r>
            <a:r>
              <a:rPr lang="en-US" dirty="0"/>
              <a:t>= Independent Variable (predictor Variable)</a:t>
            </a:r>
          </a:p>
          <a:p>
            <a:pPr algn="just"/>
            <a:r>
              <a:rPr lang="en-US" b="1" dirty="0"/>
              <a:t>b0</a:t>
            </a:r>
            <a:r>
              <a:rPr lang="en-US" dirty="0"/>
              <a:t>= intercept of the line (Gives an additional degree of freedom)</a:t>
            </a:r>
          </a:p>
          <a:p>
            <a:pPr algn="just"/>
            <a:r>
              <a:rPr lang="en-US" b="1" dirty="0"/>
              <a:t>b1</a:t>
            </a:r>
            <a:r>
              <a:rPr lang="en-US" dirty="0"/>
              <a:t> = Linear regression coefficient (scale factor to each input value).</a:t>
            </a:r>
          </a:p>
          <a:p>
            <a:pPr algn="just"/>
            <a:r>
              <a:rPr lang="en-US" b="1" dirty="0"/>
              <a:t>ε</a:t>
            </a:r>
            <a:r>
              <a:rPr lang="en-US" dirty="0"/>
              <a:t> = random error</a:t>
            </a:r>
          </a:p>
          <a:p>
            <a:pPr marL="0" indent="0" algn="just">
              <a:buNone/>
            </a:pPr>
            <a:r>
              <a:rPr lang="en-US" b="0" i="0" u="sng" dirty="0">
                <a:effectLst/>
                <a:highlight>
                  <a:srgbClr val="FFFFFF"/>
                </a:highlight>
                <a:latin typeface="inter-regular"/>
              </a:rPr>
              <a:t>The values for x and y variables are training datasets for Linear Regression model representation</a:t>
            </a:r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A077C-23EF-E206-C2E2-68E0294D3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30" y="2315896"/>
            <a:ext cx="1589104" cy="34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31740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y= b</a:t>
            </a:r>
            <a:r>
              <a:rPr kumimoji="0" lang="en-US" altLang="en-US" b="1" i="0" u="none" strike="noStrike" cap="none" normalizeH="0" baseline="-30000" dirty="0">
                <a:ln>
                  <a:noFill/>
                </a:ln>
                <a:effectLst/>
                <a:latin typeface="Arial Unicode MS"/>
              </a:rPr>
              <a:t>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+b</a:t>
            </a:r>
            <a:r>
              <a:rPr kumimoji="0" lang="en-US" altLang="en-US" b="1" i="0" u="none" strike="noStrike" cap="none" normalizeH="0" baseline="-30000" dirty="0">
                <a:ln>
                  <a:noFill/>
                </a:ln>
                <a:effectLst/>
                <a:latin typeface="Arial Unicode MS"/>
              </a:rPr>
              <a:t>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x+ ε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4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39CC-CDDF-C498-D2A2-874C8B63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8869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Representation of Linear Regression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BDD710-56F8-401C-5EB4-42B04B63FDE3}"/>
              </a:ext>
            </a:extLst>
          </p:cNvPr>
          <p:cNvCxnSpPr>
            <a:cxnSpLocks/>
          </p:cNvCxnSpPr>
          <p:nvPr/>
        </p:nvCxnSpPr>
        <p:spPr>
          <a:xfrm flipV="1">
            <a:off x="838200" y="1950378"/>
            <a:ext cx="0" cy="25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871965-9EF4-56D6-81E9-E9F721867C06}"/>
              </a:ext>
            </a:extLst>
          </p:cNvPr>
          <p:cNvCxnSpPr/>
          <p:nvPr/>
        </p:nvCxnSpPr>
        <p:spPr>
          <a:xfrm>
            <a:off x="838200" y="4516024"/>
            <a:ext cx="3000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15ACB0-6342-FCDB-D6F4-317B31843A41}"/>
              </a:ext>
            </a:extLst>
          </p:cNvPr>
          <p:cNvCxnSpPr>
            <a:cxnSpLocks/>
          </p:cNvCxnSpPr>
          <p:nvPr/>
        </p:nvCxnSpPr>
        <p:spPr>
          <a:xfrm flipV="1">
            <a:off x="838200" y="2243341"/>
            <a:ext cx="2157273" cy="18998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AF8C24A-2A0C-855F-0C0A-1162D9B06A25}"/>
              </a:ext>
            </a:extLst>
          </p:cNvPr>
          <p:cNvSpPr/>
          <p:nvPr/>
        </p:nvSpPr>
        <p:spPr>
          <a:xfrm>
            <a:off x="1055112" y="3398918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DBCBF-BD70-7CDD-9D8B-2140A496DFA1}"/>
              </a:ext>
            </a:extLst>
          </p:cNvPr>
          <p:cNvSpPr/>
          <p:nvPr/>
        </p:nvSpPr>
        <p:spPr>
          <a:xfrm>
            <a:off x="1282381" y="3434429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2D6408-815D-3581-2BA9-D60B3B8C8AE5}"/>
              </a:ext>
            </a:extLst>
          </p:cNvPr>
          <p:cNvSpPr/>
          <p:nvPr/>
        </p:nvSpPr>
        <p:spPr>
          <a:xfrm>
            <a:off x="1529254" y="3168099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6978A5-4FC6-FBCD-CBD5-4B462125EB1D}"/>
              </a:ext>
            </a:extLst>
          </p:cNvPr>
          <p:cNvSpPr/>
          <p:nvPr/>
        </p:nvSpPr>
        <p:spPr>
          <a:xfrm>
            <a:off x="1950202" y="2827789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346D9B-E49B-7587-C734-C04666750D79}"/>
              </a:ext>
            </a:extLst>
          </p:cNvPr>
          <p:cNvSpPr/>
          <p:nvPr/>
        </p:nvSpPr>
        <p:spPr>
          <a:xfrm>
            <a:off x="1820662" y="302161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BBE733-3811-4207-E238-CD807CD227F0}"/>
              </a:ext>
            </a:extLst>
          </p:cNvPr>
          <p:cNvSpPr/>
          <p:nvPr/>
        </p:nvSpPr>
        <p:spPr>
          <a:xfrm>
            <a:off x="1973062" y="317401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499355-12EF-5515-2E08-EFA633C0F1CD}"/>
              </a:ext>
            </a:extLst>
          </p:cNvPr>
          <p:cNvSpPr/>
          <p:nvPr/>
        </p:nvSpPr>
        <p:spPr>
          <a:xfrm>
            <a:off x="1502620" y="3719994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A68EF-D640-54F5-9DA9-F9B512B1F30D}"/>
              </a:ext>
            </a:extLst>
          </p:cNvPr>
          <p:cNvSpPr/>
          <p:nvPr/>
        </p:nvSpPr>
        <p:spPr>
          <a:xfrm>
            <a:off x="1871117" y="3586828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D4A03A-ACD3-A0A0-E08B-D2140DC5A448}"/>
              </a:ext>
            </a:extLst>
          </p:cNvPr>
          <p:cNvSpPr/>
          <p:nvPr/>
        </p:nvSpPr>
        <p:spPr>
          <a:xfrm>
            <a:off x="2297097" y="3108914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86C01-E5A6-A968-B85E-8196883CA84F}"/>
              </a:ext>
            </a:extLst>
          </p:cNvPr>
          <p:cNvSpPr/>
          <p:nvPr/>
        </p:nvSpPr>
        <p:spPr>
          <a:xfrm>
            <a:off x="2991588" y="3236646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0742D5-37A5-F21A-F65B-BB49AD0BFAB9}"/>
              </a:ext>
            </a:extLst>
          </p:cNvPr>
          <p:cNvSpPr/>
          <p:nvPr/>
        </p:nvSpPr>
        <p:spPr>
          <a:xfrm>
            <a:off x="1305240" y="3941195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E8281A-65FC-D252-C6E2-E1D3430597F7}"/>
              </a:ext>
            </a:extLst>
          </p:cNvPr>
          <p:cNvSpPr/>
          <p:nvPr/>
        </p:nvSpPr>
        <p:spPr>
          <a:xfrm>
            <a:off x="2197039" y="2632479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775101-C3BD-5B98-5F2F-E8C9650CF124}"/>
              </a:ext>
            </a:extLst>
          </p:cNvPr>
          <p:cNvCxnSpPr>
            <a:stCxn id="7" idx="5"/>
          </p:cNvCxnSpPr>
          <p:nvPr/>
        </p:nvCxnSpPr>
        <p:spPr>
          <a:xfrm>
            <a:off x="1094136" y="3474694"/>
            <a:ext cx="116848" cy="2453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1A4CDE-AAEA-D386-3350-90F0980665CB}"/>
              </a:ext>
            </a:extLst>
          </p:cNvPr>
          <p:cNvCxnSpPr>
            <a:endCxn id="17" idx="0"/>
          </p:cNvCxnSpPr>
          <p:nvPr/>
        </p:nvCxnSpPr>
        <p:spPr>
          <a:xfrm>
            <a:off x="1264497" y="3808771"/>
            <a:ext cx="63603" cy="132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285580-E30F-15E3-B8C9-B80A4183CF59}"/>
              </a:ext>
            </a:extLst>
          </p:cNvPr>
          <p:cNvCxnSpPr>
            <a:stCxn id="8" idx="5"/>
          </p:cNvCxnSpPr>
          <p:nvPr/>
        </p:nvCxnSpPr>
        <p:spPr>
          <a:xfrm>
            <a:off x="1321405" y="3510205"/>
            <a:ext cx="102643" cy="165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4262D9-0C01-9C59-661C-C260AF25FE73}"/>
              </a:ext>
            </a:extLst>
          </p:cNvPr>
          <p:cNvCxnSpPr>
            <a:cxnSpLocks/>
          </p:cNvCxnSpPr>
          <p:nvPr/>
        </p:nvCxnSpPr>
        <p:spPr>
          <a:xfrm>
            <a:off x="1574973" y="3223586"/>
            <a:ext cx="101147" cy="1864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202BCF-41F7-E39A-91DF-F0651C6940B5}"/>
              </a:ext>
            </a:extLst>
          </p:cNvPr>
          <p:cNvCxnSpPr>
            <a:cxnSpLocks/>
            <a:endCxn id="14" idx="6"/>
          </p:cNvCxnSpPr>
          <p:nvPr/>
        </p:nvCxnSpPr>
        <p:spPr>
          <a:xfrm>
            <a:off x="1724200" y="3378573"/>
            <a:ext cx="192636" cy="2526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E5D6F8-342B-F763-0690-718C6E470BE0}"/>
              </a:ext>
            </a:extLst>
          </p:cNvPr>
          <p:cNvCxnSpPr>
            <a:endCxn id="13" idx="6"/>
          </p:cNvCxnSpPr>
          <p:nvPr/>
        </p:nvCxnSpPr>
        <p:spPr>
          <a:xfrm>
            <a:off x="1424048" y="3631216"/>
            <a:ext cx="78572" cy="1331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47ABD-B390-177E-EC0C-7C94336A2F41}"/>
              </a:ext>
            </a:extLst>
          </p:cNvPr>
          <p:cNvCxnSpPr>
            <a:stCxn id="11" idx="6"/>
          </p:cNvCxnSpPr>
          <p:nvPr/>
        </p:nvCxnSpPr>
        <p:spPr>
          <a:xfrm>
            <a:off x="1866381" y="3066006"/>
            <a:ext cx="50455" cy="102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F93220-B4EC-0D57-30AB-5DD2A45F05BD}"/>
              </a:ext>
            </a:extLst>
          </p:cNvPr>
          <p:cNvCxnSpPr>
            <a:stCxn id="10" idx="5"/>
          </p:cNvCxnSpPr>
          <p:nvPr/>
        </p:nvCxnSpPr>
        <p:spPr>
          <a:xfrm>
            <a:off x="1989226" y="2903565"/>
            <a:ext cx="127281" cy="1180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14DB81-5F16-AA48-AEBC-4CA54222C13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155531" y="3013472"/>
            <a:ext cx="141566" cy="1398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64E8A9-C6D5-5BC1-B39F-1630E14FFA6D}"/>
              </a:ext>
            </a:extLst>
          </p:cNvPr>
          <p:cNvCxnSpPr>
            <a:stCxn id="18" idx="5"/>
          </p:cNvCxnSpPr>
          <p:nvPr/>
        </p:nvCxnSpPr>
        <p:spPr>
          <a:xfrm>
            <a:off x="2236063" y="2708255"/>
            <a:ext cx="102463" cy="1195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EA8938-3E5F-AB4C-D1EE-7B60AC05715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484382" y="2715483"/>
            <a:ext cx="513901" cy="5341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C45F0A-952E-C7EA-2263-D31AB7823FF7}"/>
              </a:ext>
            </a:extLst>
          </p:cNvPr>
          <p:cNvSpPr txBox="1"/>
          <p:nvPr/>
        </p:nvSpPr>
        <p:spPr>
          <a:xfrm>
            <a:off x="4602042" y="1847042"/>
            <a:ext cx="143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Estimate 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990259-538D-66A8-DF0D-524C723D0067}"/>
              </a:ext>
            </a:extLst>
          </p:cNvPr>
          <p:cNvSpPr txBox="1"/>
          <p:nvPr/>
        </p:nvSpPr>
        <p:spPr>
          <a:xfrm>
            <a:off x="4602042" y="2322904"/>
            <a:ext cx="10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Residuals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A45F03-6C74-D5A6-9C9C-B7C47F8BC1FA}"/>
              </a:ext>
            </a:extLst>
          </p:cNvPr>
          <p:cNvSpPr txBox="1"/>
          <p:nvPr/>
        </p:nvSpPr>
        <p:spPr>
          <a:xfrm>
            <a:off x="4602042" y="276802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Actual response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51328-4BE3-675F-9929-CCAE9B8133A3}"/>
              </a:ext>
            </a:extLst>
          </p:cNvPr>
          <p:cNvSpPr/>
          <p:nvPr/>
        </p:nvSpPr>
        <p:spPr>
          <a:xfrm>
            <a:off x="2440142" y="2637804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A37BDB-F120-3945-642D-02FA1B17BC86}"/>
              </a:ext>
            </a:extLst>
          </p:cNvPr>
          <p:cNvSpPr/>
          <p:nvPr/>
        </p:nvSpPr>
        <p:spPr>
          <a:xfrm>
            <a:off x="2290229" y="2799672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9BB31D-AA9E-0ECF-21E7-95F6DFCD74C1}"/>
              </a:ext>
            </a:extLst>
          </p:cNvPr>
          <p:cNvSpPr/>
          <p:nvPr/>
        </p:nvSpPr>
        <p:spPr>
          <a:xfrm>
            <a:off x="2123321" y="2943725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AC0245-1323-9EFD-9834-C0DAD2342A88}"/>
              </a:ext>
            </a:extLst>
          </p:cNvPr>
          <p:cNvSpPr/>
          <p:nvPr/>
        </p:nvSpPr>
        <p:spPr>
          <a:xfrm>
            <a:off x="2033798" y="2974632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8A2AF3-865A-BF8E-6C28-0D5F5EF4E0B2}"/>
              </a:ext>
            </a:extLst>
          </p:cNvPr>
          <p:cNvSpPr/>
          <p:nvPr/>
        </p:nvSpPr>
        <p:spPr>
          <a:xfrm>
            <a:off x="1881992" y="3129630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B64BCA-8BAC-F4DC-99EF-AF8DD77932D9}"/>
              </a:ext>
            </a:extLst>
          </p:cNvPr>
          <p:cNvSpPr/>
          <p:nvPr/>
        </p:nvSpPr>
        <p:spPr>
          <a:xfrm>
            <a:off x="1936945" y="3075623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AA1D33-5DD2-89D9-EC1C-B160E77D30D7}"/>
              </a:ext>
            </a:extLst>
          </p:cNvPr>
          <p:cNvSpPr/>
          <p:nvPr/>
        </p:nvSpPr>
        <p:spPr>
          <a:xfrm>
            <a:off x="1701923" y="3280833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421974-4520-56CF-EB26-3FD1DFC8A7DD}"/>
              </a:ext>
            </a:extLst>
          </p:cNvPr>
          <p:cNvSpPr/>
          <p:nvPr/>
        </p:nvSpPr>
        <p:spPr>
          <a:xfrm>
            <a:off x="1636170" y="3360078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F9D332-7780-B83D-5582-026829EC2E60}"/>
              </a:ext>
            </a:extLst>
          </p:cNvPr>
          <p:cNvSpPr/>
          <p:nvPr/>
        </p:nvSpPr>
        <p:spPr>
          <a:xfrm>
            <a:off x="1405016" y="3554489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62A5D0-0C86-9BF1-0DFB-85345357854A}"/>
              </a:ext>
            </a:extLst>
          </p:cNvPr>
          <p:cNvSpPr/>
          <p:nvPr/>
        </p:nvSpPr>
        <p:spPr>
          <a:xfrm>
            <a:off x="1350950" y="3599406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DE8985-8EFC-C65A-7EDD-B2BEAF115CCD}"/>
              </a:ext>
            </a:extLst>
          </p:cNvPr>
          <p:cNvSpPr/>
          <p:nvPr/>
        </p:nvSpPr>
        <p:spPr>
          <a:xfrm>
            <a:off x="1218546" y="3719994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C4FA5E-86CE-0C22-BA2E-0A068EBC1CEC}"/>
              </a:ext>
            </a:extLst>
          </p:cNvPr>
          <p:cNvSpPr/>
          <p:nvPr/>
        </p:nvSpPr>
        <p:spPr>
          <a:xfrm>
            <a:off x="1185221" y="3731092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EE0B31-D480-9B9B-6374-BC0D1BA59184}"/>
              </a:ext>
            </a:extLst>
          </p:cNvPr>
          <p:cNvSpPr txBox="1"/>
          <p:nvPr/>
        </p:nvSpPr>
        <p:spPr>
          <a:xfrm>
            <a:off x="4602042" y="3218405"/>
            <a:ext cx="20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Predicted response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0D9C0C-D1C6-1F1D-2360-1B246A9AA0D4}"/>
              </a:ext>
            </a:extLst>
          </p:cNvPr>
          <p:cNvCxnSpPr/>
          <p:nvPr/>
        </p:nvCxnSpPr>
        <p:spPr>
          <a:xfrm>
            <a:off x="3977196" y="2039155"/>
            <a:ext cx="32423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7988CC-A55E-9ECE-66E7-CDAF77C22D5A}"/>
              </a:ext>
            </a:extLst>
          </p:cNvPr>
          <p:cNvCxnSpPr/>
          <p:nvPr/>
        </p:nvCxnSpPr>
        <p:spPr>
          <a:xfrm>
            <a:off x="4016507" y="2491294"/>
            <a:ext cx="32423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F3DC8A0-356B-7EF6-17F1-687E2C357A1E}"/>
              </a:ext>
            </a:extLst>
          </p:cNvPr>
          <p:cNvSpPr/>
          <p:nvPr/>
        </p:nvSpPr>
        <p:spPr>
          <a:xfrm>
            <a:off x="4160221" y="2901020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B849D7-D5C7-2371-D736-DD571DF2A7BE}"/>
              </a:ext>
            </a:extLst>
          </p:cNvPr>
          <p:cNvSpPr/>
          <p:nvPr/>
        </p:nvSpPr>
        <p:spPr>
          <a:xfrm>
            <a:off x="4178626" y="3339733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7AE13CB-C6FF-03DA-A817-9CA5878B2EE7}"/>
                  </a:ext>
                </a:extLst>
              </p:cNvPr>
              <p:cNvSpPr txBox="1"/>
              <p:nvPr/>
            </p:nvSpPr>
            <p:spPr>
              <a:xfrm>
                <a:off x="7149126" y="2553408"/>
                <a:ext cx="25113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7AE13CB-C6FF-03DA-A817-9CA5878B2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126" y="2553408"/>
                <a:ext cx="2511393" cy="584775"/>
              </a:xfrm>
              <a:prstGeom prst="rect">
                <a:avLst/>
              </a:prstGeom>
              <a:blipFill>
                <a:blip r:embed="rId2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B513E7D2-1FF4-B444-FB3D-B6BB75DE6986}"/>
              </a:ext>
            </a:extLst>
          </p:cNvPr>
          <p:cNvSpPr txBox="1"/>
          <p:nvPr/>
        </p:nvSpPr>
        <p:spPr>
          <a:xfrm>
            <a:off x="6331883" y="1847714"/>
            <a:ext cx="163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value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636BEAF-8CAB-0F48-0D71-33DC32B25307}"/>
              </a:ext>
            </a:extLst>
          </p:cNvPr>
          <p:cNvCxnSpPr/>
          <p:nvPr/>
        </p:nvCxnSpPr>
        <p:spPr>
          <a:xfrm flipV="1">
            <a:off x="7350105" y="2215421"/>
            <a:ext cx="0" cy="36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97C69D-37B2-5208-9060-24CF4FB38A3C}"/>
              </a:ext>
            </a:extLst>
          </p:cNvPr>
          <p:cNvSpPr txBox="1"/>
          <p:nvPr/>
        </p:nvSpPr>
        <p:spPr>
          <a:xfrm>
            <a:off x="6879589" y="3374921"/>
            <a:ext cx="268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 of the regression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AACAE4E-CCF0-840E-6DB1-EA791E7B3E25}"/>
              </a:ext>
            </a:extLst>
          </p:cNvPr>
          <p:cNvCxnSpPr/>
          <p:nvPr/>
        </p:nvCxnSpPr>
        <p:spPr>
          <a:xfrm>
            <a:off x="7966369" y="3086766"/>
            <a:ext cx="0" cy="35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2C5511B-4954-9C53-30BF-29BC8F8E88FE}"/>
              </a:ext>
            </a:extLst>
          </p:cNvPr>
          <p:cNvSpPr txBox="1"/>
          <p:nvPr/>
        </p:nvSpPr>
        <p:spPr>
          <a:xfrm>
            <a:off x="7857347" y="1854887"/>
            <a:ext cx="31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 of the regression slope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8DA45D-666D-FFD6-098F-6A53035A9DBA}"/>
              </a:ext>
            </a:extLst>
          </p:cNvPr>
          <p:cNvCxnSpPr/>
          <p:nvPr/>
        </p:nvCxnSpPr>
        <p:spPr>
          <a:xfrm flipV="1">
            <a:off x="8843033" y="2233177"/>
            <a:ext cx="0" cy="36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EB02672-BF98-2CB0-3760-EBE28A8BAE9F}"/>
              </a:ext>
            </a:extLst>
          </p:cNvPr>
          <p:cNvSpPr txBox="1"/>
          <p:nvPr/>
        </p:nvSpPr>
        <p:spPr>
          <a:xfrm>
            <a:off x="9190162" y="2368742"/>
            <a:ext cx="269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of x for observation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46457B-CAC8-8B9F-71BC-A92E7ABEA52A}"/>
              </a:ext>
            </a:extLst>
          </p:cNvPr>
          <p:cNvCxnSpPr/>
          <p:nvPr/>
        </p:nvCxnSpPr>
        <p:spPr>
          <a:xfrm flipV="1">
            <a:off x="9383697" y="2692236"/>
            <a:ext cx="180858" cy="10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72018EF-C4A2-1B69-73D6-F1FAFCFFBA84}"/>
              </a:ext>
            </a:extLst>
          </p:cNvPr>
          <p:cNvCxnSpPr>
            <a:cxnSpLocks/>
          </p:cNvCxnSpPr>
          <p:nvPr/>
        </p:nvCxnSpPr>
        <p:spPr>
          <a:xfrm flipV="1">
            <a:off x="7450524" y="3850200"/>
            <a:ext cx="0" cy="25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7F5983-BD51-CE71-8C57-8B6B7B6A0C83}"/>
              </a:ext>
            </a:extLst>
          </p:cNvPr>
          <p:cNvCxnSpPr/>
          <p:nvPr/>
        </p:nvCxnSpPr>
        <p:spPr>
          <a:xfrm>
            <a:off x="7450524" y="6415846"/>
            <a:ext cx="3000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2B4C9D7-0692-C329-19AB-72FA311836A0}"/>
              </a:ext>
            </a:extLst>
          </p:cNvPr>
          <p:cNvCxnSpPr>
            <a:cxnSpLocks/>
          </p:cNvCxnSpPr>
          <p:nvPr/>
        </p:nvCxnSpPr>
        <p:spPr>
          <a:xfrm flipV="1">
            <a:off x="7328239" y="4242012"/>
            <a:ext cx="2157273" cy="18998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908AFC6F-122D-25A5-0614-5FCA4465FCB0}"/>
              </a:ext>
            </a:extLst>
          </p:cNvPr>
          <p:cNvSpPr/>
          <p:nvPr/>
        </p:nvSpPr>
        <p:spPr>
          <a:xfrm>
            <a:off x="7667436" y="5298740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D39A5A-F7B2-1162-9641-4080F77E5FA2}"/>
              </a:ext>
            </a:extLst>
          </p:cNvPr>
          <p:cNvSpPr/>
          <p:nvPr/>
        </p:nvSpPr>
        <p:spPr>
          <a:xfrm>
            <a:off x="7894705" y="5334251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C8F8A9E-25C5-852E-A1A7-0D157C0841D8}"/>
              </a:ext>
            </a:extLst>
          </p:cNvPr>
          <p:cNvSpPr/>
          <p:nvPr/>
        </p:nvSpPr>
        <p:spPr>
          <a:xfrm>
            <a:off x="8141578" y="5067921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736A06D-EF13-3775-5060-7FE886A35BC6}"/>
              </a:ext>
            </a:extLst>
          </p:cNvPr>
          <p:cNvSpPr/>
          <p:nvPr/>
        </p:nvSpPr>
        <p:spPr>
          <a:xfrm>
            <a:off x="8562526" y="4727611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81D71E5-B2FB-0096-187F-8809282BEF97}"/>
              </a:ext>
            </a:extLst>
          </p:cNvPr>
          <p:cNvSpPr/>
          <p:nvPr/>
        </p:nvSpPr>
        <p:spPr>
          <a:xfrm>
            <a:off x="8432986" y="4921439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61A380D-4C14-9D3B-7843-AE334BA60A47}"/>
              </a:ext>
            </a:extLst>
          </p:cNvPr>
          <p:cNvSpPr/>
          <p:nvPr/>
        </p:nvSpPr>
        <p:spPr>
          <a:xfrm>
            <a:off x="8585386" y="5073839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952AA08-B6C9-9785-E6B2-C3BA8133688D}"/>
              </a:ext>
            </a:extLst>
          </p:cNvPr>
          <p:cNvSpPr/>
          <p:nvPr/>
        </p:nvSpPr>
        <p:spPr>
          <a:xfrm>
            <a:off x="8114944" y="5619816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652EB7-1D37-AE8E-C488-01C8CC6129EA}"/>
              </a:ext>
            </a:extLst>
          </p:cNvPr>
          <p:cNvSpPr/>
          <p:nvPr/>
        </p:nvSpPr>
        <p:spPr>
          <a:xfrm>
            <a:off x="8483441" y="5486650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0CD3F1C-2116-DDB3-2A11-6F1F72513107}"/>
              </a:ext>
            </a:extLst>
          </p:cNvPr>
          <p:cNvSpPr/>
          <p:nvPr/>
        </p:nvSpPr>
        <p:spPr>
          <a:xfrm>
            <a:off x="8909421" y="5008736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BBCA491-5DBC-3012-DB19-FFC8CBD64F85}"/>
              </a:ext>
            </a:extLst>
          </p:cNvPr>
          <p:cNvSpPr/>
          <p:nvPr/>
        </p:nvSpPr>
        <p:spPr>
          <a:xfrm>
            <a:off x="7917564" y="584101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157F49A-0B73-9ACE-FB9A-3377EB8980CB}"/>
              </a:ext>
            </a:extLst>
          </p:cNvPr>
          <p:cNvSpPr/>
          <p:nvPr/>
        </p:nvSpPr>
        <p:spPr>
          <a:xfrm>
            <a:off x="8809363" y="4532301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E824A29-9E46-BCAC-53A4-E78D5B5B3BF6}"/>
              </a:ext>
            </a:extLst>
          </p:cNvPr>
          <p:cNvCxnSpPr>
            <a:stCxn id="68" idx="5"/>
          </p:cNvCxnSpPr>
          <p:nvPr/>
        </p:nvCxnSpPr>
        <p:spPr>
          <a:xfrm>
            <a:off x="7706460" y="5374516"/>
            <a:ext cx="116848" cy="2453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E1F8460-F60F-C3B5-BC2D-56A7FE71824F}"/>
              </a:ext>
            </a:extLst>
          </p:cNvPr>
          <p:cNvCxnSpPr>
            <a:endCxn id="78" idx="0"/>
          </p:cNvCxnSpPr>
          <p:nvPr/>
        </p:nvCxnSpPr>
        <p:spPr>
          <a:xfrm>
            <a:off x="7876821" y="5708593"/>
            <a:ext cx="63603" cy="132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F89257B-F644-258A-D885-5A09D39F4C26}"/>
              </a:ext>
            </a:extLst>
          </p:cNvPr>
          <p:cNvCxnSpPr>
            <a:stCxn id="69" idx="5"/>
          </p:cNvCxnSpPr>
          <p:nvPr/>
        </p:nvCxnSpPr>
        <p:spPr>
          <a:xfrm>
            <a:off x="7933729" y="5410027"/>
            <a:ext cx="102643" cy="165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00B3500-A000-AE9E-1E04-88C19916AA73}"/>
              </a:ext>
            </a:extLst>
          </p:cNvPr>
          <p:cNvCxnSpPr>
            <a:cxnSpLocks/>
          </p:cNvCxnSpPr>
          <p:nvPr/>
        </p:nvCxnSpPr>
        <p:spPr>
          <a:xfrm>
            <a:off x="8187297" y="5123408"/>
            <a:ext cx="101147" cy="1864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7E72AD9-9BBD-6896-3263-655BD8249BFC}"/>
              </a:ext>
            </a:extLst>
          </p:cNvPr>
          <p:cNvCxnSpPr>
            <a:cxnSpLocks/>
            <a:endCxn id="75" idx="6"/>
          </p:cNvCxnSpPr>
          <p:nvPr/>
        </p:nvCxnSpPr>
        <p:spPr>
          <a:xfrm>
            <a:off x="8336524" y="5278395"/>
            <a:ext cx="192636" cy="2526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8E8E6C4-8706-CF3B-6762-45730215AEFB}"/>
              </a:ext>
            </a:extLst>
          </p:cNvPr>
          <p:cNvCxnSpPr>
            <a:endCxn id="74" idx="6"/>
          </p:cNvCxnSpPr>
          <p:nvPr/>
        </p:nvCxnSpPr>
        <p:spPr>
          <a:xfrm>
            <a:off x="8036372" y="5531038"/>
            <a:ext cx="78572" cy="1331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636F883-228A-E292-F8BE-89DA7AE1506C}"/>
              </a:ext>
            </a:extLst>
          </p:cNvPr>
          <p:cNvCxnSpPr>
            <a:stCxn id="72" idx="6"/>
          </p:cNvCxnSpPr>
          <p:nvPr/>
        </p:nvCxnSpPr>
        <p:spPr>
          <a:xfrm>
            <a:off x="8478705" y="4965828"/>
            <a:ext cx="50455" cy="102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E255A58-EC1B-4D95-ECBD-561F7BA542A9}"/>
              </a:ext>
            </a:extLst>
          </p:cNvPr>
          <p:cNvCxnSpPr>
            <a:stCxn id="71" idx="5"/>
          </p:cNvCxnSpPr>
          <p:nvPr/>
        </p:nvCxnSpPr>
        <p:spPr>
          <a:xfrm>
            <a:off x="8601550" y="4803387"/>
            <a:ext cx="127281" cy="1180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43C91C1-B449-BC7E-613B-7D94F8AF1A95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8767855" y="4913294"/>
            <a:ext cx="141566" cy="1398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0FFF10-C41C-0834-A26A-75F14CA7CB0F}"/>
              </a:ext>
            </a:extLst>
          </p:cNvPr>
          <p:cNvCxnSpPr>
            <a:stCxn id="79" idx="5"/>
          </p:cNvCxnSpPr>
          <p:nvPr/>
        </p:nvCxnSpPr>
        <p:spPr>
          <a:xfrm>
            <a:off x="8848387" y="4608077"/>
            <a:ext cx="102463" cy="1195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8D13B32-7CF1-4B05-546C-5375E3776156}"/>
              </a:ext>
            </a:extLst>
          </p:cNvPr>
          <p:cNvSpPr/>
          <p:nvPr/>
        </p:nvSpPr>
        <p:spPr>
          <a:xfrm>
            <a:off x="8902553" y="4699494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D90CD34-CA3A-D80C-E1A1-2D1F2DDEBA38}"/>
              </a:ext>
            </a:extLst>
          </p:cNvPr>
          <p:cNvSpPr/>
          <p:nvPr/>
        </p:nvSpPr>
        <p:spPr>
          <a:xfrm>
            <a:off x="8735645" y="4843547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9CC0F7E-24F0-E300-58BC-DEB32EDB9707}"/>
              </a:ext>
            </a:extLst>
          </p:cNvPr>
          <p:cNvSpPr/>
          <p:nvPr/>
        </p:nvSpPr>
        <p:spPr>
          <a:xfrm>
            <a:off x="8646122" y="4874454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075AB64-B9C5-F35E-DD94-EF7448945C0F}"/>
              </a:ext>
            </a:extLst>
          </p:cNvPr>
          <p:cNvSpPr/>
          <p:nvPr/>
        </p:nvSpPr>
        <p:spPr>
          <a:xfrm>
            <a:off x="8494316" y="5029452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785791-6CA1-8D41-D7DE-88FCF1F8EE53}"/>
              </a:ext>
            </a:extLst>
          </p:cNvPr>
          <p:cNvSpPr/>
          <p:nvPr/>
        </p:nvSpPr>
        <p:spPr>
          <a:xfrm>
            <a:off x="8549269" y="4975445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DE76FB6-7551-F4BE-D300-22E0575927BA}"/>
              </a:ext>
            </a:extLst>
          </p:cNvPr>
          <p:cNvSpPr/>
          <p:nvPr/>
        </p:nvSpPr>
        <p:spPr>
          <a:xfrm>
            <a:off x="8314247" y="5180655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CFABF6A-E0CD-C4E5-4183-0835C2CEA8E5}"/>
              </a:ext>
            </a:extLst>
          </p:cNvPr>
          <p:cNvSpPr/>
          <p:nvPr/>
        </p:nvSpPr>
        <p:spPr>
          <a:xfrm>
            <a:off x="8248494" y="5259900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85D4A3-D3B8-D06C-42E6-70B241BFDEB2}"/>
              </a:ext>
            </a:extLst>
          </p:cNvPr>
          <p:cNvSpPr/>
          <p:nvPr/>
        </p:nvSpPr>
        <p:spPr>
          <a:xfrm>
            <a:off x="8017340" y="5454311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4D7D698-BF09-581F-2AEB-C1B83B475949}"/>
              </a:ext>
            </a:extLst>
          </p:cNvPr>
          <p:cNvSpPr/>
          <p:nvPr/>
        </p:nvSpPr>
        <p:spPr>
          <a:xfrm>
            <a:off x="7963274" y="5499228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1239A7-80E4-0DF8-3196-AC87F1986975}"/>
              </a:ext>
            </a:extLst>
          </p:cNvPr>
          <p:cNvSpPr/>
          <p:nvPr/>
        </p:nvSpPr>
        <p:spPr>
          <a:xfrm>
            <a:off x="7830870" y="5619816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0F841D-27E0-5B28-9D58-D838E98487B7}"/>
              </a:ext>
            </a:extLst>
          </p:cNvPr>
          <p:cNvSpPr/>
          <p:nvPr/>
        </p:nvSpPr>
        <p:spPr>
          <a:xfrm>
            <a:off x="7797545" y="5630914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994D530-6367-C9D5-C664-4CB980A1EB91}"/>
              </a:ext>
            </a:extLst>
          </p:cNvPr>
          <p:cNvSpPr txBox="1"/>
          <p:nvPr/>
        </p:nvSpPr>
        <p:spPr>
          <a:xfrm>
            <a:off x="7181395" y="37344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D9F963-CFF3-BF56-3655-A27418CA118B}"/>
              </a:ext>
            </a:extLst>
          </p:cNvPr>
          <p:cNvSpPr txBox="1"/>
          <p:nvPr/>
        </p:nvSpPr>
        <p:spPr>
          <a:xfrm>
            <a:off x="10244831" y="630820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6265D8E-2B37-492E-37BC-9DAA06C09919}"/>
                  </a:ext>
                </a:extLst>
              </p:cNvPr>
              <p:cNvSpPr txBox="1"/>
              <p:nvPr/>
            </p:nvSpPr>
            <p:spPr>
              <a:xfrm>
                <a:off x="7107575" y="5818704"/>
                <a:ext cx="3368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6265D8E-2B37-492E-37BC-9DAA06C09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575" y="5818704"/>
                <a:ext cx="336857" cy="369332"/>
              </a:xfrm>
              <a:prstGeom prst="rect">
                <a:avLst/>
              </a:prstGeom>
              <a:blipFill>
                <a:blip r:embed="rId3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CB7DCF-C202-DB85-4FDB-ECE952BE5A8C}"/>
              </a:ext>
            </a:extLst>
          </p:cNvPr>
          <p:cNvCxnSpPr>
            <a:stCxn id="92" idx="1"/>
          </p:cNvCxnSpPr>
          <p:nvPr/>
        </p:nvCxnSpPr>
        <p:spPr>
          <a:xfrm>
            <a:off x="8902553" y="4738334"/>
            <a:ext cx="548147" cy="56040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A20F327-C1C2-3371-A249-6D12BEB6B988}"/>
              </a:ext>
            </a:extLst>
          </p:cNvPr>
          <p:cNvCxnSpPr/>
          <p:nvPr/>
        </p:nvCxnSpPr>
        <p:spPr>
          <a:xfrm flipH="1">
            <a:off x="7587843" y="5309713"/>
            <a:ext cx="1862857" cy="608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9505FB4-F2AB-2F41-869E-36BEE056D980}"/>
                  </a:ext>
                </a:extLst>
              </p:cNvPr>
              <p:cNvSpPr txBox="1"/>
              <p:nvPr/>
            </p:nvSpPr>
            <p:spPr>
              <a:xfrm>
                <a:off x="9346976" y="5047529"/>
                <a:ext cx="3743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9505FB4-F2AB-2F41-869E-36BEE056D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976" y="5047529"/>
                <a:ext cx="374363" cy="369332"/>
              </a:xfrm>
              <a:prstGeom prst="rect">
                <a:avLst/>
              </a:prstGeom>
              <a:blipFill>
                <a:blip r:embed="rId4"/>
                <a:stretch>
                  <a:fillRect r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 30"/>
          <p:cNvCxnSpPr>
            <a:stCxn id="102" idx="2"/>
          </p:cNvCxnSpPr>
          <p:nvPr/>
        </p:nvCxnSpPr>
        <p:spPr>
          <a:xfrm flipH="1">
            <a:off x="7830870" y="5708593"/>
            <a:ext cx="6625" cy="7072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42270" y="6357021"/>
                <a:ext cx="442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70" y="6357021"/>
                <a:ext cx="4426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518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 flipV="1">
            <a:off x="1091682" y="438539"/>
            <a:ext cx="0" cy="401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1091682" y="4450702"/>
            <a:ext cx="6391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83151" y="4450702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i="1" dirty="0"/>
              <a:t>x</a:t>
            </a:r>
            <a:endParaRPr lang="ko-KR" alt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02820" y="2538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i="1" dirty="0"/>
              <a:t>y</a:t>
            </a:r>
            <a:endParaRPr lang="ko-KR" alt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380545" y="44507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150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35409" y="44507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160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2882" y="44507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170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93925" y="44507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180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88538" y="44507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190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1421" y="37135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50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1421" y="2931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60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6124" y="22356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70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7574" y="15397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80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7574" y="8754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90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375458" y="1724375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677080" y="3467442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808786" y="2089113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030391" y="1497771"/>
            <a:ext cx="122853" cy="83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693590" y="2816192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154705" y="2864168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11924" y="2274881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030391" y="2420306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146638" y="1994164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386694" y="3244091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340897" y="2502965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476419" y="3353821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745069" y="2704224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342650" y="2609423"/>
            <a:ext cx="136466" cy="1136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653143" y="875425"/>
            <a:ext cx="6071119" cy="34633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091682" y="2388502"/>
            <a:ext cx="2929062" cy="318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10" idx="0"/>
          </p:cNvCxnSpPr>
          <p:nvPr/>
        </p:nvCxnSpPr>
        <p:spPr>
          <a:xfrm>
            <a:off x="4020744" y="2387401"/>
            <a:ext cx="0" cy="20633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094346" y="1060090"/>
            <a:ext cx="525941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353764" y="1065728"/>
            <a:ext cx="0" cy="33906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649821" y="4833726"/>
            <a:ext cx="812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ko-KR" b="1" dirty="0"/>
              <a:t>Height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 rot="16200000">
            <a:off x="-43928" y="2431919"/>
            <a:ext cx="868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ko-KR" b="1" dirty="0"/>
              <a:t>Weight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AE13CB-C6FF-03DA-A817-9CA5878B2EE7}"/>
                  </a:ext>
                </a:extLst>
              </p:cNvPr>
              <p:cNvSpPr txBox="1"/>
              <p:nvPr/>
            </p:nvSpPr>
            <p:spPr>
              <a:xfrm>
                <a:off x="7877077" y="771325"/>
                <a:ext cx="25113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AE13CB-C6FF-03DA-A817-9CA5878B2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077" y="771325"/>
                <a:ext cx="2511393" cy="584775"/>
              </a:xfrm>
              <a:prstGeom prst="rect">
                <a:avLst/>
              </a:prstGeom>
              <a:blipFill>
                <a:blip r:embed="rId2"/>
                <a:stretch>
                  <a:fillRect t="-12632" b="-3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1036674" y="3587432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74" y="3587432"/>
                <a:ext cx="4875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563035" y="2616585"/>
                <a:ext cx="5155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dirty="0"/>
                  <a:t>Weight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altLang="ko-KR" sz="2400" dirty="0"/>
                  <a:t>(y – intercept 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ko-KR" sz="2400" dirty="0"/>
                  <a:t>*height 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35" y="2616585"/>
                <a:ext cx="5155835" cy="461665"/>
              </a:xfrm>
              <a:prstGeom prst="rect">
                <a:avLst/>
              </a:prstGeom>
              <a:blipFill>
                <a:blip r:embed="rId4"/>
                <a:stretch>
                  <a:fillRect l="-1893" t="-10526" r="-947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아래쪽 화살표 42"/>
          <p:cNvSpPr/>
          <p:nvPr/>
        </p:nvSpPr>
        <p:spPr>
          <a:xfrm>
            <a:off x="8948057" y="1581649"/>
            <a:ext cx="587829" cy="1034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248033" y="3677784"/>
            <a:ext cx="28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ko-KR" b="1" dirty="0"/>
              <a:t>Weight: dependent variable 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8228413" y="4154069"/>
            <a:ext cx="3027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ko-KR" b="1" dirty="0"/>
              <a:t>Height: Independent variable 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0A408-5BAD-4C1D-A58A-BD8934EB1873}"/>
              </a:ext>
            </a:extLst>
          </p:cNvPr>
          <p:cNvSpPr/>
          <p:nvPr/>
        </p:nvSpPr>
        <p:spPr>
          <a:xfrm>
            <a:off x="1298640" y="5877638"/>
            <a:ext cx="49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5"/>
              </a:rPr>
              <a:t>https://www.youtube.com/watch?v=gPfgB4ew3RY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625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E9E6-9F25-2B8F-C5E6-EC85B8E9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erdana"/>
              </a:rPr>
              <a:t>Types of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4B36-BBF7-0EB3-E120-3EBBBC5C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Linear regression can be further divided into two types of the algorithm:</a:t>
            </a:r>
          </a:p>
          <a:p>
            <a:pPr algn="just"/>
            <a:r>
              <a:rPr lang="en-US" b="1" dirty="0"/>
              <a:t>Simple Linear Regression:</a:t>
            </a:r>
            <a:br>
              <a:rPr lang="en-US" dirty="0"/>
            </a:br>
            <a:r>
              <a:rPr lang="en-US" dirty="0"/>
              <a:t>If a single independent variable is used to predict the value of a numerical dependent variable, then such a Linear Regression algorithm is called Simple Linear Regression.</a:t>
            </a:r>
          </a:p>
          <a:p>
            <a:pPr algn="just"/>
            <a:r>
              <a:rPr lang="en-US" b="1" dirty="0"/>
              <a:t>Multiple Linear regression:</a:t>
            </a:r>
            <a:br>
              <a:rPr lang="en-US" b="1" dirty="0"/>
            </a:br>
            <a:r>
              <a:rPr lang="en-US" dirty="0"/>
              <a:t>If more than one independent variable is used to predict the value of a numerical dependent variable, then such a Linear Regression algorithm is called Multiple Linear Regression.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13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A7E0-F1C7-6C2C-96BC-D594D46E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7446"/>
          </a:xfrm>
        </p:spPr>
        <p:txBody>
          <a:bodyPr/>
          <a:lstStyle/>
          <a:p>
            <a:pPr algn="ctr"/>
            <a:r>
              <a:rPr lang="en-US" b="1" i="0" dirty="0">
                <a:effectLst/>
                <a:latin typeface="sohne"/>
              </a:rPr>
              <a:t> Best fit line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E4B9-1684-0747-990C-9849A2E4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652"/>
            <a:ext cx="10515600" cy="42682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fit line 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gives the most accurate prediction while performing </a:t>
            </a:r>
            <a:r>
              <a:rPr lang="en-US" b="0" i="0" u="sng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line is considered to be best fit line when the 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square of the summation of all the errors is minimum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we can say that the distance between the best fit point and the actual point should be </a:t>
            </a:r>
            <a:r>
              <a:rPr lang="en-US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76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FF7A-98C0-BE4F-A2E1-CA2C8619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Introduction to Machine Learning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1EED2-8972-A6A6-4D67-ABBE1413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 part of Artificial Intelligence (AI)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the model will learn from the data and can predict the outcome</a:t>
            </a:r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 study of statistical computer algorithm that improves automatically from the data. Unlike computer algorithms, rely on human beings.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36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FA0B-1118-AAD1-E579-89DBB3B1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Best fit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BEA0-3887-E7C3-4AC5-FBED00FE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odel will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loss between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actual and predicted values respectively. And it selects the line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has an average error of all points lower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model will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 all possible lines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find an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average error between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actual and predicted values for each line respectively.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Selects the line which has the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lowest overall error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And that will be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best fit line</a:t>
            </a:r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81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E9B9-F2DA-E085-2552-87CA9A4A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347" y="116379"/>
            <a:ext cx="10515600" cy="1019792"/>
          </a:xfrm>
        </p:spPr>
        <p:txBody>
          <a:bodyPr/>
          <a:lstStyle/>
          <a:p>
            <a:pPr algn="ctr"/>
            <a:r>
              <a:rPr lang="en-US" i="0" dirty="0">
                <a:solidFill>
                  <a:srgbClr val="292929"/>
                </a:solidFill>
                <a:effectLst/>
                <a:latin typeface="sohne"/>
              </a:rPr>
              <a:t>Best fit line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59BA29-53F1-EECE-8994-5082744C60E0}"/>
              </a:ext>
            </a:extLst>
          </p:cNvPr>
          <p:cNvCxnSpPr>
            <a:cxnSpLocks/>
          </p:cNvCxnSpPr>
          <p:nvPr/>
        </p:nvCxnSpPr>
        <p:spPr>
          <a:xfrm flipV="1">
            <a:off x="8584707" y="1384916"/>
            <a:ext cx="0" cy="25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2F9ACA-2B4E-301C-CE5F-7433B34E41BC}"/>
              </a:ext>
            </a:extLst>
          </p:cNvPr>
          <p:cNvCxnSpPr/>
          <p:nvPr/>
        </p:nvCxnSpPr>
        <p:spPr>
          <a:xfrm>
            <a:off x="8584707" y="3950562"/>
            <a:ext cx="3000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4AD0E4-1CE5-8F85-ECA7-4280AC0D2F9B}"/>
              </a:ext>
            </a:extLst>
          </p:cNvPr>
          <p:cNvCxnSpPr>
            <a:cxnSpLocks/>
          </p:cNvCxnSpPr>
          <p:nvPr/>
        </p:nvCxnSpPr>
        <p:spPr>
          <a:xfrm flipV="1">
            <a:off x="8584707" y="1174071"/>
            <a:ext cx="2157273" cy="18998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4D58F7A-330E-A97C-6AB8-3CD3593E6421}"/>
              </a:ext>
            </a:extLst>
          </p:cNvPr>
          <p:cNvSpPr/>
          <p:nvPr/>
        </p:nvSpPr>
        <p:spPr>
          <a:xfrm>
            <a:off x="8801619" y="2833456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330F64-B590-270A-FAF1-A73FA4E887FE}"/>
              </a:ext>
            </a:extLst>
          </p:cNvPr>
          <p:cNvSpPr/>
          <p:nvPr/>
        </p:nvSpPr>
        <p:spPr>
          <a:xfrm>
            <a:off x="9028888" y="286896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D43356-6050-D9BE-6BC2-D8E957B8019B}"/>
              </a:ext>
            </a:extLst>
          </p:cNvPr>
          <p:cNvSpPr/>
          <p:nvPr/>
        </p:nvSpPr>
        <p:spPr>
          <a:xfrm>
            <a:off x="9275761" y="260263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6C67E9-EAEA-02D8-0833-3F02CCEB37CD}"/>
              </a:ext>
            </a:extLst>
          </p:cNvPr>
          <p:cNvSpPr/>
          <p:nvPr/>
        </p:nvSpPr>
        <p:spPr>
          <a:xfrm>
            <a:off x="9696709" y="226232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B72F0D-B576-6C21-D38A-F0A0A28DAB6C}"/>
              </a:ext>
            </a:extLst>
          </p:cNvPr>
          <p:cNvSpPr/>
          <p:nvPr/>
        </p:nvSpPr>
        <p:spPr>
          <a:xfrm>
            <a:off x="9567169" y="2456155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5CC212-1B8D-AA1D-D28D-3FB896E6B15F}"/>
              </a:ext>
            </a:extLst>
          </p:cNvPr>
          <p:cNvSpPr/>
          <p:nvPr/>
        </p:nvSpPr>
        <p:spPr>
          <a:xfrm>
            <a:off x="9719569" y="2608555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CB2A38-B35A-0143-01CA-D3349E3ED81B}"/>
              </a:ext>
            </a:extLst>
          </p:cNvPr>
          <p:cNvSpPr/>
          <p:nvPr/>
        </p:nvSpPr>
        <p:spPr>
          <a:xfrm>
            <a:off x="9249127" y="3154532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E5F062-F894-0021-8734-2B9B491FEBF1}"/>
              </a:ext>
            </a:extLst>
          </p:cNvPr>
          <p:cNvSpPr/>
          <p:nvPr/>
        </p:nvSpPr>
        <p:spPr>
          <a:xfrm>
            <a:off x="9617624" y="3021366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73C906-4FD2-F0E7-B88B-0A66FE985B50}"/>
              </a:ext>
            </a:extLst>
          </p:cNvPr>
          <p:cNvSpPr/>
          <p:nvPr/>
        </p:nvSpPr>
        <p:spPr>
          <a:xfrm>
            <a:off x="10043604" y="2543452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7A8AD0-6B82-3B50-A5AD-C2B511CD55F2}"/>
              </a:ext>
            </a:extLst>
          </p:cNvPr>
          <p:cNvSpPr/>
          <p:nvPr/>
        </p:nvSpPr>
        <p:spPr>
          <a:xfrm>
            <a:off x="10302536" y="2284521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49CE79-0A6A-1343-B09B-C56AFC025465}"/>
              </a:ext>
            </a:extLst>
          </p:cNvPr>
          <p:cNvSpPr/>
          <p:nvPr/>
        </p:nvSpPr>
        <p:spPr>
          <a:xfrm>
            <a:off x="9051747" y="3375733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E9AFF9-A7E3-D59B-9265-D9672982BAA8}"/>
              </a:ext>
            </a:extLst>
          </p:cNvPr>
          <p:cNvSpPr/>
          <p:nvPr/>
        </p:nvSpPr>
        <p:spPr>
          <a:xfrm>
            <a:off x="9943546" y="206701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492DA1-6A24-6F95-CFBE-0B84A5F342EA}"/>
              </a:ext>
            </a:extLst>
          </p:cNvPr>
          <p:cNvCxnSpPr>
            <a:cxnSpLocks/>
          </p:cNvCxnSpPr>
          <p:nvPr/>
        </p:nvCxnSpPr>
        <p:spPr>
          <a:xfrm flipV="1">
            <a:off x="4866482" y="1384916"/>
            <a:ext cx="0" cy="25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9A00AA-8AF5-3D25-E119-7780D5DA090C}"/>
              </a:ext>
            </a:extLst>
          </p:cNvPr>
          <p:cNvCxnSpPr/>
          <p:nvPr/>
        </p:nvCxnSpPr>
        <p:spPr>
          <a:xfrm>
            <a:off x="4866482" y="3950562"/>
            <a:ext cx="3000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FDD147-DCED-F597-C76C-64DEEF3BA6C2}"/>
              </a:ext>
            </a:extLst>
          </p:cNvPr>
          <p:cNvCxnSpPr>
            <a:cxnSpLocks/>
          </p:cNvCxnSpPr>
          <p:nvPr/>
        </p:nvCxnSpPr>
        <p:spPr>
          <a:xfrm flipV="1">
            <a:off x="4870166" y="1883545"/>
            <a:ext cx="2157273" cy="18998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0D46C8-0BA8-024C-31B1-7B63AD892937}"/>
              </a:ext>
            </a:extLst>
          </p:cNvPr>
          <p:cNvSpPr/>
          <p:nvPr/>
        </p:nvSpPr>
        <p:spPr>
          <a:xfrm>
            <a:off x="5083394" y="2833456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D7FB60-6166-E04D-996F-DDCB2F6202A8}"/>
              </a:ext>
            </a:extLst>
          </p:cNvPr>
          <p:cNvSpPr/>
          <p:nvPr/>
        </p:nvSpPr>
        <p:spPr>
          <a:xfrm>
            <a:off x="5310663" y="286896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A0850F-0ED2-14BC-8DF0-43B007C65EAD}"/>
              </a:ext>
            </a:extLst>
          </p:cNvPr>
          <p:cNvSpPr/>
          <p:nvPr/>
        </p:nvSpPr>
        <p:spPr>
          <a:xfrm>
            <a:off x="5557536" y="260263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2D5DBB-9B8E-16CC-7A7B-F4F3CDDCA61B}"/>
              </a:ext>
            </a:extLst>
          </p:cNvPr>
          <p:cNvSpPr/>
          <p:nvPr/>
        </p:nvSpPr>
        <p:spPr>
          <a:xfrm>
            <a:off x="5978484" y="226232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14EEDA-47AC-12DF-C325-41618D870CB1}"/>
              </a:ext>
            </a:extLst>
          </p:cNvPr>
          <p:cNvSpPr/>
          <p:nvPr/>
        </p:nvSpPr>
        <p:spPr>
          <a:xfrm>
            <a:off x="5848944" y="2456155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0F67EA-A69C-B4F8-261A-E0EA70D8A12F}"/>
              </a:ext>
            </a:extLst>
          </p:cNvPr>
          <p:cNvSpPr/>
          <p:nvPr/>
        </p:nvSpPr>
        <p:spPr>
          <a:xfrm>
            <a:off x="6001344" y="2608555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3C2426D-8CC7-F96C-DF29-F5862787ADC6}"/>
              </a:ext>
            </a:extLst>
          </p:cNvPr>
          <p:cNvSpPr/>
          <p:nvPr/>
        </p:nvSpPr>
        <p:spPr>
          <a:xfrm>
            <a:off x="5530902" y="3154532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025D48-73E4-FE22-EF70-B7B5253749E9}"/>
              </a:ext>
            </a:extLst>
          </p:cNvPr>
          <p:cNvSpPr/>
          <p:nvPr/>
        </p:nvSpPr>
        <p:spPr>
          <a:xfrm>
            <a:off x="5899399" y="3021366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F995C7-ABFE-DAE1-AB84-F74F3AF41478}"/>
              </a:ext>
            </a:extLst>
          </p:cNvPr>
          <p:cNvSpPr/>
          <p:nvPr/>
        </p:nvSpPr>
        <p:spPr>
          <a:xfrm>
            <a:off x="6325379" y="2543452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9A990E-B928-DD1B-2BCD-6E852A0CFC94}"/>
              </a:ext>
            </a:extLst>
          </p:cNvPr>
          <p:cNvSpPr/>
          <p:nvPr/>
        </p:nvSpPr>
        <p:spPr>
          <a:xfrm>
            <a:off x="6584311" y="2284521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775C394-925B-0315-20A1-20866E5A39D7}"/>
              </a:ext>
            </a:extLst>
          </p:cNvPr>
          <p:cNvSpPr/>
          <p:nvPr/>
        </p:nvSpPr>
        <p:spPr>
          <a:xfrm>
            <a:off x="5333522" y="3375733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09AF03-56CA-3EB3-103B-A56D77B7F631}"/>
              </a:ext>
            </a:extLst>
          </p:cNvPr>
          <p:cNvSpPr/>
          <p:nvPr/>
        </p:nvSpPr>
        <p:spPr>
          <a:xfrm>
            <a:off x="6225321" y="206701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40F512-7E8E-9C06-AAED-32901FFF7673}"/>
              </a:ext>
            </a:extLst>
          </p:cNvPr>
          <p:cNvCxnSpPr>
            <a:cxnSpLocks/>
          </p:cNvCxnSpPr>
          <p:nvPr/>
        </p:nvCxnSpPr>
        <p:spPr>
          <a:xfrm flipV="1">
            <a:off x="772435" y="1384916"/>
            <a:ext cx="0" cy="25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6912FD-5BE4-21C7-0B35-43A85072838A}"/>
              </a:ext>
            </a:extLst>
          </p:cNvPr>
          <p:cNvCxnSpPr/>
          <p:nvPr/>
        </p:nvCxnSpPr>
        <p:spPr>
          <a:xfrm>
            <a:off x="772435" y="3950562"/>
            <a:ext cx="3000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FC15B44-21B1-AF6B-6543-75515969CA38}"/>
              </a:ext>
            </a:extLst>
          </p:cNvPr>
          <p:cNvCxnSpPr>
            <a:cxnSpLocks/>
          </p:cNvCxnSpPr>
          <p:nvPr/>
        </p:nvCxnSpPr>
        <p:spPr>
          <a:xfrm flipV="1">
            <a:off x="772435" y="1677879"/>
            <a:ext cx="2157273" cy="18998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685B028-5EED-3183-9173-C31FA7D899D5}"/>
              </a:ext>
            </a:extLst>
          </p:cNvPr>
          <p:cNvSpPr/>
          <p:nvPr/>
        </p:nvSpPr>
        <p:spPr>
          <a:xfrm>
            <a:off x="989347" y="2833456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16FFDBB-269F-08C2-CFB1-22DEA1F25F2C}"/>
              </a:ext>
            </a:extLst>
          </p:cNvPr>
          <p:cNvSpPr/>
          <p:nvPr/>
        </p:nvSpPr>
        <p:spPr>
          <a:xfrm>
            <a:off x="1216616" y="286896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A6D7CFD-9E79-9BF9-6AD9-25BB2EF90DCB}"/>
              </a:ext>
            </a:extLst>
          </p:cNvPr>
          <p:cNvSpPr/>
          <p:nvPr/>
        </p:nvSpPr>
        <p:spPr>
          <a:xfrm>
            <a:off x="1463489" y="260263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BE87EA2-6796-631E-CB07-A80074F9363D}"/>
              </a:ext>
            </a:extLst>
          </p:cNvPr>
          <p:cNvSpPr/>
          <p:nvPr/>
        </p:nvSpPr>
        <p:spPr>
          <a:xfrm>
            <a:off x="1884437" y="226232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F79951A-5B99-7FF3-9C80-E3C3AA900665}"/>
              </a:ext>
            </a:extLst>
          </p:cNvPr>
          <p:cNvSpPr/>
          <p:nvPr/>
        </p:nvSpPr>
        <p:spPr>
          <a:xfrm>
            <a:off x="1754897" y="2456155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96A1D0C-0CA8-3DD7-10C5-A27F052B4BAF}"/>
              </a:ext>
            </a:extLst>
          </p:cNvPr>
          <p:cNvSpPr/>
          <p:nvPr/>
        </p:nvSpPr>
        <p:spPr>
          <a:xfrm>
            <a:off x="1907297" y="2608555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5829DA9-683B-9F84-C56A-4993B5402DCD}"/>
              </a:ext>
            </a:extLst>
          </p:cNvPr>
          <p:cNvSpPr/>
          <p:nvPr/>
        </p:nvSpPr>
        <p:spPr>
          <a:xfrm>
            <a:off x="1436855" y="3154532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F93203C-E20C-5BFF-195E-10926C6F5050}"/>
              </a:ext>
            </a:extLst>
          </p:cNvPr>
          <p:cNvSpPr/>
          <p:nvPr/>
        </p:nvSpPr>
        <p:spPr>
          <a:xfrm>
            <a:off x="1805352" y="3021366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F21F4E8-2994-882F-3078-03C1E4B8ADE6}"/>
              </a:ext>
            </a:extLst>
          </p:cNvPr>
          <p:cNvSpPr/>
          <p:nvPr/>
        </p:nvSpPr>
        <p:spPr>
          <a:xfrm>
            <a:off x="2231332" y="2543452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4865EF-A4D0-1063-BEF7-4F0E0DF40CFA}"/>
              </a:ext>
            </a:extLst>
          </p:cNvPr>
          <p:cNvSpPr/>
          <p:nvPr/>
        </p:nvSpPr>
        <p:spPr>
          <a:xfrm>
            <a:off x="2490264" y="2284521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F1FB35-3DD4-E020-B4A5-6E959CA65BDC}"/>
              </a:ext>
            </a:extLst>
          </p:cNvPr>
          <p:cNvSpPr/>
          <p:nvPr/>
        </p:nvSpPr>
        <p:spPr>
          <a:xfrm>
            <a:off x="1239475" y="3375733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EB6ADE-C393-12B0-3329-F7D002EE9367}"/>
              </a:ext>
            </a:extLst>
          </p:cNvPr>
          <p:cNvSpPr/>
          <p:nvPr/>
        </p:nvSpPr>
        <p:spPr>
          <a:xfrm>
            <a:off x="2131274" y="206701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1EB394F-A44B-3ECF-2F4C-88E835D28E78}"/>
              </a:ext>
            </a:extLst>
          </p:cNvPr>
          <p:cNvCxnSpPr>
            <a:stCxn id="42" idx="5"/>
          </p:cNvCxnSpPr>
          <p:nvPr/>
        </p:nvCxnSpPr>
        <p:spPr>
          <a:xfrm>
            <a:off x="1028371" y="2909232"/>
            <a:ext cx="116848" cy="2453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62DE55-515F-47DA-E19B-7959FE03AF77}"/>
              </a:ext>
            </a:extLst>
          </p:cNvPr>
          <p:cNvCxnSpPr>
            <a:endCxn id="52" idx="0"/>
          </p:cNvCxnSpPr>
          <p:nvPr/>
        </p:nvCxnSpPr>
        <p:spPr>
          <a:xfrm>
            <a:off x="1198732" y="3243309"/>
            <a:ext cx="63603" cy="132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BF124C-4C82-E192-6498-A8216A6DFCE3}"/>
              </a:ext>
            </a:extLst>
          </p:cNvPr>
          <p:cNvCxnSpPr>
            <a:stCxn id="43" idx="5"/>
          </p:cNvCxnSpPr>
          <p:nvPr/>
        </p:nvCxnSpPr>
        <p:spPr>
          <a:xfrm>
            <a:off x="1255640" y="2944743"/>
            <a:ext cx="102643" cy="165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3A74EA-6363-814F-65B0-FA3F196E6D42}"/>
              </a:ext>
            </a:extLst>
          </p:cNvPr>
          <p:cNvCxnSpPr>
            <a:cxnSpLocks/>
          </p:cNvCxnSpPr>
          <p:nvPr/>
        </p:nvCxnSpPr>
        <p:spPr>
          <a:xfrm>
            <a:off x="1509208" y="2658124"/>
            <a:ext cx="101147" cy="1864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69590C-E4F6-A41D-44A5-FF01B0D831BE}"/>
              </a:ext>
            </a:extLst>
          </p:cNvPr>
          <p:cNvCxnSpPr>
            <a:cxnSpLocks/>
            <a:endCxn id="49" idx="6"/>
          </p:cNvCxnSpPr>
          <p:nvPr/>
        </p:nvCxnSpPr>
        <p:spPr>
          <a:xfrm>
            <a:off x="1658435" y="2813111"/>
            <a:ext cx="192636" cy="2526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0B9871-F5D1-686A-0069-E7C2A8CAC97B}"/>
              </a:ext>
            </a:extLst>
          </p:cNvPr>
          <p:cNvCxnSpPr>
            <a:endCxn id="48" idx="6"/>
          </p:cNvCxnSpPr>
          <p:nvPr/>
        </p:nvCxnSpPr>
        <p:spPr>
          <a:xfrm>
            <a:off x="1358283" y="3065754"/>
            <a:ext cx="78572" cy="1331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17F454-6801-1C6A-9AD2-CECD853A11E0}"/>
              </a:ext>
            </a:extLst>
          </p:cNvPr>
          <p:cNvCxnSpPr>
            <a:stCxn id="46" idx="6"/>
          </p:cNvCxnSpPr>
          <p:nvPr/>
        </p:nvCxnSpPr>
        <p:spPr>
          <a:xfrm>
            <a:off x="1800616" y="2500544"/>
            <a:ext cx="50455" cy="102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00FA171-78C9-1813-24B5-F5F55EA7792F}"/>
              </a:ext>
            </a:extLst>
          </p:cNvPr>
          <p:cNvCxnSpPr>
            <a:stCxn id="45" idx="5"/>
          </p:cNvCxnSpPr>
          <p:nvPr/>
        </p:nvCxnSpPr>
        <p:spPr>
          <a:xfrm>
            <a:off x="1923461" y="2338103"/>
            <a:ext cx="127281" cy="1180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A9DEF7C-061B-45F2-2185-71221678F92D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2089766" y="2448010"/>
            <a:ext cx="141566" cy="1398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AE8ECFD-7535-EE59-7B47-16DFCD69DBE8}"/>
              </a:ext>
            </a:extLst>
          </p:cNvPr>
          <p:cNvCxnSpPr>
            <a:stCxn id="53" idx="5"/>
          </p:cNvCxnSpPr>
          <p:nvPr/>
        </p:nvCxnSpPr>
        <p:spPr>
          <a:xfrm>
            <a:off x="2170298" y="2142793"/>
            <a:ext cx="102463" cy="1195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190CB3E-299C-4909-3048-41982D234380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2384360" y="2155794"/>
            <a:ext cx="112599" cy="1417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D9A3B7A-C6AC-6010-05B9-75C6B4138714}"/>
              </a:ext>
            </a:extLst>
          </p:cNvPr>
          <p:cNvCxnSpPr>
            <a:stCxn id="27" idx="4"/>
          </p:cNvCxnSpPr>
          <p:nvPr/>
        </p:nvCxnSpPr>
        <p:spPr>
          <a:xfrm>
            <a:off x="5106254" y="2922233"/>
            <a:ext cx="250127" cy="3872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6B8D5DD-88FC-7EEF-6C2C-A82D199CB5D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333476" y="2944743"/>
            <a:ext cx="204121" cy="222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237CC6-7F08-590F-1F26-45E8317B857C}"/>
              </a:ext>
            </a:extLst>
          </p:cNvPr>
          <p:cNvCxnSpPr>
            <a:stCxn id="29" idx="5"/>
          </p:cNvCxnSpPr>
          <p:nvPr/>
        </p:nvCxnSpPr>
        <p:spPr>
          <a:xfrm>
            <a:off x="5596560" y="2678413"/>
            <a:ext cx="252384" cy="2793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47E86DE-9445-3CBD-DC19-B753560FC0C9}"/>
              </a:ext>
            </a:extLst>
          </p:cNvPr>
          <p:cNvCxnSpPr>
            <a:cxnSpLocks/>
            <a:stCxn id="34" idx="6"/>
          </p:cNvCxnSpPr>
          <p:nvPr/>
        </p:nvCxnSpPr>
        <p:spPr>
          <a:xfrm flipH="1" flipV="1">
            <a:off x="5852627" y="2939433"/>
            <a:ext cx="92491" cy="1263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BC9835B-B57A-A9BC-2B26-7053E0204A01}"/>
              </a:ext>
            </a:extLst>
          </p:cNvPr>
          <p:cNvCxnSpPr>
            <a:stCxn id="31" idx="5"/>
          </p:cNvCxnSpPr>
          <p:nvPr/>
        </p:nvCxnSpPr>
        <p:spPr>
          <a:xfrm>
            <a:off x="5887968" y="2531931"/>
            <a:ext cx="208032" cy="1594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E6C1624-9147-7DC9-4FBE-F01C5D03FC76}"/>
              </a:ext>
            </a:extLst>
          </p:cNvPr>
          <p:cNvCxnSpPr>
            <a:stCxn id="30" idx="5"/>
          </p:cNvCxnSpPr>
          <p:nvPr/>
        </p:nvCxnSpPr>
        <p:spPr>
          <a:xfrm>
            <a:off x="6017508" y="2338103"/>
            <a:ext cx="207813" cy="2053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69B800B-0E86-56F9-47DE-74D3FD5851E7}"/>
              </a:ext>
            </a:extLst>
          </p:cNvPr>
          <p:cNvCxnSpPr>
            <a:cxnSpLocks/>
          </p:cNvCxnSpPr>
          <p:nvPr/>
        </p:nvCxnSpPr>
        <p:spPr>
          <a:xfrm>
            <a:off x="6264405" y="2142793"/>
            <a:ext cx="204295" cy="2083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BE606F6-1EB9-5691-87FE-7EFA79484A36}"/>
              </a:ext>
            </a:extLst>
          </p:cNvPr>
          <p:cNvCxnSpPr>
            <a:stCxn id="21" idx="6"/>
            <a:endCxn id="11" idx="6"/>
          </p:cNvCxnSpPr>
          <p:nvPr/>
        </p:nvCxnSpPr>
        <p:spPr>
          <a:xfrm flipH="1" flipV="1">
            <a:off x="8847338" y="2877845"/>
            <a:ext cx="250128" cy="5422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E61835E-F66A-32C9-824C-A9DD94E02B86}"/>
              </a:ext>
            </a:extLst>
          </p:cNvPr>
          <p:cNvCxnSpPr>
            <a:stCxn id="17" idx="7"/>
          </p:cNvCxnSpPr>
          <p:nvPr/>
        </p:nvCxnSpPr>
        <p:spPr>
          <a:xfrm flipH="1" flipV="1">
            <a:off x="8957490" y="2795556"/>
            <a:ext cx="330661" cy="3719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7A1EC3D-3D04-D1EF-765E-824A10CFE93F}"/>
              </a:ext>
            </a:extLst>
          </p:cNvPr>
          <p:cNvCxnSpPr>
            <a:stCxn id="12" idx="2"/>
          </p:cNvCxnSpPr>
          <p:nvPr/>
        </p:nvCxnSpPr>
        <p:spPr>
          <a:xfrm flipH="1" flipV="1">
            <a:off x="8972402" y="2751339"/>
            <a:ext cx="56486" cy="162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9707D03-CCAF-B44A-6835-4D4CD3165284}"/>
              </a:ext>
            </a:extLst>
          </p:cNvPr>
          <p:cNvCxnSpPr>
            <a:cxnSpLocks/>
          </p:cNvCxnSpPr>
          <p:nvPr/>
        </p:nvCxnSpPr>
        <p:spPr>
          <a:xfrm flipH="1" flipV="1">
            <a:off x="9220120" y="2564737"/>
            <a:ext cx="386151" cy="4749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0A323C8-39CB-65DB-9635-F775A3834DC6}"/>
              </a:ext>
            </a:extLst>
          </p:cNvPr>
          <p:cNvCxnSpPr/>
          <p:nvPr/>
        </p:nvCxnSpPr>
        <p:spPr>
          <a:xfrm flipH="1" flipV="1">
            <a:off x="9266603" y="2495209"/>
            <a:ext cx="56486" cy="162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BD05107-421F-929B-409F-7FB299C2F63B}"/>
              </a:ext>
            </a:extLst>
          </p:cNvPr>
          <p:cNvCxnSpPr>
            <a:cxnSpLocks/>
          </p:cNvCxnSpPr>
          <p:nvPr/>
        </p:nvCxnSpPr>
        <p:spPr>
          <a:xfrm flipH="1" flipV="1">
            <a:off x="9522744" y="2306715"/>
            <a:ext cx="192348" cy="3231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FD052E-E4ED-5449-059D-0C9ABFB1771C}"/>
              </a:ext>
            </a:extLst>
          </p:cNvPr>
          <p:cNvCxnSpPr>
            <a:cxnSpLocks/>
          </p:cNvCxnSpPr>
          <p:nvPr/>
        </p:nvCxnSpPr>
        <p:spPr>
          <a:xfrm flipH="1" flipV="1">
            <a:off x="9471818" y="2338103"/>
            <a:ext cx="131878" cy="1859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DE674AD-F4C7-D39B-4132-039C44CDC6F7}"/>
              </a:ext>
            </a:extLst>
          </p:cNvPr>
          <p:cNvCxnSpPr>
            <a:cxnSpLocks/>
          </p:cNvCxnSpPr>
          <p:nvPr/>
        </p:nvCxnSpPr>
        <p:spPr>
          <a:xfrm flipH="1" flipV="1">
            <a:off x="9669937" y="2145752"/>
            <a:ext cx="386151" cy="4749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D950B8E-ACC3-AA40-7852-0E9609382430}"/>
              </a:ext>
            </a:extLst>
          </p:cNvPr>
          <p:cNvCxnSpPr>
            <a:cxnSpLocks/>
          </p:cNvCxnSpPr>
          <p:nvPr/>
        </p:nvCxnSpPr>
        <p:spPr>
          <a:xfrm flipH="1" flipV="1">
            <a:off x="9641839" y="2169354"/>
            <a:ext cx="131878" cy="1859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473B56D-366D-AE4B-CE09-E0CFE43215FE}"/>
              </a:ext>
            </a:extLst>
          </p:cNvPr>
          <p:cNvCxnSpPr>
            <a:cxnSpLocks/>
          </p:cNvCxnSpPr>
          <p:nvPr/>
        </p:nvCxnSpPr>
        <p:spPr>
          <a:xfrm flipH="1" flipV="1">
            <a:off x="9956999" y="1863124"/>
            <a:ext cx="386151" cy="4749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2F59CF2A-3D5F-C1A1-1A25-A0282B3FE08A}"/>
              </a:ext>
            </a:extLst>
          </p:cNvPr>
          <p:cNvSpPr/>
          <p:nvPr/>
        </p:nvSpPr>
        <p:spPr>
          <a:xfrm rot="10800000">
            <a:off x="1888584" y="4042615"/>
            <a:ext cx="568168" cy="2722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D6B707D2-0EA8-5FF1-79B1-5A376D9C2AD2}"/>
              </a:ext>
            </a:extLst>
          </p:cNvPr>
          <p:cNvSpPr/>
          <p:nvPr/>
        </p:nvSpPr>
        <p:spPr>
          <a:xfrm rot="10800000">
            <a:off x="6053024" y="4080029"/>
            <a:ext cx="568168" cy="2722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FEF4D041-281F-BD07-A6DC-615DC2042BFA}"/>
              </a:ext>
            </a:extLst>
          </p:cNvPr>
          <p:cNvSpPr/>
          <p:nvPr/>
        </p:nvSpPr>
        <p:spPr>
          <a:xfrm rot="10800000">
            <a:off x="9782379" y="4149880"/>
            <a:ext cx="568168" cy="2722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D9DA90A-35AC-D37B-D682-D8C48CA4EFA7}"/>
              </a:ext>
            </a:extLst>
          </p:cNvPr>
          <p:cNvCxnSpPr>
            <a:cxnSpLocks/>
          </p:cNvCxnSpPr>
          <p:nvPr/>
        </p:nvCxnSpPr>
        <p:spPr>
          <a:xfrm>
            <a:off x="781109" y="6544078"/>
            <a:ext cx="0" cy="2382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3D655A7-79E1-8A92-4E1E-C1AC17EEF52A}"/>
              </a:ext>
            </a:extLst>
          </p:cNvPr>
          <p:cNvCxnSpPr>
            <a:cxnSpLocks/>
          </p:cNvCxnSpPr>
          <p:nvPr/>
        </p:nvCxnSpPr>
        <p:spPr>
          <a:xfrm>
            <a:off x="786288" y="6419790"/>
            <a:ext cx="0" cy="1242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F04D3AF-2AC3-82FA-2251-D58CA0B869A1}"/>
              </a:ext>
            </a:extLst>
          </p:cNvPr>
          <p:cNvCxnSpPr>
            <a:cxnSpLocks/>
          </p:cNvCxnSpPr>
          <p:nvPr/>
        </p:nvCxnSpPr>
        <p:spPr>
          <a:xfrm>
            <a:off x="783649" y="6274946"/>
            <a:ext cx="0" cy="1242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1AFD95F-40F5-5339-C09C-D08E5F068EE2}"/>
              </a:ext>
            </a:extLst>
          </p:cNvPr>
          <p:cNvCxnSpPr>
            <a:cxnSpLocks/>
          </p:cNvCxnSpPr>
          <p:nvPr/>
        </p:nvCxnSpPr>
        <p:spPr>
          <a:xfrm>
            <a:off x="781109" y="6036717"/>
            <a:ext cx="0" cy="2449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0B407AA-5693-CC45-6FD3-5B73B1F30077}"/>
              </a:ext>
            </a:extLst>
          </p:cNvPr>
          <p:cNvCxnSpPr>
            <a:cxnSpLocks/>
          </p:cNvCxnSpPr>
          <p:nvPr/>
        </p:nvCxnSpPr>
        <p:spPr>
          <a:xfrm flipH="1">
            <a:off x="772435" y="5931518"/>
            <a:ext cx="6135" cy="1025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0EFFE2F-9987-DAE6-D24F-6364456599DC}"/>
              </a:ext>
            </a:extLst>
          </p:cNvPr>
          <p:cNvCxnSpPr>
            <a:cxnSpLocks/>
          </p:cNvCxnSpPr>
          <p:nvPr/>
        </p:nvCxnSpPr>
        <p:spPr>
          <a:xfrm>
            <a:off x="786325" y="5752056"/>
            <a:ext cx="0" cy="1594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3E0D1B5-1961-F664-CC8F-516533231F53}"/>
              </a:ext>
            </a:extLst>
          </p:cNvPr>
          <p:cNvCxnSpPr>
            <a:cxnSpLocks/>
          </p:cNvCxnSpPr>
          <p:nvPr/>
        </p:nvCxnSpPr>
        <p:spPr>
          <a:xfrm>
            <a:off x="772435" y="5545309"/>
            <a:ext cx="21033" cy="2140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C350392-E629-C7C6-B308-450BD4961917}"/>
              </a:ext>
            </a:extLst>
          </p:cNvPr>
          <p:cNvCxnSpPr>
            <a:cxnSpLocks/>
          </p:cNvCxnSpPr>
          <p:nvPr/>
        </p:nvCxnSpPr>
        <p:spPr>
          <a:xfrm>
            <a:off x="776750" y="5354358"/>
            <a:ext cx="0" cy="1866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8C4CCF0-FFAB-AC0C-3F5C-80F154586D5A}"/>
              </a:ext>
            </a:extLst>
          </p:cNvPr>
          <p:cNvCxnSpPr>
            <a:cxnSpLocks/>
          </p:cNvCxnSpPr>
          <p:nvPr/>
        </p:nvCxnSpPr>
        <p:spPr>
          <a:xfrm flipV="1">
            <a:off x="780740" y="5180121"/>
            <a:ext cx="12728" cy="1438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7306C50-BDEE-5147-E8D3-DC58795759A5}"/>
              </a:ext>
            </a:extLst>
          </p:cNvPr>
          <p:cNvCxnSpPr>
            <a:cxnSpLocks/>
          </p:cNvCxnSpPr>
          <p:nvPr/>
        </p:nvCxnSpPr>
        <p:spPr>
          <a:xfrm>
            <a:off x="5728318" y="6281710"/>
            <a:ext cx="0" cy="4946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4B67EF-F005-976F-A309-B165B177D55C}"/>
              </a:ext>
            </a:extLst>
          </p:cNvPr>
          <p:cNvCxnSpPr>
            <a:cxnSpLocks/>
          </p:cNvCxnSpPr>
          <p:nvPr/>
        </p:nvCxnSpPr>
        <p:spPr>
          <a:xfrm flipH="1">
            <a:off x="5724303" y="6034074"/>
            <a:ext cx="6555" cy="252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124D08C-183D-B804-A29B-D8F8A4E430A5}"/>
              </a:ext>
            </a:extLst>
          </p:cNvPr>
          <p:cNvCxnSpPr>
            <a:cxnSpLocks/>
          </p:cNvCxnSpPr>
          <p:nvPr/>
        </p:nvCxnSpPr>
        <p:spPr>
          <a:xfrm>
            <a:off x="5730858" y="5733179"/>
            <a:ext cx="0" cy="2982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1DC4376-CF56-CF77-A7B6-029183000136}"/>
              </a:ext>
            </a:extLst>
          </p:cNvPr>
          <p:cNvCxnSpPr>
            <a:cxnSpLocks/>
          </p:cNvCxnSpPr>
          <p:nvPr/>
        </p:nvCxnSpPr>
        <p:spPr>
          <a:xfrm flipH="1" flipV="1">
            <a:off x="5722752" y="5523390"/>
            <a:ext cx="12165" cy="1921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2474F5C-BCE2-4765-3546-64AB72EC6FE8}"/>
              </a:ext>
            </a:extLst>
          </p:cNvPr>
          <p:cNvCxnSpPr>
            <a:cxnSpLocks/>
          </p:cNvCxnSpPr>
          <p:nvPr/>
        </p:nvCxnSpPr>
        <p:spPr>
          <a:xfrm>
            <a:off x="5745365" y="5284359"/>
            <a:ext cx="0" cy="2566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CB6D090-9D5C-A051-0693-06279566E809}"/>
              </a:ext>
            </a:extLst>
          </p:cNvPr>
          <p:cNvCxnSpPr>
            <a:cxnSpLocks/>
          </p:cNvCxnSpPr>
          <p:nvPr/>
        </p:nvCxnSpPr>
        <p:spPr>
          <a:xfrm>
            <a:off x="5730858" y="4965779"/>
            <a:ext cx="14507" cy="2956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0AB9B50-ACF4-F8C5-0741-FE69035A798A}"/>
              </a:ext>
            </a:extLst>
          </p:cNvPr>
          <p:cNvCxnSpPr>
            <a:cxnSpLocks/>
          </p:cNvCxnSpPr>
          <p:nvPr/>
        </p:nvCxnSpPr>
        <p:spPr>
          <a:xfrm flipH="1">
            <a:off x="5735197" y="4578235"/>
            <a:ext cx="10168" cy="3519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7DDA5A-6E87-A22F-ACC1-CA1E549ACE64}"/>
              </a:ext>
            </a:extLst>
          </p:cNvPr>
          <p:cNvCxnSpPr>
            <a:cxnSpLocks/>
          </p:cNvCxnSpPr>
          <p:nvPr/>
        </p:nvCxnSpPr>
        <p:spPr>
          <a:xfrm flipH="1" flipV="1">
            <a:off x="9522744" y="6274946"/>
            <a:ext cx="50197" cy="5013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CB4AF61-4B01-7CD9-EA15-1925F2B4F73A}"/>
              </a:ext>
            </a:extLst>
          </p:cNvPr>
          <p:cNvCxnSpPr>
            <a:cxnSpLocks/>
          </p:cNvCxnSpPr>
          <p:nvPr/>
        </p:nvCxnSpPr>
        <p:spPr>
          <a:xfrm flipH="1" flipV="1">
            <a:off x="9520205" y="5854107"/>
            <a:ext cx="17552" cy="4329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B8EB250-9589-4DF8-19AE-5D0FE74B2CE8}"/>
              </a:ext>
            </a:extLst>
          </p:cNvPr>
          <p:cNvCxnSpPr>
            <a:cxnSpLocks/>
          </p:cNvCxnSpPr>
          <p:nvPr/>
        </p:nvCxnSpPr>
        <p:spPr>
          <a:xfrm flipV="1">
            <a:off x="9519549" y="5683929"/>
            <a:ext cx="0" cy="1478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D533AFA-CE4D-8CB5-BD46-B974A997E088}"/>
              </a:ext>
            </a:extLst>
          </p:cNvPr>
          <p:cNvCxnSpPr>
            <a:cxnSpLocks/>
          </p:cNvCxnSpPr>
          <p:nvPr/>
        </p:nvCxnSpPr>
        <p:spPr>
          <a:xfrm flipH="1" flipV="1">
            <a:off x="9471818" y="5033639"/>
            <a:ext cx="36152" cy="6435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D3EDD02-E457-92A7-8EF0-4CB1A9FE66DA}"/>
              </a:ext>
            </a:extLst>
          </p:cNvPr>
          <p:cNvCxnSpPr>
            <a:cxnSpLocks/>
          </p:cNvCxnSpPr>
          <p:nvPr/>
        </p:nvCxnSpPr>
        <p:spPr>
          <a:xfrm flipH="1" flipV="1">
            <a:off x="9471818" y="4821326"/>
            <a:ext cx="4310" cy="1899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4A58B4C-5C47-DB24-7B94-F06CF9E0E755}"/>
              </a:ext>
            </a:extLst>
          </p:cNvPr>
          <p:cNvCxnSpPr>
            <a:cxnSpLocks/>
          </p:cNvCxnSpPr>
          <p:nvPr/>
        </p:nvCxnSpPr>
        <p:spPr>
          <a:xfrm flipH="1" flipV="1">
            <a:off x="9624218" y="2490503"/>
            <a:ext cx="131878" cy="1859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9CB3F92-DB60-4AC7-9C86-176C9EA2EE6A}"/>
              </a:ext>
            </a:extLst>
          </p:cNvPr>
          <p:cNvCxnSpPr>
            <a:cxnSpLocks/>
          </p:cNvCxnSpPr>
          <p:nvPr/>
        </p:nvCxnSpPr>
        <p:spPr>
          <a:xfrm flipV="1">
            <a:off x="9455407" y="4578235"/>
            <a:ext cx="0" cy="2208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484B192-0B40-FBD7-8892-53A9A219997E}"/>
              </a:ext>
            </a:extLst>
          </p:cNvPr>
          <p:cNvCxnSpPr>
            <a:cxnSpLocks/>
          </p:cNvCxnSpPr>
          <p:nvPr/>
        </p:nvCxnSpPr>
        <p:spPr>
          <a:xfrm flipH="1" flipV="1">
            <a:off x="9413195" y="4080029"/>
            <a:ext cx="25819" cy="5177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E433963-598A-0740-5B46-B2BA39A1FF17}"/>
              </a:ext>
            </a:extLst>
          </p:cNvPr>
          <p:cNvCxnSpPr/>
          <p:nvPr/>
        </p:nvCxnSpPr>
        <p:spPr>
          <a:xfrm>
            <a:off x="793468" y="5180121"/>
            <a:ext cx="1099935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9" name="Left Brace 168">
            <a:extLst>
              <a:ext uri="{FF2B5EF4-FFF2-40B4-BE49-F238E27FC236}">
                <a16:creationId xmlns:a16="http://schemas.microsoft.com/office/drawing/2014/main" id="{8C37A1AB-C92B-8EB8-776A-1FB707725AAD}"/>
              </a:ext>
            </a:extLst>
          </p:cNvPr>
          <p:cNvSpPr/>
          <p:nvPr/>
        </p:nvSpPr>
        <p:spPr>
          <a:xfrm>
            <a:off x="332100" y="5180121"/>
            <a:ext cx="423993" cy="15962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Left Brace 169">
            <a:extLst>
              <a:ext uri="{FF2B5EF4-FFF2-40B4-BE49-F238E27FC236}">
                <a16:creationId xmlns:a16="http://schemas.microsoft.com/office/drawing/2014/main" id="{71936EAB-4D38-224A-1E3B-433A04BEC836}"/>
              </a:ext>
            </a:extLst>
          </p:cNvPr>
          <p:cNvSpPr/>
          <p:nvPr/>
        </p:nvSpPr>
        <p:spPr>
          <a:xfrm>
            <a:off x="5276632" y="4578235"/>
            <a:ext cx="423993" cy="21980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Left Brace 170">
            <a:extLst>
              <a:ext uri="{FF2B5EF4-FFF2-40B4-BE49-F238E27FC236}">
                <a16:creationId xmlns:a16="http://schemas.microsoft.com/office/drawing/2014/main" id="{49D0F44F-9DE8-E2B2-34F3-7098CAF51A3F}"/>
              </a:ext>
            </a:extLst>
          </p:cNvPr>
          <p:cNvSpPr/>
          <p:nvPr/>
        </p:nvSpPr>
        <p:spPr>
          <a:xfrm>
            <a:off x="9051747" y="4089356"/>
            <a:ext cx="482308" cy="27686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7C2B55B-874B-04CC-B931-FA8E8D1EEC0E}"/>
              </a:ext>
            </a:extLst>
          </p:cNvPr>
          <p:cNvSpPr txBox="1"/>
          <p:nvPr/>
        </p:nvSpPr>
        <p:spPr>
          <a:xfrm>
            <a:off x="1012206" y="5686487"/>
            <a:ext cx="9557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So we can say that the distance between the best fit point and the actual point should be 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minimum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4B9D6ED-9846-FD92-D230-C6ABFC967257}"/>
              </a:ext>
            </a:extLst>
          </p:cNvPr>
          <p:cNvSpPr/>
          <p:nvPr/>
        </p:nvSpPr>
        <p:spPr>
          <a:xfrm>
            <a:off x="2342200" y="2090565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34C7CD2-93D9-FB19-6460-AD0724713B2F}"/>
              </a:ext>
            </a:extLst>
          </p:cNvPr>
          <p:cNvSpPr/>
          <p:nvPr/>
        </p:nvSpPr>
        <p:spPr>
          <a:xfrm>
            <a:off x="2244913" y="2213438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EBDDB27-D50D-D7AB-147F-A0A5E0ADED3D}"/>
              </a:ext>
            </a:extLst>
          </p:cNvPr>
          <p:cNvSpPr/>
          <p:nvPr/>
        </p:nvSpPr>
        <p:spPr>
          <a:xfrm>
            <a:off x="2056960" y="2371113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5A0E618-BDE2-FF93-D959-A8F74A35C8D6}"/>
              </a:ext>
            </a:extLst>
          </p:cNvPr>
          <p:cNvSpPr/>
          <p:nvPr/>
        </p:nvSpPr>
        <p:spPr>
          <a:xfrm>
            <a:off x="1987101" y="2447478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B335294-E3E2-AF57-016B-171862DB97E1}"/>
              </a:ext>
            </a:extLst>
          </p:cNvPr>
          <p:cNvSpPr/>
          <p:nvPr/>
        </p:nvSpPr>
        <p:spPr>
          <a:xfrm>
            <a:off x="1863664" y="2534573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A719D63-2576-E224-AC3F-00A37011CA11}"/>
              </a:ext>
            </a:extLst>
          </p:cNvPr>
          <p:cNvSpPr/>
          <p:nvPr/>
        </p:nvSpPr>
        <p:spPr>
          <a:xfrm>
            <a:off x="1818991" y="2569346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CE4C8D-0C23-6205-4263-36E197600BFA}"/>
              </a:ext>
            </a:extLst>
          </p:cNvPr>
          <p:cNvSpPr/>
          <p:nvPr/>
        </p:nvSpPr>
        <p:spPr>
          <a:xfrm>
            <a:off x="1623499" y="2751339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0F56A20-0C1B-2F4B-3F2E-DFE8A267D1B5}"/>
              </a:ext>
            </a:extLst>
          </p:cNvPr>
          <p:cNvSpPr/>
          <p:nvPr/>
        </p:nvSpPr>
        <p:spPr>
          <a:xfrm>
            <a:off x="1570406" y="2791288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51D08E6-BF5F-2722-AC18-B6A733DEAA89}"/>
              </a:ext>
            </a:extLst>
          </p:cNvPr>
          <p:cNvSpPr/>
          <p:nvPr/>
        </p:nvSpPr>
        <p:spPr>
          <a:xfrm>
            <a:off x="1341785" y="3004074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288CA70-EE56-22E8-872C-AFF9EEE1A161}"/>
              </a:ext>
            </a:extLst>
          </p:cNvPr>
          <p:cNvSpPr/>
          <p:nvPr/>
        </p:nvSpPr>
        <p:spPr>
          <a:xfrm>
            <a:off x="1293847" y="3058583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C791310-56D0-7D1D-01B1-802C4DD9BCC4}"/>
              </a:ext>
            </a:extLst>
          </p:cNvPr>
          <p:cNvSpPr/>
          <p:nvPr/>
        </p:nvSpPr>
        <p:spPr>
          <a:xfrm>
            <a:off x="1150634" y="3147079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36A015E-DDDE-A2A6-76D6-A5F6191D8CFD}"/>
              </a:ext>
            </a:extLst>
          </p:cNvPr>
          <p:cNvSpPr/>
          <p:nvPr/>
        </p:nvSpPr>
        <p:spPr>
          <a:xfrm>
            <a:off x="1108843" y="3182959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183475B-2C2C-0D3E-D6A9-317872DA4090}"/>
              </a:ext>
            </a:extLst>
          </p:cNvPr>
          <p:cNvSpPr/>
          <p:nvPr/>
        </p:nvSpPr>
        <p:spPr>
          <a:xfrm>
            <a:off x="6523537" y="2223485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CB66D9F-99F5-018B-917A-3E59987B8821}"/>
              </a:ext>
            </a:extLst>
          </p:cNvPr>
          <p:cNvSpPr/>
          <p:nvPr/>
        </p:nvSpPr>
        <p:spPr>
          <a:xfrm>
            <a:off x="6435126" y="2320929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0903DDD-7099-F1E7-5043-803513CC8381}"/>
              </a:ext>
            </a:extLst>
          </p:cNvPr>
          <p:cNvSpPr/>
          <p:nvPr/>
        </p:nvSpPr>
        <p:spPr>
          <a:xfrm>
            <a:off x="6267482" y="2480570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ABCD318-20AD-2FDD-6E9C-A86F2F53F4D5}"/>
              </a:ext>
            </a:extLst>
          </p:cNvPr>
          <p:cNvSpPr/>
          <p:nvPr/>
        </p:nvSpPr>
        <p:spPr>
          <a:xfrm>
            <a:off x="6212673" y="2532688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34BFE2E-C7BC-5875-E93D-2380E6C6C129}"/>
              </a:ext>
            </a:extLst>
          </p:cNvPr>
          <p:cNvSpPr/>
          <p:nvPr/>
        </p:nvSpPr>
        <p:spPr>
          <a:xfrm>
            <a:off x="6035995" y="2658492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4530218-66D0-FD22-3945-6BBE028C3306}"/>
              </a:ext>
            </a:extLst>
          </p:cNvPr>
          <p:cNvSpPr/>
          <p:nvPr/>
        </p:nvSpPr>
        <p:spPr>
          <a:xfrm>
            <a:off x="6079658" y="2685439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08E4991-FAA1-5006-5B59-B9F2E341A323}"/>
              </a:ext>
            </a:extLst>
          </p:cNvPr>
          <p:cNvSpPr/>
          <p:nvPr/>
        </p:nvSpPr>
        <p:spPr>
          <a:xfrm>
            <a:off x="5822621" y="2855389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D0DE447-A8CA-6908-FB44-9FF5FE2F99F9}"/>
              </a:ext>
            </a:extLst>
          </p:cNvPr>
          <p:cNvSpPr/>
          <p:nvPr/>
        </p:nvSpPr>
        <p:spPr>
          <a:xfrm>
            <a:off x="5794139" y="2907507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E29AD00-967B-095A-CE35-116A0CB4101F}"/>
              </a:ext>
            </a:extLst>
          </p:cNvPr>
          <p:cNvSpPr/>
          <p:nvPr/>
        </p:nvSpPr>
        <p:spPr>
          <a:xfrm>
            <a:off x="5548213" y="3120028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38873BA-ABD8-1ACC-DD96-E4B735F77F18}"/>
              </a:ext>
            </a:extLst>
          </p:cNvPr>
          <p:cNvSpPr/>
          <p:nvPr/>
        </p:nvSpPr>
        <p:spPr>
          <a:xfrm>
            <a:off x="5494750" y="3155254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E8F6ECA-F9DE-7292-D52C-DDD2B27E1088}"/>
              </a:ext>
            </a:extLst>
          </p:cNvPr>
          <p:cNvSpPr/>
          <p:nvPr/>
        </p:nvSpPr>
        <p:spPr>
          <a:xfrm>
            <a:off x="5360668" y="3285108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03ED9D1-DA43-4867-3570-1CC4061420D9}"/>
              </a:ext>
            </a:extLst>
          </p:cNvPr>
          <p:cNvSpPr/>
          <p:nvPr/>
        </p:nvSpPr>
        <p:spPr>
          <a:xfrm>
            <a:off x="5273283" y="3359458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28463F4-8F1D-43B7-0573-789766060788}"/>
              </a:ext>
            </a:extLst>
          </p:cNvPr>
          <p:cNvCxnSpPr/>
          <p:nvPr/>
        </p:nvCxnSpPr>
        <p:spPr>
          <a:xfrm flipH="1" flipV="1">
            <a:off x="9889156" y="1954574"/>
            <a:ext cx="56486" cy="162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5A41DB9-2844-9266-7BFF-6A9150F1EB5E}"/>
              </a:ext>
            </a:extLst>
          </p:cNvPr>
          <p:cNvSpPr/>
          <p:nvPr/>
        </p:nvSpPr>
        <p:spPr>
          <a:xfrm>
            <a:off x="9917399" y="1834450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2CC36D9-5D5D-5ACF-0994-3A53A5CB80E0}"/>
              </a:ext>
            </a:extLst>
          </p:cNvPr>
          <p:cNvSpPr/>
          <p:nvPr/>
        </p:nvSpPr>
        <p:spPr>
          <a:xfrm>
            <a:off x="9857300" y="1906576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6323914-BD65-E34C-A147-30800DE6BD5D}"/>
              </a:ext>
            </a:extLst>
          </p:cNvPr>
          <p:cNvSpPr/>
          <p:nvPr/>
        </p:nvSpPr>
        <p:spPr>
          <a:xfrm>
            <a:off x="9632503" y="2073823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C69228C-1CF0-17D6-5018-05B5D97A90ED}"/>
              </a:ext>
            </a:extLst>
          </p:cNvPr>
          <p:cNvSpPr/>
          <p:nvPr/>
        </p:nvSpPr>
        <p:spPr>
          <a:xfrm>
            <a:off x="9603696" y="2109448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10282B8-A737-11C5-83BD-3B0EE33EE11C}"/>
              </a:ext>
            </a:extLst>
          </p:cNvPr>
          <p:cNvSpPr/>
          <p:nvPr/>
        </p:nvSpPr>
        <p:spPr>
          <a:xfrm>
            <a:off x="9471923" y="2225736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3D20EDC-1387-00BB-9539-2E5CA09A800C}"/>
              </a:ext>
            </a:extLst>
          </p:cNvPr>
          <p:cNvSpPr/>
          <p:nvPr/>
        </p:nvSpPr>
        <p:spPr>
          <a:xfrm>
            <a:off x="9417925" y="2277854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081B570-7189-6B17-2B0D-9F7A9E488214}"/>
              </a:ext>
            </a:extLst>
          </p:cNvPr>
          <p:cNvSpPr/>
          <p:nvPr/>
        </p:nvSpPr>
        <p:spPr>
          <a:xfrm>
            <a:off x="9233368" y="2420989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77FEC71-F568-8120-669B-7DA3DDFC1EA7}"/>
              </a:ext>
            </a:extLst>
          </p:cNvPr>
          <p:cNvSpPr/>
          <p:nvPr/>
        </p:nvSpPr>
        <p:spPr>
          <a:xfrm>
            <a:off x="9161843" y="2500519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53928DF-53B4-BCC8-1E67-C87506A49669}"/>
              </a:ext>
            </a:extLst>
          </p:cNvPr>
          <p:cNvSpPr/>
          <p:nvPr/>
        </p:nvSpPr>
        <p:spPr>
          <a:xfrm>
            <a:off x="8971848" y="2659723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753B56A-AAC4-9617-5A3E-5097CDC9816C}"/>
              </a:ext>
            </a:extLst>
          </p:cNvPr>
          <p:cNvSpPr/>
          <p:nvPr/>
        </p:nvSpPr>
        <p:spPr>
          <a:xfrm>
            <a:off x="8910845" y="2731907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DE93364-C21B-C3FE-76B4-5803AC423F10}"/>
              </a:ext>
            </a:extLst>
          </p:cNvPr>
          <p:cNvSpPr/>
          <p:nvPr/>
        </p:nvSpPr>
        <p:spPr>
          <a:xfrm>
            <a:off x="8841745" y="2784205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1D2EA31-B488-F556-06C5-1F22150ADCBD}"/>
              </a:ext>
            </a:extLst>
          </p:cNvPr>
          <p:cNvSpPr/>
          <p:nvPr/>
        </p:nvSpPr>
        <p:spPr>
          <a:xfrm>
            <a:off x="8761668" y="2839004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70F63F6-9AB5-4307-5044-51F628123FEF}"/>
              </a:ext>
            </a:extLst>
          </p:cNvPr>
          <p:cNvSpPr txBox="1"/>
          <p:nvPr/>
        </p:nvSpPr>
        <p:spPr>
          <a:xfrm>
            <a:off x="465628" y="12551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5EA3BF4-1848-010D-5F83-77B85D83D891}"/>
              </a:ext>
            </a:extLst>
          </p:cNvPr>
          <p:cNvSpPr txBox="1"/>
          <p:nvPr/>
        </p:nvSpPr>
        <p:spPr>
          <a:xfrm>
            <a:off x="3655626" y="38454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22E925F-AF21-B71C-99DC-BDB52E893FF5}"/>
              </a:ext>
            </a:extLst>
          </p:cNvPr>
          <p:cNvSpPr txBox="1"/>
          <p:nvPr/>
        </p:nvSpPr>
        <p:spPr>
          <a:xfrm>
            <a:off x="4513673" y="12715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1412536-A32D-F9F9-7BCE-0D8FDC77F4FD}"/>
              </a:ext>
            </a:extLst>
          </p:cNvPr>
          <p:cNvSpPr txBox="1"/>
          <p:nvPr/>
        </p:nvSpPr>
        <p:spPr>
          <a:xfrm>
            <a:off x="7703671" y="38618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7FCEB90-5835-7543-6A07-0E784ACC5779}"/>
              </a:ext>
            </a:extLst>
          </p:cNvPr>
          <p:cNvSpPr txBox="1"/>
          <p:nvPr/>
        </p:nvSpPr>
        <p:spPr>
          <a:xfrm>
            <a:off x="8277666" y="128989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C707C27-E7D2-0FB4-1E0B-6F4A287C9B20}"/>
              </a:ext>
            </a:extLst>
          </p:cNvPr>
          <p:cNvSpPr txBox="1"/>
          <p:nvPr/>
        </p:nvSpPr>
        <p:spPr>
          <a:xfrm>
            <a:off x="11467664" y="38801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2A3886-159E-478B-A185-A97E4A606014}"/>
              </a:ext>
            </a:extLst>
          </p:cNvPr>
          <p:cNvSpPr/>
          <p:nvPr/>
        </p:nvSpPr>
        <p:spPr>
          <a:xfrm>
            <a:off x="818895" y="6445886"/>
            <a:ext cx="5038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https://www.youtube.com/watch?v=PaFPbb66DxQ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4016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1B98-79BC-43C0-7395-E256C700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Mean Squared 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E7F9-8B26-FA25-6325-50AB12CF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736"/>
            <a:ext cx="10515600" cy="456122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0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Regarding MSE, each partial error is equivalent </a:t>
            </a:r>
            <a:r>
              <a:rPr lang="en-US" sz="2200" b="1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the area of the square created </a:t>
            </a:r>
            <a:r>
              <a:rPr lang="en-US" sz="2200" b="0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 of the </a:t>
            </a:r>
            <a:r>
              <a:rPr lang="en-US" sz="2200" b="1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geometrical distance between the measured points</a:t>
            </a:r>
            <a:r>
              <a:rPr lang="en-US" sz="2200" b="0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All regional areas are summed up and </a:t>
            </a:r>
            <a:r>
              <a:rPr lang="en-US" sz="2200" b="1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averaged</a:t>
            </a:r>
            <a:r>
              <a:rPr lang="en-US" sz="2200" b="0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cost-function">
            <a:extLst>
              <a:ext uri="{FF2B5EF4-FFF2-40B4-BE49-F238E27FC236}">
                <a16:creationId xmlns:a16="http://schemas.microsoft.com/office/drawing/2014/main" id="{420DEAE9-365A-B143-34D4-FBD3532FB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72" y="2532986"/>
            <a:ext cx="3835950" cy="38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BD8E3-0B15-CBB4-35D2-A938EB1B1AA6}"/>
              </a:ext>
            </a:extLst>
          </p:cNvPr>
          <p:cNvSpPr txBox="1"/>
          <p:nvPr/>
        </p:nvSpPr>
        <p:spPr>
          <a:xfrm>
            <a:off x="838200" y="2980423"/>
            <a:ext cx="40371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 formula:</a:t>
            </a:r>
          </a:p>
          <a:p>
            <a:endParaRPr lang="en-US" b="1" i="0" dirty="0">
              <a:solidFill>
                <a:srgbClr val="3A3B4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E72D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index of sample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72D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predicted value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72D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expected value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E7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number of samples in the data set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4F40A9A-F122-C8F7-0057-40F4FBC49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E7EA76-30D2-005F-9715-63D97339DAF9}"/>
                  </a:ext>
                </a:extLst>
              </p:cNvPr>
              <p:cNvSpPr txBox="1"/>
              <p:nvPr/>
            </p:nvSpPr>
            <p:spPr>
              <a:xfrm>
                <a:off x="838200" y="4933143"/>
                <a:ext cx="5690587" cy="100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i="1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40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E7EA76-30D2-005F-9715-63D97339D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33143"/>
                <a:ext cx="5690587" cy="1006686"/>
              </a:xfrm>
              <a:prstGeom prst="rect">
                <a:avLst/>
              </a:prstGeom>
              <a:blipFill>
                <a:blip r:embed="rId4"/>
                <a:stretch>
                  <a:fillRect l="-3859"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EC0BCF7-041B-4D3F-A927-B4BFA156A296}"/>
              </a:ext>
            </a:extLst>
          </p:cNvPr>
          <p:cNvSpPr/>
          <p:nvPr/>
        </p:nvSpPr>
        <p:spPr>
          <a:xfrm>
            <a:off x="255114" y="1038662"/>
            <a:ext cx="2808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LAW KERYN SOK LUN</a:t>
            </a:r>
          </a:p>
        </p:txBody>
      </p:sp>
    </p:spTree>
    <p:extLst>
      <p:ext uri="{BB962C8B-B14F-4D97-AF65-F5344CB8AC3E}">
        <p14:creationId xmlns:p14="http://schemas.microsoft.com/office/powerpoint/2010/main" val="1080060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3CE8-69B4-8567-69B7-3A5A257D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Cost Function</a:t>
            </a:r>
          </a:p>
        </p:txBody>
      </p:sp>
      <p:pic>
        <p:nvPicPr>
          <p:cNvPr id="4098" name="Picture 2" descr="cost-function">
            <a:extLst>
              <a:ext uri="{FF2B5EF4-FFF2-40B4-BE49-F238E27FC236}">
                <a16:creationId xmlns:a16="http://schemas.microsoft.com/office/drawing/2014/main" id="{ED0DAFF9-5226-2EF8-FEB7-19D947E5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2" y="2087778"/>
            <a:ext cx="48291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D3E4BA-47BF-4923-ACEA-21FE7AFAC5B3}"/>
              </a:ext>
            </a:extLst>
          </p:cNvPr>
          <p:cNvSpPr/>
          <p:nvPr/>
        </p:nvSpPr>
        <p:spPr>
          <a:xfrm>
            <a:off x="321928" y="1903112"/>
            <a:ext cx="27290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WONG JUN LIN</a:t>
            </a:r>
          </a:p>
        </p:txBody>
      </p:sp>
    </p:spTree>
    <p:extLst>
      <p:ext uri="{BB962C8B-B14F-4D97-AF65-F5344CB8AC3E}">
        <p14:creationId xmlns:p14="http://schemas.microsoft.com/office/powerpoint/2010/main" val="1515063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00CA8C-6330-F915-44C4-42FF5D612FEE}"/>
              </a:ext>
            </a:extLst>
          </p:cNvPr>
          <p:cNvCxnSpPr>
            <a:cxnSpLocks/>
          </p:cNvCxnSpPr>
          <p:nvPr/>
        </p:nvCxnSpPr>
        <p:spPr>
          <a:xfrm flipV="1">
            <a:off x="7898987" y="1137284"/>
            <a:ext cx="0" cy="25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09FB27-B27C-4CEB-849F-856C98B594F2}"/>
              </a:ext>
            </a:extLst>
          </p:cNvPr>
          <p:cNvCxnSpPr/>
          <p:nvPr/>
        </p:nvCxnSpPr>
        <p:spPr>
          <a:xfrm>
            <a:off x="7898987" y="3702930"/>
            <a:ext cx="3000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489125-6815-FADC-2B0D-AE4C7D7E51CF}"/>
              </a:ext>
            </a:extLst>
          </p:cNvPr>
          <p:cNvCxnSpPr>
            <a:cxnSpLocks/>
          </p:cNvCxnSpPr>
          <p:nvPr/>
        </p:nvCxnSpPr>
        <p:spPr>
          <a:xfrm flipV="1">
            <a:off x="7898987" y="1430247"/>
            <a:ext cx="2157273" cy="18998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68BC320-18D9-FA4B-CF59-1B7059394CD7}"/>
              </a:ext>
            </a:extLst>
          </p:cNvPr>
          <p:cNvSpPr/>
          <p:nvPr/>
        </p:nvSpPr>
        <p:spPr>
          <a:xfrm>
            <a:off x="8115899" y="2585824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DE0455-C70F-A731-D2B4-C212D5FF602E}"/>
              </a:ext>
            </a:extLst>
          </p:cNvPr>
          <p:cNvSpPr/>
          <p:nvPr/>
        </p:nvSpPr>
        <p:spPr>
          <a:xfrm>
            <a:off x="8343168" y="2621335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71D3B7-3702-3B3F-70AB-7A59F585B16C}"/>
              </a:ext>
            </a:extLst>
          </p:cNvPr>
          <p:cNvSpPr/>
          <p:nvPr/>
        </p:nvSpPr>
        <p:spPr>
          <a:xfrm>
            <a:off x="8590041" y="2355005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304AB4-E937-902B-EC26-C23235134226}"/>
              </a:ext>
            </a:extLst>
          </p:cNvPr>
          <p:cNvSpPr/>
          <p:nvPr/>
        </p:nvSpPr>
        <p:spPr>
          <a:xfrm>
            <a:off x="9010989" y="2014695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8E6FC3-DD35-00AE-168F-BE41A8B84B89}"/>
              </a:ext>
            </a:extLst>
          </p:cNvPr>
          <p:cNvSpPr/>
          <p:nvPr/>
        </p:nvSpPr>
        <p:spPr>
          <a:xfrm>
            <a:off x="8881449" y="2208523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29E1D7-EC0F-C922-8154-2E09D5DF3DFC}"/>
              </a:ext>
            </a:extLst>
          </p:cNvPr>
          <p:cNvSpPr/>
          <p:nvPr/>
        </p:nvSpPr>
        <p:spPr>
          <a:xfrm>
            <a:off x="9033849" y="2360923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DF2DF3-2A6A-1A5C-3648-6D2F22242045}"/>
              </a:ext>
            </a:extLst>
          </p:cNvPr>
          <p:cNvSpPr/>
          <p:nvPr/>
        </p:nvSpPr>
        <p:spPr>
          <a:xfrm>
            <a:off x="8563407" y="2906900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48A1B2-17ED-488A-7C2E-71D8BB2932D6}"/>
              </a:ext>
            </a:extLst>
          </p:cNvPr>
          <p:cNvSpPr/>
          <p:nvPr/>
        </p:nvSpPr>
        <p:spPr>
          <a:xfrm>
            <a:off x="8931904" y="2773734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CBD1EE-1093-BB6F-6B5E-C5D737177D4E}"/>
              </a:ext>
            </a:extLst>
          </p:cNvPr>
          <p:cNvSpPr/>
          <p:nvPr/>
        </p:nvSpPr>
        <p:spPr>
          <a:xfrm>
            <a:off x="9357884" y="2295820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A1631C-7E69-636D-F64A-070E53A4E9E1}"/>
              </a:ext>
            </a:extLst>
          </p:cNvPr>
          <p:cNvSpPr/>
          <p:nvPr/>
        </p:nvSpPr>
        <p:spPr>
          <a:xfrm>
            <a:off x="9616816" y="2036889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A375F4-C469-0A4C-05C1-1C0CC6211299}"/>
              </a:ext>
            </a:extLst>
          </p:cNvPr>
          <p:cNvSpPr/>
          <p:nvPr/>
        </p:nvSpPr>
        <p:spPr>
          <a:xfrm>
            <a:off x="8366027" y="3128101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706426-4777-E565-E78B-D072D105CD11}"/>
              </a:ext>
            </a:extLst>
          </p:cNvPr>
          <p:cNvSpPr/>
          <p:nvPr/>
        </p:nvSpPr>
        <p:spPr>
          <a:xfrm>
            <a:off x="9257826" y="1819385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86118-A481-DD52-ADEB-2CE74EBEB6FA}"/>
              </a:ext>
            </a:extLst>
          </p:cNvPr>
          <p:cNvCxnSpPr>
            <a:stCxn id="9" idx="5"/>
          </p:cNvCxnSpPr>
          <p:nvPr/>
        </p:nvCxnSpPr>
        <p:spPr>
          <a:xfrm>
            <a:off x="8154923" y="2661600"/>
            <a:ext cx="116848" cy="2453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E84867-6968-6503-D6A3-CFCF6AFE53F0}"/>
              </a:ext>
            </a:extLst>
          </p:cNvPr>
          <p:cNvCxnSpPr>
            <a:endCxn id="19" idx="0"/>
          </p:cNvCxnSpPr>
          <p:nvPr/>
        </p:nvCxnSpPr>
        <p:spPr>
          <a:xfrm>
            <a:off x="8325284" y="2995677"/>
            <a:ext cx="63603" cy="132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B6A5DB-AC06-6025-2499-4D0865584F12}"/>
              </a:ext>
            </a:extLst>
          </p:cNvPr>
          <p:cNvCxnSpPr>
            <a:stCxn id="10" idx="5"/>
          </p:cNvCxnSpPr>
          <p:nvPr/>
        </p:nvCxnSpPr>
        <p:spPr>
          <a:xfrm>
            <a:off x="8382192" y="2697111"/>
            <a:ext cx="102643" cy="165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C787F8-0D17-107A-0E78-EE6D24455AE5}"/>
              </a:ext>
            </a:extLst>
          </p:cNvPr>
          <p:cNvCxnSpPr>
            <a:cxnSpLocks/>
          </p:cNvCxnSpPr>
          <p:nvPr/>
        </p:nvCxnSpPr>
        <p:spPr>
          <a:xfrm>
            <a:off x="8635760" y="2410492"/>
            <a:ext cx="101147" cy="1864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DF4A72-08F9-4DE0-231F-9AF3644D9797}"/>
              </a:ext>
            </a:extLst>
          </p:cNvPr>
          <p:cNvCxnSpPr>
            <a:cxnSpLocks/>
            <a:endCxn id="16" idx="6"/>
          </p:cNvCxnSpPr>
          <p:nvPr/>
        </p:nvCxnSpPr>
        <p:spPr>
          <a:xfrm>
            <a:off x="8784987" y="2565479"/>
            <a:ext cx="192636" cy="2526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2AFDAB-33F1-A6D1-6B32-5DC33EF1A880}"/>
              </a:ext>
            </a:extLst>
          </p:cNvPr>
          <p:cNvCxnSpPr>
            <a:endCxn id="15" idx="6"/>
          </p:cNvCxnSpPr>
          <p:nvPr/>
        </p:nvCxnSpPr>
        <p:spPr>
          <a:xfrm>
            <a:off x="8484835" y="2818122"/>
            <a:ext cx="78572" cy="1331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266123-F729-A18F-C622-EDC07835A37D}"/>
              </a:ext>
            </a:extLst>
          </p:cNvPr>
          <p:cNvCxnSpPr>
            <a:stCxn id="13" idx="6"/>
          </p:cNvCxnSpPr>
          <p:nvPr/>
        </p:nvCxnSpPr>
        <p:spPr>
          <a:xfrm>
            <a:off x="8927168" y="2252912"/>
            <a:ext cx="50455" cy="102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16A46B-017E-C52B-E589-D00BA655685D}"/>
              </a:ext>
            </a:extLst>
          </p:cNvPr>
          <p:cNvCxnSpPr>
            <a:stCxn id="12" idx="5"/>
          </p:cNvCxnSpPr>
          <p:nvPr/>
        </p:nvCxnSpPr>
        <p:spPr>
          <a:xfrm>
            <a:off x="9050013" y="2090471"/>
            <a:ext cx="127281" cy="1180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2DB698-585D-5713-D18A-9F408757DE86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216318" y="2200378"/>
            <a:ext cx="141566" cy="1398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756771-D1C4-5D21-A322-22BCCF24DF07}"/>
              </a:ext>
            </a:extLst>
          </p:cNvPr>
          <p:cNvCxnSpPr>
            <a:stCxn id="20" idx="5"/>
          </p:cNvCxnSpPr>
          <p:nvPr/>
        </p:nvCxnSpPr>
        <p:spPr>
          <a:xfrm>
            <a:off x="9296850" y="1895161"/>
            <a:ext cx="102463" cy="1195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4DB094-09A2-8DD0-A2BC-900FD1960664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9510912" y="1908162"/>
            <a:ext cx="112599" cy="1417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EAB88F0-E197-77A3-F59A-7457D5B2B7A3}"/>
              </a:ext>
            </a:extLst>
          </p:cNvPr>
          <p:cNvSpPr/>
          <p:nvPr/>
        </p:nvSpPr>
        <p:spPr>
          <a:xfrm>
            <a:off x="9468752" y="1842933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3374F6-0832-D9BE-E214-865CC57EDA4C}"/>
              </a:ext>
            </a:extLst>
          </p:cNvPr>
          <p:cNvSpPr/>
          <p:nvPr/>
        </p:nvSpPr>
        <p:spPr>
          <a:xfrm>
            <a:off x="9371465" y="1965806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3AD62A-6A0F-80AC-EFB8-DEB5E945040F}"/>
              </a:ext>
            </a:extLst>
          </p:cNvPr>
          <p:cNvSpPr/>
          <p:nvPr/>
        </p:nvSpPr>
        <p:spPr>
          <a:xfrm>
            <a:off x="9183512" y="2123481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D8BAC8-5EA3-AC66-09AB-33FF321EC515}"/>
              </a:ext>
            </a:extLst>
          </p:cNvPr>
          <p:cNvSpPr/>
          <p:nvPr/>
        </p:nvSpPr>
        <p:spPr>
          <a:xfrm>
            <a:off x="9113653" y="2199846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BDF5F9-89A2-3D23-1493-F464421417E5}"/>
              </a:ext>
            </a:extLst>
          </p:cNvPr>
          <p:cNvSpPr/>
          <p:nvPr/>
        </p:nvSpPr>
        <p:spPr>
          <a:xfrm>
            <a:off x="8990216" y="2286941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581FEB-3B0D-CDF6-CE66-AEA109786096}"/>
              </a:ext>
            </a:extLst>
          </p:cNvPr>
          <p:cNvSpPr/>
          <p:nvPr/>
        </p:nvSpPr>
        <p:spPr>
          <a:xfrm>
            <a:off x="8945543" y="2321714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DBEDCA-51FF-855D-6D8F-4E2A0AC1FA77}"/>
              </a:ext>
            </a:extLst>
          </p:cNvPr>
          <p:cNvSpPr/>
          <p:nvPr/>
        </p:nvSpPr>
        <p:spPr>
          <a:xfrm>
            <a:off x="8750051" y="2503707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0F079D-42E3-C6D5-4964-2C165A85CA8F}"/>
              </a:ext>
            </a:extLst>
          </p:cNvPr>
          <p:cNvSpPr/>
          <p:nvPr/>
        </p:nvSpPr>
        <p:spPr>
          <a:xfrm>
            <a:off x="8696958" y="2543656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F881CC-61A6-FDB6-6398-226BFA7D38A0}"/>
              </a:ext>
            </a:extLst>
          </p:cNvPr>
          <p:cNvSpPr/>
          <p:nvPr/>
        </p:nvSpPr>
        <p:spPr>
          <a:xfrm>
            <a:off x="8468337" y="2756442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93B334-615A-E2B1-F169-92AD732FED10}"/>
              </a:ext>
            </a:extLst>
          </p:cNvPr>
          <p:cNvSpPr/>
          <p:nvPr/>
        </p:nvSpPr>
        <p:spPr>
          <a:xfrm>
            <a:off x="8420399" y="2810951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A85000-C161-B9E6-19DA-2E753E1C9C0D}"/>
              </a:ext>
            </a:extLst>
          </p:cNvPr>
          <p:cNvSpPr/>
          <p:nvPr/>
        </p:nvSpPr>
        <p:spPr>
          <a:xfrm>
            <a:off x="8277186" y="2899447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63C02-2C38-877C-4C81-8BBE85FEBBD1}"/>
              </a:ext>
            </a:extLst>
          </p:cNvPr>
          <p:cNvSpPr/>
          <p:nvPr/>
        </p:nvSpPr>
        <p:spPr>
          <a:xfrm>
            <a:off x="8235395" y="2935327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5A3E91-35E6-FBEB-FF40-3D188FC3FA41}"/>
              </a:ext>
            </a:extLst>
          </p:cNvPr>
          <p:cNvCxnSpPr>
            <a:cxnSpLocks/>
          </p:cNvCxnSpPr>
          <p:nvPr/>
        </p:nvCxnSpPr>
        <p:spPr>
          <a:xfrm flipV="1">
            <a:off x="1475198" y="1269507"/>
            <a:ext cx="0" cy="25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A656E9-93CE-5942-2808-90286F8E7B32}"/>
              </a:ext>
            </a:extLst>
          </p:cNvPr>
          <p:cNvCxnSpPr/>
          <p:nvPr/>
        </p:nvCxnSpPr>
        <p:spPr>
          <a:xfrm>
            <a:off x="1475198" y="3835153"/>
            <a:ext cx="3000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CAD0FB-AADA-DA8E-B38C-DA1262D9A1E9}"/>
              </a:ext>
            </a:extLst>
          </p:cNvPr>
          <p:cNvCxnSpPr>
            <a:cxnSpLocks/>
          </p:cNvCxnSpPr>
          <p:nvPr/>
        </p:nvCxnSpPr>
        <p:spPr>
          <a:xfrm flipV="1">
            <a:off x="1475198" y="1058662"/>
            <a:ext cx="2157273" cy="18998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8E58748-4CD1-37D3-1E87-3DABCFD515DB}"/>
              </a:ext>
            </a:extLst>
          </p:cNvPr>
          <p:cNvSpPr/>
          <p:nvPr/>
        </p:nvSpPr>
        <p:spPr>
          <a:xfrm>
            <a:off x="1692110" y="271804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D26ADB7-BD49-DF62-3C16-5D68ECCFD274}"/>
              </a:ext>
            </a:extLst>
          </p:cNvPr>
          <p:cNvSpPr/>
          <p:nvPr/>
        </p:nvSpPr>
        <p:spPr>
          <a:xfrm>
            <a:off x="1919379" y="2753558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95301A-ECCB-8135-9CD4-6D517BFA3579}"/>
              </a:ext>
            </a:extLst>
          </p:cNvPr>
          <p:cNvSpPr/>
          <p:nvPr/>
        </p:nvSpPr>
        <p:spPr>
          <a:xfrm>
            <a:off x="2166252" y="2487228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2D4EDE4-4EFB-CF78-B3DF-6FDAA8310A80}"/>
              </a:ext>
            </a:extLst>
          </p:cNvPr>
          <p:cNvSpPr/>
          <p:nvPr/>
        </p:nvSpPr>
        <p:spPr>
          <a:xfrm>
            <a:off x="2587200" y="2146918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976BE62-500F-8685-C9D1-79E534BE2C69}"/>
              </a:ext>
            </a:extLst>
          </p:cNvPr>
          <p:cNvSpPr/>
          <p:nvPr/>
        </p:nvSpPr>
        <p:spPr>
          <a:xfrm>
            <a:off x="2457660" y="2340746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64E4046-4D61-5B71-F617-45DC43CEADA6}"/>
              </a:ext>
            </a:extLst>
          </p:cNvPr>
          <p:cNvSpPr/>
          <p:nvPr/>
        </p:nvSpPr>
        <p:spPr>
          <a:xfrm>
            <a:off x="2610060" y="2493146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4081252-E76E-26E4-C53A-A59EDCA8AECD}"/>
              </a:ext>
            </a:extLst>
          </p:cNvPr>
          <p:cNvSpPr/>
          <p:nvPr/>
        </p:nvSpPr>
        <p:spPr>
          <a:xfrm>
            <a:off x="2139618" y="3039123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3142AD2-9D23-F43D-4DA8-C32752D4D495}"/>
              </a:ext>
            </a:extLst>
          </p:cNvPr>
          <p:cNvSpPr/>
          <p:nvPr/>
        </p:nvSpPr>
        <p:spPr>
          <a:xfrm>
            <a:off x="2508115" y="290595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6EFC19C-D346-DF68-EC1F-17020B072F48}"/>
              </a:ext>
            </a:extLst>
          </p:cNvPr>
          <p:cNvSpPr/>
          <p:nvPr/>
        </p:nvSpPr>
        <p:spPr>
          <a:xfrm>
            <a:off x="2934095" y="2428043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B1CC3A7-38DB-2541-CDB4-12E6A4435E6A}"/>
              </a:ext>
            </a:extLst>
          </p:cNvPr>
          <p:cNvSpPr/>
          <p:nvPr/>
        </p:nvSpPr>
        <p:spPr>
          <a:xfrm>
            <a:off x="3193027" y="2169112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68E9FC0-34E9-B26D-768D-8411A3BCE547}"/>
              </a:ext>
            </a:extLst>
          </p:cNvPr>
          <p:cNvSpPr/>
          <p:nvPr/>
        </p:nvSpPr>
        <p:spPr>
          <a:xfrm>
            <a:off x="1942238" y="3260324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42A6944-2E54-ECDD-28F1-3348D523D7B4}"/>
              </a:ext>
            </a:extLst>
          </p:cNvPr>
          <p:cNvSpPr/>
          <p:nvPr/>
        </p:nvSpPr>
        <p:spPr>
          <a:xfrm>
            <a:off x="2834037" y="1951608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2EA701-29CA-F420-DE69-1DD64D02E951}"/>
              </a:ext>
            </a:extLst>
          </p:cNvPr>
          <p:cNvCxnSpPr>
            <a:stCxn id="57" idx="6"/>
            <a:endCxn id="47" idx="6"/>
          </p:cNvCxnSpPr>
          <p:nvPr/>
        </p:nvCxnSpPr>
        <p:spPr>
          <a:xfrm flipH="1" flipV="1">
            <a:off x="1737829" y="2762436"/>
            <a:ext cx="250128" cy="5422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B97E891-EAEE-AE88-DA7A-8F031A64BAEC}"/>
              </a:ext>
            </a:extLst>
          </p:cNvPr>
          <p:cNvCxnSpPr>
            <a:stCxn id="53" idx="7"/>
          </p:cNvCxnSpPr>
          <p:nvPr/>
        </p:nvCxnSpPr>
        <p:spPr>
          <a:xfrm flipH="1" flipV="1">
            <a:off x="1847981" y="2680147"/>
            <a:ext cx="330661" cy="3719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336A9FD-FBED-4132-B8FB-BE486CC8FB1D}"/>
              </a:ext>
            </a:extLst>
          </p:cNvPr>
          <p:cNvCxnSpPr>
            <a:stCxn id="48" idx="2"/>
          </p:cNvCxnSpPr>
          <p:nvPr/>
        </p:nvCxnSpPr>
        <p:spPr>
          <a:xfrm flipH="1" flipV="1">
            <a:off x="1862893" y="2635930"/>
            <a:ext cx="56486" cy="162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568E4BC-BBDE-5549-23D6-41BC41593A69}"/>
              </a:ext>
            </a:extLst>
          </p:cNvPr>
          <p:cNvCxnSpPr>
            <a:cxnSpLocks/>
          </p:cNvCxnSpPr>
          <p:nvPr/>
        </p:nvCxnSpPr>
        <p:spPr>
          <a:xfrm flipH="1" flipV="1">
            <a:off x="2110611" y="2449328"/>
            <a:ext cx="386151" cy="4749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C4FEED2-AE15-2C96-A06D-CAD6A98ACD1C}"/>
              </a:ext>
            </a:extLst>
          </p:cNvPr>
          <p:cNvCxnSpPr/>
          <p:nvPr/>
        </p:nvCxnSpPr>
        <p:spPr>
          <a:xfrm flipH="1" flipV="1">
            <a:off x="2157094" y="2379800"/>
            <a:ext cx="56486" cy="162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D62124-7EE7-AF18-CC5D-196D9DCBB307}"/>
              </a:ext>
            </a:extLst>
          </p:cNvPr>
          <p:cNvCxnSpPr>
            <a:cxnSpLocks/>
          </p:cNvCxnSpPr>
          <p:nvPr/>
        </p:nvCxnSpPr>
        <p:spPr>
          <a:xfrm flipH="1" flipV="1">
            <a:off x="2413235" y="2191306"/>
            <a:ext cx="192348" cy="3231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1F6853-326A-D355-6944-9C1E9725446D}"/>
              </a:ext>
            </a:extLst>
          </p:cNvPr>
          <p:cNvCxnSpPr>
            <a:cxnSpLocks/>
          </p:cNvCxnSpPr>
          <p:nvPr/>
        </p:nvCxnSpPr>
        <p:spPr>
          <a:xfrm flipH="1" flipV="1">
            <a:off x="2362309" y="2222694"/>
            <a:ext cx="131878" cy="1859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BE641C9-F987-FA81-3BE3-091105DDC2A4}"/>
              </a:ext>
            </a:extLst>
          </p:cNvPr>
          <p:cNvCxnSpPr>
            <a:cxnSpLocks/>
          </p:cNvCxnSpPr>
          <p:nvPr/>
        </p:nvCxnSpPr>
        <p:spPr>
          <a:xfrm flipH="1" flipV="1">
            <a:off x="2560428" y="2030343"/>
            <a:ext cx="386151" cy="4749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FD051F-458F-C1C4-8785-21227847DF80}"/>
              </a:ext>
            </a:extLst>
          </p:cNvPr>
          <p:cNvCxnSpPr>
            <a:cxnSpLocks/>
          </p:cNvCxnSpPr>
          <p:nvPr/>
        </p:nvCxnSpPr>
        <p:spPr>
          <a:xfrm flipH="1" flipV="1">
            <a:off x="2532330" y="2053945"/>
            <a:ext cx="131878" cy="1859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10198E0-3374-F45B-8501-8B15E857F3A2}"/>
              </a:ext>
            </a:extLst>
          </p:cNvPr>
          <p:cNvCxnSpPr>
            <a:cxnSpLocks/>
          </p:cNvCxnSpPr>
          <p:nvPr/>
        </p:nvCxnSpPr>
        <p:spPr>
          <a:xfrm flipH="1" flipV="1">
            <a:off x="2847490" y="1747715"/>
            <a:ext cx="386151" cy="4749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D147E9E-C38B-92F7-6EFE-00AD0DB6AC63}"/>
              </a:ext>
            </a:extLst>
          </p:cNvPr>
          <p:cNvCxnSpPr>
            <a:cxnSpLocks/>
          </p:cNvCxnSpPr>
          <p:nvPr/>
        </p:nvCxnSpPr>
        <p:spPr>
          <a:xfrm flipH="1" flipV="1">
            <a:off x="2514709" y="2375094"/>
            <a:ext cx="131878" cy="1859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EA69478-1DCF-1078-3A9E-323B337BB426}"/>
              </a:ext>
            </a:extLst>
          </p:cNvPr>
          <p:cNvCxnSpPr/>
          <p:nvPr/>
        </p:nvCxnSpPr>
        <p:spPr>
          <a:xfrm flipH="1" flipV="1">
            <a:off x="2779647" y="1839165"/>
            <a:ext cx="56486" cy="162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8DD6BBCF-145B-36BA-EF19-EFCAB4EA3DCA}"/>
              </a:ext>
            </a:extLst>
          </p:cNvPr>
          <p:cNvSpPr/>
          <p:nvPr/>
        </p:nvSpPr>
        <p:spPr>
          <a:xfrm>
            <a:off x="2807890" y="1719041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870A4A-4B4F-71BA-A408-E1A4845F8BFB}"/>
              </a:ext>
            </a:extLst>
          </p:cNvPr>
          <p:cNvSpPr/>
          <p:nvPr/>
        </p:nvSpPr>
        <p:spPr>
          <a:xfrm>
            <a:off x="2747791" y="1791167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981447-5948-D8A4-9E57-C6E2757CA207}"/>
              </a:ext>
            </a:extLst>
          </p:cNvPr>
          <p:cNvSpPr/>
          <p:nvPr/>
        </p:nvSpPr>
        <p:spPr>
          <a:xfrm>
            <a:off x="2522994" y="1958414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1D72162-6516-F3B3-38FE-E92FFAAAF9F9}"/>
              </a:ext>
            </a:extLst>
          </p:cNvPr>
          <p:cNvSpPr/>
          <p:nvPr/>
        </p:nvSpPr>
        <p:spPr>
          <a:xfrm>
            <a:off x="2494187" y="1994039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E90CE3-DA17-D46C-53CF-B0C27C51DCB0}"/>
              </a:ext>
            </a:extLst>
          </p:cNvPr>
          <p:cNvSpPr/>
          <p:nvPr/>
        </p:nvSpPr>
        <p:spPr>
          <a:xfrm>
            <a:off x="2362414" y="2110327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B1D35A-FE20-D6BE-16A7-B0DB2992CCA3}"/>
              </a:ext>
            </a:extLst>
          </p:cNvPr>
          <p:cNvSpPr/>
          <p:nvPr/>
        </p:nvSpPr>
        <p:spPr>
          <a:xfrm>
            <a:off x="2308416" y="2162445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2C8EE3F-B094-E6B1-6177-C299D584FFA7}"/>
              </a:ext>
            </a:extLst>
          </p:cNvPr>
          <p:cNvSpPr/>
          <p:nvPr/>
        </p:nvSpPr>
        <p:spPr>
          <a:xfrm>
            <a:off x="2123859" y="2305580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E61E9C-D4E5-AC09-53C5-E76234F891E7}"/>
              </a:ext>
            </a:extLst>
          </p:cNvPr>
          <p:cNvSpPr/>
          <p:nvPr/>
        </p:nvSpPr>
        <p:spPr>
          <a:xfrm>
            <a:off x="2052334" y="2385110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D7DA2F6-3A50-96D6-B273-E0EFEE9E2E91}"/>
              </a:ext>
            </a:extLst>
          </p:cNvPr>
          <p:cNvSpPr/>
          <p:nvPr/>
        </p:nvSpPr>
        <p:spPr>
          <a:xfrm>
            <a:off x="1862339" y="2544314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45EF800-FA3E-5351-478C-ED754C95DAEE}"/>
              </a:ext>
            </a:extLst>
          </p:cNvPr>
          <p:cNvSpPr/>
          <p:nvPr/>
        </p:nvSpPr>
        <p:spPr>
          <a:xfrm>
            <a:off x="1801336" y="2616498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A18E5E-8E43-3BDC-1DD7-678C4A964F08}"/>
              </a:ext>
            </a:extLst>
          </p:cNvPr>
          <p:cNvSpPr/>
          <p:nvPr/>
        </p:nvSpPr>
        <p:spPr>
          <a:xfrm>
            <a:off x="1732236" y="2668796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59CCBEE-13AC-420B-B5B1-6C556151C60C}"/>
              </a:ext>
            </a:extLst>
          </p:cNvPr>
          <p:cNvSpPr/>
          <p:nvPr/>
        </p:nvSpPr>
        <p:spPr>
          <a:xfrm>
            <a:off x="1652159" y="2723595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EC2EF1BF-55F3-4A04-48E9-2CA2F3360203}"/>
              </a:ext>
            </a:extLst>
          </p:cNvPr>
          <p:cNvSpPr/>
          <p:nvPr/>
        </p:nvSpPr>
        <p:spPr>
          <a:xfrm>
            <a:off x="5440764" y="2329060"/>
            <a:ext cx="1359970" cy="808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CAC1A0-3067-5E2D-C8FA-E7071E3E9C18}"/>
              </a:ext>
            </a:extLst>
          </p:cNvPr>
          <p:cNvSpPr txBox="1"/>
          <p:nvPr/>
        </p:nvSpPr>
        <p:spPr>
          <a:xfrm>
            <a:off x="791630" y="4896194"/>
            <a:ext cx="10995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measuring distance, if distance so long what we should do?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501F0D0-8CA0-23CF-24B9-47EF186D878A}"/>
              </a:ext>
            </a:extLst>
          </p:cNvPr>
          <p:cNvSpPr txBox="1"/>
          <p:nvPr/>
        </p:nvSpPr>
        <p:spPr>
          <a:xfrm>
            <a:off x="1210880" y="11124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F8EEB9-8384-67E2-3970-DCCB1A3C9BAD}"/>
              </a:ext>
            </a:extLst>
          </p:cNvPr>
          <p:cNvSpPr txBox="1"/>
          <p:nvPr/>
        </p:nvSpPr>
        <p:spPr>
          <a:xfrm>
            <a:off x="4400878" y="37027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A76D73-A0FC-7B9C-1AB2-D697D63F246E}"/>
              </a:ext>
            </a:extLst>
          </p:cNvPr>
          <p:cNvSpPr txBox="1"/>
          <p:nvPr/>
        </p:nvSpPr>
        <p:spPr>
          <a:xfrm>
            <a:off x="7644770" y="90807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99DFCF-899D-B232-536C-FA19E1366687}"/>
              </a:ext>
            </a:extLst>
          </p:cNvPr>
          <p:cNvSpPr txBox="1"/>
          <p:nvPr/>
        </p:nvSpPr>
        <p:spPr>
          <a:xfrm>
            <a:off x="10824666" y="35842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27889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58BE-ABC9-1411-14A4-7B329A56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691"/>
          </a:xfrm>
        </p:spPr>
        <p:txBody>
          <a:bodyPr/>
          <a:lstStyle/>
          <a:p>
            <a:pPr algn="ctr"/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782E-1869-C1AF-A74E-D4DF92D0F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81"/>
            <a:ext cx="10515600" cy="4578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ost function </a:t>
            </a:r>
            <a:r>
              <a:rPr lang="en-US" sz="22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should be minimized such that we can get best fit line.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update b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b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values in order to reduce Cost function (minimizing MSE value) and achieving the best fit line the model uses Gradient Descent. The idea is to start with random b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b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values and then iteratively updating the values, reaching minimum cost.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C484E9-4F57-4C9E-DD82-9947EB9592B8}"/>
                  </a:ext>
                </a:extLst>
              </p:cNvPr>
              <p:cNvSpPr txBox="1"/>
              <p:nvPr/>
            </p:nvSpPr>
            <p:spPr>
              <a:xfrm>
                <a:off x="4550513" y="4417719"/>
                <a:ext cx="30909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C484E9-4F57-4C9E-DD82-9947EB959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513" y="4417719"/>
                <a:ext cx="3090974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E63A110-5EDF-44FC-8C51-E9A228AA6E98}"/>
              </a:ext>
            </a:extLst>
          </p:cNvPr>
          <p:cNvSpPr/>
          <p:nvPr/>
        </p:nvSpPr>
        <p:spPr>
          <a:xfrm>
            <a:off x="971841" y="914970"/>
            <a:ext cx="2044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LIM XIN YU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1739F-B28B-4B9C-BE63-895EB28B3A4A}"/>
              </a:ext>
            </a:extLst>
          </p:cNvPr>
          <p:cNvSpPr/>
          <p:nvPr/>
        </p:nvSpPr>
        <p:spPr>
          <a:xfrm>
            <a:off x="8769488" y="838025"/>
            <a:ext cx="3204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YONG EVANS CHENG YU</a:t>
            </a:r>
          </a:p>
        </p:txBody>
      </p:sp>
    </p:spTree>
    <p:extLst>
      <p:ext uri="{BB962C8B-B14F-4D97-AF65-F5344CB8AC3E}">
        <p14:creationId xmlns:p14="http://schemas.microsoft.com/office/powerpoint/2010/main" val="856484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222CEA3-1D55-B000-6F73-2E4B66FECBE7}"/>
              </a:ext>
            </a:extLst>
          </p:cNvPr>
          <p:cNvSpPr/>
          <p:nvPr/>
        </p:nvSpPr>
        <p:spPr>
          <a:xfrm>
            <a:off x="1513642" y="2271944"/>
            <a:ext cx="3808521" cy="33912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FE0C1-EDE5-03EE-FFC0-9964E030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Linear Regression workflow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E55EA7-3612-A4DF-0F45-8291A3556ECD}"/>
              </a:ext>
            </a:extLst>
          </p:cNvPr>
          <p:cNvCxnSpPr>
            <a:cxnSpLocks/>
          </p:cNvCxnSpPr>
          <p:nvPr/>
        </p:nvCxnSpPr>
        <p:spPr>
          <a:xfrm flipV="1">
            <a:off x="2139596" y="2601156"/>
            <a:ext cx="0" cy="25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3FBB08-4ED4-F338-7912-6192EF1D0532}"/>
              </a:ext>
            </a:extLst>
          </p:cNvPr>
          <p:cNvCxnSpPr/>
          <p:nvPr/>
        </p:nvCxnSpPr>
        <p:spPr>
          <a:xfrm>
            <a:off x="2139596" y="5166802"/>
            <a:ext cx="3000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2542DF-327C-5787-0B9A-F31525C96D6E}"/>
              </a:ext>
            </a:extLst>
          </p:cNvPr>
          <p:cNvCxnSpPr>
            <a:cxnSpLocks/>
          </p:cNvCxnSpPr>
          <p:nvPr/>
        </p:nvCxnSpPr>
        <p:spPr>
          <a:xfrm flipV="1">
            <a:off x="2139596" y="2894119"/>
            <a:ext cx="2157273" cy="18998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C0F8714-0BB0-0706-ABE7-097D492C872B}"/>
              </a:ext>
            </a:extLst>
          </p:cNvPr>
          <p:cNvSpPr/>
          <p:nvPr/>
        </p:nvSpPr>
        <p:spPr>
          <a:xfrm>
            <a:off x="2356508" y="4049696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343CFA-2841-6D91-CFA1-0B56152DD0D8}"/>
              </a:ext>
            </a:extLst>
          </p:cNvPr>
          <p:cNvSpPr/>
          <p:nvPr/>
        </p:nvSpPr>
        <p:spPr>
          <a:xfrm>
            <a:off x="2583777" y="408520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D0D43E-BBE2-6349-429B-0E21B700B375}"/>
              </a:ext>
            </a:extLst>
          </p:cNvPr>
          <p:cNvSpPr/>
          <p:nvPr/>
        </p:nvSpPr>
        <p:spPr>
          <a:xfrm>
            <a:off x="2830650" y="381887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CAA1BD-D029-DA23-97AD-4D399C69FE78}"/>
              </a:ext>
            </a:extLst>
          </p:cNvPr>
          <p:cNvSpPr/>
          <p:nvPr/>
        </p:nvSpPr>
        <p:spPr>
          <a:xfrm>
            <a:off x="3251598" y="347856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FA7704-CAEA-76CF-101D-1D1154645E71}"/>
              </a:ext>
            </a:extLst>
          </p:cNvPr>
          <p:cNvSpPr/>
          <p:nvPr/>
        </p:nvSpPr>
        <p:spPr>
          <a:xfrm>
            <a:off x="3122058" y="3672395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568A4F-52A8-EE61-8EC4-7F8E975F7941}"/>
              </a:ext>
            </a:extLst>
          </p:cNvPr>
          <p:cNvSpPr/>
          <p:nvPr/>
        </p:nvSpPr>
        <p:spPr>
          <a:xfrm>
            <a:off x="3274458" y="3824795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8FA362-6836-DC73-8A10-2CDDAE136A15}"/>
              </a:ext>
            </a:extLst>
          </p:cNvPr>
          <p:cNvSpPr/>
          <p:nvPr/>
        </p:nvSpPr>
        <p:spPr>
          <a:xfrm>
            <a:off x="2804016" y="4370772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21E429-547F-7EE2-1F86-7E7EDCBD5203}"/>
              </a:ext>
            </a:extLst>
          </p:cNvPr>
          <p:cNvSpPr/>
          <p:nvPr/>
        </p:nvSpPr>
        <p:spPr>
          <a:xfrm>
            <a:off x="3172513" y="4237606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73A299-6D42-4D2C-1C06-D988AACEB634}"/>
              </a:ext>
            </a:extLst>
          </p:cNvPr>
          <p:cNvSpPr/>
          <p:nvPr/>
        </p:nvSpPr>
        <p:spPr>
          <a:xfrm>
            <a:off x="3598493" y="3759692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AF906D-F90F-D9AC-B8A6-3D762597E6CC}"/>
              </a:ext>
            </a:extLst>
          </p:cNvPr>
          <p:cNvSpPr/>
          <p:nvPr/>
        </p:nvSpPr>
        <p:spPr>
          <a:xfrm>
            <a:off x="3857425" y="3500761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EE892B-F0B3-FA4C-4E30-7AA8C84FF73D}"/>
              </a:ext>
            </a:extLst>
          </p:cNvPr>
          <p:cNvSpPr/>
          <p:nvPr/>
        </p:nvSpPr>
        <p:spPr>
          <a:xfrm>
            <a:off x="2606636" y="4591973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28728D-C882-4284-314C-DE35FB103B45}"/>
              </a:ext>
            </a:extLst>
          </p:cNvPr>
          <p:cNvSpPr/>
          <p:nvPr/>
        </p:nvSpPr>
        <p:spPr>
          <a:xfrm>
            <a:off x="3498435" y="328325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DE3547-A66C-2355-5879-1BA87BFC59F4}"/>
              </a:ext>
            </a:extLst>
          </p:cNvPr>
          <p:cNvCxnSpPr>
            <a:stCxn id="7" idx="5"/>
          </p:cNvCxnSpPr>
          <p:nvPr/>
        </p:nvCxnSpPr>
        <p:spPr>
          <a:xfrm>
            <a:off x="2395532" y="4125472"/>
            <a:ext cx="116848" cy="2453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4C3DEB-00F5-2E78-0679-D864CC1D0D20}"/>
              </a:ext>
            </a:extLst>
          </p:cNvPr>
          <p:cNvCxnSpPr>
            <a:endCxn id="17" idx="0"/>
          </p:cNvCxnSpPr>
          <p:nvPr/>
        </p:nvCxnSpPr>
        <p:spPr>
          <a:xfrm>
            <a:off x="2565893" y="4459549"/>
            <a:ext cx="63603" cy="132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EB6A30-33B3-4DB7-AC00-FFA2A67E0774}"/>
              </a:ext>
            </a:extLst>
          </p:cNvPr>
          <p:cNvCxnSpPr>
            <a:stCxn id="8" idx="5"/>
          </p:cNvCxnSpPr>
          <p:nvPr/>
        </p:nvCxnSpPr>
        <p:spPr>
          <a:xfrm>
            <a:off x="2622801" y="4160983"/>
            <a:ext cx="102643" cy="165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DACEE5-4356-22A6-B96C-3E5A31FAC536}"/>
              </a:ext>
            </a:extLst>
          </p:cNvPr>
          <p:cNvCxnSpPr>
            <a:cxnSpLocks/>
          </p:cNvCxnSpPr>
          <p:nvPr/>
        </p:nvCxnSpPr>
        <p:spPr>
          <a:xfrm>
            <a:off x="2876369" y="3874364"/>
            <a:ext cx="101147" cy="1864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564EA0-0052-CACA-98EE-CD32E450F5A2}"/>
              </a:ext>
            </a:extLst>
          </p:cNvPr>
          <p:cNvCxnSpPr>
            <a:cxnSpLocks/>
            <a:endCxn id="14" idx="6"/>
          </p:cNvCxnSpPr>
          <p:nvPr/>
        </p:nvCxnSpPr>
        <p:spPr>
          <a:xfrm>
            <a:off x="3025596" y="4029351"/>
            <a:ext cx="192636" cy="2526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A2C390-9509-B3C6-DA59-286766197A63}"/>
              </a:ext>
            </a:extLst>
          </p:cNvPr>
          <p:cNvCxnSpPr>
            <a:endCxn id="13" idx="6"/>
          </p:cNvCxnSpPr>
          <p:nvPr/>
        </p:nvCxnSpPr>
        <p:spPr>
          <a:xfrm>
            <a:off x="2725444" y="4281994"/>
            <a:ext cx="78572" cy="1331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B5E3B7-33D7-CBC8-B2BF-3EE0B552A0A9}"/>
              </a:ext>
            </a:extLst>
          </p:cNvPr>
          <p:cNvCxnSpPr>
            <a:stCxn id="11" idx="6"/>
          </p:cNvCxnSpPr>
          <p:nvPr/>
        </p:nvCxnSpPr>
        <p:spPr>
          <a:xfrm>
            <a:off x="3167777" y="3716784"/>
            <a:ext cx="50455" cy="102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C052EF-279D-4ED0-3C00-E50E7CE8ED25}"/>
              </a:ext>
            </a:extLst>
          </p:cNvPr>
          <p:cNvCxnSpPr>
            <a:stCxn id="10" idx="5"/>
          </p:cNvCxnSpPr>
          <p:nvPr/>
        </p:nvCxnSpPr>
        <p:spPr>
          <a:xfrm>
            <a:off x="3290622" y="3554343"/>
            <a:ext cx="127281" cy="1180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68ED53-97AA-91D0-450D-6520C0FF35DF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456927" y="3664250"/>
            <a:ext cx="141566" cy="1398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A1591B-DA88-4483-8E81-3A76A982069C}"/>
              </a:ext>
            </a:extLst>
          </p:cNvPr>
          <p:cNvCxnSpPr>
            <a:stCxn id="18" idx="5"/>
          </p:cNvCxnSpPr>
          <p:nvPr/>
        </p:nvCxnSpPr>
        <p:spPr>
          <a:xfrm>
            <a:off x="3537459" y="3359033"/>
            <a:ext cx="102463" cy="1195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3AFE34-7C3C-5154-A291-388311478D7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751521" y="3372034"/>
            <a:ext cx="112599" cy="1417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843D4EF-AB99-9212-0BC0-86F349B423DF}"/>
              </a:ext>
            </a:extLst>
          </p:cNvPr>
          <p:cNvSpPr/>
          <p:nvPr/>
        </p:nvSpPr>
        <p:spPr>
          <a:xfrm>
            <a:off x="3709361" y="3306805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26B1FF-9B8C-95F1-851B-B3F4591C8084}"/>
              </a:ext>
            </a:extLst>
          </p:cNvPr>
          <p:cNvSpPr/>
          <p:nvPr/>
        </p:nvSpPr>
        <p:spPr>
          <a:xfrm>
            <a:off x="3612074" y="3429678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EF9542-2568-BB3E-0DA2-3EA0EE69236E}"/>
              </a:ext>
            </a:extLst>
          </p:cNvPr>
          <p:cNvSpPr/>
          <p:nvPr/>
        </p:nvSpPr>
        <p:spPr>
          <a:xfrm>
            <a:off x="3424121" y="3587353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F0ACB2-01C9-5B2D-FB89-48278C6E911F}"/>
              </a:ext>
            </a:extLst>
          </p:cNvPr>
          <p:cNvSpPr/>
          <p:nvPr/>
        </p:nvSpPr>
        <p:spPr>
          <a:xfrm>
            <a:off x="3354262" y="3663718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812860-9989-9916-3EE0-850DAB7D2557}"/>
              </a:ext>
            </a:extLst>
          </p:cNvPr>
          <p:cNvSpPr/>
          <p:nvPr/>
        </p:nvSpPr>
        <p:spPr>
          <a:xfrm>
            <a:off x="3230825" y="3750813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C85103-EF8D-5654-524E-49A96FB49BB5}"/>
              </a:ext>
            </a:extLst>
          </p:cNvPr>
          <p:cNvSpPr/>
          <p:nvPr/>
        </p:nvSpPr>
        <p:spPr>
          <a:xfrm>
            <a:off x="3186152" y="3785586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B0C3D2-D937-5923-73A1-E4C952E1DA78}"/>
              </a:ext>
            </a:extLst>
          </p:cNvPr>
          <p:cNvSpPr/>
          <p:nvPr/>
        </p:nvSpPr>
        <p:spPr>
          <a:xfrm>
            <a:off x="2990660" y="3967579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4FBE9D-45C5-AD07-5434-51F894002ADB}"/>
              </a:ext>
            </a:extLst>
          </p:cNvPr>
          <p:cNvSpPr/>
          <p:nvPr/>
        </p:nvSpPr>
        <p:spPr>
          <a:xfrm>
            <a:off x="2937567" y="4007528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7E5F8D-C8EE-0066-D7DA-2A537B0296F1}"/>
              </a:ext>
            </a:extLst>
          </p:cNvPr>
          <p:cNvSpPr/>
          <p:nvPr/>
        </p:nvSpPr>
        <p:spPr>
          <a:xfrm>
            <a:off x="2708946" y="4220314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D8ADB7-51D4-E689-790E-34164BCCC3A8}"/>
              </a:ext>
            </a:extLst>
          </p:cNvPr>
          <p:cNvSpPr/>
          <p:nvPr/>
        </p:nvSpPr>
        <p:spPr>
          <a:xfrm>
            <a:off x="2661008" y="4274823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C0FDED-7E20-E84C-3A7C-3908504C5B21}"/>
              </a:ext>
            </a:extLst>
          </p:cNvPr>
          <p:cNvSpPr/>
          <p:nvPr/>
        </p:nvSpPr>
        <p:spPr>
          <a:xfrm>
            <a:off x="2517795" y="4363319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08E1A6-C4F2-1F53-A90C-D6DBE69D9001}"/>
              </a:ext>
            </a:extLst>
          </p:cNvPr>
          <p:cNvSpPr/>
          <p:nvPr/>
        </p:nvSpPr>
        <p:spPr>
          <a:xfrm>
            <a:off x="2476004" y="4399199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C5756F-355F-710D-B341-F122911A5857}"/>
              </a:ext>
            </a:extLst>
          </p:cNvPr>
          <p:cNvSpPr txBox="1"/>
          <p:nvPr/>
        </p:nvSpPr>
        <p:spPr>
          <a:xfrm>
            <a:off x="389306" y="1715727"/>
            <a:ext cx="619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distance between predicted point and estimated point 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696E151-CC4E-A53C-1A38-11FCAA48E6DD}"/>
              </a:ext>
            </a:extLst>
          </p:cNvPr>
          <p:cNvSpPr/>
          <p:nvPr/>
        </p:nvSpPr>
        <p:spPr>
          <a:xfrm>
            <a:off x="7081421" y="2271944"/>
            <a:ext cx="3808521" cy="3391270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4EE8AC-4DAD-1B43-EE83-8455A6BC3AA4}"/>
              </a:ext>
            </a:extLst>
          </p:cNvPr>
          <p:cNvCxnSpPr>
            <a:cxnSpLocks/>
          </p:cNvCxnSpPr>
          <p:nvPr/>
        </p:nvCxnSpPr>
        <p:spPr>
          <a:xfrm flipV="1">
            <a:off x="7707375" y="2601156"/>
            <a:ext cx="0" cy="25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287460-2879-4376-17FB-0A0455D531EA}"/>
              </a:ext>
            </a:extLst>
          </p:cNvPr>
          <p:cNvCxnSpPr/>
          <p:nvPr/>
        </p:nvCxnSpPr>
        <p:spPr>
          <a:xfrm>
            <a:off x="7707375" y="5166802"/>
            <a:ext cx="3000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FF728CD-7855-F065-68F5-8F43820D15BD}"/>
              </a:ext>
            </a:extLst>
          </p:cNvPr>
          <p:cNvCxnSpPr>
            <a:cxnSpLocks/>
          </p:cNvCxnSpPr>
          <p:nvPr/>
        </p:nvCxnSpPr>
        <p:spPr>
          <a:xfrm flipV="1">
            <a:off x="7707375" y="2894119"/>
            <a:ext cx="2157273" cy="18998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E7DC5AC-9BE5-05D7-8B8C-4DC62EAA5571}"/>
              </a:ext>
            </a:extLst>
          </p:cNvPr>
          <p:cNvSpPr/>
          <p:nvPr/>
        </p:nvSpPr>
        <p:spPr>
          <a:xfrm>
            <a:off x="7924287" y="4049696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CC1F4FC-8692-8F0B-6257-CDEF91E74E77}"/>
              </a:ext>
            </a:extLst>
          </p:cNvPr>
          <p:cNvSpPr/>
          <p:nvPr/>
        </p:nvSpPr>
        <p:spPr>
          <a:xfrm>
            <a:off x="8151556" y="408520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718A48-7BE8-4D51-A197-EB769E0F2B9D}"/>
              </a:ext>
            </a:extLst>
          </p:cNvPr>
          <p:cNvSpPr/>
          <p:nvPr/>
        </p:nvSpPr>
        <p:spPr>
          <a:xfrm>
            <a:off x="8398429" y="381887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CDC7E19-AD4B-04DE-C41A-5D3E3376EB10}"/>
              </a:ext>
            </a:extLst>
          </p:cNvPr>
          <p:cNvSpPr/>
          <p:nvPr/>
        </p:nvSpPr>
        <p:spPr>
          <a:xfrm>
            <a:off x="8819377" y="347856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174E041-FBEE-BB7D-43F1-FA30FCF06CD0}"/>
              </a:ext>
            </a:extLst>
          </p:cNvPr>
          <p:cNvSpPr/>
          <p:nvPr/>
        </p:nvSpPr>
        <p:spPr>
          <a:xfrm>
            <a:off x="8689837" y="3672395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5879EE7-6C06-E5AB-6CCC-2BCD433956B8}"/>
              </a:ext>
            </a:extLst>
          </p:cNvPr>
          <p:cNvSpPr/>
          <p:nvPr/>
        </p:nvSpPr>
        <p:spPr>
          <a:xfrm>
            <a:off x="8842237" y="3824795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461E7A-0B94-26CE-848F-69A99B383BA8}"/>
              </a:ext>
            </a:extLst>
          </p:cNvPr>
          <p:cNvSpPr/>
          <p:nvPr/>
        </p:nvSpPr>
        <p:spPr>
          <a:xfrm>
            <a:off x="8371795" y="4370772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B2D98FC-3743-CFD4-8E40-61588F0F3A47}"/>
              </a:ext>
            </a:extLst>
          </p:cNvPr>
          <p:cNvSpPr/>
          <p:nvPr/>
        </p:nvSpPr>
        <p:spPr>
          <a:xfrm>
            <a:off x="8740292" y="4237606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6D07634-7C36-74F2-52D0-525078FF15E5}"/>
              </a:ext>
            </a:extLst>
          </p:cNvPr>
          <p:cNvSpPr/>
          <p:nvPr/>
        </p:nvSpPr>
        <p:spPr>
          <a:xfrm>
            <a:off x="9166272" y="3759692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2354B93-A1D7-A0C2-559B-3BE974B72BFF}"/>
              </a:ext>
            </a:extLst>
          </p:cNvPr>
          <p:cNvSpPr/>
          <p:nvPr/>
        </p:nvSpPr>
        <p:spPr>
          <a:xfrm>
            <a:off x="9425204" y="3500761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017FA6-EE17-9116-92CD-49369B3FC210}"/>
              </a:ext>
            </a:extLst>
          </p:cNvPr>
          <p:cNvSpPr/>
          <p:nvPr/>
        </p:nvSpPr>
        <p:spPr>
          <a:xfrm>
            <a:off x="8174415" y="4591973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221166F-1C2A-A86A-4B62-3BE53F96493E}"/>
              </a:ext>
            </a:extLst>
          </p:cNvPr>
          <p:cNvSpPr/>
          <p:nvPr/>
        </p:nvSpPr>
        <p:spPr>
          <a:xfrm>
            <a:off x="9066214" y="3283257"/>
            <a:ext cx="45719" cy="88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6496B0B-D121-5BDB-DE52-0A5B38BF82CD}"/>
              </a:ext>
            </a:extLst>
          </p:cNvPr>
          <p:cNvCxnSpPr>
            <a:stCxn id="48" idx="5"/>
          </p:cNvCxnSpPr>
          <p:nvPr/>
        </p:nvCxnSpPr>
        <p:spPr>
          <a:xfrm>
            <a:off x="7963311" y="4125472"/>
            <a:ext cx="116848" cy="2453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CAC5BE-AA36-5818-3E32-23B11CA511E0}"/>
              </a:ext>
            </a:extLst>
          </p:cNvPr>
          <p:cNvCxnSpPr>
            <a:endCxn id="58" idx="0"/>
          </p:cNvCxnSpPr>
          <p:nvPr/>
        </p:nvCxnSpPr>
        <p:spPr>
          <a:xfrm>
            <a:off x="8133672" y="4459549"/>
            <a:ext cx="63603" cy="132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B5DA7F6-79F1-BD3F-8004-57F0038E70FB}"/>
              </a:ext>
            </a:extLst>
          </p:cNvPr>
          <p:cNvCxnSpPr>
            <a:stCxn id="49" idx="5"/>
          </p:cNvCxnSpPr>
          <p:nvPr/>
        </p:nvCxnSpPr>
        <p:spPr>
          <a:xfrm>
            <a:off x="8190580" y="4160983"/>
            <a:ext cx="102643" cy="165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04CA947-0175-7EA0-93C3-85C393FCF994}"/>
              </a:ext>
            </a:extLst>
          </p:cNvPr>
          <p:cNvCxnSpPr>
            <a:cxnSpLocks/>
          </p:cNvCxnSpPr>
          <p:nvPr/>
        </p:nvCxnSpPr>
        <p:spPr>
          <a:xfrm>
            <a:off x="8444148" y="3874364"/>
            <a:ext cx="101147" cy="1864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1E0CA2-4430-0797-F4E2-3F3B56D01802}"/>
              </a:ext>
            </a:extLst>
          </p:cNvPr>
          <p:cNvCxnSpPr>
            <a:cxnSpLocks/>
            <a:endCxn id="55" idx="6"/>
          </p:cNvCxnSpPr>
          <p:nvPr/>
        </p:nvCxnSpPr>
        <p:spPr>
          <a:xfrm>
            <a:off x="8593375" y="4029351"/>
            <a:ext cx="192636" cy="2526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1B31ED-F524-5ACB-814F-EDE5339F8C87}"/>
              </a:ext>
            </a:extLst>
          </p:cNvPr>
          <p:cNvCxnSpPr>
            <a:endCxn id="54" idx="6"/>
          </p:cNvCxnSpPr>
          <p:nvPr/>
        </p:nvCxnSpPr>
        <p:spPr>
          <a:xfrm>
            <a:off x="8293223" y="4281994"/>
            <a:ext cx="78572" cy="1331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2A3B5F-39FC-885C-FDC8-B0E567C11AAE}"/>
              </a:ext>
            </a:extLst>
          </p:cNvPr>
          <p:cNvCxnSpPr>
            <a:stCxn id="52" idx="6"/>
          </p:cNvCxnSpPr>
          <p:nvPr/>
        </p:nvCxnSpPr>
        <p:spPr>
          <a:xfrm>
            <a:off x="8735556" y="3716784"/>
            <a:ext cx="50455" cy="102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2A9FA8C-72C1-CAD7-5B1A-DFBCC4A7717B}"/>
              </a:ext>
            </a:extLst>
          </p:cNvPr>
          <p:cNvCxnSpPr>
            <a:stCxn id="51" idx="5"/>
          </p:cNvCxnSpPr>
          <p:nvPr/>
        </p:nvCxnSpPr>
        <p:spPr>
          <a:xfrm>
            <a:off x="8858401" y="3554343"/>
            <a:ext cx="127281" cy="1180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730754-6625-4606-DC4F-4C9FC42500E3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9024706" y="3664250"/>
            <a:ext cx="141566" cy="1398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8FA4E94-35AE-615C-4003-32E094A9E0B9}"/>
              </a:ext>
            </a:extLst>
          </p:cNvPr>
          <p:cNvCxnSpPr>
            <a:stCxn id="59" idx="5"/>
          </p:cNvCxnSpPr>
          <p:nvPr/>
        </p:nvCxnSpPr>
        <p:spPr>
          <a:xfrm>
            <a:off x="9105238" y="3359033"/>
            <a:ext cx="102463" cy="1195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29609A-57A4-7E93-5143-023755ABEC33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9319300" y="3372034"/>
            <a:ext cx="112599" cy="1417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F7D8A3B-6A49-6600-6335-E1BCD6C087C8}"/>
              </a:ext>
            </a:extLst>
          </p:cNvPr>
          <p:cNvSpPr/>
          <p:nvPr/>
        </p:nvSpPr>
        <p:spPr>
          <a:xfrm>
            <a:off x="9277140" y="3306805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FCE8B2-DA4F-469B-5B8D-A257D589F282}"/>
              </a:ext>
            </a:extLst>
          </p:cNvPr>
          <p:cNvSpPr/>
          <p:nvPr/>
        </p:nvSpPr>
        <p:spPr>
          <a:xfrm>
            <a:off x="9179853" y="3429678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74B344-A08A-954C-33EA-398EA408AC5A}"/>
              </a:ext>
            </a:extLst>
          </p:cNvPr>
          <p:cNvSpPr/>
          <p:nvPr/>
        </p:nvSpPr>
        <p:spPr>
          <a:xfrm>
            <a:off x="8991900" y="3587353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34910-CC74-1AA6-5AA3-7686784699D0}"/>
              </a:ext>
            </a:extLst>
          </p:cNvPr>
          <p:cNvSpPr/>
          <p:nvPr/>
        </p:nvSpPr>
        <p:spPr>
          <a:xfrm>
            <a:off x="8922041" y="3663718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0B2829-B4B7-C6C5-A3C5-54669CB83A5B}"/>
              </a:ext>
            </a:extLst>
          </p:cNvPr>
          <p:cNvSpPr/>
          <p:nvPr/>
        </p:nvSpPr>
        <p:spPr>
          <a:xfrm>
            <a:off x="8798604" y="3750813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EC27A-18DC-6ED3-3CAE-D1AC81D23B17}"/>
              </a:ext>
            </a:extLst>
          </p:cNvPr>
          <p:cNvSpPr/>
          <p:nvPr/>
        </p:nvSpPr>
        <p:spPr>
          <a:xfrm>
            <a:off x="8753931" y="3785586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30AFBC8-CBB6-182B-90E9-EDC0316AF68C}"/>
              </a:ext>
            </a:extLst>
          </p:cNvPr>
          <p:cNvSpPr/>
          <p:nvPr/>
        </p:nvSpPr>
        <p:spPr>
          <a:xfrm>
            <a:off x="8558439" y="3967579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4B701BE-C167-B977-D8CF-811386F0EF5A}"/>
              </a:ext>
            </a:extLst>
          </p:cNvPr>
          <p:cNvSpPr/>
          <p:nvPr/>
        </p:nvSpPr>
        <p:spPr>
          <a:xfrm>
            <a:off x="8505346" y="4007528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88C7DB3-3BC8-08FA-56DB-A2A2619D5C70}"/>
              </a:ext>
            </a:extLst>
          </p:cNvPr>
          <p:cNvSpPr/>
          <p:nvPr/>
        </p:nvSpPr>
        <p:spPr>
          <a:xfrm>
            <a:off x="8276725" y="4220314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9415CE-7B2D-1262-66E1-9DDF8F6E69CA}"/>
              </a:ext>
            </a:extLst>
          </p:cNvPr>
          <p:cNvSpPr/>
          <p:nvPr/>
        </p:nvSpPr>
        <p:spPr>
          <a:xfrm>
            <a:off x="8228787" y="4274823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17E0F88-3969-918F-C3A1-C68BB0F53025}"/>
              </a:ext>
            </a:extLst>
          </p:cNvPr>
          <p:cNvSpPr/>
          <p:nvPr/>
        </p:nvSpPr>
        <p:spPr>
          <a:xfrm>
            <a:off x="8085574" y="4363319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9AE5760-D563-7926-61ED-B5C879997821}"/>
              </a:ext>
            </a:extLst>
          </p:cNvPr>
          <p:cNvSpPr/>
          <p:nvPr/>
        </p:nvSpPr>
        <p:spPr>
          <a:xfrm>
            <a:off x="8043783" y="4399199"/>
            <a:ext cx="79899" cy="7767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8FCF38-FA1F-A765-C336-CA5C71374D86}"/>
              </a:ext>
            </a:extLst>
          </p:cNvPr>
          <p:cNvSpPr txBox="1"/>
          <p:nvPr/>
        </p:nvSpPr>
        <p:spPr>
          <a:xfrm>
            <a:off x="7291170" y="1685000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 Find best fit line 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15C864A-A430-4CDC-BFDB-F9353E77A710}"/>
              </a:ext>
            </a:extLst>
          </p:cNvPr>
          <p:cNvSpPr/>
          <p:nvPr/>
        </p:nvSpPr>
        <p:spPr>
          <a:xfrm>
            <a:off x="5429921" y="3663718"/>
            <a:ext cx="1503029" cy="5785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9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9152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Linear Regression workflow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5535"/>
            <a:ext cx="10515600" cy="48799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Find the difference between the actual y and predicted y, for a given x.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Square this difference.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Find the mean of the squares for every value in X.</a:t>
            </a:r>
          </a:p>
          <a:p>
            <a:pPr marL="0" indent="0">
              <a:lnSpc>
                <a:spcPct val="150000"/>
              </a:lnSpc>
              <a:buNone/>
            </a:pPr>
            <a:endParaRPr lang="en-GB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Here yᵢ is the actual value and ȳᵢ is the predicted value. Lets substitute the value of ȳᵢ: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7EA76-30D2-005F-9715-63D97339DAF9}"/>
                  </a:ext>
                </a:extLst>
              </p:cNvPr>
              <p:cNvSpPr txBox="1"/>
              <p:nvPr/>
            </p:nvSpPr>
            <p:spPr>
              <a:xfrm>
                <a:off x="1175836" y="3537735"/>
                <a:ext cx="3256205" cy="640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7EA76-30D2-005F-9715-63D97339D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36" y="3537735"/>
                <a:ext cx="3256205" cy="640945"/>
              </a:xfrm>
              <a:prstGeom prst="rect">
                <a:avLst/>
              </a:prstGeom>
              <a:blipFill>
                <a:blip r:embed="rId2"/>
                <a:stretch>
                  <a:fillRect l="-2996"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C6F866-0CE5-4D52-1577-9F0A8C6E2B3E}"/>
                  </a:ext>
                </a:extLst>
              </p:cNvPr>
              <p:cNvSpPr txBox="1"/>
              <p:nvPr/>
            </p:nvSpPr>
            <p:spPr>
              <a:xfrm>
                <a:off x="838200" y="4860980"/>
                <a:ext cx="5553828" cy="64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Cost Function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C6F866-0CE5-4D52-1577-9F0A8C6E2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60980"/>
                <a:ext cx="5553828" cy="640945"/>
              </a:xfrm>
              <a:prstGeom prst="rect">
                <a:avLst/>
              </a:prstGeom>
              <a:blipFill>
                <a:blip r:embed="rId3"/>
                <a:stretch>
                  <a:fillRect l="-1756" b="-8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689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Linear Regression workflow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Initially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 Let L be our learning rate. This controls how much the value of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changes with each step. L could be a small value like 0.0001 for good accuracy.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Calculate the partial derivative of the loss function with respect to m, and plug in the current values of x, y, m and c in it to obtain the derivative value </a:t>
                </a:r>
                <a:r>
                  <a:rPr lang="en-US" altLang="ko-K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ko-KR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4388" y="4330080"/>
                <a:ext cx="4322786" cy="615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ko-KR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altLang="ko-KR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GB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GB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ko-KR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GB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ko-KR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altLang="ko-K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ko-KR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altLang="ko-KR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88" y="4330080"/>
                <a:ext cx="4322786" cy="615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9150FB-8842-A878-7EA0-C106CFC8F469}"/>
                  </a:ext>
                </a:extLst>
              </p:cNvPr>
              <p:cNvSpPr txBox="1"/>
              <p:nvPr/>
            </p:nvSpPr>
            <p:spPr>
              <a:xfrm>
                <a:off x="1164388" y="5076084"/>
                <a:ext cx="4613699" cy="11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9150FB-8842-A878-7EA0-C106CFC8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88" y="5076084"/>
                <a:ext cx="4613699" cy="1100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33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863"/>
          </a:xfrm>
        </p:spPr>
        <p:txBody>
          <a:bodyPr/>
          <a:lstStyle/>
          <a:p>
            <a:pPr algn="ctr"/>
            <a:r>
              <a:rPr lang="en-US" altLang="ko-KR" dirty="0"/>
              <a:t>Linear Regression workflow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200" dirty="0"/>
                  <a:t>7.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ko-KR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value of the partial derivative with respect to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Similarly lets find the partial derivative with respect to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ko-KR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altLang="ko-KR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:endParaRPr lang="en-GB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 Now we update the current value of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and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using the following equation:</a:t>
                </a:r>
              </a:p>
              <a:p>
                <a:pPr>
                  <a:lnSpc>
                    <a:spcPct val="150000"/>
                  </a:lnSpc>
                </a:pPr>
                <a:endParaRPr lang="ko-KR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EABBDA-8283-EC90-65E6-2B0ACAAC28BB}"/>
                  </a:ext>
                </a:extLst>
              </p:cNvPr>
              <p:cNvSpPr txBox="1"/>
              <p:nvPr/>
            </p:nvSpPr>
            <p:spPr>
              <a:xfrm>
                <a:off x="1082351" y="2719681"/>
                <a:ext cx="4613699" cy="11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EABBDA-8283-EC90-65E6-2B0ACAAC2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51" y="2719681"/>
                <a:ext cx="4613699" cy="1100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9C3715-8E7B-F6AF-D009-833DB774C66A}"/>
                  </a:ext>
                </a:extLst>
              </p:cNvPr>
              <p:cNvSpPr txBox="1"/>
              <p:nvPr/>
            </p:nvSpPr>
            <p:spPr>
              <a:xfrm>
                <a:off x="1082350" y="4633589"/>
                <a:ext cx="2787447" cy="56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/>
                  <a:t> - L*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9C3715-8E7B-F6AF-D009-833DB774C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50" y="4633589"/>
                <a:ext cx="2787447" cy="560218"/>
              </a:xfrm>
              <a:prstGeom prst="rect">
                <a:avLst/>
              </a:prstGeom>
              <a:blipFill>
                <a:blip r:embed="rId4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91CDB0-E074-A59D-975A-2CE08037E931}"/>
                  </a:ext>
                </a:extLst>
              </p:cNvPr>
              <p:cNvSpPr txBox="1"/>
              <p:nvPr/>
            </p:nvSpPr>
            <p:spPr>
              <a:xfrm>
                <a:off x="3869797" y="4633589"/>
                <a:ext cx="2836102" cy="562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i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i="1" dirty="0"/>
                  <a:t> - L*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91CDB0-E074-A59D-975A-2CE08037E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797" y="4633589"/>
                <a:ext cx="2836102" cy="562655"/>
              </a:xfrm>
              <a:prstGeom prst="rect">
                <a:avLst/>
              </a:prstGeom>
              <a:blipFill>
                <a:blip r:embed="rId5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11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0EC8-8D83-F366-DD0D-7FEA7E09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need Machine Learning </a:t>
            </a:r>
          </a:p>
        </p:txBody>
      </p:sp>
      <p:pic>
        <p:nvPicPr>
          <p:cNvPr id="1026" name="Picture 2" descr="Artificial Intelligence vs. Machine Learning vs. Deep Learning: What's the  Difference? | Sumo Logic수모로직">
            <a:extLst>
              <a:ext uri="{FF2B5EF4-FFF2-40B4-BE49-F238E27FC236}">
                <a16:creationId xmlns:a16="http://schemas.microsoft.com/office/drawing/2014/main" id="{D57EA7F8-4359-DA52-BF3F-8E4291ED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61" y="1690688"/>
            <a:ext cx="6078338" cy="476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2767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Linear Regression workflow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9. This process repeat until loss function is a very small value or ideally 0 (which means 0 error or 100% accuracy). The value of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and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that we are left with now will be the optimum values.</a:t>
                </a:r>
                <a:endParaRPr lang="ko-KR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334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15DB-96D7-4E22-8458-3EADC175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1A4C-2A23-448A-A6F6-75170188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AI and Machine Learning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64606-4311-44CC-88C2-3ADE0E3F0877}"/>
              </a:ext>
            </a:extLst>
          </p:cNvPr>
          <p:cNvSpPr/>
          <p:nvPr/>
        </p:nvSpPr>
        <p:spPr>
          <a:xfrm>
            <a:off x="3421806" y="673963"/>
            <a:ext cx="62780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Arial" panose="020B0604020202020204" pitchFamily="34" charset="0"/>
              </a:rPr>
              <a:t>202239135</a:t>
            </a:r>
            <a:r>
              <a:rPr lang="en-GB" sz="4000" dirty="0"/>
              <a:t> </a:t>
            </a:r>
            <a:r>
              <a:rPr lang="en-GB" sz="4000" dirty="0">
                <a:solidFill>
                  <a:srgbClr val="000000"/>
                </a:solidFill>
                <a:latin typeface="Arial" panose="020B0604020202020204" pitchFamily="34" charset="0"/>
              </a:rPr>
              <a:t>DO VAN VINH</a:t>
            </a:r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37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B48D-CE22-4860-B5A8-96949FA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811B-CD90-4D70-B676-A66FF2143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Supervised Learning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7413F-8324-455B-90FA-264D58407F96}"/>
              </a:ext>
            </a:extLst>
          </p:cNvPr>
          <p:cNvSpPr/>
          <p:nvPr/>
        </p:nvSpPr>
        <p:spPr>
          <a:xfrm>
            <a:off x="3262242" y="766296"/>
            <a:ext cx="9163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202339188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SAYIDJONOV SHOHRUKH SHERALI UGLI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6458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EA96-FA85-0E6F-8CD0-DDE425D3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Working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5851-16C5-73F9-A7D1-3DA58C10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DAC0C-8310-8737-762C-9482796E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379" y="2156718"/>
            <a:ext cx="4049790" cy="34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27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4D18-CB20-39B8-7A7B-DE957ABD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effectLst/>
                <a:latin typeface="montserrat" panose="00000500000000000000" pitchFamily="2" charset="0"/>
              </a:rPr>
              <a:t>Data Preprocessing in Machine learning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623E-9623-65B7-7DE7-F2965320C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data 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generally contains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noises, missing values, and maybe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an unusable format which cannot be directly used for machine learning models. 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is required tasks for cleaning the data and making it suitable for a machine learning model which also increases the accuracy and efficiency of a machine learning model.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87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A7BF-1574-1E7C-D2E4-DF7EB2B4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montserrat" panose="00000500000000000000" pitchFamily="2" charset="0"/>
              </a:rPr>
              <a:t>Data Preprocessing in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ED5F-140E-AB72-56B2-FD00F4B8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497"/>
            <a:ext cx="10515600" cy="4108466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Getting the dataset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datasets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Missing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dataset into training and test set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2699832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F395-69A9-4F99-8BD6-51BEE337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7547"/>
          </a:xfrm>
        </p:spPr>
        <p:txBody>
          <a:bodyPr/>
          <a:lstStyle/>
          <a:p>
            <a:pPr algn="ctr"/>
            <a:r>
              <a:rPr lang="en-US" b="1" i="0" dirty="0">
                <a:effectLst/>
                <a:latin typeface="montserrat" panose="00000500000000000000" pitchFamily="2" charset="0"/>
              </a:rPr>
              <a:t>Get the Dataset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BE50-7317-3351-7FA7-956152F7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a machine learning model, the first thing we required is a dataset as a machine learning model completely works on data. The collected data for a particular problem in a proper format is known as the 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may be of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formats 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different purposes.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use the dataset in our code, we usually put it into a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However, sometimes, we may also need to use an </a:t>
            </a:r>
            <a:r>
              <a:rPr lang="en-US" b="0" i="0" u="sng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or xlsx file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568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A6A7-5C0D-2D12-A628-2B747DEC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  <a:t>What is a CSV File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71B2-36B7-8639-9ADB-BB1D0E435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CSV stands for "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Comma-Separated Values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files; it is a file format which allows us to save the </a:t>
            </a:r>
            <a:r>
              <a:rPr lang="en-US" b="0" i="0" dirty="0">
                <a:solidFill>
                  <a:srgbClr val="2B2A2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tabular data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such as spreadsheets. 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for huge datasets and can use these datasets in programs.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157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4979-03FB-E65E-A2CD-17A6A42D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  <a:t>Importing Libraries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8A34-FA9A-145B-7F67-1A9337E6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to perform data preprocessing using Python, we need to import some predefined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There are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specific 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that we will use for data preprocessing, which are:</a:t>
            </a:r>
          </a:p>
          <a:p>
            <a:pPr algn="just"/>
            <a:r>
              <a:rPr lang="en-US" b="1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library is used for including any type of </a:t>
            </a:r>
            <a:r>
              <a:rPr lang="en-US" b="0" i="0" dirty="0">
                <a:solidFill>
                  <a:srgbClr val="2B2A2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operation in the code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the fundamental package for scientific calculation in Python. 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supports to add large, multidimensional arrays and matrices. 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US" b="0" i="0" dirty="0" err="1">
                <a:solidFill>
                  <a:srgbClr val="2B2A2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b="0" i="0" dirty="0">
                <a:solidFill>
                  <a:srgbClr val="2B2A2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as np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3201-D189-E077-B461-2D6CA350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  <a:t>Importing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85A5-8D18-EB1F-4A2F-20C8DCDE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Matplotlib: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second library is 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Python 2D plotting library, and with this library, we need to import a sub-library </a:t>
            </a:r>
            <a:r>
              <a:rPr lang="en-US" b="1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US" b="0" i="0" dirty="0" err="1">
                <a:solidFill>
                  <a:srgbClr val="2B2A2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b="0" i="0" dirty="0">
                <a:solidFill>
                  <a:srgbClr val="2B2A2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b="0" i="0" dirty="0" err="1">
                <a:solidFill>
                  <a:srgbClr val="2B2A2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b="0" i="0" dirty="0">
              <a:solidFill>
                <a:srgbClr val="2B2A29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Pandas: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last library is the Pandas library, which is one of the most famous Python libraries and used for </a:t>
            </a:r>
            <a:r>
              <a:rPr lang="en-US" b="0" i="0" u="sng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importing and managing the datasets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an open-source data manipulation and analysis library.</a:t>
            </a:r>
          </a:p>
          <a:p>
            <a:pPr algn="just"/>
            <a:r>
              <a:rPr lang="en-US" dirty="0">
                <a:solidFill>
                  <a:srgbClr val="2B2A29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84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24DB-2316-C65B-13FC-B62A421D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Types of Machine Learning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3A9C-5C77-4248-225E-10F389FF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Machine Learning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28CE-2998-0BB2-FE04-9E0B31E4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  <a:t> Importing the Datasets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07E2-8F62-2975-A625-112669201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to import the dataset, we will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of pandas library, which is used to read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acsvfile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performs various operations on it. Using this function, we can read a csv file locally as well as through an URL.</a:t>
            </a:r>
          </a:p>
          <a:p>
            <a:pPr algn="just"/>
            <a:r>
              <a:rPr lang="en-US" b="0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data_set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US" b="0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.read_csv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b="0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your_own_path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//////Dataset.csv')  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29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0D5F-6F97-CC79-629D-BD008ECF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Extracting dependent and independent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9D85-C31E-8117-EDEE-DFC09771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it is important to distinguish the matrix of features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variables from dataset.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our dataset, there are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independent variables that are 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Country, Age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one is a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variable which is 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Purchased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E3234-0882-3F4A-70F0-228C3AB5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128" y="4286143"/>
            <a:ext cx="2725445" cy="230148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3945DE2-B689-1321-615F-E1F670711FA1}"/>
              </a:ext>
            </a:extLst>
          </p:cNvPr>
          <p:cNvSpPr/>
          <p:nvPr/>
        </p:nvSpPr>
        <p:spPr>
          <a:xfrm>
            <a:off x="3774489" y="4286142"/>
            <a:ext cx="461639" cy="2752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F569885-F104-6C1E-C47A-33F8691B62C7}"/>
              </a:ext>
            </a:extLst>
          </p:cNvPr>
          <p:cNvSpPr/>
          <p:nvPr/>
        </p:nvSpPr>
        <p:spPr>
          <a:xfrm rot="5400000">
            <a:off x="5589972" y="3917720"/>
            <a:ext cx="461639" cy="2752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073FA9-F983-C28A-2BE0-F0F2F1B7C201}"/>
              </a:ext>
            </a:extLst>
          </p:cNvPr>
          <p:cNvSpPr/>
          <p:nvPr/>
        </p:nvSpPr>
        <p:spPr>
          <a:xfrm rot="5400000">
            <a:off x="4946340" y="3917720"/>
            <a:ext cx="461639" cy="2752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FE2082B-7CC1-9C6B-AC44-62E0C9A79617}"/>
              </a:ext>
            </a:extLst>
          </p:cNvPr>
          <p:cNvSpPr/>
          <p:nvPr/>
        </p:nvSpPr>
        <p:spPr>
          <a:xfrm rot="10800000">
            <a:off x="7001522" y="4286142"/>
            <a:ext cx="461639" cy="2752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256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1AAA-AF4D-6468-B7C3-03104BEC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Extracting independent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6DC7-0D24-B703-059B-A4F37596E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extract an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variable, we will use </a:t>
            </a:r>
            <a:r>
              <a:rPr lang="en-US" b="1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iloc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 ] 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of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library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extract the required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rows and columns 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dataset.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data_set</a:t>
            </a:r>
            <a:r>
              <a:rPr lang="en-US" b="0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.iloc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[:,:-1].values 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colon(:) is used to take all the rows, and the second colon(:) is for all the columns.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used :-1, because we do not want to take the last column as it contains the dependent variable. 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by doing this, we will get the </a:t>
            </a:r>
            <a:r>
              <a:rPr lang="en-US" b="0" i="1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matrix of features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29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0779-0F41-FBA0-D96B-B2F42DAC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871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Extracting dependent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BAB8-F2EA-E3DD-6677-1CF4519A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extract dependent variables, again, we will use Pandas .</a:t>
            </a:r>
            <a:r>
              <a:rPr lang="en-US" b="0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iloc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method.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data_set</a:t>
            </a:r>
            <a:r>
              <a:rPr lang="en-US" b="0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.iloc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[:,3].values 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taken all the rows with the last column only. It will give the array of dependent variables.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executing the above code, we will get output as:</a:t>
            </a:r>
          </a:p>
          <a:p>
            <a:pPr algn="just"/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b="0" i="0" dirty="0">
              <a:solidFill>
                <a:srgbClr val="2B2A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038F6-2149-C5E3-831B-77E10F305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92" y="4711084"/>
            <a:ext cx="40100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08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8870-9454-72D9-24CC-130C1614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422"/>
            <a:ext cx="10515600" cy="132556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  <a:t> Handling Missing data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FC3351-F99D-BA06-CC94-6B6CD7D22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545" y="1778273"/>
            <a:ext cx="4433255" cy="37436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CC9CAC-0D7B-EE7E-F092-55A322397529}"/>
                  </a:ext>
                </a:extLst>
              </p14:cNvPr>
              <p14:cNvContentPartPr/>
              <p14:nvPr/>
            </p14:nvContentPartPr>
            <p14:xfrm>
              <a:off x="2066853" y="4145082"/>
              <a:ext cx="882000" cy="320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CC9CAC-0D7B-EE7E-F092-55A3223975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7853" y="4136442"/>
                <a:ext cx="8996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0B5F66-3D65-D8EF-2178-87C77BBB4EAC}"/>
                  </a:ext>
                </a:extLst>
              </p14:cNvPr>
              <p14:cNvContentPartPr/>
              <p14:nvPr/>
            </p14:nvContentPartPr>
            <p14:xfrm>
              <a:off x="3329013" y="3469362"/>
              <a:ext cx="738000" cy="437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0B5F66-3D65-D8EF-2178-87C77BBB4E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0373" y="3460722"/>
                <a:ext cx="75564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B25F82A-4CDD-51E1-777C-035D7FF186F0}"/>
                  </a:ext>
                </a:extLst>
              </p14:cNvPr>
              <p14:cNvContentPartPr/>
              <p14:nvPr/>
            </p14:nvContentPartPr>
            <p14:xfrm>
              <a:off x="-346537" y="384376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B25F82A-4CDD-51E1-777C-035D7FF186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55537" y="383476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395CB5A-CB20-AFA8-21C3-23273D6405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4928" y="2324082"/>
            <a:ext cx="4010025" cy="1981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57C5A3-0916-8BB6-0861-466EAF406718}"/>
                  </a:ext>
                </a:extLst>
              </p14:cNvPr>
              <p14:cNvContentPartPr/>
              <p14:nvPr/>
            </p14:nvContentPartPr>
            <p14:xfrm>
              <a:off x="6835463" y="3410682"/>
              <a:ext cx="159480" cy="7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57C5A3-0916-8BB6-0861-466EAF4067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26463" y="3401682"/>
                <a:ext cx="1771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F37D91-F7BA-48E1-35EE-A23C56E1BFC9}"/>
                  </a:ext>
                </a:extLst>
              </p14:cNvPr>
              <p14:cNvContentPartPr/>
              <p14:nvPr/>
            </p14:nvContentPartPr>
            <p14:xfrm>
              <a:off x="7295183" y="3098202"/>
              <a:ext cx="214200" cy="28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F37D91-F7BA-48E1-35EE-A23C56E1BF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86183" y="3089202"/>
                <a:ext cx="23184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7421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2978-DE6A-DAF9-5068-5219A728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  <a:t> Handling Missing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DC84-8889-2403-E878-A373BF0AF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</a:t>
            </a:r>
            <a:r>
              <a:rPr lang="en-US" b="1" i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ways </a:t>
            </a:r>
            <a:r>
              <a:rPr lang="en-US" b="0" i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handle missing data, which are:</a:t>
            </a:r>
          </a:p>
          <a:p>
            <a:pPr algn="just"/>
            <a:r>
              <a:rPr lang="en-US" b="1" i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deleting the particular row</a:t>
            </a:r>
            <a:endParaRPr lang="en-US" b="0" i="0">
              <a:solidFill>
                <a:srgbClr val="2B2A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calculating the mean</a:t>
            </a:r>
          </a:p>
          <a:p>
            <a:pPr algn="just"/>
            <a:r>
              <a:rPr lang="en-US" b="0" i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handle missing values, we will use </a:t>
            </a:r>
            <a:r>
              <a:rPr lang="en-US" b="1" i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US" b="0" i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library in our code, which contains various libraries for building machine learning models. Here we will use </a:t>
            </a:r>
            <a:r>
              <a:rPr lang="en-US" b="1" i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Imputer</a:t>
            </a:r>
            <a:r>
              <a:rPr lang="en-US" b="0" i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 of </a:t>
            </a:r>
            <a:r>
              <a:rPr lang="en-US" b="1" i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US" b="0" i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library.</a:t>
            </a:r>
          </a:p>
          <a:p>
            <a:pPr marL="0" indent="0" algn="just">
              <a:buNone/>
            </a:pPr>
            <a:r>
              <a:rPr lang="en-US" b="0" i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E815E-F52F-0EFA-00BD-65A9417B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94" y="4636178"/>
            <a:ext cx="3914775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4176D-5266-7512-77FB-4B4CB7FE4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94" y="5037815"/>
            <a:ext cx="6038850" cy="657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26A546-DD06-AB5D-DEB3-B3F5F672193B}"/>
              </a:ext>
            </a:extLst>
          </p:cNvPr>
          <p:cNvSpPr txBox="1"/>
          <p:nvPr/>
        </p:nvSpPr>
        <p:spPr>
          <a:xfrm>
            <a:off x="7281146" y="4769528"/>
            <a:ext cx="3469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Fitting imputer object to the independent variables x. 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E58CEA-6279-727F-BFA9-30E4DC098DD0}"/>
              </a:ext>
            </a:extLst>
          </p:cNvPr>
          <p:cNvGrpSpPr/>
          <p:nvPr/>
        </p:nvGrpSpPr>
        <p:grpSpPr>
          <a:xfrm>
            <a:off x="4749263" y="5218242"/>
            <a:ext cx="2638080" cy="205920"/>
            <a:chOff x="4749263" y="5218242"/>
            <a:chExt cx="263808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952A0C-FDF5-D7AC-3424-DA2A0FC7458B}"/>
                    </a:ext>
                  </a:extLst>
                </p14:cNvPr>
                <p14:cNvContentPartPr/>
                <p14:nvPr/>
              </p14:nvContentPartPr>
              <p14:xfrm>
                <a:off x="4749263" y="5288442"/>
                <a:ext cx="255744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952A0C-FDF5-D7AC-3424-DA2A0FC745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40263" y="5279802"/>
                  <a:ext cx="2575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C821C42-6308-58F7-0AC0-1E8600F7C075}"/>
                    </a:ext>
                  </a:extLst>
                </p14:cNvPr>
                <p14:cNvContentPartPr/>
                <p14:nvPr/>
              </p14:nvContentPartPr>
              <p14:xfrm>
                <a:off x="7296983" y="5218242"/>
                <a:ext cx="90360" cy="116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C821C42-6308-58F7-0AC0-1E8600F7C0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88343" y="5209242"/>
                  <a:ext cx="108000" cy="133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F2E482-AE2F-B041-7FB2-404A7F2BFC34}"/>
              </a:ext>
            </a:extLst>
          </p:cNvPr>
          <p:cNvSpPr txBox="1"/>
          <p:nvPr/>
        </p:nvSpPr>
        <p:spPr>
          <a:xfrm>
            <a:off x="5259280" y="579150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Replacing missing data with the calculated mean value  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4A78CB-E372-2AC2-2A2F-DE0E4AE463B0}"/>
              </a:ext>
            </a:extLst>
          </p:cNvPr>
          <p:cNvGrpSpPr/>
          <p:nvPr/>
        </p:nvGrpSpPr>
        <p:grpSpPr>
          <a:xfrm>
            <a:off x="4793903" y="5583642"/>
            <a:ext cx="2956320" cy="231120"/>
            <a:chOff x="4793903" y="5583642"/>
            <a:chExt cx="2956320" cy="231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FE591C-56E9-C754-2AF1-39E6B251945E}"/>
                    </a:ext>
                  </a:extLst>
                </p14:cNvPr>
                <p14:cNvContentPartPr/>
                <p14:nvPr/>
              </p14:nvContentPartPr>
              <p14:xfrm>
                <a:off x="4793903" y="5583642"/>
                <a:ext cx="2858760" cy="178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FE591C-56E9-C754-2AF1-39E6B25194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84903" y="5575002"/>
                  <a:ext cx="2876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5ADF0A-AA4D-1329-9BE0-AAEC27B76C27}"/>
                    </a:ext>
                  </a:extLst>
                </p14:cNvPr>
                <p14:cNvContentPartPr/>
                <p14:nvPr/>
              </p14:nvContentPartPr>
              <p14:xfrm>
                <a:off x="7545743" y="5672562"/>
                <a:ext cx="204480" cy="142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5ADF0A-AA4D-1329-9BE0-AAEC27B76C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37103" y="5663922"/>
                  <a:ext cx="222120" cy="15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19520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38CC-9D74-E172-F5A7-0B78EF2B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ACEA5B-260E-581E-B173-2478207E4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087"/>
            <a:ext cx="4062274" cy="39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791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026C-6694-D0AE-6368-026E248A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  <a:t>Encoding Categorical 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5B31-6E3D-A941-4A7D-948986E0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 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data which has some categories such as, in our dataset; there are two categorical variable, 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Purchased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machine learning model completely works on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mathematics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 if our dataset would have a categorical variable, then it may create trouble while building the model. 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it is necessary to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categorical variables into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Country variable:</a:t>
            </a:r>
            <a:endParaRPr lang="en-US" b="0" i="0" dirty="0">
              <a:solidFill>
                <a:srgbClr val="2B2A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use </a:t>
            </a:r>
            <a:r>
              <a:rPr lang="en-US" b="1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 from 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library.</a:t>
            </a:r>
          </a:p>
          <a:p>
            <a:pPr algn="just"/>
            <a:endParaRPr lang="en-US" b="0" i="0" dirty="0">
              <a:solidFill>
                <a:srgbClr val="2B2A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145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CFB4-5485-0A39-686F-EAD44CFB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  <a:t>Encoding Categorical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58EB7-F84F-8761-6186-D20034CD6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61" y="2118524"/>
            <a:ext cx="4610100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902EC0-23E1-130D-0F22-FF1735F81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446" y="3317885"/>
            <a:ext cx="3276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369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B578-E5BC-61E5-E079-9190A77C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Dummy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3E19-9483-5B8F-E937-55443A5BA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2B2A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our case, there are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country variables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as we can see in the above output, these variables are encoded into </a:t>
            </a:r>
            <a:r>
              <a:rPr lang="en-US" b="0" i="0" dirty="0">
                <a:solidFill>
                  <a:srgbClr val="2B2A2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0, 1, and 2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these values, the machine learning model may assume that there is some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variables which will produce the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wrong output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to remove this issue, we will use 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dummy encoding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4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30F9-AC1B-E950-3ADA-E49968CC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E412-3147-24FD-8906-36DFC70A0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0" i="0" dirty="0">
                <a:effectLst/>
                <a:highlight>
                  <a:srgbClr val="FFFFFF"/>
                </a:highlight>
                <a:latin typeface="Google Sans Text"/>
              </a:rPr>
              <a:t>Supervised learning is a category of 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Google Sans 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r>
              <a:rPr lang="en-US" b="0" i="0" dirty="0">
                <a:effectLst/>
                <a:highlight>
                  <a:srgbClr val="FFFFFF"/>
                </a:highlight>
                <a:latin typeface="Google Sans Text"/>
              </a:rPr>
              <a:t> that uses labeled datasets to train algorithms to predict outcomes and recognize patterns.  </a:t>
            </a:r>
            <a:endParaRPr lang="en-US" dirty="0"/>
          </a:p>
          <a:p>
            <a:pPr algn="just"/>
            <a:r>
              <a:rPr lang="en-US" dirty="0"/>
              <a:t>Supervised learning problems can be further grouped into Regression and Classification problems.</a:t>
            </a:r>
          </a:p>
          <a:p>
            <a:pPr algn="just"/>
            <a:r>
              <a:rPr lang="en-US" b="1" dirty="0"/>
              <a:t>Regression</a:t>
            </a:r>
            <a:r>
              <a:rPr lang="en-US" dirty="0"/>
              <a:t>: Regression algorithms are used to predict a continuous numerical output. For example, a regression algorithm could be used to predict the price of a house based on its size, location, and other features.</a:t>
            </a:r>
          </a:p>
          <a:p>
            <a:pPr algn="just"/>
            <a:r>
              <a:rPr lang="en-US" b="1" dirty="0"/>
              <a:t>Classification</a:t>
            </a:r>
            <a:r>
              <a:rPr lang="en-US" dirty="0"/>
              <a:t>: Classification algorithms are used to predict a categorical output. For example, a classification algorithm could be used to predict whether an email is spam or not.</a:t>
            </a:r>
          </a:p>
        </p:txBody>
      </p:sp>
    </p:spTree>
    <p:extLst>
      <p:ext uri="{BB962C8B-B14F-4D97-AF65-F5344CB8AC3E}">
        <p14:creationId xmlns:p14="http://schemas.microsoft.com/office/powerpoint/2010/main" val="31983254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6A39-6FE7-B985-1FF3-2D0BBCC8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Dummy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47D8-F3A4-5D6C-93C8-598E5A06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Dummy variables 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those variables which have values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or 1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1 value gives the presence of that variable in a particular column, and rest variables become 0. 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dummy encoding, we will have a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 equal to the number of categories.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our dataset, we have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categories 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it will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produce three columns 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and 1 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values. </a:t>
            </a:r>
          </a:p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Dummy Encoding, we will use </a:t>
            </a:r>
            <a:r>
              <a:rPr lang="en-US" b="1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 of 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library.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75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F647-8AA5-44F2-00E3-1D1F23C5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Dummy Variables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88CBBA-0EBD-D8FA-311A-C74904CF2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2639497"/>
            <a:ext cx="3924300" cy="1409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3A0713-0C61-F5E1-56EF-FD0550EA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953125" cy="514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FBDCC5-E1FD-1C60-606E-B5AEDAB330CE}"/>
              </a:ext>
            </a:extLst>
          </p:cNvPr>
          <p:cNvSpPr txBox="1"/>
          <p:nvPr/>
        </p:nvSpPr>
        <p:spPr>
          <a:xfrm>
            <a:off x="5763826" y="2946054"/>
            <a:ext cx="4141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Apply </a:t>
            </a:r>
            <a:r>
              <a:rPr lang="en-US" dirty="0" err="1">
                <a:effectLst/>
              </a:rPr>
              <a:t>OneHotEncoder</a:t>
            </a:r>
            <a:r>
              <a:rPr lang="en-US" dirty="0">
                <a:effectLst/>
              </a:rPr>
              <a:t> to the first column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8FE79-4F56-0F71-2CAB-8A7F7BDD02A0}"/>
              </a:ext>
            </a:extLst>
          </p:cNvPr>
          <p:cNvSpPr txBox="1"/>
          <p:nvPr/>
        </p:nvSpPr>
        <p:spPr>
          <a:xfrm>
            <a:off x="5782103" y="3344347"/>
            <a:ext cx="3593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Leave the other columns as they are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A2173A-DAAA-3C97-2701-8EB3658667D5}"/>
              </a:ext>
            </a:extLst>
          </p:cNvPr>
          <p:cNvGrpSpPr/>
          <p:nvPr/>
        </p:nvGrpSpPr>
        <p:grpSpPr>
          <a:xfrm>
            <a:off x="5317343" y="3098202"/>
            <a:ext cx="464760" cy="102600"/>
            <a:chOff x="5317343" y="3098202"/>
            <a:chExt cx="464760" cy="1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B0B3F6-7E28-F303-0C90-D5EEE318B08E}"/>
                    </a:ext>
                  </a:extLst>
                </p14:cNvPr>
                <p14:cNvContentPartPr/>
                <p14:nvPr/>
              </p14:nvContentPartPr>
              <p14:xfrm>
                <a:off x="5317343" y="3159042"/>
                <a:ext cx="421200" cy="1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EB0B3F6-7E28-F303-0C90-D5EEE318B0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08703" y="3150402"/>
                  <a:ext cx="438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B6F5CA-0504-D7B6-75ED-89B9CB189C2A}"/>
                    </a:ext>
                  </a:extLst>
                </p14:cNvPr>
                <p14:cNvContentPartPr/>
                <p14:nvPr/>
              </p14:nvContentPartPr>
              <p14:xfrm>
                <a:off x="5673023" y="3098202"/>
                <a:ext cx="109080" cy="102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B6F5CA-0504-D7B6-75ED-89B9CB189C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64023" y="3089202"/>
                  <a:ext cx="12672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224F8D-F712-5B4F-D56B-DD61C56E826B}"/>
              </a:ext>
            </a:extLst>
          </p:cNvPr>
          <p:cNvGrpSpPr/>
          <p:nvPr/>
        </p:nvGrpSpPr>
        <p:grpSpPr>
          <a:xfrm>
            <a:off x="4323023" y="3435162"/>
            <a:ext cx="1566000" cy="179640"/>
            <a:chOff x="4323023" y="3435162"/>
            <a:chExt cx="156600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42F54F8-D025-4C7F-0FEC-751DCEEA354C}"/>
                    </a:ext>
                  </a:extLst>
                </p14:cNvPr>
                <p14:cNvContentPartPr/>
                <p14:nvPr/>
              </p14:nvContentPartPr>
              <p14:xfrm>
                <a:off x="4323023" y="3444522"/>
                <a:ext cx="1454400" cy="84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42F54F8-D025-4C7F-0FEC-751DCEEA35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14023" y="3435522"/>
                  <a:ext cx="14720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15AABD-8DE7-5D56-3911-9E919E799544}"/>
                    </a:ext>
                  </a:extLst>
                </p14:cNvPr>
                <p14:cNvContentPartPr/>
                <p14:nvPr/>
              </p14:nvContentPartPr>
              <p14:xfrm>
                <a:off x="5734223" y="3435162"/>
                <a:ext cx="154800" cy="179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15AABD-8DE7-5D56-3911-9E919E7995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25583" y="3426522"/>
                  <a:ext cx="172440" cy="197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64AC64B-C8C9-53B5-83B1-8A3A8B5E1C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78721" y="4766244"/>
            <a:ext cx="2847975" cy="1533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BD65A9-1076-93D7-AB12-DD65C0CF44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0176" y="4766244"/>
            <a:ext cx="1876425" cy="1533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EC4684-4D0A-1F52-FEDD-0A6429B43B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94911" y="4766244"/>
            <a:ext cx="2095500" cy="15335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765B02A-5461-C02A-C036-BD4118D8CD4C}"/>
              </a:ext>
            </a:extLst>
          </p:cNvPr>
          <p:cNvGrpSpPr/>
          <p:nvPr/>
        </p:nvGrpSpPr>
        <p:grpSpPr>
          <a:xfrm>
            <a:off x="2574143" y="5361882"/>
            <a:ext cx="1238400" cy="206640"/>
            <a:chOff x="2574143" y="5361882"/>
            <a:chExt cx="123840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EDFC017-73A8-B617-2150-93A727F6FE41}"/>
                    </a:ext>
                  </a:extLst>
                </p14:cNvPr>
                <p14:cNvContentPartPr/>
                <p14:nvPr/>
              </p14:nvContentPartPr>
              <p14:xfrm>
                <a:off x="2574143" y="5477442"/>
                <a:ext cx="1140480" cy="26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EDFC017-73A8-B617-2150-93A727F6FE4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65503" y="5468442"/>
                  <a:ext cx="1158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7701CC-D62E-5960-7FBA-911E491B8D52}"/>
                    </a:ext>
                  </a:extLst>
                </p14:cNvPr>
                <p14:cNvContentPartPr/>
                <p14:nvPr/>
              </p14:nvContentPartPr>
              <p14:xfrm>
                <a:off x="3648383" y="5361882"/>
                <a:ext cx="164160" cy="206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7701CC-D62E-5960-7FBA-911E491B8D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39383" y="5353242"/>
                  <a:ext cx="18180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173381-72C5-4471-B1D2-0A1B1A2BD4DE}"/>
              </a:ext>
            </a:extLst>
          </p:cNvPr>
          <p:cNvGrpSpPr/>
          <p:nvPr/>
        </p:nvGrpSpPr>
        <p:grpSpPr>
          <a:xfrm>
            <a:off x="6187463" y="5414802"/>
            <a:ext cx="1323360" cy="199800"/>
            <a:chOff x="6187463" y="5414802"/>
            <a:chExt cx="132336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5E9F90-E536-7E57-6CFD-FAB77872768D}"/>
                    </a:ext>
                  </a:extLst>
                </p14:cNvPr>
                <p14:cNvContentPartPr/>
                <p14:nvPr/>
              </p14:nvContentPartPr>
              <p14:xfrm>
                <a:off x="6187463" y="5494722"/>
                <a:ext cx="1117440" cy="36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5E9F90-E536-7E57-6CFD-FAB77872768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78823" y="5486082"/>
                  <a:ext cx="1135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18E3E69-7E53-1E44-C0F7-7DB44AF05240}"/>
                    </a:ext>
                  </a:extLst>
                </p14:cNvPr>
                <p14:cNvContentPartPr/>
                <p14:nvPr/>
              </p14:nvContentPartPr>
              <p14:xfrm>
                <a:off x="7136063" y="5414802"/>
                <a:ext cx="374760" cy="199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18E3E69-7E53-1E44-C0F7-7DB44AF0524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27063" y="5406162"/>
                  <a:ext cx="392400" cy="21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0815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FC92-E6F3-077C-8559-61379D7C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  <a:t>Splitting the Dataset into the Training set and Test 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4591-C137-D4F6-479A-EE33B57D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129"/>
            <a:ext cx="10515600" cy="4081833"/>
          </a:xfrm>
        </p:spPr>
        <p:txBody>
          <a:bodyPr/>
          <a:lstStyle/>
          <a:p>
            <a:pPr algn="just"/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subset of dataset to train the machine learning model, and we already know the output.</a:t>
            </a:r>
          </a:p>
          <a:p>
            <a:pPr algn="just"/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set: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subset of dataset to test the machine learning model, and by using the test set, model predicts the output.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Data Preprocessing in Machine learning">
            <a:extLst>
              <a:ext uri="{FF2B5EF4-FFF2-40B4-BE49-F238E27FC236}">
                <a16:creationId xmlns:a16="http://schemas.microsoft.com/office/drawing/2014/main" id="{FF79AFF5-599D-AE2A-58FD-CE0E79D45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287" y="4238355"/>
            <a:ext cx="7162265" cy="198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68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1089-7BC6-F545-E31E-F4D02048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  <a:t>Splitting the Dataset into the Training set and Test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9804-9D2D-ED0E-741C-68C16469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007"/>
            <a:ext cx="10515600" cy="407295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splitting the dataset, we will use the below lines of code:</a:t>
            </a:r>
          </a:p>
          <a:p>
            <a:pPr algn="just"/>
            <a:endParaRPr lang="en-US" dirty="0">
              <a:solidFill>
                <a:srgbClr val="2B2A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2B2A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code, the first line is used for splitting arrays of the dataset into random train and test subsets.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line, we have used four variables for our output that are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features for the training data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features for testing data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Dependent variables for training data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Independent variable for testing data</a:t>
            </a:r>
          </a:p>
          <a:p>
            <a:pPr algn="just"/>
            <a:endParaRPr lang="en-US" dirty="0">
              <a:solidFill>
                <a:srgbClr val="2B2A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708BA-5BB0-18B2-AD12-E29CC43B3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14" y="2610219"/>
            <a:ext cx="8782050" cy="6567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3AE4EE-1ED7-A6F3-45B2-6703949559A6}"/>
                  </a:ext>
                </a:extLst>
              </p14:cNvPr>
              <p14:cNvContentPartPr/>
              <p14:nvPr/>
            </p14:nvContentPartPr>
            <p14:xfrm>
              <a:off x="7864539" y="2813512"/>
              <a:ext cx="509040" cy="34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3AE4EE-1ED7-A6F3-45B2-6703949559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5899" y="2804512"/>
                <a:ext cx="5266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906765-8368-54D6-80CB-6ADF8E4CE6A8}"/>
                  </a:ext>
                </a:extLst>
              </p14:cNvPr>
              <p14:cNvContentPartPr/>
              <p14:nvPr/>
            </p14:nvContentPartPr>
            <p14:xfrm>
              <a:off x="9628539" y="2786152"/>
              <a:ext cx="352080" cy="348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906765-8368-54D6-80CB-6ADF8E4CE6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19899" y="2777512"/>
                <a:ext cx="36972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F8642E6-A0E8-D294-4167-D2E7258B20B2}"/>
              </a:ext>
            </a:extLst>
          </p:cNvPr>
          <p:cNvGrpSpPr/>
          <p:nvPr/>
        </p:nvGrpSpPr>
        <p:grpSpPr>
          <a:xfrm>
            <a:off x="6160659" y="3115552"/>
            <a:ext cx="500760" cy="71640"/>
            <a:chOff x="5991983" y="3381882"/>
            <a:chExt cx="50076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6AFD2B-6AC6-76BB-BE6A-E039F9BF1CF5}"/>
                    </a:ext>
                  </a:extLst>
                </p14:cNvPr>
                <p14:cNvContentPartPr/>
                <p14:nvPr/>
              </p14:nvContentPartPr>
              <p14:xfrm>
                <a:off x="5991983" y="3381882"/>
                <a:ext cx="14364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6AFD2B-6AC6-76BB-BE6A-E039F9BF1C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82983" y="3373242"/>
                  <a:ext cx="161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758F3F-7F30-CE56-E0D4-4B688F90D1AF}"/>
                    </a:ext>
                  </a:extLst>
                </p14:cNvPr>
                <p14:cNvContentPartPr/>
                <p14:nvPr/>
              </p14:nvContentPartPr>
              <p14:xfrm>
                <a:off x="6249743" y="3402762"/>
                <a:ext cx="243000" cy="50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758F3F-7F30-CE56-E0D4-4B688F90D1A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40743" y="3393762"/>
                  <a:ext cx="260640" cy="6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9242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0FA7-E9DA-0780-C9EF-F29EDC20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  <a:t>Splitting the Dataset into the Training set and Test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4423-85C7-A743-6CFB-E2C6882A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b="1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have passed four parameters in which first two are for arrays of data, and </a:t>
            </a:r>
            <a:r>
              <a:rPr lang="en-US" b="1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for specifying the size of the test set.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maybe .5, .3, or .2, which tells the dividing ratio of training and testing 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last parameter </a:t>
            </a:r>
            <a:r>
              <a:rPr lang="en-US" b="1" i="0" dirty="0" err="1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used to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 random generator so that you always get the same result, and the most used value for this is </a:t>
            </a:r>
            <a:r>
              <a:rPr lang="en-US" b="1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b="0" i="0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190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altLang="ko-KR" sz="6600" dirty="0"/>
              <a:t>WHAT IS BEST FIT LINE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549833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31641"/>
            <a:ext cx="10515600" cy="49453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altLang="ko-KR" sz="4800" dirty="0"/>
              <a:t>WHAT IS LINEAR REGRESSION 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185793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altLang="ko-KR" sz="6000" dirty="0"/>
              <a:t>WHAT IS COST FUNCTION 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839037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82351"/>
            <a:ext cx="10515600" cy="50946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dirty="0"/>
              <a:t>WHAT COST FUNCTION USED FOR LINEAR REGRESSION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248884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943" y="587829"/>
            <a:ext cx="10515600" cy="52718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r>
              <a:rPr lang="en-US" altLang="ko-KR" sz="6000" dirty="0"/>
              <a:t>WHAT IS USED FOR MINIMIZING ERROR IN COST FUNCTION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6379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1C6E-8312-79C4-80A0-4401CDB0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2FF2-C410-2C30-1143-3DBFA0A7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is a statistical method that helps us to understand the relationship between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one or more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This is the Main Factor that we are trying to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These are the variables that have a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with the dependent variable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013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04245A-4372-8CD2-5447-34D7F788F876}"/>
              </a:ext>
            </a:extLst>
          </p:cNvPr>
          <p:cNvCxnSpPr/>
          <p:nvPr/>
        </p:nvCxnSpPr>
        <p:spPr>
          <a:xfrm flipV="1">
            <a:off x="4651898" y="1651248"/>
            <a:ext cx="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C40FFE-5B37-42F5-768F-4896BFFD0629}"/>
              </a:ext>
            </a:extLst>
          </p:cNvPr>
          <p:cNvCxnSpPr/>
          <p:nvPr/>
        </p:nvCxnSpPr>
        <p:spPr>
          <a:xfrm>
            <a:off x="4660775" y="4385571"/>
            <a:ext cx="3364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40CEB4-4133-A884-C71E-B1A1D4F19495}"/>
              </a:ext>
            </a:extLst>
          </p:cNvPr>
          <p:cNvSpPr txBox="1"/>
          <p:nvPr/>
        </p:nvSpPr>
        <p:spPr>
          <a:xfrm>
            <a:off x="3908296" y="1544714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DAD52-8830-7C9D-0C9A-778C0D124391}"/>
              </a:ext>
            </a:extLst>
          </p:cNvPr>
          <p:cNvSpPr txBox="1"/>
          <p:nvPr/>
        </p:nvSpPr>
        <p:spPr>
          <a:xfrm>
            <a:off x="3944867" y="413165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(0)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9B3FC-50D9-9D46-090D-ECADBCFA7720}"/>
              </a:ext>
            </a:extLst>
          </p:cNvPr>
          <p:cNvSpPr txBox="1"/>
          <p:nvPr/>
        </p:nvSpPr>
        <p:spPr>
          <a:xfrm>
            <a:off x="3408159" y="2838182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Malignant?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63606E-B6A7-5AB5-B9CA-706BC20E9291}"/>
              </a:ext>
            </a:extLst>
          </p:cNvPr>
          <p:cNvSpPr txBox="1"/>
          <p:nvPr/>
        </p:nvSpPr>
        <p:spPr>
          <a:xfrm>
            <a:off x="5646198" y="4385571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Tumor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C3D2E5-E665-325C-B9BE-FC4AF5892218}"/>
              </a:ext>
            </a:extLst>
          </p:cNvPr>
          <p:cNvSpPr/>
          <p:nvPr/>
        </p:nvSpPr>
        <p:spPr>
          <a:xfrm>
            <a:off x="4970530" y="4141438"/>
            <a:ext cx="91388" cy="67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B22B86-4D85-6ED8-134D-D70FDBDF6AD2}"/>
              </a:ext>
            </a:extLst>
          </p:cNvPr>
          <p:cNvSpPr/>
          <p:nvPr/>
        </p:nvSpPr>
        <p:spPr>
          <a:xfrm>
            <a:off x="5151035" y="4148550"/>
            <a:ext cx="91388" cy="67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5D1525-324A-0DBF-825D-B262CD1A69C6}"/>
              </a:ext>
            </a:extLst>
          </p:cNvPr>
          <p:cNvSpPr/>
          <p:nvPr/>
        </p:nvSpPr>
        <p:spPr>
          <a:xfrm>
            <a:off x="4839019" y="4144351"/>
            <a:ext cx="91388" cy="67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F0B99D-9458-4FCC-A1D7-B06545FD369D}"/>
              </a:ext>
            </a:extLst>
          </p:cNvPr>
          <p:cNvSpPr/>
          <p:nvPr/>
        </p:nvSpPr>
        <p:spPr>
          <a:xfrm>
            <a:off x="5313236" y="4145876"/>
            <a:ext cx="91388" cy="67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12A6BB-0A26-65C9-924F-0B51635EB9E3}"/>
              </a:ext>
            </a:extLst>
          </p:cNvPr>
          <p:cNvSpPr/>
          <p:nvPr/>
        </p:nvSpPr>
        <p:spPr>
          <a:xfrm>
            <a:off x="5475437" y="4147354"/>
            <a:ext cx="91388" cy="67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A362E7-CD95-92F6-44CF-B5B09143B5E9}"/>
              </a:ext>
            </a:extLst>
          </p:cNvPr>
          <p:cNvSpPr/>
          <p:nvPr/>
        </p:nvSpPr>
        <p:spPr>
          <a:xfrm>
            <a:off x="5661153" y="4157382"/>
            <a:ext cx="91388" cy="67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FD4C8F-1663-76FD-6564-A9083DC84AC9}"/>
              </a:ext>
            </a:extLst>
          </p:cNvPr>
          <p:cNvSpPr/>
          <p:nvPr/>
        </p:nvSpPr>
        <p:spPr>
          <a:xfrm>
            <a:off x="5823354" y="4152325"/>
            <a:ext cx="91388" cy="67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3DD115-04FE-8755-F5EC-85A696B85BC9}"/>
              </a:ext>
            </a:extLst>
          </p:cNvPr>
          <p:cNvSpPr/>
          <p:nvPr/>
        </p:nvSpPr>
        <p:spPr>
          <a:xfrm>
            <a:off x="6237792" y="2579332"/>
            <a:ext cx="91388" cy="674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40A4BE-84C4-A8B9-9183-E6E93A5F4A4B}"/>
              </a:ext>
            </a:extLst>
          </p:cNvPr>
          <p:cNvSpPr/>
          <p:nvPr/>
        </p:nvSpPr>
        <p:spPr>
          <a:xfrm>
            <a:off x="6418297" y="2586444"/>
            <a:ext cx="91388" cy="674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43A7F6-FC38-59AA-DF2E-3D36B5C88ABB}"/>
              </a:ext>
            </a:extLst>
          </p:cNvPr>
          <p:cNvSpPr/>
          <p:nvPr/>
        </p:nvSpPr>
        <p:spPr>
          <a:xfrm>
            <a:off x="6106281" y="2582245"/>
            <a:ext cx="91388" cy="674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C01A2A-075E-C76F-CF80-D896B5EAC03D}"/>
              </a:ext>
            </a:extLst>
          </p:cNvPr>
          <p:cNvSpPr/>
          <p:nvPr/>
        </p:nvSpPr>
        <p:spPr>
          <a:xfrm>
            <a:off x="6580498" y="2583770"/>
            <a:ext cx="91388" cy="674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597E72-A78A-9D1E-4707-1AD48D62A59A}"/>
              </a:ext>
            </a:extLst>
          </p:cNvPr>
          <p:cNvSpPr/>
          <p:nvPr/>
        </p:nvSpPr>
        <p:spPr>
          <a:xfrm>
            <a:off x="6742699" y="2585248"/>
            <a:ext cx="91388" cy="674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C81999-85AF-BE08-814D-6C0680FD87D5}"/>
              </a:ext>
            </a:extLst>
          </p:cNvPr>
          <p:cNvSpPr/>
          <p:nvPr/>
        </p:nvSpPr>
        <p:spPr>
          <a:xfrm>
            <a:off x="6928415" y="2595276"/>
            <a:ext cx="91388" cy="674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72F8BE-75C1-3999-F17A-522929BCA2C6}"/>
              </a:ext>
            </a:extLst>
          </p:cNvPr>
          <p:cNvSpPr/>
          <p:nvPr/>
        </p:nvSpPr>
        <p:spPr>
          <a:xfrm>
            <a:off x="7090616" y="2590219"/>
            <a:ext cx="91388" cy="674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BBE39E-2097-98FD-4ABA-10E49ACEF06A}"/>
              </a:ext>
            </a:extLst>
          </p:cNvPr>
          <p:cNvCxnSpPr>
            <a:cxnSpLocks/>
          </p:cNvCxnSpPr>
          <p:nvPr/>
        </p:nvCxnSpPr>
        <p:spPr>
          <a:xfrm flipH="1">
            <a:off x="5046914" y="2077375"/>
            <a:ext cx="2135090" cy="2317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7B62AF-A95D-1952-6E5B-170E7F86B176}"/>
              </a:ext>
            </a:extLst>
          </p:cNvPr>
          <p:cNvCxnSpPr/>
          <p:nvPr/>
        </p:nvCxnSpPr>
        <p:spPr>
          <a:xfrm>
            <a:off x="6492140" y="4714845"/>
            <a:ext cx="1401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BE5E85-7FEA-09F1-C105-10E1F2111F01}"/>
              </a:ext>
            </a:extLst>
          </p:cNvPr>
          <p:cNvCxnSpPr>
            <a:cxnSpLocks/>
          </p:cNvCxnSpPr>
          <p:nvPr/>
        </p:nvCxnSpPr>
        <p:spPr>
          <a:xfrm flipH="1">
            <a:off x="4580578" y="4714845"/>
            <a:ext cx="1395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EE785B-1A8B-3CDF-D711-7EE2851FDFEF}"/>
              </a:ext>
            </a:extLst>
          </p:cNvPr>
          <p:cNvSpPr txBox="1"/>
          <p:nvPr/>
        </p:nvSpPr>
        <p:spPr>
          <a:xfrm>
            <a:off x="6650642" y="4658610"/>
            <a:ext cx="121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Negative class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EC952F-5AE7-34E4-3685-1966ADCA21D2}"/>
              </a:ext>
            </a:extLst>
          </p:cNvPr>
          <p:cNvSpPr txBox="1"/>
          <p:nvPr/>
        </p:nvSpPr>
        <p:spPr>
          <a:xfrm>
            <a:off x="4705979" y="4658610"/>
            <a:ext cx="11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Positive class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41E1CD-4D4C-CA21-69D7-C8B1A41B83C6}"/>
              </a:ext>
            </a:extLst>
          </p:cNvPr>
          <p:cNvSpPr txBox="1"/>
          <p:nvPr/>
        </p:nvSpPr>
        <p:spPr>
          <a:xfrm>
            <a:off x="4585506" y="28285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FF8920-6A15-6A8A-BCA5-C2A1448FE51F}"/>
              </a:ext>
            </a:extLst>
          </p:cNvPr>
          <p:cNvCxnSpPr>
            <a:cxnSpLocks/>
          </p:cNvCxnSpPr>
          <p:nvPr/>
        </p:nvCxnSpPr>
        <p:spPr>
          <a:xfrm>
            <a:off x="6101571" y="2077375"/>
            <a:ext cx="0" cy="23081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4698490" y="3023119"/>
            <a:ext cx="1624384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322874" y="3041780"/>
            <a:ext cx="0" cy="1352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6322874" y="1914046"/>
            <a:ext cx="20219" cy="11277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7186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linear regression">
            <a:extLst>
              <a:ext uri="{FF2B5EF4-FFF2-40B4-BE49-F238E27FC236}">
                <a16:creationId xmlns:a16="http://schemas.microsoft.com/office/drawing/2014/main" id="{1E681A46-3E06-BA65-C64C-7D7396D2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47" y="1411550"/>
            <a:ext cx="5192280" cy="389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gression with outlier | logistic regression">
            <a:extLst>
              <a:ext uri="{FF2B5EF4-FFF2-40B4-BE49-F238E27FC236}">
                <a16:creationId xmlns:a16="http://schemas.microsoft.com/office/drawing/2014/main" id="{F1B3A5D4-4444-399F-9C72-7EFC718E4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144" y="1411550"/>
            <a:ext cx="5456309" cy="389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1048614-AE00-7839-13B7-FA3A6510CD91}"/>
              </a:ext>
            </a:extLst>
          </p:cNvPr>
          <p:cNvSpPr/>
          <p:nvPr/>
        </p:nvSpPr>
        <p:spPr>
          <a:xfrm rot="5400000">
            <a:off x="5608879" y="3193741"/>
            <a:ext cx="710213" cy="47051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803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03853" y="718458"/>
            <a:ext cx="4721290" cy="563569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66587" y="718458"/>
            <a:ext cx="4721290" cy="563569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3792" y="221718"/>
            <a:ext cx="2820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800" dirty="0"/>
              <a:t>Linear Regression 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24482" y="1294638"/>
            <a:ext cx="23246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Price </a:t>
            </a:r>
          </a:p>
          <a:p>
            <a:pPr marL="342900" indent="-342900">
              <a:buAutoNum type="arabicPeriod"/>
            </a:pPr>
            <a:r>
              <a:rPr lang="en-GB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</a:p>
          <a:p>
            <a:pPr marL="342900" indent="-342900">
              <a:buAutoNum type="arabicPeriod"/>
            </a:pPr>
            <a:r>
              <a:rPr lang="en-GB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637" y="3907395"/>
            <a:ext cx="480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Values is </a:t>
            </a:r>
            <a:r>
              <a:rPr lang="en-GB" altLang="ko-K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Continues</a:t>
            </a:r>
            <a:r>
              <a:rPr lang="en-GB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717" y="1294638"/>
            <a:ext cx="37256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spam or not</a:t>
            </a:r>
          </a:p>
          <a:p>
            <a:pPr marL="342900" indent="-342900">
              <a:buAutoNum type="arabicPeriod"/>
            </a:pPr>
            <a:r>
              <a:rPr lang="en-GB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customer buy </a:t>
            </a:r>
          </a:p>
          <a:p>
            <a:r>
              <a:rPr lang="en-GB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insurance?</a:t>
            </a:r>
          </a:p>
          <a:p>
            <a:r>
              <a:rPr lang="en-GB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Which Party a person </a:t>
            </a:r>
          </a:p>
          <a:p>
            <a:r>
              <a:rPr lang="en-GB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going to vote for?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5159" y="3907395"/>
            <a:ext cx="486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value is </a:t>
            </a:r>
            <a:r>
              <a:rPr lang="en-GB" altLang="ko-K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en-GB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1568" y="221718"/>
            <a:ext cx="216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800" dirty="0"/>
              <a:t>Classification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95643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1C26-2B15-E480-16F1-CE7C2BF3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9995-8DB2-E3A5-2A75-A0865831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output variable is categorical, such as Yes-No, Male-Female, True-False, Normal – Abnormal, and so on, classification methods are used.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269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ko-KR" dirty="0"/>
              <a:t>Classification Types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3369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customer buy life insurance?</a:t>
            </a:r>
          </a:p>
          <a:p>
            <a:pPr>
              <a:lnSpc>
                <a:spcPct val="150000"/>
              </a:lnSpc>
            </a:pPr>
            <a:r>
              <a:rPr lang="en-GB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Yes</a:t>
            </a:r>
          </a:p>
          <a:p>
            <a:pPr>
              <a:lnSpc>
                <a:spcPct val="150000"/>
              </a:lnSpc>
            </a:pPr>
            <a:r>
              <a:rPr lang="en-GB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</a:t>
            </a:r>
          </a:p>
          <a:p>
            <a:pPr>
              <a:lnSpc>
                <a:spcPct val="150000"/>
              </a:lnSpc>
            </a:pPr>
            <a:endParaRPr lang="en-GB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GB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  <a:endParaRPr lang="ko-KR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752" y="1690688"/>
            <a:ext cx="537679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party a person is going to vote for?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Democratic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Republic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</a:p>
          <a:p>
            <a:pPr>
              <a:lnSpc>
                <a:spcPct val="150000"/>
              </a:lnSpc>
            </a:pPr>
            <a:endParaRPr lang="en-GB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MULTICLASS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6558034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27E6-4094-03C2-3C9E-B1B3F5C8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/>
          <a:lstStyle/>
          <a:p>
            <a:pPr algn="ctr"/>
            <a:r>
              <a:rPr lang="en-US" altLang="ko-KR" dirty="0"/>
              <a:t>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994FB-B12C-48E8-3E50-F16E7676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4818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an example of supervised learning. It is used to calculate or predict the probability of a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(yes/no)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occurring.</a:t>
            </a:r>
          </a:p>
          <a:p>
            <a:pPr>
              <a:lnSpc>
                <a:spcPct val="150000"/>
              </a:lnSpc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logistic regression could be applying machine learning to determine if a person is likely to be infected with COVID-19 or not. Since we have two possible outcomes to this question - yes they are infected, or no they are not infected - this is called binary classification.</a:t>
            </a:r>
          </a:p>
          <a:p>
            <a:pPr>
              <a:lnSpc>
                <a:spcPct val="150000"/>
              </a:lnSpc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Hence, linear regression is an example of a regression model and logistic regression is an example of a </a:t>
            </a:r>
            <a:r>
              <a:rPr lang="en-US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326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6A62-0395-7A68-ADB7-FB92554A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pPr algn="ctr"/>
            <a:r>
              <a:rPr lang="en-US" altLang="ko-KR" dirty="0"/>
              <a:t>Logistic Regression vs Linear Regression </a:t>
            </a:r>
            <a:endParaRPr lang="en-US" dirty="0"/>
          </a:p>
        </p:txBody>
      </p:sp>
      <p:pic>
        <p:nvPicPr>
          <p:cNvPr id="1026" name="Picture 2" descr="American Kennel Club">
            <a:extLst>
              <a:ext uri="{FF2B5EF4-FFF2-40B4-BE49-F238E27FC236}">
                <a16:creationId xmlns:a16="http://schemas.microsoft.com/office/drawing/2014/main" id="{7D2F4CA7-E64C-65BB-7514-C064DE0CF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338" y="2661266"/>
            <a:ext cx="3230758" cy="36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64A3CD-8B1F-E585-3F01-53B0C0F5074B}"/>
              </a:ext>
            </a:extLst>
          </p:cNvPr>
          <p:cNvSpPr txBox="1"/>
          <p:nvPr/>
        </p:nvSpPr>
        <p:spPr>
          <a:xfrm>
            <a:off x="2343705" y="221054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a dog?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84CD82-1E7C-5FCB-7D32-99F43922D021}"/>
              </a:ext>
            </a:extLst>
          </p:cNvPr>
          <p:cNvCxnSpPr/>
          <p:nvPr/>
        </p:nvCxnSpPr>
        <p:spPr>
          <a:xfrm flipV="1">
            <a:off x="3852909" y="2405849"/>
            <a:ext cx="3426781" cy="15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55CA48-2380-62BB-612B-B83760F972A3}"/>
              </a:ext>
            </a:extLst>
          </p:cNvPr>
          <p:cNvCxnSpPr/>
          <p:nvPr/>
        </p:nvCxnSpPr>
        <p:spPr>
          <a:xfrm>
            <a:off x="3879542" y="4057096"/>
            <a:ext cx="3835153" cy="68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05A2D7-F3B6-48FF-907D-717FF548DC3E}"/>
              </a:ext>
            </a:extLst>
          </p:cNvPr>
          <p:cNvSpPr txBox="1"/>
          <p:nvPr/>
        </p:nvSpPr>
        <p:spPr>
          <a:xfrm rot="20126272">
            <a:off x="4521335" y="2866265"/>
            <a:ext cx="17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9FC593-4E4D-93DD-9D2C-7589F3F70F49}"/>
              </a:ext>
            </a:extLst>
          </p:cNvPr>
          <p:cNvSpPr txBox="1"/>
          <p:nvPr/>
        </p:nvSpPr>
        <p:spPr>
          <a:xfrm rot="653264">
            <a:off x="4543143" y="4310248"/>
            <a:ext cx="190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5B9A9-A641-7FA3-2E0D-04780DA4B1C7}"/>
              </a:ext>
            </a:extLst>
          </p:cNvPr>
          <p:cNvSpPr txBox="1"/>
          <p:nvPr/>
        </p:nvSpPr>
        <p:spPr>
          <a:xfrm>
            <a:off x="7847912" y="4556010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6082B-A4E1-953F-DD94-0A7A3C305991}"/>
              </a:ext>
            </a:extLst>
          </p:cNvPr>
          <p:cNvSpPr txBox="1"/>
          <p:nvPr/>
        </p:nvSpPr>
        <p:spPr>
          <a:xfrm>
            <a:off x="7188084" y="2124592"/>
            <a:ext cx="17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it is a dog</a:t>
            </a:r>
          </a:p>
        </p:txBody>
      </p:sp>
    </p:spTree>
    <p:extLst>
      <p:ext uri="{BB962C8B-B14F-4D97-AF65-F5344CB8AC3E}">
        <p14:creationId xmlns:p14="http://schemas.microsoft.com/office/powerpoint/2010/main" val="33665739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B9D-4B0F-1529-687D-B7A46240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/>
          <a:lstStyle/>
          <a:p>
            <a:pPr algn="ctr"/>
            <a:r>
              <a:rPr lang="en-US" altLang="ko-KR" dirty="0"/>
              <a:t>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B1A1-93B0-D13E-95FD-1D7F29A5A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7121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Logistic regression, instead of fitting a regression line, we fit an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"S" shaped logistic function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predicts two maximum values (0 or 1).</a:t>
            </a:r>
          </a:p>
          <a:p>
            <a:pPr>
              <a:lnSpc>
                <a:spcPct val="150000"/>
              </a:lnSpc>
            </a:pP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Logistic regression uses the concept of predictive modeling as regression; therefore, it is called 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 is used to classify samples; Therefore, it falls under the classification algorithm.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Logistic Regression for Machine Learning">
            <a:extLst>
              <a:ext uri="{FF2B5EF4-FFF2-40B4-BE49-F238E27FC236}">
                <a16:creationId xmlns:a16="http://schemas.microsoft.com/office/drawing/2014/main" id="{188E8BF8-93F5-8D4F-13FC-AE0AA60E8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33" y="3817396"/>
            <a:ext cx="4449310" cy="275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0987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F23B-286D-5FFC-C529-8C1C521C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5302"/>
          </a:xfrm>
        </p:spPr>
        <p:txBody>
          <a:bodyPr/>
          <a:lstStyle/>
          <a:p>
            <a:pPr algn="ctr"/>
            <a:r>
              <a:rPr lang="en-US" altLang="ko-KR" dirty="0"/>
              <a:t>Logistic Regression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F1D6-2FCC-F617-3118-B697AA3F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logistic regression must be between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and 1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cannot go beyond this limit, so it forms a curve like the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"S"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form. The S-form curve is called the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Sigmoid function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the logistic function.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logistic regression, we use the concept of the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 value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defines the probability of either 0 or 1. Such as values above the threshold value tends to 1, and a value below the threshold values tends to 0.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038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8728-1390-71F3-F4DE-1BA6039C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pPr algn="ctr"/>
            <a:r>
              <a:rPr lang="en-US" dirty="0"/>
              <a:t>Sigmoid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5B94-E453-75F3-EFC1-BF697B9F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614"/>
            <a:ext cx="10515600" cy="45523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to map predicted values to probabilities, we use the Sigmoid function. The function maps any real value into another value between 0 and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4AEF17-40A5-7EDC-68AA-114165A51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02" y="2628114"/>
            <a:ext cx="4731798" cy="354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3952" y="2971032"/>
                <a:ext cx="3203185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ko-KR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GB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altLang="ko-KR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52" y="2971032"/>
                <a:ext cx="3203185" cy="792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95250" y="3923226"/>
            <a:ext cx="262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dirty="0"/>
              <a:t>Where e = 2.71828 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3812" y="5019869"/>
            <a:ext cx="476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>
                <a:solidFill>
                  <a:srgbClr val="FF0000"/>
                </a:solidFill>
              </a:rPr>
              <a:t>Sigmoid function converts input into range 0 to 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0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E63E-B6A9-955F-7521-7674C0A2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erdana"/>
              </a:rPr>
              <a:t>Regression Analysis in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FD10-07A7-4892-C2D9-B195007C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More specifically, Regression analysis helps us to understand how the value of the </a:t>
            </a:r>
            <a:r>
              <a:rPr lang="en-US" b="1" i="0" dirty="0">
                <a:effectLst/>
                <a:highlight>
                  <a:srgbClr val="FFFFFF"/>
                </a:highlight>
                <a:latin typeface="inter-regular"/>
              </a:rPr>
              <a:t>dependent variable </a:t>
            </a:r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is </a:t>
            </a:r>
            <a:r>
              <a:rPr lang="en-US" b="1" i="0" dirty="0">
                <a:effectLst/>
                <a:highlight>
                  <a:srgbClr val="FFFFFF"/>
                </a:highlight>
                <a:latin typeface="inter-regular"/>
              </a:rPr>
              <a:t>changing</a:t>
            </a:r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 corresponding to an </a:t>
            </a:r>
            <a:r>
              <a:rPr lang="en-US" b="1" i="0" dirty="0">
                <a:effectLst/>
                <a:highlight>
                  <a:srgbClr val="FFFFFF"/>
                </a:highlight>
                <a:latin typeface="inter-regular"/>
              </a:rPr>
              <a:t>independent</a:t>
            </a:r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 variable when other independent variables are held fixed. </a:t>
            </a:r>
          </a:p>
          <a:p>
            <a:pPr algn="just"/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It predicts continuous/real values such as </a:t>
            </a:r>
            <a:r>
              <a:rPr lang="en-US" b="1" i="0" dirty="0">
                <a:effectLst/>
                <a:highlight>
                  <a:srgbClr val="FFFFFF"/>
                </a:highlight>
                <a:latin typeface="inter-bold"/>
              </a:rPr>
              <a:t>temperature, age, salary, price,</a:t>
            </a:r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 etc.</a:t>
            </a:r>
          </a:p>
          <a:p>
            <a:pPr algn="just"/>
            <a:r>
              <a:rPr lang="en-US" b="0" i="0" dirty="0">
                <a:effectLst/>
                <a:highlight>
                  <a:srgbClr val="FFFFFF"/>
                </a:highlight>
                <a:latin typeface="inter-regular"/>
              </a:rPr>
              <a:t>We can understand the concept of regression analysis using the below example: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314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H="1" flipV="1">
            <a:off x="699796" y="1894114"/>
            <a:ext cx="18662" cy="358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18458" y="5477071"/>
            <a:ext cx="4534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 flipV="1">
            <a:off x="2892490" y="2438395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V="1">
            <a:off x="3138196" y="2438395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3383902" y="2441503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V="1">
            <a:off x="3595396" y="2435288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V="1">
            <a:off x="3775788" y="2435288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V="1">
            <a:off x="3946848" y="2435288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V="1">
            <a:off x="4086808" y="2435288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flipV="1">
            <a:off x="4251649" y="2447729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flipV="1">
            <a:off x="4416490" y="2453950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94792" y="5340220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40498" y="5340220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86204" y="5343328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97698" y="5337113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978090" y="5337113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149150" y="5337113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89110" y="5337113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53951" y="5349554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18792" y="5355775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923731" y="2267338"/>
            <a:ext cx="3492759" cy="330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6494106" y="1894114"/>
            <a:ext cx="18662" cy="358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512768" y="5477071"/>
            <a:ext cx="4534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 flipV="1">
            <a:off x="8686800" y="2438395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flipV="1">
            <a:off x="8932506" y="2438395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V="1">
            <a:off x="9178212" y="2441503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flipV="1">
            <a:off x="9389706" y="2435288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V="1">
            <a:off x="9570098" y="2435288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flipV="1">
            <a:off x="9741158" y="2435288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flipV="1">
            <a:off x="9881118" y="2435288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flipV="1">
            <a:off x="10045959" y="2447729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flipV="1">
            <a:off x="10210800" y="2453950"/>
            <a:ext cx="99526" cy="62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889102" y="5340220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134808" y="5340220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380514" y="5343328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592008" y="5337113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772400" y="5337113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943460" y="5337113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083420" y="5337113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248261" y="5349554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413102" y="5355775"/>
            <a:ext cx="93306" cy="55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AE13CB-C6FF-03DA-A817-9CA5878B2EE7}"/>
                  </a:ext>
                </a:extLst>
              </p:cNvPr>
              <p:cNvSpPr txBox="1"/>
              <p:nvPr/>
            </p:nvSpPr>
            <p:spPr>
              <a:xfrm>
                <a:off x="1586204" y="668659"/>
                <a:ext cx="25113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AE13CB-C6FF-03DA-A817-9CA5878B2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04" y="668659"/>
                <a:ext cx="2511393" cy="584775"/>
              </a:xfrm>
              <a:prstGeom prst="rect">
                <a:avLst/>
              </a:prstGeom>
              <a:blipFill>
                <a:blip r:embed="rId2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자유형 56"/>
          <p:cNvSpPr/>
          <p:nvPr/>
        </p:nvSpPr>
        <p:spPr>
          <a:xfrm>
            <a:off x="6979298" y="2447729"/>
            <a:ext cx="3331028" cy="2899403"/>
          </a:xfrm>
          <a:custGeom>
            <a:avLst/>
            <a:gdLst>
              <a:gd name="connsiteX0" fmla="*/ 3349690 w 3349690"/>
              <a:gd name="connsiteY0" fmla="*/ 185962 h 2985838"/>
              <a:gd name="connsiteX1" fmla="*/ 1604865 w 3349690"/>
              <a:gd name="connsiteY1" fmla="*/ 167301 h 2985838"/>
              <a:gd name="connsiteX2" fmla="*/ 2397967 w 3349690"/>
              <a:gd name="connsiteY2" fmla="*/ 1968109 h 2985838"/>
              <a:gd name="connsiteX3" fmla="*/ 1548882 w 3349690"/>
              <a:gd name="connsiteY3" fmla="*/ 2826525 h 2985838"/>
              <a:gd name="connsiteX4" fmla="*/ 0 w 3349690"/>
              <a:gd name="connsiteY4" fmla="*/ 2947823 h 298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9690" h="2985838">
                <a:moveTo>
                  <a:pt x="3349690" y="185962"/>
                </a:moveTo>
                <a:cubicBezTo>
                  <a:pt x="2556587" y="28119"/>
                  <a:pt x="1763485" y="-129723"/>
                  <a:pt x="1604865" y="167301"/>
                </a:cubicBezTo>
                <a:cubicBezTo>
                  <a:pt x="1446245" y="464325"/>
                  <a:pt x="2407297" y="1524905"/>
                  <a:pt x="2397967" y="1968109"/>
                </a:cubicBezTo>
                <a:cubicBezTo>
                  <a:pt x="2388637" y="2411313"/>
                  <a:pt x="1948543" y="2663239"/>
                  <a:pt x="1548882" y="2826525"/>
                </a:cubicBezTo>
                <a:cubicBezTo>
                  <a:pt x="1149221" y="2989811"/>
                  <a:pt x="314131" y="3022468"/>
                  <a:pt x="0" y="294782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665F5057-DE00-04A7-FF1D-185DAFF36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049" y="406104"/>
            <a:ext cx="3632717" cy="109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이등변 삼각형 58"/>
          <p:cNvSpPr/>
          <p:nvPr/>
        </p:nvSpPr>
        <p:spPr>
          <a:xfrm rot="5400000">
            <a:off x="5290458" y="3097764"/>
            <a:ext cx="1054359" cy="38255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882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606A-2528-9717-1CAA-23FC4073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3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hreshold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0E2D-349C-CC2C-9C5E-F89A490F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200" b="1" i="0" u="none" strike="noStrike" dirty="0">
                <a:solidFill>
                  <a:srgbClr val="3032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1 = Prediction &lt; 0.5 (dog)</a:t>
            </a:r>
            <a:endParaRPr lang="en-US" sz="2200" b="0" i="0" u="none" strike="noStrike" dirty="0">
              <a:solidFill>
                <a:srgbClr val="3032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200" b="1" i="0" u="none" strike="noStrike" dirty="0">
                <a:solidFill>
                  <a:srgbClr val="3032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0 = Prediction = or &gt; 0.5 (cat)</a:t>
            </a:r>
            <a:endParaRPr lang="en-US" sz="2200" b="0" i="0" u="none" strike="noStrike" dirty="0">
              <a:solidFill>
                <a:srgbClr val="3032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We have 2 classes, let’s take them like cats and dogs(1 — dog , 0 — cats). We basically decide with a threshold value above which we classify values into Class 1 and of the value goes below the threshold then we classify it in Class 2.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Logistic Regression in Machine Learning - Javatpoint">
            <a:extLst>
              <a:ext uri="{FF2B5EF4-FFF2-40B4-BE49-F238E27FC236}">
                <a16:creationId xmlns:a16="http://schemas.microsoft.com/office/drawing/2014/main" id="{2B92BABF-EB06-1E94-CC3C-2EDC00A6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41" y="4130503"/>
            <a:ext cx="3937285" cy="236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9400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ko-KR" dirty="0"/>
              <a:t>Cost Function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−log(</a:t>
            </a:r>
            <a:r>
              <a:rPr lang="en-US" altLang="ko-KR" dirty="0" err="1"/>
              <a:t>hθ</a:t>
            </a:r>
            <a:r>
              <a:rPr lang="en-US" altLang="ko-KR" i="1" dirty="0"/>
              <a:t>(</a:t>
            </a:r>
            <a:r>
              <a:rPr lang="en-US" altLang="ko-KR" dirty="0"/>
              <a:t>x</a:t>
            </a:r>
            <a:r>
              <a:rPr lang="en-US" altLang="ko-KR" i="1" dirty="0"/>
              <a:t>))      if y = 1</a:t>
            </a:r>
          </a:p>
          <a:p>
            <a:r>
              <a:rPr lang="en-US" altLang="ko-KR" i="1" dirty="0"/>
              <a:t>−log(1−</a:t>
            </a:r>
            <a:r>
              <a:rPr lang="en-US" altLang="ko-KR" dirty="0"/>
              <a:t>hθ</a:t>
            </a:r>
            <a:r>
              <a:rPr lang="en-US" altLang="ko-KR" i="1" dirty="0"/>
              <a:t>(</a:t>
            </a:r>
            <a:r>
              <a:rPr lang="en-US" altLang="ko-KR" dirty="0"/>
              <a:t>x</a:t>
            </a:r>
            <a:r>
              <a:rPr lang="en-US" altLang="ko-KR" i="1" dirty="0"/>
              <a:t>))  if y = 0</a:t>
            </a:r>
          </a:p>
          <a:p>
            <a:endParaRPr lang="ko-KR" altLang="en-US" dirty="0"/>
          </a:p>
        </p:txBody>
      </p:sp>
      <p:pic>
        <p:nvPicPr>
          <p:cNvPr id="2050" name="Picture 2" descr="https://miro.medium.com/max/1400/1*2g14OVjyJqio2zXwJxgj2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95" y="3000115"/>
            <a:ext cx="7438768" cy="105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1400/1*_52kKSp8zWgVTNtnE2eYr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275" y="5233306"/>
            <a:ext cx="10004230" cy="120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이등변 삼각형 3"/>
          <p:cNvSpPr/>
          <p:nvPr/>
        </p:nvSpPr>
        <p:spPr>
          <a:xfrm rot="10800000">
            <a:off x="5728022" y="4511349"/>
            <a:ext cx="1026368" cy="404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23110" y="3247053"/>
            <a:ext cx="423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000" b="1" dirty="0"/>
              <a:t>If it is wrong we getting some penalty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180974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ko-KR" dirty="0"/>
              <a:t>Gradient Descent </a:t>
            </a:r>
            <a:endParaRPr lang="ko-KR" altLang="en-US" dirty="0"/>
          </a:p>
        </p:txBody>
      </p:sp>
      <p:pic>
        <p:nvPicPr>
          <p:cNvPr id="3074" name="Picture 2" descr="https://miro.medium.com/max/1400/1*Ecea3jVIRxK4Mkrh_Nie4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89" y="3044307"/>
            <a:ext cx="6316824" cy="227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4989" y="1905832"/>
            <a:ext cx="362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dirty="0"/>
              <a:t>Try to update cost function: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56372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4AA8-B714-DF93-4985-A1AFBAE0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Reduce cost function</a:t>
            </a:r>
          </a:p>
        </p:txBody>
      </p:sp>
      <p:pic>
        <p:nvPicPr>
          <p:cNvPr id="6146" name="Picture 2" descr="Logistic Regression curve GIF">
            <a:extLst>
              <a:ext uri="{FF2B5EF4-FFF2-40B4-BE49-F238E27FC236}">
                <a16:creationId xmlns:a16="http://schemas.microsoft.com/office/drawing/2014/main" id="{BEB3EC55-BFE8-E36D-960B-9126D8BB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34" y="1882066"/>
            <a:ext cx="6370468" cy="419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541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ko-KR" dirty="0"/>
              <a:t>Home Work explanation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b="1" dirty="0"/>
              <a:t>Using Iris.csv dataset:</a:t>
            </a:r>
            <a:endParaRPr lang="en-GB" altLang="ko-KR" dirty="0"/>
          </a:p>
          <a:p>
            <a:r>
              <a:rPr lang="en-GB" altLang="ko-KR" dirty="0"/>
              <a:t>  1) read dataset based on pandas</a:t>
            </a:r>
          </a:p>
          <a:p>
            <a:r>
              <a:rPr lang="en-GB" altLang="ko-KR" dirty="0"/>
              <a:t>  2) dataset description</a:t>
            </a:r>
          </a:p>
          <a:p>
            <a:r>
              <a:rPr lang="en-GB" altLang="ko-KR" dirty="0"/>
              <a:t>  3) calculate missing values on the dataset</a:t>
            </a:r>
          </a:p>
          <a:p>
            <a:r>
              <a:rPr lang="en-GB" altLang="ko-KR" dirty="0"/>
              <a:t>  4) replace missing values</a:t>
            </a:r>
          </a:p>
          <a:p>
            <a:r>
              <a:rPr lang="en-GB" altLang="ko-KR" dirty="0"/>
              <a:t>  5) prepare a bar chart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012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pPr algn="ctr"/>
            <a:r>
              <a:rPr lang="en-GB" altLang="ko-KR" dirty="0"/>
              <a:t>Read dataset based on pandas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74" y="1466444"/>
            <a:ext cx="7262013" cy="50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72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pPr algn="ctr"/>
            <a:r>
              <a:rPr lang="en-GB" altLang="ko-KR" dirty="0"/>
              <a:t>Dataset description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84" y="1636231"/>
            <a:ext cx="8306651" cy="450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903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</p:spPr>
        <p:txBody>
          <a:bodyPr/>
          <a:lstStyle/>
          <a:p>
            <a:pPr algn="ctr"/>
            <a:r>
              <a:rPr lang="en-GB" altLang="ko-KR" dirty="0"/>
              <a:t>Calculate missing values on the dataset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31" y="1574861"/>
            <a:ext cx="7601849" cy="42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984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pPr algn="ctr"/>
            <a:r>
              <a:rPr lang="en-GB" altLang="ko-KR" dirty="0"/>
              <a:t>Replace missing values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43" y="1801381"/>
            <a:ext cx="4139699" cy="15016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065" y="1801381"/>
            <a:ext cx="5121084" cy="4503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427" y="180138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1)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46962" y="180138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2)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427" y="394120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dirty="0"/>
              <a:t>3)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43" y="3863446"/>
            <a:ext cx="1577477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6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43D7-442F-4ADA-0060-8BFAD5D5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erdana"/>
              </a:rPr>
              <a:t>Regression Analysis in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528C-CCC0-795D-74B8-42E00BEAD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684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  <a:highlight>
                  <a:srgbClr val="FFFFFF"/>
                </a:highlight>
                <a:latin typeface="inter-regular"/>
              </a:rPr>
              <a:t>Regression is a </a:t>
            </a:r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inter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supervised learning technique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inter-regular"/>
              </a:rPr>
              <a:t> which helps in finding the correlation between variables and enables us to predict the </a:t>
            </a:r>
            <a:r>
              <a:rPr lang="en-US" sz="2400" b="1" i="0" dirty="0">
                <a:effectLst/>
                <a:highlight>
                  <a:srgbClr val="FFFF00"/>
                </a:highlight>
                <a:latin typeface="inter-regular"/>
              </a:rPr>
              <a:t>continuous output variable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inter-regular"/>
              </a:rPr>
              <a:t> based on the one or more predictor variables. </a:t>
            </a:r>
          </a:p>
          <a:p>
            <a:pPr algn="just"/>
            <a:r>
              <a:rPr lang="en-US" sz="2400" b="0" i="0" dirty="0">
                <a:effectLst/>
                <a:highlight>
                  <a:srgbClr val="FFFFFF"/>
                </a:highlight>
                <a:latin typeface="inter-regular"/>
              </a:rPr>
              <a:t>It is mainly used for </a:t>
            </a:r>
            <a:r>
              <a:rPr lang="en-US" sz="2400" b="1" i="0" dirty="0">
                <a:effectLst/>
                <a:highlight>
                  <a:srgbClr val="FFFFFF"/>
                </a:highlight>
                <a:latin typeface="inter-bold"/>
              </a:rPr>
              <a:t>prediction, forecasting, time series modeling, and determining the causal-effect relationship between variables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inter-regular"/>
              </a:rPr>
              <a:t>.</a:t>
            </a:r>
            <a:endParaRPr lang="en-US" sz="2400" dirty="0"/>
          </a:p>
        </p:txBody>
      </p:sp>
      <p:pic>
        <p:nvPicPr>
          <p:cNvPr id="1026" name="Picture 2" descr="Regression Analysis in Machine learning">
            <a:extLst>
              <a:ext uri="{FF2B5EF4-FFF2-40B4-BE49-F238E27FC236}">
                <a16:creationId xmlns:a16="http://schemas.microsoft.com/office/drawing/2014/main" id="{85B0A2E8-34BF-58B8-2B2C-6524C7765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611253"/>
            <a:ext cx="32861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034965-F5DF-4A1C-AEB4-B987EEACC5ED}"/>
                  </a:ext>
                </a:extLst>
              </p14:cNvPr>
              <p14:cNvContentPartPr/>
              <p14:nvPr/>
            </p14:nvContentPartPr>
            <p14:xfrm>
              <a:off x="7951560" y="4264151"/>
              <a:ext cx="1031400" cy="29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034965-F5DF-4A1C-AEB4-B987EEACC5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42560" y="4255151"/>
                <a:ext cx="10490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DEB263-0EC0-46E5-997D-72AF03D02541}"/>
                  </a:ext>
                </a:extLst>
              </p14:cNvPr>
              <p14:cNvContentPartPr/>
              <p14:nvPr/>
            </p14:nvContentPartPr>
            <p14:xfrm>
              <a:off x="8382120" y="4723871"/>
              <a:ext cx="600840" cy="180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DEB263-0EC0-46E5-997D-72AF03D025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73120" y="4714871"/>
                <a:ext cx="6184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EC56145-CB9C-47A9-B31A-04AD714E2368}"/>
                  </a:ext>
                </a:extLst>
              </p14:cNvPr>
              <p14:cNvContentPartPr/>
              <p14:nvPr/>
            </p14:nvContentPartPr>
            <p14:xfrm>
              <a:off x="8310120" y="5134991"/>
              <a:ext cx="771480" cy="307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C56145-CB9C-47A9-B31A-04AD714E23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01120" y="5125991"/>
                <a:ext cx="7891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ED0790-C347-44B5-B4B1-4DF869AC158A}"/>
                  </a:ext>
                </a:extLst>
              </p14:cNvPr>
              <p14:cNvContentPartPr/>
              <p14:nvPr/>
            </p14:nvContentPartPr>
            <p14:xfrm>
              <a:off x="8498400" y="5592911"/>
              <a:ext cx="421920" cy="243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ED0790-C347-44B5-B4B1-4DF869AC15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89400" y="5583911"/>
                <a:ext cx="4395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27AA823-F4A8-4C5B-9C4A-AA06294362C3}"/>
                  </a:ext>
                </a:extLst>
              </p14:cNvPr>
              <p14:cNvContentPartPr/>
              <p14:nvPr/>
            </p14:nvContentPartPr>
            <p14:xfrm>
              <a:off x="8462760" y="6068831"/>
              <a:ext cx="690480" cy="215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27AA823-F4A8-4C5B-9C4A-AA06294362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53760" y="6059831"/>
                <a:ext cx="7081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80D42AB-42E2-4996-814F-A6132BF5C133}"/>
                  </a:ext>
                </a:extLst>
              </p14:cNvPr>
              <p14:cNvContentPartPr/>
              <p14:nvPr/>
            </p14:nvContentPartPr>
            <p14:xfrm>
              <a:off x="8382120" y="6427031"/>
              <a:ext cx="663480" cy="271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80D42AB-42E2-4996-814F-A6132BF5C13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73120" y="6418031"/>
                <a:ext cx="681120" cy="2887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F123C1C-5D88-4E76-86B4-3B4A2CD4CDB0}"/>
              </a:ext>
            </a:extLst>
          </p:cNvPr>
          <p:cNvSpPr/>
          <p:nvPr/>
        </p:nvSpPr>
        <p:spPr>
          <a:xfrm>
            <a:off x="855894" y="4629385"/>
            <a:ext cx="4893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16"/>
              </a:rPr>
              <a:t>https://www.youtube.com/watch?v=7Ir7ZDMxsfk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3986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/>
          <a:lstStyle/>
          <a:p>
            <a:pPr algn="ctr"/>
            <a:r>
              <a:rPr lang="en-GB" altLang="ko-KR" dirty="0"/>
              <a:t>Prepare a bar chart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8" y="1632857"/>
            <a:ext cx="5831633" cy="445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87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ko-KR" dirty="0"/>
              <a:t>Line Plot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63" y="2718341"/>
            <a:ext cx="3918249" cy="30885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25" y="2773820"/>
            <a:ext cx="3581710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373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ko-KR" dirty="0"/>
              <a:t>Scatter plot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4" y="2003991"/>
            <a:ext cx="4917575" cy="3734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34" y="2003991"/>
            <a:ext cx="5075360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5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ko-KR" dirty="0"/>
              <a:t>Histogram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13" y="1859979"/>
            <a:ext cx="4325914" cy="41170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81" y="1859979"/>
            <a:ext cx="5691347" cy="41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471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ko-KR" dirty="0"/>
              <a:t>Box Plot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605" y="1690688"/>
            <a:ext cx="5288138" cy="40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720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pPr algn="ctr"/>
            <a:r>
              <a:rPr lang="en-GB" altLang="ko-KR" dirty="0"/>
              <a:t>Pie chart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82" y="1586549"/>
            <a:ext cx="7182199" cy="45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32691</TotalTime>
  <Words>4499</Words>
  <Application>Microsoft Office PowerPoint</Application>
  <PresentationFormat>Widescreen</PresentationFormat>
  <Paragraphs>456</Paragraphs>
  <Slides>95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12" baseType="lpstr">
      <vt:lpstr>맑은 고딕</vt:lpstr>
      <vt:lpstr>Arial</vt:lpstr>
      <vt:lpstr>Arial Unicode MS</vt:lpstr>
      <vt:lpstr>Calibri</vt:lpstr>
      <vt:lpstr>Calibri Light</vt:lpstr>
      <vt:lpstr>Cambria Math</vt:lpstr>
      <vt:lpstr>erdana</vt:lpstr>
      <vt:lpstr>Google Sans Text</vt:lpstr>
      <vt:lpstr>inter-bold</vt:lpstr>
      <vt:lpstr>inter-regular</vt:lpstr>
      <vt:lpstr>Lato</vt:lpstr>
      <vt:lpstr>montserrat</vt:lpstr>
      <vt:lpstr>sohne</vt:lpstr>
      <vt:lpstr>source-serif-pro</vt:lpstr>
      <vt:lpstr>Times New Roman</vt:lpstr>
      <vt:lpstr>Wingdings</vt:lpstr>
      <vt:lpstr>Office Theme</vt:lpstr>
      <vt:lpstr>Linear Models</vt:lpstr>
      <vt:lpstr>Content </vt:lpstr>
      <vt:lpstr>Introduction to Machine Learning</vt:lpstr>
      <vt:lpstr>Why need Machine Learning </vt:lpstr>
      <vt:lpstr>Types of Machine Learning Algorithms</vt:lpstr>
      <vt:lpstr>Supervised Machine Learning</vt:lpstr>
      <vt:lpstr>Regression</vt:lpstr>
      <vt:lpstr>Regression Analysis in Machine learning</vt:lpstr>
      <vt:lpstr>Regression Analysis in Machine learning</vt:lpstr>
      <vt:lpstr>Why do we use Regression Analysis</vt:lpstr>
      <vt:lpstr>PowerPoint Presentation</vt:lpstr>
      <vt:lpstr>PowerPoint Presentation</vt:lpstr>
      <vt:lpstr>Slope</vt:lpstr>
      <vt:lpstr>Slope</vt:lpstr>
      <vt:lpstr>Prediction</vt:lpstr>
      <vt:lpstr>Linear Regression</vt:lpstr>
      <vt:lpstr>Example: Salary</vt:lpstr>
      <vt:lpstr>Example: Salary </vt:lpstr>
      <vt:lpstr>Example: Predicting House Prices</vt:lpstr>
      <vt:lpstr>Example: Predicting Students Score based on Study Hours </vt:lpstr>
      <vt:lpstr>Example: Predicting Weight from Height</vt:lpstr>
      <vt:lpstr>Linear Regression in ML</vt:lpstr>
      <vt:lpstr>Linear Regression</vt:lpstr>
      <vt:lpstr>Linear Regression</vt:lpstr>
      <vt:lpstr>Linear Regression in Machine Learning</vt:lpstr>
      <vt:lpstr>Representation of Linear Regression</vt:lpstr>
      <vt:lpstr>PowerPoint Presentation</vt:lpstr>
      <vt:lpstr>Types of Linear Regression</vt:lpstr>
      <vt:lpstr> Best fit line</vt:lpstr>
      <vt:lpstr>Best fit line</vt:lpstr>
      <vt:lpstr>Best fit line</vt:lpstr>
      <vt:lpstr>Mean Squared Error</vt:lpstr>
      <vt:lpstr>Cost Function</vt:lpstr>
      <vt:lpstr>PowerPoint Presentation</vt:lpstr>
      <vt:lpstr>Gradient Descent</vt:lpstr>
      <vt:lpstr>Linear Regression workflow </vt:lpstr>
      <vt:lpstr>Linear Regression workflow </vt:lpstr>
      <vt:lpstr>Linear Regression workflow </vt:lpstr>
      <vt:lpstr>Linear Regression workflow </vt:lpstr>
      <vt:lpstr>Linear Regression workflow </vt:lpstr>
      <vt:lpstr>Presenter: </vt:lpstr>
      <vt:lpstr>Presenter: </vt:lpstr>
      <vt:lpstr>Working With data</vt:lpstr>
      <vt:lpstr>Data Preprocessing in Machine learning</vt:lpstr>
      <vt:lpstr>Data Preprocessing in Machine learning</vt:lpstr>
      <vt:lpstr>Get the Dataset</vt:lpstr>
      <vt:lpstr>What is a CSV File</vt:lpstr>
      <vt:lpstr>Importing Libraries</vt:lpstr>
      <vt:lpstr>Importing Libraries</vt:lpstr>
      <vt:lpstr> Importing the Datasets</vt:lpstr>
      <vt:lpstr>Extracting dependent and independent variables</vt:lpstr>
      <vt:lpstr>Extracting independent variable</vt:lpstr>
      <vt:lpstr>Extracting dependent variable</vt:lpstr>
      <vt:lpstr> Handling Missing data</vt:lpstr>
      <vt:lpstr> Handling Missing data</vt:lpstr>
      <vt:lpstr>Output:</vt:lpstr>
      <vt:lpstr>Encoding Categorical data</vt:lpstr>
      <vt:lpstr>Encoding Categorical data</vt:lpstr>
      <vt:lpstr>Dummy Variables</vt:lpstr>
      <vt:lpstr>Dummy Variables</vt:lpstr>
      <vt:lpstr>Dummy Variables</vt:lpstr>
      <vt:lpstr>Splitting the Dataset into the Training set and Test set</vt:lpstr>
      <vt:lpstr>Splitting the Dataset into the Training set and Test set</vt:lpstr>
      <vt:lpstr>Splitting the Dataset into the Training set and Test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</vt:lpstr>
      <vt:lpstr>Classification Types</vt:lpstr>
      <vt:lpstr>Logistic Regression</vt:lpstr>
      <vt:lpstr>Logistic Regression vs Linear Regression </vt:lpstr>
      <vt:lpstr>Logistic Regression</vt:lpstr>
      <vt:lpstr>Logistic Regression values</vt:lpstr>
      <vt:lpstr>Sigmoid Function </vt:lpstr>
      <vt:lpstr>PowerPoint Presentation</vt:lpstr>
      <vt:lpstr>Threshold</vt:lpstr>
      <vt:lpstr>Cost Function </vt:lpstr>
      <vt:lpstr>Gradient Descent </vt:lpstr>
      <vt:lpstr>Reduce cost function</vt:lpstr>
      <vt:lpstr>Home Work explanation </vt:lpstr>
      <vt:lpstr>Read dataset based on pandas</vt:lpstr>
      <vt:lpstr>Dataset description</vt:lpstr>
      <vt:lpstr>Calculate missing values on the dataset</vt:lpstr>
      <vt:lpstr>Replace missing values</vt:lpstr>
      <vt:lpstr>Prepare a bar chart</vt:lpstr>
      <vt:lpstr>Line Plot</vt:lpstr>
      <vt:lpstr>Scatter plot</vt:lpstr>
      <vt:lpstr>Histogram </vt:lpstr>
      <vt:lpstr>Box Plot</vt:lpstr>
      <vt:lpstr>Pie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Umirzakova Sabina</dc:creator>
  <cp:lastModifiedBy>Sabina</cp:lastModifiedBy>
  <cp:revision>523</cp:revision>
  <dcterms:created xsi:type="dcterms:W3CDTF">2022-09-09T10:17:46Z</dcterms:created>
  <dcterms:modified xsi:type="dcterms:W3CDTF">2025-09-21T05:26:40Z</dcterms:modified>
</cp:coreProperties>
</file>