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8"/>
  </p:notesMasterIdLst>
  <p:sldIdLst>
    <p:sldId id="263" r:id="rId2"/>
    <p:sldId id="261" r:id="rId3"/>
    <p:sldId id="257" r:id="rId4"/>
    <p:sldId id="259" r:id="rId5"/>
    <p:sldId id="260" r:id="rId6"/>
    <p:sldId id="262" r:id="rId7"/>
    <p:sldId id="264" r:id="rId8"/>
    <p:sldId id="1296" r:id="rId9"/>
    <p:sldId id="277" r:id="rId10"/>
    <p:sldId id="278" r:id="rId11"/>
    <p:sldId id="281" r:id="rId12"/>
    <p:sldId id="1297" r:id="rId13"/>
    <p:sldId id="1298" r:id="rId14"/>
    <p:sldId id="1274" r:id="rId15"/>
    <p:sldId id="265" r:id="rId16"/>
    <p:sldId id="272" r:id="rId17"/>
    <p:sldId id="1284" r:id="rId18"/>
    <p:sldId id="273" r:id="rId19"/>
    <p:sldId id="274" r:id="rId20"/>
    <p:sldId id="275" r:id="rId21"/>
    <p:sldId id="276" r:id="rId22"/>
    <p:sldId id="282" r:id="rId23"/>
    <p:sldId id="283" r:id="rId24"/>
    <p:sldId id="297" r:id="rId25"/>
    <p:sldId id="1283" r:id="rId26"/>
    <p:sldId id="284" r:id="rId27"/>
    <p:sldId id="293" r:id="rId28"/>
    <p:sldId id="294" r:id="rId29"/>
    <p:sldId id="295" r:id="rId30"/>
    <p:sldId id="296" r:id="rId31"/>
    <p:sldId id="1275" r:id="rId32"/>
    <p:sldId id="1276" r:id="rId33"/>
    <p:sldId id="1277" r:id="rId34"/>
    <p:sldId id="1278" r:id="rId35"/>
    <p:sldId id="1279" r:id="rId36"/>
    <p:sldId id="128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8438"/>
    <a:srgbClr val="CBD731"/>
    <a:srgbClr val="A0CE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07" d="100"/>
          <a:sy n="107"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5926AD-0ADE-44C3-9E32-F2CCA6BF2665}" type="datetimeFigureOut">
              <a:rPr lang="en-US" smtClean="0"/>
              <a:t>8/31/2025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13A57C-3FC8-4B84-BD9D-FB76CF001D40}" type="slidenum">
              <a:rPr lang="en-US" smtClean="0"/>
              <a:t>‹#›</a:t>
            </a:fld>
            <a:endParaRPr lang="en-US"/>
          </a:p>
        </p:txBody>
      </p:sp>
    </p:spTree>
    <p:extLst>
      <p:ext uri="{BB962C8B-B14F-4D97-AF65-F5344CB8AC3E}">
        <p14:creationId xmlns:p14="http://schemas.microsoft.com/office/powerpoint/2010/main" val="253079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1C5B8-DE6E-0802-6434-9E4BBC314C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99F2567-F239-06A9-630A-42AE4FC213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F17B8F-BA63-178A-36AB-16279509F69E}"/>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5" name="Footer Placeholder 4">
            <a:extLst>
              <a:ext uri="{FF2B5EF4-FFF2-40B4-BE49-F238E27FC236}">
                <a16:creationId xmlns:a16="http://schemas.microsoft.com/office/drawing/2014/main" id="{C4B4E825-0A49-6F98-D045-C4A9BC0CE8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02221-5940-005E-1838-9BA2F9DA9412}"/>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2900802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7CD81-F4DD-769A-271F-5335DD3DC3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134AC9-9D8E-6420-D027-CF705A064F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BB625-64E5-8AE4-68BF-5022AFB2FF38}"/>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5" name="Footer Placeholder 4">
            <a:extLst>
              <a:ext uri="{FF2B5EF4-FFF2-40B4-BE49-F238E27FC236}">
                <a16:creationId xmlns:a16="http://schemas.microsoft.com/office/drawing/2014/main" id="{D107DA31-1D89-2CA4-0F76-7CCC020037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ECB83-9C20-99CD-4D25-E25FF1DA7717}"/>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4248717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42000B-EF95-CE6F-9B28-4F8C4F83569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02B1D1-73B9-C2A7-6A03-D0B47683D30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55EEA0-C111-CAD1-F66E-DA737C79BD1C}"/>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5" name="Footer Placeholder 4">
            <a:extLst>
              <a:ext uri="{FF2B5EF4-FFF2-40B4-BE49-F238E27FC236}">
                <a16:creationId xmlns:a16="http://schemas.microsoft.com/office/drawing/2014/main" id="{D2F78B3D-7A48-C8F6-2863-1E4315A71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94930-3EB9-9366-79F8-C363CD7C4976}"/>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1890344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624C5-E160-A974-53AB-9E50F69773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6B21D7-17A1-3CCD-F0BF-7DB8329B65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AEFE6-BD73-E51C-A688-785BE119B907}"/>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5" name="Footer Placeholder 4">
            <a:extLst>
              <a:ext uri="{FF2B5EF4-FFF2-40B4-BE49-F238E27FC236}">
                <a16:creationId xmlns:a16="http://schemas.microsoft.com/office/drawing/2014/main" id="{81697E52-0C56-D27C-713B-DE7BF63470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454BC0-4E0E-D423-63D2-B14A69D53111}"/>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1738821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4F4BF-566F-E63D-9975-5915E73BB8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6F1B27-C523-5D43-7F34-40313B242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AB5BED-2F01-FB09-E782-FD6C99B07333}"/>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5" name="Footer Placeholder 4">
            <a:extLst>
              <a:ext uri="{FF2B5EF4-FFF2-40B4-BE49-F238E27FC236}">
                <a16:creationId xmlns:a16="http://schemas.microsoft.com/office/drawing/2014/main" id="{03D44E0D-C9FC-DC4D-4ACF-4E514C55B5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07D52-15B8-22DF-D8CB-77DBF10D0EA2}"/>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3471217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A8352-8580-7C34-61D5-04EC546A84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DE1EB-2C2B-86CB-A711-5E2F7687AA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053C0E-CEF8-42CC-FC5D-B36120AAFD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0D5E48-DA20-A879-6987-0DF36F20B8F4}"/>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6" name="Footer Placeholder 5">
            <a:extLst>
              <a:ext uri="{FF2B5EF4-FFF2-40B4-BE49-F238E27FC236}">
                <a16:creationId xmlns:a16="http://schemas.microsoft.com/office/drawing/2014/main" id="{B34A69AD-9B73-5712-254D-5932B2246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D38814-7CB5-1206-A2CC-F0180FF25E5B}"/>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119472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05CE9-DD6B-7E92-94F7-DFA9942879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485B56-15B3-25C6-EBC0-6E28A75601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F09230E-3A77-B2CE-A834-C6C125DA22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BC217AB-9474-1CBF-8EA7-BA5C0BECDA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46EE54-955A-5642-FC98-B5832CF8B7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01066B-9B7D-82A2-6F81-18A8DF8C1BD6}"/>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8" name="Footer Placeholder 7">
            <a:extLst>
              <a:ext uri="{FF2B5EF4-FFF2-40B4-BE49-F238E27FC236}">
                <a16:creationId xmlns:a16="http://schemas.microsoft.com/office/drawing/2014/main" id="{A6F660BB-F9B4-2FF0-E9A8-B5C201D50F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91CA-C334-705B-8C0B-5186AB56DA64}"/>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270770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9CBE5-0F46-163D-7AD4-CA1C86C32F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B68CB4-8BC1-A0E1-A326-122FF8DBF42B}"/>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4" name="Footer Placeholder 3">
            <a:extLst>
              <a:ext uri="{FF2B5EF4-FFF2-40B4-BE49-F238E27FC236}">
                <a16:creationId xmlns:a16="http://schemas.microsoft.com/office/drawing/2014/main" id="{3F96F781-04D8-2FCC-7022-383B0EAAAB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0C234F1-E106-4AB3-D4E3-E3FE1C5BEDBC}"/>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1988124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6228B5-4172-027C-05CC-763CAB0A3D9C}"/>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3" name="Footer Placeholder 2">
            <a:extLst>
              <a:ext uri="{FF2B5EF4-FFF2-40B4-BE49-F238E27FC236}">
                <a16:creationId xmlns:a16="http://schemas.microsoft.com/office/drawing/2014/main" id="{CE9B3175-02D1-F46F-6A11-44DC14BA69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3465349-8EAF-CE87-A571-6D3FE8790081}"/>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976981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4FC56-4A55-3FC3-1DA1-3ADD99E39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A08C05C-E724-04BF-2CF5-39846031AB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7A2E03-BE7E-C7C8-1E5D-F28CF0DB7B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A58E9D-AEF0-C134-C6DD-8FBA825E38ED}"/>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6" name="Footer Placeholder 5">
            <a:extLst>
              <a:ext uri="{FF2B5EF4-FFF2-40B4-BE49-F238E27FC236}">
                <a16:creationId xmlns:a16="http://schemas.microsoft.com/office/drawing/2014/main" id="{09B6EA8E-9DEB-B59F-1487-85A01D58F5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B1D214-80B0-59E0-D171-8834FB193534}"/>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1822662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7A2-2411-346D-B297-8B9D435B9C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E86566-568B-1BCC-FA9E-4B1440CD5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8847A8-4A63-3B52-D6DD-7B335B2AF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8ADCDF-1851-EA29-CCF0-49CDB8D35172}"/>
              </a:ext>
            </a:extLst>
          </p:cNvPr>
          <p:cNvSpPr>
            <a:spLocks noGrp="1"/>
          </p:cNvSpPr>
          <p:nvPr>
            <p:ph type="dt" sz="half" idx="10"/>
          </p:nvPr>
        </p:nvSpPr>
        <p:spPr/>
        <p:txBody>
          <a:bodyPr/>
          <a:lstStyle/>
          <a:p>
            <a:fld id="{B288AB48-A7E7-4E7E-B5F8-F62ED804B68B}" type="datetimeFigureOut">
              <a:rPr lang="en-US" smtClean="0"/>
              <a:t>8/31/2025</a:t>
            </a:fld>
            <a:endParaRPr lang="en-US"/>
          </a:p>
        </p:txBody>
      </p:sp>
      <p:sp>
        <p:nvSpPr>
          <p:cNvPr id="6" name="Footer Placeholder 5">
            <a:extLst>
              <a:ext uri="{FF2B5EF4-FFF2-40B4-BE49-F238E27FC236}">
                <a16:creationId xmlns:a16="http://schemas.microsoft.com/office/drawing/2014/main" id="{8A2340F6-2A7F-38A5-2F83-884C56851E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64D16-F45E-7CEF-E819-D77A3A3D8AC3}"/>
              </a:ext>
            </a:extLst>
          </p:cNvPr>
          <p:cNvSpPr>
            <a:spLocks noGrp="1"/>
          </p:cNvSpPr>
          <p:nvPr>
            <p:ph type="sldNum" sz="quarter" idx="12"/>
          </p:nvPr>
        </p:nvSpPr>
        <p:spPr/>
        <p:txBody>
          <a:bodyPr/>
          <a:lstStyle/>
          <a:p>
            <a:fld id="{EC4F2F00-A40D-46FC-9DB5-321E649DA5B8}" type="slidenum">
              <a:rPr lang="en-US" smtClean="0"/>
              <a:t>‹#›</a:t>
            </a:fld>
            <a:endParaRPr lang="en-US"/>
          </a:p>
        </p:txBody>
      </p:sp>
    </p:spTree>
    <p:extLst>
      <p:ext uri="{BB962C8B-B14F-4D97-AF65-F5344CB8AC3E}">
        <p14:creationId xmlns:p14="http://schemas.microsoft.com/office/powerpoint/2010/main" val="117873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FAFEC-1A66-7A5F-ECC6-7ECED92A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CBD9C2-3E9F-1B4D-5CD1-C243A51BB2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C14691-E4DA-ACF9-E599-2079C018F9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88AB48-A7E7-4E7E-B5F8-F62ED804B68B}" type="datetimeFigureOut">
              <a:rPr lang="en-US" smtClean="0"/>
              <a:t>8/31/2025</a:t>
            </a:fld>
            <a:endParaRPr lang="en-US"/>
          </a:p>
        </p:txBody>
      </p:sp>
      <p:sp>
        <p:nvSpPr>
          <p:cNvPr id="5" name="Footer Placeholder 4">
            <a:extLst>
              <a:ext uri="{FF2B5EF4-FFF2-40B4-BE49-F238E27FC236}">
                <a16:creationId xmlns:a16="http://schemas.microsoft.com/office/drawing/2014/main" id="{C6A33DEE-01C9-21CE-F850-24CF253DBB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A766794-7306-766C-6181-CBB90A8D3B3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4F2F00-A40D-46FC-9DB5-321E649DA5B8}" type="slidenum">
              <a:rPr lang="en-US" smtClean="0"/>
              <a:t>‹#›</a:t>
            </a:fld>
            <a:endParaRPr lang="en-US"/>
          </a:p>
        </p:txBody>
      </p:sp>
    </p:spTree>
    <p:extLst>
      <p:ext uri="{BB962C8B-B14F-4D97-AF65-F5344CB8AC3E}">
        <p14:creationId xmlns:p14="http://schemas.microsoft.com/office/powerpoint/2010/main" val="54171460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jpe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a:extLst>
              <a:ext uri="{FF2B5EF4-FFF2-40B4-BE49-F238E27FC236}">
                <a16:creationId xmlns:a16="http://schemas.microsoft.com/office/drawing/2014/main" id="{E2D66EA5-5555-E8EC-8960-8C7F0D5CF189}"/>
              </a:ext>
            </a:extLst>
          </p:cNvPr>
          <p:cNvSpPr txBox="1">
            <a:spLocks/>
          </p:cNvSpPr>
          <p:nvPr/>
        </p:nvSpPr>
        <p:spPr>
          <a:xfrm>
            <a:off x="1524000" y="1122363"/>
            <a:ext cx="9144000" cy="2387600"/>
          </a:xfrm>
          <a:prstGeom prst="rect">
            <a:avLst/>
          </a:prstGeom>
          <a:noFill/>
          <a:ln>
            <a:noFill/>
          </a:ln>
        </p:spPr>
        <p:txBody>
          <a:bodyPr vert="horz" lIns="0" tIns="0" rIns="0" bIns="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spc="-1" dirty="0">
                <a:solidFill>
                  <a:srgbClr val="000000"/>
                </a:solidFill>
                <a:uFill>
                  <a:solidFill>
                    <a:srgbClr val="FFFFFF"/>
                  </a:solidFill>
                </a:uFill>
                <a:latin typeface="Arial"/>
              </a:rPr>
              <a:t>Introduction to Machine Learning.
 Basic Concepts and Learning.</a:t>
            </a:r>
          </a:p>
        </p:txBody>
      </p:sp>
      <p:sp>
        <p:nvSpPr>
          <p:cNvPr id="5" name="Subtitle 2">
            <a:extLst>
              <a:ext uri="{FF2B5EF4-FFF2-40B4-BE49-F238E27FC236}">
                <a16:creationId xmlns:a16="http://schemas.microsoft.com/office/drawing/2014/main" id="{54D1F991-0962-B6CA-A39F-8B994B362A90}"/>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Instructor: Sabina Umirzakova </a:t>
            </a:r>
          </a:p>
          <a:p>
            <a:r>
              <a:rPr lang="en-US" dirty="0">
                <a:solidFill>
                  <a:srgbClr val="5F6368"/>
                </a:solidFill>
                <a:latin typeface="Roboto" panose="02000000000000000000" pitchFamily="2" charset="0"/>
              </a:rPr>
              <a:t>sabinatuit@gachon.ac.kr</a:t>
            </a:r>
            <a:endParaRPr lang="en-US" dirty="0"/>
          </a:p>
        </p:txBody>
      </p:sp>
    </p:spTree>
    <p:extLst>
      <p:ext uri="{BB962C8B-B14F-4D97-AF65-F5344CB8AC3E}">
        <p14:creationId xmlns:p14="http://schemas.microsoft.com/office/powerpoint/2010/main" val="3083765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4F30F-3EFB-A33B-3B49-59EC5729E99E}"/>
              </a:ext>
            </a:extLst>
          </p:cNvPr>
          <p:cNvSpPr>
            <a:spLocks noGrp="1"/>
          </p:cNvSpPr>
          <p:nvPr>
            <p:ph type="title"/>
          </p:nvPr>
        </p:nvSpPr>
        <p:spPr>
          <a:xfrm>
            <a:off x="838200" y="365125"/>
            <a:ext cx="10515600" cy="709073"/>
          </a:xfrm>
        </p:spPr>
        <p:txBody>
          <a:bodyPr/>
          <a:lstStyle/>
          <a:p>
            <a:pPr algn="ctr"/>
            <a:r>
              <a:rPr lang="en-US" dirty="0"/>
              <a:t>Brief history of AI</a:t>
            </a:r>
          </a:p>
        </p:txBody>
      </p:sp>
      <p:pic>
        <p:nvPicPr>
          <p:cNvPr id="9218" name="Picture 2">
            <a:extLst>
              <a:ext uri="{FF2B5EF4-FFF2-40B4-BE49-F238E27FC236}">
                <a16:creationId xmlns:a16="http://schemas.microsoft.com/office/drawing/2014/main" id="{25767969-4B3A-BB67-DE1E-F4C13E8DCA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858" y="1305017"/>
            <a:ext cx="8380520" cy="5187858"/>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353C22B8-9140-423B-AC62-A883FAC56BD9}"/>
              </a:ext>
            </a:extLst>
          </p:cNvPr>
          <p:cNvSpPr/>
          <p:nvPr/>
        </p:nvSpPr>
        <p:spPr>
          <a:xfrm>
            <a:off x="2097740" y="134306"/>
            <a:ext cx="10425953" cy="369332"/>
          </a:xfrm>
          <a:prstGeom prst="rect">
            <a:avLst/>
          </a:prstGeom>
        </p:spPr>
        <p:txBody>
          <a:bodyPr wrap="square">
            <a:spAutoFit/>
          </a:bodyPr>
          <a:lstStyle/>
          <a:p>
            <a:r>
              <a:rPr lang="en-GB" dirty="0"/>
              <a:t>https://www.youtube.com/watch?v=eSj80Zr6TEE&amp;ab_channel=365DataScience</a:t>
            </a:r>
          </a:p>
        </p:txBody>
      </p:sp>
    </p:spTree>
    <p:extLst>
      <p:ext uri="{BB962C8B-B14F-4D97-AF65-F5344CB8AC3E}">
        <p14:creationId xmlns:p14="http://schemas.microsoft.com/office/powerpoint/2010/main" val="660116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12970-949C-B775-1886-61F245077CE0}"/>
              </a:ext>
            </a:extLst>
          </p:cNvPr>
          <p:cNvSpPr>
            <a:spLocks noGrp="1"/>
          </p:cNvSpPr>
          <p:nvPr>
            <p:ph type="title"/>
          </p:nvPr>
        </p:nvSpPr>
        <p:spPr/>
        <p:txBody>
          <a:bodyPr/>
          <a:lstStyle/>
          <a:p>
            <a:pPr algn="ctr"/>
            <a:r>
              <a:rPr lang="en-US" dirty="0"/>
              <a:t>Why are things working today?</a:t>
            </a:r>
          </a:p>
        </p:txBody>
      </p:sp>
      <p:sp>
        <p:nvSpPr>
          <p:cNvPr id="4" name="Content Placeholder 6">
            <a:extLst>
              <a:ext uri="{FF2B5EF4-FFF2-40B4-BE49-F238E27FC236}">
                <a16:creationId xmlns:a16="http://schemas.microsoft.com/office/drawing/2014/main" id="{4DA2B146-7B08-BD78-0537-ABF37A77B68D}"/>
              </a:ext>
            </a:extLst>
          </p:cNvPr>
          <p:cNvSpPr>
            <a:spLocks noGrp="1"/>
          </p:cNvSpPr>
          <p:nvPr>
            <p:ph idx="1"/>
          </p:nvPr>
        </p:nvSpPr>
        <p:spPr>
          <a:xfrm>
            <a:off x="838200" y="1825625"/>
            <a:ext cx="10515600" cy="4351338"/>
          </a:xfrm>
        </p:spPr>
        <p:txBody>
          <a:bodyPr>
            <a:normAutofit/>
          </a:bodyPr>
          <a:lstStyle/>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More compute power</a:t>
            </a:r>
          </a:p>
          <a:p>
            <a:endParaRPr lang="en-US"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More data</a:t>
            </a:r>
          </a:p>
          <a:p>
            <a:pPr marL="571500" indent="-57150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571500" indent="-57150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Better algorithms / models</a:t>
            </a:r>
          </a:p>
        </p:txBody>
      </p:sp>
      <p:sp>
        <p:nvSpPr>
          <p:cNvPr id="5" name="TextBox 4">
            <a:extLst>
              <a:ext uri="{FF2B5EF4-FFF2-40B4-BE49-F238E27FC236}">
                <a16:creationId xmlns:a16="http://schemas.microsoft.com/office/drawing/2014/main" id="{EBCFB4F6-9182-88FE-E54B-79B96F3CDC01}"/>
              </a:ext>
            </a:extLst>
          </p:cNvPr>
          <p:cNvSpPr txBox="1"/>
          <p:nvPr/>
        </p:nvSpPr>
        <p:spPr>
          <a:xfrm rot="16200000">
            <a:off x="4767738" y="3585009"/>
            <a:ext cx="2687883" cy="400110"/>
          </a:xfrm>
          <a:prstGeom prst="rect">
            <a:avLst/>
          </a:prstGeom>
          <a:solidFill>
            <a:schemeClr val="bg1"/>
          </a:solidFill>
        </p:spPr>
        <p:txBody>
          <a:bodyPr wrap="square" rtlCol="0">
            <a:spAutoFit/>
          </a:bodyPr>
          <a:lstStyle/>
          <a:p>
            <a:pPr algn="ctr"/>
            <a:r>
              <a:rPr lang="en-US" sz="2000" dirty="0"/>
              <a:t>Accuracy</a:t>
            </a:r>
            <a:endParaRPr lang="en-US" sz="1984" dirty="0"/>
          </a:p>
        </p:txBody>
      </p:sp>
      <p:sp>
        <p:nvSpPr>
          <p:cNvPr id="6" name="Up Arrow 10">
            <a:extLst>
              <a:ext uri="{FF2B5EF4-FFF2-40B4-BE49-F238E27FC236}">
                <a16:creationId xmlns:a16="http://schemas.microsoft.com/office/drawing/2014/main" id="{37BD8222-3C98-469C-1741-5C4B47239983}"/>
              </a:ext>
            </a:extLst>
          </p:cNvPr>
          <p:cNvSpPr/>
          <p:nvPr/>
        </p:nvSpPr>
        <p:spPr bwMode="auto">
          <a:xfrm>
            <a:off x="6365792" y="2441124"/>
            <a:ext cx="167993" cy="2687884"/>
          </a:xfrm>
          <a:prstGeom prst="up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00796" tIns="50398" rIns="100796" bIns="50398" numCol="1" rtlCol="0" anchor="ctr" anchorCtr="0" compatLnSpc="1">
            <a:prstTxWarp prst="textNoShape">
              <a:avLst/>
            </a:prstTxWarp>
          </a:bodyPr>
          <a:lstStyle/>
          <a:p>
            <a:pPr algn="ctr" defTabSz="1007943" eaLnBrk="0" fontAlgn="base" hangingPunct="0">
              <a:spcBef>
                <a:spcPct val="50000"/>
              </a:spcBef>
              <a:spcAft>
                <a:spcPct val="0"/>
              </a:spcAft>
            </a:pPr>
            <a:endParaRPr lang="en-US" sz="1323">
              <a:solidFill>
                <a:schemeClr val="tx1"/>
              </a:solidFill>
              <a:latin typeface="Arial" pitchFamily="-112" charset="0"/>
              <a:ea typeface="ＭＳ Ｐゴシック" pitchFamily="-112" charset="-128"/>
              <a:cs typeface="ＭＳ Ｐゴシック" pitchFamily="-112" charset="-128"/>
            </a:endParaRPr>
          </a:p>
        </p:txBody>
      </p:sp>
      <p:sp>
        <p:nvSpPr>
          <p:cNvPr id="7" name="TextBox 6">
            <a:extLst>
              <a:ext uri="{FF2B5EF4-FFF2-40B4-BE49-F238E27FC236}">
                <a16:creationId xmlns:a16="http://schemas.microsoft.com/office/drawing/2014/main" id="{FB6F9C9E-E67F-BD01-E427-1C46BFE4A2A0}"/>
              </a:ext>
            </a:extLst>
          </p:cNvPr>
          <p:cNvSpPr txBox="1"/>
          <p:nvPr/>
        </p:nvSpPr>
        <p:spPr>
          <a:xfrm>
            <a:off x="6986731" y="5917762"/>
            <a:ext cx="4783353" cy="400110"/>
          </a:xfrm>
          <a:prstGeom prst="rect">
            <a:avLst/>
          </a:prstGeom>
          <a:solidFill>
            <a:schemeClr val="bg1"/>
          </a:solidFill>
        </p:spPr>
        <p:txBody>
          <a:bodyPr wrap="square" rtlCol="0">
            <a:spAutoFit/>
          </a:bodyPr>
          <a:lstStyle/>
          <a:p>
            <a:pPr algn="ctr"/>
            <a:r>
              <a:rPr lang="en-US" sz="2000" dirty="0"/>
              <a:t>Amount of Training Data</a:t>
            </a:r>
          </a:p>
        </p:txBody>
      </p:sp>
      <p:sp>
        <p:nvSpPr>
          <p:cNvPr id="8" name="Up Arrow 13">
            <a:extLst>
              <a:ext uri="{FF2B5EF4-FFF2-40B4-BE49-F238E27FC236}">
                <a16:creationId xmlns:a16="http://schemas.microsoft.com/office/drawing/2014/main" id="{CD85C5D2-CEF2-866D-C3EA-08162DA21893}"/>
              </a:ext>
            </a:extLst>
          </p:cNvPr>
          <p:cNvSpPr/>
          <p:nvPr/>
        </p:nvSpPr>
        <p:spPr bwMode="auto">
          <a:xfrm rot="5400000">
            <a:off x="9170932" y="5064936"/>
            <a:ext cx="167993" cy="2687884"/>
          </a:xfrm>
          <a:prstGeom prst="upArrow">
            <a:avLst/>
          </a:prstGeom>
          <a:ln>
            <a:headEnd type="none" w="med" len="med"/>
            <a:tailEnd type="none" w="med" len="med"/>
          </a:ln>
        </p:spPr>
        <p:style>
          <a:lnRef idx="1">
            <a:schemeClr val="accent4"/>
          </a:lnRef>
          <a:fillRef idx="3">
            <a:schemeClr val="accent4"/>
          </a:fillRef>
          <a:effectRef idx="2">
            <a:schemeClr val="accent4"/>
          </a:effectRef>
          <a:fontRef idx="minor">
            <a:schemeClr val="lt1"/>
          </a:fontRef>
        </p:style>
        <p:txBody>
          <a:bodyPr vert="horz" wrap="none" lIns="100796" tIns="50398" rIns="100796" bIns="50398" numCol="1" rtlCol="0" anchor="ctr" anchorCtr="0" compatLnSpc="1">
            <a:prstTxWarp prst="textNoShape">
              <a:avLst/>
            </a:prstTxWarp>
          </a:bodyPr>
          <a:lstStyle/>
          <a:p>
            <a:pPr algn="ctr" defTabSz="1007943" eaLnBrk="0" fontAlgn="base" hangingPunct="0">
              <a:spcBef>
                <a:spcPct val="50000"/>
              </a:spcBef>
              <a:spcAft>
                <a:spcPct val="0"/>
              </a:spcAft>
            </a:pPr>
            <a:endParaRPr lang="en-US" sz="1323">
              <a:solidFill>
                <a:schemeClr val="tx1"/>
              </a:solidFill>
              <a:latin typeface="Arial" pitchFamily="-112" charset="0"/>
              <a:ea typeface="ＭＳ Ｐゴシック" pitchFamily="-112" charset="-128"/>
              <a:cs typeface="ＭＳ Ｐゴシック" pitchFamily="-112" charset="-128"/>
            </a:endParaRPr>
          </a:p>
        </p:txBody>
      </p:sp>
      <p:pic>
        <p:nvPicPr>
          <p:cNvPr id="9" name="Picture 8">
            <a:extLst>
              <a:ext uri="{FF2B5EF4-FFF2-40B4-BE49-F238E27FC236}">
                <a16:creationId xmlns:a16="http://schemas.microsoft.com/office/drawing/2014/main" id="{5C9F3E6C-5A7D-0F59-7ADC-E18CEABBA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7510" y="1599938"/>
            <a:ext cx="5436084" cy="4197091"/>
          </a:xfrm>
          <a:prstGeom prst="rect">
            <a:avLst/>
          </a:prstGeom>
        </p:spPr>
      </p:pic>
    </p:spTree>
    <p:extLst>
      <p:ext uri="{BB962C8B-B14F-4D97-AF65-F5344CB8AC3E}">
        <p14:creationId xmlns:p14="http://schemas.microsoft.com/office/powerpoint/2010/main" val="2939981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GB" altLang="ko-KR" dirty="0"/>
              <a:t>Advantages of Artificial Intelligence</a:t>
            </a:r>
          </a:p>
        </p:txBody>
      </p:sp>
      <p:sp>
        <p:nvSpPr>
          <p:cNvPr id="3" name="내용 개체 틀 2"/>
          <p:cNvSpPr>
            <a:spLocks noGrp="1"/>
          </p:cNvSpPr>
          <p:nvPr>
            <p:ph idx="1"/>
          </p:nvPr>
        </p:nvSpPr>
        <p:spPr/>
        <p:txBody>
          <a:bodyPr>
            <a:normAutofit lnSpcReduction="10000"/>
          </a:bodyPr>
          <a:lstStyle/>
          <a:p>
            <a:pPr>
              <a:lnSpc>
                <a:spcPct val="150000"/>
              </a:lnSpc>
            </a:pPr>
            <a:r>
              <a:rPr lang="en-US" altLang="ko-KR" b="1" dirty="0">
                <a:latin typeface="Times New Roman" panose="02020603050405020304" pitchFamily="18" charset="0"/>
                <a:cs typeface="Times New Roman" panose="02020603050405020304" pitchFamily="18" charset="0"/>
              </a:rPr>
              <a:t>High Accuracy with less errors</a:t>
            </a:r>
          </a:p>
          <a:p>
            <a:pPr>
              <a:lnSpc>
                <a:spcPct val="150000"/>
              </a:lnSpc>
            </a:pPr>
            <a:r>
              <a:rPr lang="en-US" altLang="ko-KR" b="1" dirty="0">
                <a:latin typeface="Times New Roman" panose="02020603050405020304" pitchFamily="18" charset="0"/>
                <a:cs typeface="Times New Roman" panose="02020603050405020304" pitchFamily="18" charset="0"/>
              </a:rPr>
              <a:t>High-Speed</a:t>
            </a:r>
          </a:p>
          <a:p>
            <a:pPr>
              <a:lnSpc>
                <a:spcPct val="150000"/>
              </a:lnSpc>
            </a:pPr>
            <a:r>
              <a:rPr lang="en-US" altLang="ko-KR" b="1" dirty="0">
                <a:latin typeface="Times New Roman" panose="02020603050405020304" pitchFamily="18" charset="0"/>
                <a:cs typeface="Times New Roman" panose="02020603050405020304" pitchFamily="18" charset="0"/>
              </a:rPr>
              <a:t>High reliability</a:t>
            </a:r>
          </a:p>
          <a:p>
            <a:pPr>
              <a:lnSpc>
                <a:spcPct val="150000"/>
              </a:lnSpc>
            </a:pPr>
            <a:r>
              <a:rPr lang="en-US" altLang="ko-KR" b="1" dirty="0">
                <a:latin typeface="Times New Roman" panose="02020603050405020304" pitchFamily="18" charset="0"/>
                <a:cs typeface="Times New Roman" panose="02020603050405020304" pitchFamily="18" charset="0"/>
              </a:rPr>
              <a:t>Useful for risky areas</a:t>
            </a:r>
            <a:endParaRPr lang="en-US" altLang="ko-KR" dirty="0">
              <a:latin typeface="Times New Roman" panose="02020603050405020304" pitchFamily="18" charset="0"/>
              <a:cs typeface="Times New Roman" panose="02020603050405020304" pitchFamily="18" charset="0"/>
            </a:endParaRPr>
          </a:p>
          <a:p>
            <a:pPr>
              <a:lnSpc>
                <a:spcPct val="150000"/>
              </a:lnSpc>
            </a:pPr>
            <a:r>
              <a:rPr lang="en-US" altLang="ko-KR" b="1" dirty="0">
                <a:latin typeface="Times New Roman" panose="02020603050405020304" pitchFamily="18" charset="0"/>
                <a:cs typeface="Times New Roman" panose="02020603050405020304" pitchFamily="18" charset="0"/>
              </a:rPr>
              <a:t>Digital Assistant</a:t>
            </a:r>
            <a:endParaRPr lang="en-US" altLang="ko-KR" dirty="0">
              <a:latin typeface="Times New Roman" panose="02020603050405020304" pitchFamily="18" charset="0"/>
              <a:cs typeface="Times New Roman" panose="02020603050405020304" pitchFamily="18" charset="0"/>
            </a:endParaRPr>
          </a:p>
          <a:p>
            <a:pPr>
              <a:lnSpc>
                <a:spcPct val="150000"/>
              </a:lnSpc>
            </a:pPr>
            <a:r>
              <a:rPr lang="en-US" altLang="ko-KR" b="1" dirty="0">
                <a:latin typeface="Times New Roman" panose="02020603050405020304" pitchFamily="18" charset="0"/>
                <a:cs typeface="Times New Roman" panose="02020603050405020304" pitchFamily="18" charset="0"/>
              </a:rPr>
              <a:t>Useful as a public utility</a:t>
            </a:r>
            <a:endParaRPr lang="en-US" altLang="ko-K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7614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pPr algn="ctr"/>
            <a:r>
              <a:rPr lang="en-GB" altLang="ko-KR" dirty="0"/>
              <a:t>Disadvantages of Artificial Intelligence</a:t>
            </a:r>
          </a:p>
        </p:txBody>
      </p:sp>
      <p:sp>
        <p:nvSpPr>
          <p:cNvPr id="3" name="내용 개체 틀 2"/>
          <p:cNvSpPr>
            <a:spLocks noGrp="1"/>
          </p:cNvSpPr>
          <p:nvPr>
            <p:ph idx="1"/>
          </p:nvPr>
        </p:nvSpPr>
        <p:spPr/>
        <p:txBody>
          <a:bodyPr>
            <a:normAutofit/>
          </a:bodyPr>
          <a:lstStyle/>
          <a:p>
            <a:pPr>
              <a:lnSpc>
                <a:spcPct val="150000"/>
              </a:lnSpc>
            </a:pPr>
            <a:r>
              <a:rPr lang="en-US" altLang="ko-KR" b="1" dirty="0">
                <a:latin typeface="Times New Roman" panose="02020603050405020304" pitchFamily="18" charset="0"/>
                <a:cs typeface="Times New Roman" panose="02020603050405020304" pitchFamily="18" charset="0"/>
              </a:rPr>
              <a:t>High Cost</a:t>
            </a:r>
          </a:p>
          <a:p>
            <a:pPr>
              <a:lnSpc>
                <a:spcPct val="150000"/>
              </a:lnSpc>
            </a:pPr>
            <a:r>
              <a:rPr lang="en-US" altLang="ko-KR" b="1" dirty="0">
                <a:latin typeface="Times New Roman" panose="02020603050405020304" pitchFamily="18" charset="0"/>
                <a:cs typeface="Times New Roman" panose="02020603050405020304" pitchFamily="18" charset="0"/>
              </a:rPr>
              <a:t>Can't think out of the box</a:t>
            </a:r>
          </a:p>
          <a:p>
            <a:pPr>
              <a:lnSpc>
                <a:spcPct val="150000"/>
              </a:lnSpc>
            </a:pPr>
            <a:r>
              <a:rPr lang="en-US" altLang="ko-KR" b="1" dirty="0">
                <a:latin typeface="Times New Roman" panose="02020603050405020304" pitchFamily="18" charset="0"/>
                <a:cs typeface="Times New Roman" panose="02020603050405020304" pitchFamily="18" charset="0"/>
              </a:rPr>
              <a:t>No feelings and emotions</a:t>
            </a:r>
          </a:p>
          <a:p>
            <a:pPr>
              <a:lnSpc>
                <a:spcPct val="150000"/>
              </a:lnSpc>
            </a:pPr>
            <a:r>
              <a:rPr lang="en-US" altLang="ko-KR" b="1" dirty="0">
                <a:latin typeface="Times New Roman" panose="02020603050405020304" pitchFamily="18" charset="0"/>
                <a:cs typeface="Times New Roman" panose="02020603050405020304" pitchFamily="18" charset="0"/>
              </a:rPr>
              <a:t>Increase dependency on machines</a:t>
            </a:r>
          </a:p>
          <a:p>
            <a:pPr>
              <a:lnSpc>
                <a:spcPct val="150000"/>
              </a:lnSpc>
            </a:pPr>
            <a:r>
              <a:rPr lang="en-US" altLang="ko-KR" b="1" dirty="0">
                <a:latin typeface="Times New Roman" panose="02020603050405020304" pitchFamily="18" charset="0"/>
                <a:cs typeface="Times New Roman" panose="02020603050405020304" pitchFamily="18" charset="0"/>
              </a:rPr>
              <a:t>No Original Creativity</a:t>
            </a:r>
            <a:endParaRPr lang="en-US" altLang="ko-KR"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822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4297-040C-5E02-71E3-75087BEE72A2}"/>
              </a:ext>
            </a:extLst>
          </p:cNvPr>
          <p:cNvSpPr>
            <a:spLocks noGrp="1"/>
          </p:cNvSpPr>
          <p:nvPr>
            <p:ph type="title"/>
          </p:nvPr>
        </p:nvSpPr>
        <p:spPr/>
        <p:txBody>
          <a:bodyPr/>
          <a:lstStyle/>
          <a:p>
            <a:r>
              <a:rPr lang="en-US" b="1" dirty="0"/>
              <a:t>Q&amp;A</a:t>
            </a:r>
          </a:p>
        </p:txBody>
      </p:sp>
      <p:sp>
        <p:nvSpPr>
          <p:cNvPr id="3" name="Content Placeholder 2">
            <a:extLst>
              <a:ext uri="{FF2B5EF4-FFF2-40B4-BE49-F238E27FC236}">
                <a16:creationId xmlns:a16="http://schemas.microsoft.com/office/drawing/2014/main" id="{7700D737-E8DA-336B-30CB-BEB32FFE43C5}"/>
              </a:ext>
            </a:extLst>
          </p:cNvPr>
          <p:cNvSpPr>
            <a:spLocks noGrp="1"/>
          </p:cNvSpPr>
          <p:nvPr>
            <p:ph idx="1"/>
          </p:nvPr>
        </p:nvSpPr>
        <p:spPr/>
        <p:txBody>
          <a:bodyPr>
            <a:normAutofit/>
          </a:bodyPr>
          <a:lstStyle/>
          <a:p>
            <a:pPr marL="0" indent="0" algn="ctr">
              <a:buNone/>
            </a:pPr>
            <a:r>
              <a:rPr lang="en-US" sz="6000" b="1" i="0" dirty="0">
                <a:solidFill>
                  <a:srgbClr val="3A3A3A"/>
                </a:solidFill>
                <a:effectLst/>
                <a:latin typeface="Work Sans" panose="020B0604020202020204" pitchFamily="2" charset="0"/>
              </a:rPr>
              <a:t>What is AI?</a:t>
            </a:r>
            <a:endParaRPr lang="en-US" sz="6000" dirty="0"/>
          </a:p>
        </p:txBody>
      </p:sp>
    </p:spTree>
    <p:extLst>
      <p:ext uri="{BB962C8B-B14F-4D97-AF65-F5344CB8AC3E}">
        <p14:creationId xmlns:p14="http://schemas.microsoft.com/office/powerpoint/2010/main" val="2589906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9DDF-5107-B619-5CA5-910B9FA7EFE7}"/>
              </a:ext>
            </a:extLst>
          </p:cNvPr>
          <p:cNvSpPr>
            <a:spLocks noGrp="1"/>
          </p:cNvSpPr>
          <p:nvPr>
            <p:ph type="title"/>
          </p:nvPr>
        </p:nvSpPr>
        <p:spPr/>
        <p:txBody>
          <a:bodyPr/>
          <a:lstStyle/>
          <a:p>
            <a:pPr algn="ctr"/>
            <a:r>
              <a:rPr lang="en-US" sz="4400" spc="-1" dirty="0">
                <a:solidFill>
                  <a:srgbClr val="000000"/>
                </a:solidFill>
                <a:uFill>
                  <a:solidFill>
                    <a:srgbClr val="FFFFFF"/>
                  </a:solidFill>
                </a:uFill>
              </a:rPr>
              <a:t>What is machine learning (ML)?</a:t>
            </a:r>
            <a:endParaRPr lang="en-US" dirty="0"/>
          </a:p>
        </p:txBody>
      </p:sp>
      <p:sp>
        <p:nvSpPr>
          <p:cNvPr id="3" name="Content Placeholder 2">
            <a:extLst>
              <a:ext uri="{FF2B5EF4-FFF2-40B4-BE49-F238E27FC236}">
                <a16:creationId xmlns:a16="http://schemas.microsoft.com/office/drawing/2014/main" id="{B5F21160-010E-5D1C-7A21-BD347C4096DD}"/>
              </a:ext>
            </a:extLst>
          </p:cNvPr>
          <p:cNvSpPr>
            <a:spLocks noGrp="1"/>
          </p:cNvSpPr>
          <p:nvPr>
            <p:ph idx="1"/>
          </p:nvPr>
        </p:nvSpPr>
        <p:spPr/>
        <p:txBody>
          <a:bodyPr>
            <a:normAutofit/>
          </a:bodyPr>
          <a:lstStyle/>
          <a:p>
            <a:pPr marL="565200" indent="-457200" algn="just">
              <a:lnSpc>
                <a:spcPct val="150000"/>
              </a:lnSpc>
              <a:spcAft>
                <a:spcPts val="1414"/>
              </a:spcAft>
              <a:buClr>
                <a:srgbClr val="000000"/>
              </a:buClr>
              <a:buSzPct val="100000"/>
              <a:buFont typeface="Arial" panose="020B0604020202020204" pitchFamily="34" charset="0"/>
              <a:buChar char="•"/>
            </a:pPr>
            <a:r>
              <a:rPr lang="en-US" sz="2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Machine Learning </a:t>
            </a: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is the scientific study of algorithms and statistical models that computer systems use to learn from observations, without being explicitly programmed</a:t>
            </a:r>
          </a:p>
          <a:p>
            <a:pPr marL="565200" indent="-457200" algn="just">
              <a:lnSpc>
                <a:spcPct val="150000"/>
              </a:lnSpc>
              <a:spcAft>
                <a:spcPts val="1414"/>
              </a:spcAft>
              <a:buClr>
                <a:srgbClr val="000000"/>
              </a:buClr>
              <a:buSzPct val="100000"/>
              <a:buFont typeface="Arial" panose="020B0604020202020204" pitchFamily="34" charset="0"/>
              <a:buChar char="•"/>
            </a:pP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In this </a:t>
            </a: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context, </a:t>
            </a:r>
            <a:r>
              <a:rPr lang="en-US" sz="2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learning</a:t>
            </a: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refers to:</a:t>
            </a:r>
          </a:p>
          <a:p>
            <a:pPr marL="720000" indent="-457200" algn="just">
              <a:lnSpc>
                <a:spcPct val="150000"/>
              </a:lnSpc>
              <a:spcAft>
                <a:spcPts val="1414"/>
              </a:spcAft>
              <a:buClr>
                <a:srgbClr val="000000"/>
              </a:buClr>
              <a:buSzPct val="100000"/>
              <a:buFont typeface="Wingdings" pitchFamily="2" charset="2"/>
              <a:buChar char="Ø"/>
            </a:pP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recognizing complex </a:t>
            </a:r>
            <a:r>
              <a:rPr lang="en-US" sz="24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patterns</a:t>
            </a: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in data</a:t>
            </a:r>
          </a:p>
          <a:p>
            <a:pPr marL="720000" indent="-457200" algn="just">
              <a:lnSpc>
                <a:spcPct val="150000"/>
              </a:lnSpc>
              <a:spcAft>
                <a:spcPts val="1414"/>
              </a:spcAft>
              <a:buClr>
                <a:srgbClr val="000000"/>
              </a:buClr>
              <a:buSzPct val="100000"/>
              <a:buFont typeface="Wingdings" pitchFamily="2" charset="2"/>
              <a:buChar char="Ø"/>
            </a:pP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making intelligent decisions</a:t>
            </a:r>
            <a:r>
              <a:rPr lang="en-US" sz="24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 </a:t>
            </a:r>
            <a:r>
              <a:rPr lang="en-US" sz="2400" spc="-1" dirty="0">
                <a:solidFill>
                  <a:srgbClr val="000000"/>
                </a:solidFill>
                <a:uFill>
                  <a:solidFill>
                    <a:srgbClr val="FFFFFF"/>
                  </a:solidFill>
                </a:uFill>
                <a:latin typeface="Times New Roman" panose="02020603050405020304" pitchFamily="18" charset="0"/>
                <a:cs typeface="Times New Roman" panose="02020603050405020304" pitchFamily="18" charset="0"/>
              </a:rPr>
              <a:t>based on data </a:t>
            </a:r>
            <a:r>
              <a:rPr lang="en-US" sz="24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observations</a:t>
            </a:r>
          </a:p>
        </p:txBody>
      </p:sp>
    </p:spTree>
    <p:extLst>
      <p:ext uri="{BB962C8B-B14F-4D97-AF65-F5344CB8AC3E}">
        <p14:creationId xmlns:p14="http://schemas.microsoft.com/office/powerpoint/2010/main" val="1298020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C776-47D5-E736-2E2E-ED9C70AB3BDC}"/>
              </a:ext>
            </a:extLst>
          </p:cNvPr>
          <p:cNvSpPr>
            <a:spLocks noGrp="1"/>
          </p:cNvSpPr>
          <p:nvPr>
            <p:ph type="title"/>
          </p:nvPr>
        </p:nvSpPr>
        <p:spPr>
          <a:xfrm>
            <a:off x="838200" y="365125"/>
            <a:ext cx="10515600" cy="771635"/>
          </a:xfrm>
        </p:spPr>
        <p:txBody>
          <a:bodyPr/>
          <a:lstStyle/>
          <a:p>
            <a:pPr algn="ctr"/>
            <a:r>
              <a:rPr lang="en-US" dirty="0"/>
              <a:t>Programming</a:t>
            </a:r>
          </a:p>
        </p:txBody>
      </p:sp>
      <p:sp>
        <p:nvSpPr>
          <p:cNvPr id="4" name="Title 1">
            <a:extLst>
              <a:ext uri="{FF2B5EF4-FFF2-40B4-BE49-F238E27FC236}">
                <a16:creationId xmlns:a16="http://schemas.microsoft.com/office/drawing/2014/main" id="{E10383D9-02E6-E9B2-A4E5-F1851A67D1ED}"/>
              </a:ext>
            </a:extLst>
          </p:cNvPr>
          <p:cNvSpPr txBox="1">
            <a:spLocks/>
          </p:cNvSpPr>
          <p:nvPr/>
        </p:nvSpPr>
        <p:spPr>
          <a:xfrm>
            <a:off x="2170940" y="1439974"/>
            <a:ext cx="8261745" cy="77163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Traditional  Programming</a:t>
            </a:r>
          </a:p>
        </p:txBody>
      </p:sp>
      <p:grpSp>
        <p:nvGrpSpPr>
          <p:cNvPr id="5" name="Group 4">
            <a:extLst>
              <a:ext uri="{FF2B5EF4-FFF2-40B4-BE49-F238E27FC236}">
                <a16:creationId xmlns:a16="http://schemas.microsoft.com/office/drawing/2014/main" id="{B573771E-8875-0799-2E58-4B41E7CB1557}"/>
              </a:ext>
            </a:extLst>
          </p:cNvPr>
          <p:cNvGrpSpPr/>
          <p:nvPr/>
        </p:nvGrpSpPr>
        <p:grpSpPr>
          <a:xfrm>
            <a:off x="2285701" y="2341881"/>
            <a:ext cx="7648411" cy="1269963"/>
            <a:chOff x="756497" y="1931916"/>
            <a:chExt cx="8398181" cy="1679928"/>
          </a:xfrm>
        </p:grpSpPr>
        <p:grpSp>
          <p:nvGrpSpPr>
            <p:cNvPr id="6" name="Group 2">
              <a:extLst>
                <a:ext uri="{FF2B5EF4-FFF2-40B4-BE49-F238E27FC236}">
                  <a16:creationId xmlns:a16="http://schemas.microsoft.com/office/drawing/2014/main" id="{091362EC-AFF1-CEC0-EBF1-8C9EE43AC8FC}"/>
                </a:ext>
              </a:extLst>
            </p:cNvPr>
            <p:cNvGrpSpPr>
              <a:grpSpLocks/>
            </p:cNvGrpSpPr>
            <p:nvPr/>
          </p:nvGrpSpPr>
          <p:grpSpPr bwMode="auto">
            <a:xfrm>
              <a:off x="3696370" y="1931916"/>
              <a:ext cx="2939874" cy="1679928"/>
              <a:chOff x="0" y="0"/>
              <a:chExt cx="2667000" cy="1524000"/>
            </a:xfrm>
          </p:grpSpPr>
          <p:sp>
            <p:nvSpPr>
              <p:cNvPr id="13" name="AutoShape 3">
                <a:extLst>
                  <a:ext uri="{FF2B5EF4-FFF2-40B4-BE49-F238E27FC236}">
                    <a16:creationId xmlns:a16="http://schemas.microsoft.com/office/drawing/2014/main" id="{45BE532C-8549-CD69-3C46-36D8D398B9CA}"/>
                  </a:ext>
                </a:extLst>
              </p:cNvPr>
              <p:cNvSpPr>
                <a:spLocks/>
              </p:cNvSpPr>
              <p:nvPr/>
            </p:nvSpPr>
            <p:spPr bwMode="auto">
              <a:xfrm>
                <a:off x="0" y="0"/>
                <a:ext cx="2667000" cy="1524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accent2"/>
              </a:solidFill>
              <a:ln w="25400" cap="flat" cmpd="sng">
                <a:solidFill>
                  <a:srgbClr val="000000"/>
                </a:solidFill>
                <a:prstDash val="solid"/>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endParaRPr lang="en-US" sz="3527" dirty="0"/>
              </a:p>
            </p:txBody>
          </p:sp>
          <p:sp>
            <p:nvSpPr>
              <p:cNvPr id="14" name="AutoShape 4">
                <a:extLst>
                  <a:ext uri="{FF2B5EF4-FFF2-40B4-BE49-F238E27FC236}">
                    <a16:creationId xmlns:a16="http://schemas.microsoft.com/office/drawing/2014/main" id="{CAA8DF85-718F-5CDB-AE84-F678AFF59C59}"/>
                  </a:ext>
                </a:extLst>
              </p:cNvPr>
              <p:cNvSpPr>
                <a:spLocks/>
              </p:cNvSpPr>
              <p:nvPr/>
            </p:nvSpPr>
            <p:spPr bwMode="auto">
              <a:xfrm>
                <a:off x="389254" y="487977"/>
                <a:ext cx="1888491" cy="5480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r>
                  <a:rPr lang="en-US" sz="3527"/>
                  <a:t>Computer</a:t>
                </a:r>
                <a:endParaRPr lang="en-US" sz="1984"/>
              </a:p>
            </p:txBody>
          </p:sp>
        </p:grpSp>
        <p:sp>
          <p:nvSpPr>
            <p:cNvPr id="7" name="Line 5">
              <a:extLst>
                <a:ext uri="{FF2B5EF4-FFF2-40B4-BE49-F238E27FC236}">
                  <a16:creationId xmlns:a16="http://schemas.microsoft.com/office/drawing/2014/main" id="{7C69C79F-7A76-2779-B0C7-60532C4E34A0}"/>
                </a:ext>
              </a:extLst>
            </p:cNvPr>
            <p:cNvSpPr>
              <a:spLocks noChangeShapeType="1"/>
            </p:cNvSpPr>
            <p:nvPr/>
          </p:nvSpPr>
          <p:spPr bwMode="auto">
            <a:xfrm>
              <a:off x="2688413" y="2435895"/>
              <a:ext cx="1007957" cy="0"/>
            </a:xfrm>
            <a:prstGeom prst="line">
              <a:avLst/>
            </a:prstGeom>
            <a:noFill/>
            <a:ln w="38100" cap="flat" cmpd="sng">
              <a:solidFill>
                <a:srgbClr val="000000"/>
              </a:solidFill>
              <a:prstDash val="solid"/>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503972"/>
              <a:endParaRPr lang="en-US" sz="1323" dirty="0">
                <a:latin typeface="Helvetica" charset="0"/>
                <a:cs typeface="Helvetica" charset="0"/>
                <a:sym typeface="Helvetica" charset="0"/>
              </a:endParaRPr>
            </a:p>
          </p:txBody>
        </p:sp>
        <p:sp>
          <p:nvSpPr>
            <p:cNvPr id="8" name="Line 6">
              <a:extLst>
                <a:ext uri="{FF2B5EF4-FFF2-40B4-BE49-F238E27FC236}">
                  <a16:creationId xmlns:a16="http://schemas.microsoft.com/office/drawing/2014/main" id="{64DFA060-EFC8-74F9-4D6E-0A08043878E0}"/>
                </a:ext>
              </a:extLst>
            </p:cNvPr>
            <p:cNvSpPr>
              <a:spLocks noChangeShapeType="1"/>
            </p:cNvSpPr>
            <p:nvPr/>
          </p:nvSpPr>
          <p:spPr bwMode="auto">
            <a:xfrm>
              <a:off x="2688413" y="3147258"/>
              <a:ext cx="1007957" cy="0"/>
            </a:xfrm>
            <a:prstGeom prst="line">
              <a:avLst/>
            </a:prstGeom>
            <a:noFill/>
            <a:ln w="38100" cap="flat" cmpd="sng">
              <a:solidFill>
                <a:srgbClr val="000000"/>
              </a:solidFill>
              <a:prstDash val="solid"/>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503972"/>
              <a:endParaRPr lang="en-US" sz="1323">
                <a:latin typeface="Helvetica" charset="0"/>
                <a:cs typeface="Helvetica" charset="0"/>
                <a:sym typeface="Helvetica" charset="0"/>
              </a:endParaRPr>
            </a:p>
          </p:txBody>
        </p:sp>
        <p:sp>
          <p:nvSpPr>
            <p:cNvPr id="9" name="Line 7">
              <a:extLst>
                <a:ext uri="{FF2B5EF4-FFF2-40B4-BE49-F238E27FC236}">
                  <a16:creationId xmlns:a16="http://schemas.microsoft.com/office/drawing/2014/main" id="{8C637475-DE8E-22AA-D0C3-272E3C079054}"/>
                </a:ext>
              </a:extLst>
            </p:cNvPr>
            <p:cNvSpPr>
              <a:spLocks noChangeShapeType="1"/>
            </p:cNvSpPr>
            <p:nvPr/>
          </p:nvSpPr>
          <p:spPr bwMode="auto">
            <a:xfrm>
              <a:off x="6636243" y="2687884"/>
              <a:ext cx="839964" cy="0"/>
            </a:xfrm>
            <a:prstGeom prst="line">
              <a:avLst/>
            </a:prstGeom>
            <a:noFill/>
            <a:ln w="38100" cap="flat" cmpd="sng">
              <a:solidFill>
                <a:srgbClr val="000000"/>
              </a:solidFill>
              <a:prstDash val="solid"/>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503972"/>
              <a:endParaRPr lang="en-US" sz="1323">
                <a:latin typeface="Helvetica" charset="0"/>
                <a:cs typeface="Helvetica" charset="0"/>
                <a:sym typeface="Helvetica" charset="0"/>
              </a:endParaRPr>
            </a:p>
          </p:txBody>
        </p:sp>
        <p:sp>
          <p:nvSpPr>
            <p:cNvPr id="10" name="AutoShape 8">
              <a:extLst>
                <a:ext uri="{FF2B5EF4-FFF2-40B4-BE49-F238E27FC236}">
                  <a16:creationId xmlns:a16="http://schemas.microsoft.com/office/drawing/2014/main" id="{DB85C41E-A95A-B249-F5C1-B1E714EF2D12}"/>
                </a:ext>
              </a:extLst>
            </p:cNvPr>
            <p:cNvSpPr>
              <a:spLocks/>
            </p:cNvSpPr>
            <p:nvPr/>
          </p:nvSpPr>
          <p:spPr bwMode="auto">
            <a:xfrm>
              <a:off x="1494965" y="2033412"/>
              <a:ext cx="1060454" cy="603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397" tIns="50397" rIns="50397" bIns="50397"/>
            <a:lstStyle/>
            <a:p>
              <a:r>
                <a:rPr lang="en-US" sz="3527" dirty="0"/>
                <a:t>Data</a:t>
              </a:r>
              <a:endParaRPr lang="en-US" sz="1984" dirty="0"/>
            </a:p>
          </p:txBody>
        </p:sp>
        <p:sp>
          <p:nvSpPr>
            <p:cNvPr id="11" name="AutoShape 9">
              <a:extLst>
                <a:ext uri="{FF2B5EF4-FFF2-40B4-BE49-F238E27FC236}">
                  <a16:creationId xmlns:a16="http://schemas.microsoft.com/office/drawing/2014/main" id="{6AC7B562-45E8-6274-8241-8F8C48E68E50}"/>
                </a:ext>
              </a:extLst>
            </p:cNvPr>
            <p:cNvSpPr>
              <a:spLocks/>
            </p:cNvSpPr>
            <p:nvPr/>
          </p:nvSpPr>
          <p:spPr bwMode="auto">
            <a:xfrm>
              <a:off x="756497" y="2771880"/>
              <a:ext cx="1832172" cy="6037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397" tIns="50397" rIns="50397" bIns="50397"/>
            <a:lstStyle/>
            <a:p>
              <a:r>
                <a:rPr lang="en-US" sz="3527" dirty="0"/>
                <a:t>Program</a:t>
              </a:r>
              <a:endParaRPr lang="en-US" sz="1984" dirty="0"/>
            </a:p>
          </p:txBody>
        </p:sp>
        <p:sp>
          <p:nvSpPr>
            <p:cNvPr id="12" name="AutoShape 10">
              <a:extLst>
                <a:ext uri="{FF2B5EF4-FFF2-40B4-BE49-F238E27FC236}">
                  <a16:creationId xmlns:a16="http://schemas.microsoft.com/office/drawing/2014/main" id="{C04453CF-7DF6-CDCD-7C53-E50910FC823A}"/>
                </a:ext>
              </a:extLst>
            </p:cNvPr>
            <p:cNvSpPr>
              <a:spLocks/>
            </p:cNvSpPr>
            <p:nvPr/>
          </p:nvSpPr>
          <p:spPr bwMode="auto">
            <a:xfrm>
              <a:off x="7476208" y="2351898"/>
              <a:ext cx="1678470" cy="6037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397" tIns="50397" rIns="50397" bIns="50397"/>
            <a:lstStyle/>
            <a:p>
              <a:r>
                <a:rPr lang="en-US" sz="3527" dirty="0"/>
                <a:t>Output</a:t>
              </a:r>
              <a:endParaRPr lang="en-US" sz="1984" dirty="0"/>
            </a:p>
          </p:txBody>
        </p:sp>
      </p:grpSp>
      <p:grpSp>
        <p:nvGrpSpPr>
          <p:cNvPr id="15" name="Group 14">
            <a:extLst>
              <a:ext uri="{FF2B5EF4-FFF2-40B4-BE49-F238E27FC236}">
                <a16:creationId xmlns:a16="http://schemas.microsoft.com/office/drawing/2014/main" id="{D5D174E5-AAA3-E329-787B-D4774807131F}"/>
              </a:ext>
            </a:extLst>
          </p:cNvPr>
          <p:cNvGrpSpPr/>
          <p:nvPr/>
        </p:nvGrpSpPr>
        <p:grpSpPr>
          <a:xfrm>
            <a:off x="2664575" y="4990182"/>
            <a:ext cx="7482402" cy="1269963"/>
            <a:chOff x="1066799" y="4572000"/>
            <a:chExt cx="7453314" cy="1524000"/>
          </a:xfrm>
        </p:grpSpPr>
        <p:grpSp>
          <p:nvGrpSpPr>
            <p:cNvPr id="16" name="Group 11">
              <a:extLst>
                <a:ext uri="{FF2B5EF4-FFF2-40B4-BE49-F238E27FC236}">
                  <a16:creationId xmlns:a16="http://schemas.microsoft.com/office/drawing/2014/main" id="{11D4FF18-7E7A-6977-555D-8B9BFD867F30}"/>
                </a:ext>
              </a:extLst>
            </p:cNvPr>
            <p:cNvGrpSpPr>
              <a:grpSpLocks/>
            </p:cNvGrpSpPr>
            <p:nvPr/>
          </p:nvGrpSpPr>
          <p:grpSpPr bwMode="auto">
            <a:xfrm>
              <a:off x="3429000" y="4572000"/>
              <a:ext cx="2667000" cy="1524000"/>
              <a:chOff x="0" y="0"/>
              <a:chExt cx="2667000" cy="1524000"/>
            </a:xfrm>
          </p:grpSpPr>
          <p:sp>
            <p:nvSpPr>
              <p:cNvPr id="23" name="AutoShape 12">
                <a:extLst>
                  <a:ext uri="{FF2B5EF4-FFF2-40B4-BE49-F238E27FC236}">
                    <a16:creationId xmlns:a16="http://schemas.microsoft.com/office/drawing/2014/main" id="{F70A5ACE-3986-8611-6653-58C59E2AFA62}"/>
                  </a:ext>
                </a:extLst>
              </p:cNvPr>
              <p:cNvSpPr>
                <a:spLocks/>
              </p:cNvSpPr>
              <p:nvPr/>
            </p:nvSpPr>
            <p:spPr bwMode="auto">
              <a:xfrm>
                <a:off x="0" y="0"/>
                <a:ext cx="2667000" cy="15240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solidFill>
                <a:schemeClr val="accent2"/>
              </a:solidFill>
              <a:ln w="25400" cap="flat" cmpd="sng">
                <a:solidFill>
                  <a:srgbClr val="000000"/>
                </a:solidFill>
                <a:prstDash val="solid"/>
                <a:round/>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endParaRPr lang="en-US" sz="3527" dirty="0"/>
              </a:p>
            </p:txBody>
          </p:sp>
          <p:sp>
            <p:nvSpPr>
              <p:cNvPr id="24" name="AutoShape 13">
                <a:extLst>
                  <a:ext uri="{FF2B5EF4-FFF2-40B4-BE49-F238E27FC236}">
                    <a16:creationId xmlns:a16="http://schemas.microsoft.com/office/drawing/2014/main" id="{0F3C40D4-2601-23A5-CAE5-3E8C7718ED9F}"/>
                  </a:ext>
                </a:extLst>
              </p:cNvPr>
              <p:cNvSpPr>
                <a:spLocks/>
              </p:cNvSpPr>
              <p:nvPr/>
            </p:nvSpPr>
            <p:spPr bwMode="auto">
              <a:xfrm>
                <a:off x="389254" y="487977"/>
                <a:ext cx="1888491" cy="54804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nchor="ctr"/>
              <a:lstStyle/>
              <a:p>
                <a:pPr algn="ctr"/>
                <a:r>
                  <a:rPr lang="en-US" sz="3527"/>
                  <a:t>Computer</a:t>
                </a:r>
                <a:endParaRPr lang="en-US" sz="1984"/>
              </a:p>
            </p:txBody>
          </p:sp>
        </p:grpSp>
        <p:sp>
          <p:nvSpPr>
            <p:cNvPr id="17" name="Line 14">
              <a:extLst>
                <a:ext uri="{FF2B5EF4-FFF2-40B4-BE49-F238E27FC236}">
                  <a16:creationId xmlns:a16="http://schemas.microsoft.com/office/drawing/2014/main" id="{BDB7E4EB-5D06-1B71-2A78-B1711EC8EE0F}"/>
                </a:ext>
              </a:extLst>
            </p:cNvPr>
            <p:cNvSpPr>
              <a:spLocks noChangeShapeType="1"/>
            </p:cNvSpPr>
            <p:nvPr/>
          </p:nvSpPr>
          <p:spPr bwMode="auto">
            <a:xfrm>
              <a:off x="2514600" y="5029200"/>
              <a:ext cx="914400" cy="0"/>
            </a:xfrm>
            <a:prstGeom prst="line">
              <a:avLst/>
            </a:prstGeom>
            <a:noFill/>
            <a:ln w="38100" cap="flat" cmpd="sng">
              <a:solidFill>
                <a:srgbClr val="000000"/>
              </a:solidFill>
              <a:prstDash val="solid"/>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503972"/>
              <a:endParaRPr lang="en-US" sz="1323" dirty="0">
                <a:latin typeface="Helvetica" charset="0"/>
                <a:cs typeface="Helvetica" charset="0"/>
                <a:sym typeface="Helvetica" charset="0"/>
              </a:endParaRPr>
            </a:p>
          </p:txBody>
        </p:sp>
        <p:sp>
          <p:nvSpPr>
            <p:cNvPr id="18" name="Line 15">
              <a:extLst>
                <a:ext uri="{FF2B5EF4-FFF2-40B4-BE49-F238E27FC236}">
                  <a16:creationId xmlns:a16="http://schemas.microsoft.com/office/drawing/2014/main" id="{B92B7FC5-54D4-21FE-AC55-8FA2F209EC9D}"/>
                </a:ext>
              </a:extLst>
            </p:cNvPr>
            <p:cNvSpPr>
              <a:spLocks noChangeShapeType="1"/>
            </p:cNvSpPr>
            <p:nvPr/>
          </p:nvSpPr>
          <p:spPr bwMode="auto">
            <a:xfrm>
              <a:off x="2514600" y="5715000"/>
              <a:ext cx="914400" cy="0"/>
            </a:xfrm>
            <a:prstGeom prst="line">
              <a:avLst/>
            </a:prstGeom>
            <a:noFill/>
            <a:ln w="38100" cap="flat" cmpd="sng">
              <a:solidFill>
                <a:srgbClr val="000000"/>
              </a:solidFill>
              <a:prstDash val="solid"/>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503972"/>
              <a:endParaRPr lang="en-US" sz="1323">
                <a:latin typeface="Helvetica" charset="0"/>
                <a:cs typeface="Helvetica" charset="0"/>
                <a:sym typeface="Helvetica" charset="0"/>
              </a:endParaRPr>
            </a:p>
          </p:txBody>
        </p:sp>
        <p:sp>
          <p:nvSpPr>
            <p:cNvPr id="19" name="Line 16">
              <a:extLst>
                <a:ext uri="{FF2B5EF4-FFF2-40B4-BE49-F238E27FC236}">
                  <a16:creationId xmlns:a16="http://schemas.microsoft.com/office/drawing/2014/main" id="{A763B7B0-B17A-5F95-D1D1-A7655D7ADF95}"/>
                </a:ext>
              </a:extLst>
            </p:cNvPr>
            <p:cNvSpPr>
              <a:spLocks noChangeShapeType="1"/>
            </p:cNvSpPr>
            <p:nvPr/>
          </p:nvSpPr>
          <p:spPr bwMode="auto">
            <a:xfrm>
              <a:off x="6096000" y="5257800"/>
              <a:ext cx="762000" cy="0"/>
            </a:xfrm>
            <a:prstGeom prst="line">
              <a:avLst/>
            </a:prstGeom>
            <a:noFill/>
            <a:ln w="38100" cap="flat" cmpd="sng">
              <a:solidFill>
                <a:srgbClr val="000000"/>
              </a:solidFill>
              <a:prstDash val="solid"/>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p>
              <a:pPr defTabSz="503972"/>
              <a:endParaRPr lang="en-US" sz="1323">
                <a:latin typeface="Helvetica" charset="0"/>
                <a:cs typeface="Helvetica" charset="0"/>
                <a:sym typeface="Helvetica" charset="0"/>
              </a:endParaRPr>
            </a:p>
          </p:txBody>
        </p:sp>
        <p:sp>
          <p:nvSpPr>
            <p:cNvPr id="20" name="AutoShape 17">
              <a:extLst>
                <a:ext uri="{FF2B5EF4-FFF2-40B4-BE49-F238E27FC236}">
                  <a16:creationId xmlns:a16="http://schemas.microsoft.com/office/drawing/2014/main" id="{51017886-A8CD-F77D-0A2C-DDC050EB72CB}"/>
                </a:ext>
              </a:extLst>
            </p:cNvPr>
            <p:cNvSpPr>
              <a:spLocks/>
            </p:cNvSpPr>
            <p:nvPr/>
          </p:nvSpPr>
          <p:spPr bwMode="auto">
            <a:xfrm>
              <a:off x="1431925" y="4664075"/>
              <a:ext cx="962025" cy="547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397" tIns="50397" rIns="50397" bIns="50397"/>
            <a:lstStyle/>
            <a:p>
              <a:r>
                <a:rPr lang="en-US" sz="3527" dirty="0"/>
                <a:t>Data</a:t>
              </a:r>
              <a:endParaRPr lang="en-US" sz="1984" dirty="0"/>
            </a:p>
          </p:txBody>
        </p:sp>
        <p:sp>
          <p:nvSpPr>
            <p:cNvPr id="21" name="AutoShape 18">
              <a:extLst>
                <a:ext uri="{FF2B5EF4-FFF2-40B4-BE49-F238E27FC236}">
                  <a16:creationId xmlns:a16="http://schemas.microsoft.com/office/drawing/2014/main" id="{BBF9FED6-9AC4-C55A-3A87-3023354E15A4}"/>
                </a:ext>
              </a:extLst>
            </p:cNvPr>
            <p:cNvSpPr>
              <a:spLocks/>
            </p:cNvSpPr>
            <p:nvPr/>
          </p:nvSpPr>
          <p:spPr bwMode="auto">
            <a:xfrm>
              <a:off x="1066799" y="5410200"/>
              <a:ext cx="1519752" cy="547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397" tIns="50397" rIns="50397" bIns="50397"/>
            <a:lstStyle/>
            <a:p>
              <a:r>
                <a:rPr lang="en-US" sz="3527" dirty="0"/>
                <a:t>Output</a:t>
              </a:r>
              <a:endParaRPr lang="en-US" sz="1984" dirty="0"/>
            </a:p>
          </p:txBody>
        </p:sp>
        <p:sp>
          <p:nvSpPr>
            <p:cNvPr id="22" name="AutoShape 19">
              <a:extLst>
                <a:ext uri="{FF2B5EF4-FFF2-40B4-BE49-F238E27FC236}">
                  <a16:creationId xmlns:a16="http://schemas.microsoft.com/office/drawing/2014/main" id="{3A859E63-2D03-4F38-4FC6-CF2AC27E9B05}"/>
                </a:ext>
              </a:extLst>
            </p:cNvPr>
            <p:cNvSpPr>
              <a:spLocks/>
            </p:cNvSpPr>
            <p:nvPr/>
          </p:nvSpPr>
          <p:spPr bwMode="auto">
            <a:xfrm>
              <a:off x="6858000" y="4953000"/>
              <a:ext cx="1662113" cy="5476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599"/>
                  </a:lnTo>
                  <a:lnTo>
                    <a:pt x="0" y="21599"/>
                  </a:lnTo>
                  <a:close/>
                </a:path>
              </a:pathLst>
            </a:cu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flat" cmpd="sng">
                  <a:solidFill>
                    <a:srgbClr val="000000"/>
                  </a:solidFill>
                  <a:prstDash val="solid"/>
                  <a:miter lim="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50397" tIns="50397" rIns="50397" bIns="50397"/>
            <a:lstStyle/>
            <a:p>
              <a:r>
                <a:rPr lang="en-US" sz="3527"/>
                <a:t>Program</a:t>
              </a:r>
              <a:endParaRPr lang="en-US" sz="1984"/>
            </a:p>
          </p:txBody>
        </p:sp>
      </p:grpSp>
      <p:sp>
        <p:nvSpPr>
          <p:cNvPr id="25" name="Title 1">
            <a:extLst>
              <a:ext uri="{FF2B5EF4-FFF2-40B4-BE49-F238E27FC236}">
                <a16:creationId xmlns:a16="http://schemas.microsoft.com/office/drawing/2014/main" id="{C131A735-A85E-829E-DBC1-975B5406705B}"/>
              </a:ext>
            </a:extLst>
          </p:cNvPr>
          <p:cNvSpPr txBox="1">
            <a:spLocks/>
          </p:cNvSpPr>
          <p:nvPr/>
        </p:nvSpPr>
        <p:spPr>
          <a:xfrm>
            <a:off x="2133982" y="3984648"/>
            <a:ext cx="8261745" cy="771634"/>
          </a:xfrm>
          <a:prstGeom prst="rect">
            <a:avLst/>
          </a:prstGeom>
        </p:spPr>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t>Machine Learning</a:t>
            </a:r>
          </a:p>
        </p:txBody>
      </p:sp>
      <p:sp>
        <p:nvSpPr>
          <p:cNvPr id="3" name="Rectangle 2">
            <a:extLst>
              <a:ext uri="{FF2B5EF4-FFF2-40B4-BE49-F238E27FC236}">
                <a16:creationId xmlns:a16="http://schemas.microsoft.com/office/drawing/2014/main" id="{907975A3-35A0-40E4-A12F-E02706F3637C}"/>
              </a:ext>
            </a:extLst>
          </p:cNvPr>
          <p:cNvSpPr/>
          <p:nvPr/>
        </p:nvSpPr>
        <p:spPr>
          <a:xfrm>
            <a:off x="1510151" y="1140232"/>
            <a:ext cx="8510909" cy="369332"/>
          </a:xfrm>
          <a:prstGeom prst="rect">
            <a:avLst/>
          </a:prstGeom>
        </p:spPr>
        <p:txBody>
          <a:bodyPr wrap="square">
            <a:spAutoFit/>
          </a:bodyPr>
          <a:lstStyle/>
          <a:p>
            <a:r>
              <a:rPr lang="en-GB" dirty="0"/>
              <a:t>https://www.youtube.com/watch?v=ukzFI9rgwfU&amp;ab_channel=Simplilearn</a:t>
            </a:r>
          </a:p>
        </p:txBody>
      </p:sp>
    </p:spTree>
    <p:extLst>
      <p:ext uri="{BB962C8B-B14F-4D97-AF65-F5344CB8AC3E}">
        <p14:creationId xmlns:p14="http://schemas.microsoft.com/office/powerpoint/2010/main" val="49305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FC6FD-4BAF-961E-517E-F1E126C3FC46}"/>
              </a:ext>
            </a:extLst>
          </p:cNvPr>
          <p:cNvSpPr>
            <a:spLocks noGrp="1"/>
          </p:cNvSpPr>
          <p:nvPr>
            <p:ph type="title"/>
          </p:nvPr>
        </p:nvSpPr>
        <p:spPr/>
        <p:txBody>
          <a:bodyPr/>
          <a:lstStyle/>
          <a:p>
            <a:pPr algn="ctr"/>
            <a:r>
              <a:rPr lang="en-US" dirty="0"/>
              <a:t>Differences between AI and ML</a:t>
            </a:r>
          </a:p>
        </p:txBody>
      </p:sp>
      <p:graphicFrame>
        <p:nvGraphicFramePr>
          <p:cNvPr id="4" name="Table 4">
            <a:extLst>
              <a:ext uri="{FF2B5EF4-FFF2-40B4-BE49-F238E27FC236}">
                <a16:creationId xmlns:a16="http://schemas.microsoft.com/office/drawing/2014/main" id="{26D00C75-43B4-A311-FB36-C1AAC320556E}"/>
              </a:ext>
            </a:extLst>
          </p:cNvPr>
          <p:cNvGraphicFramePr>
            <a:graphicFrameLocks noGrp="1"/>
          </p:cNvGraphicFramePr>
          <p:nvPr>
            <p:ph idx="1"/>
            <p:extLst>
              <p:ext uri="{D42A27DB-BD31-4B8C-83A1-F6EECF244321}">
                <p14:modId xmlns:p14="http://schemas.microsoft.com/office/powerpoint/2010/main" val="473856341"/>
              </p:ext>
            </p:extLst>
          </p:nvPr>
        </p:nvGraphicFramePr>
        <p:xfrm>
          <a:off x="838200" y="2233997"/>
          <a:ext cx="10515600" cy="2804160"/>
        </p:xfrm>
        <a:graphic>
          <a:graphicData uri="http://schemas.openxmlformats.org/drawingml/2006/table">
            <a:tbl>
              <a:tblPr firstRow="1" bandRow="1">
                <a:tableStyleId>{5940675A-B579-460E-94D1-54222C63F5DA}</a:tableStyleId>
              </a:tblPr>
              <a:tblGrid>
                <a:gridCol w="5257800">
                  <a:extLst>
                    <a:ext uri="{9D8B030D-6E8A-4147-A177-3AD203B41FA5}">
                      <a16:colId xmlns:a16="http://schemas.microsoft.com/office/drawing/2014/main" val="2111442893"/>
                    </a:ext>
                  </a:extLst>
                </a:gridCol>
                <a:gridCol w="5257800">
                  <a:extLst>
                    <a:ext uri="{9D8B030D-6E8A-4147-A177-3AD203B41FA5}">
                      <a16:colId xmlns:a16="http://schemas.microsoft.com/office/drawing/2014/main" val="140113332"/>
                    </a:ext>
                  </a:extLst>
                </a:gridCol>
              </a:tblGrid>
              <a:tr h="370840">
                <a:tc>
                  <a:txBody>
                    <a:bodyPr/>
                    <a:lstStyle/>
                    <a:p>
                      <a:pPr algn="ctr"/>
                      <a:r>
                        <a:rPr lang="en-US" sz="2000" b="1" dirty="0"/>
                        <a:t>AI</a:t>
                      </a:r>
                    </a:p>
                  </a:txBody>
                  <a:tcPr/>
                </a:tc>
                <a:tc>
                  <a:txBody>
                    <a:bodyPr/>
                    <a:lstStyle/>
                    <a:p>
                      <a:pPr algn="ctr"/>
                      <a:r>
                        <a:rPr lang="en-US" sz="2000" b="1" dirty="0"/>
                        <a:t>ML</a:t>
                      </a:r>
                    </a:p>
                  </a:txBody>
                  <a:tcPr/>
                </a:tc>
                <a:extLst>
                  <a:ext uri="{0D108BD9-81ED-4DB2-BD59-A6C34878D82A}">
                    <a16:rowId xmlns:a16="http://schemas.microsoft.com/office/drawing/2014/main" val="3024659826"/>
                  </a:ext>
                </a:extLst>
              </a:tr>
              <a:tr h="370840">
                <a:tc>
                  <a:txBody>
                    <a:bodyPr/>
                    <a:lstStyle/>
                    <a:p>
                      <a:r>
                        <a:rPr lang="en-US" sz="2000" dirty="0"/>
                        <a:t>The art of making machines intelligent is AI.</a:t>
                      </a:r>
                    </a:p>
                  </a:txBody>
                  <a:tcPr/>
                </a:tc>
                <a:tc>
                  <a:txBody>
                    <a:bodyPr/>
                    <a:lstStyle/>
                    <a:p>
                      <a:r>
                        <a:rPr lang="en-US" sz="2000" dirty="0"/>
                        <a:t>ML is a part of AI. It is a process of learning from the input data without any help from programming.</a:t>
                      </a:r>
                    </a:p>
                  </a:txBody>
                  <a:tcPr/>
                </a:tc>
                <a:extLst>
                  <a:ext uri="{0D108BD9-81ED-4DB2-BD59-A6C34878D82A}">
                    <a16:rowId xmlns:a16="http://schemas.microsoft.com/office/drawing/2014/main" val="3956483062"/>
                  </a:ext>
                </a:extLst>
              </a:tr>
              <a:tr h="370840">
                <a:tc>
                  <a:txBody>
                    <a:bodyPr/>
                    <a:lstStyle/>
                    <a:p>
                      <a:r>
                        <a:rPr lang="en-US" sz="2000" b="0" i="0" kern="1200" dirty="0">
                          <a:solidFill>
                            <a:schemeClr val="tx1"/>
                          </a:solidFill>
                          <a:effectLst/>
                          <a:latin typeface="+mn-lt"/>
                          <a:ea typeface="+mn-ea"/>
                          <a:cs typeface="+mn-cs"/>
                        </a:rPr>
                        <a:t>AI robots perform tasks to make the system successful rather than training and retraining.</a:t>
                      </a:r>
                      <a:endParaRPr lang="en-US" sz="2000" dirty="0"/>
                    </a:p>
                  </a:txBody>
                  <a:tcPr/>
                </a:tc>
                <a:tc>
                  <a:txBody>
                    <a:bodyPr/>
                    <a:lstStyle/>
                    <a:p>
                      <a:r>
                        <a:rPr lang="en-US" sz="2000" b="0" i="0" kern="1200" dirty="0">
                          <a:solidFill>
                            <a:schemeClr val="tx1"/>
                          </a:solidFill>
                          <a:effectLst/>
                          <a:latin typeface="+mn-lt"/>
                          <a:ea typeface="+mn-ea"/>
                          <a:cs typeface="+mn-cs"/>
                        </a:rPr>
                        <a:t>The machines retrain themselves for accuracy and reduction of error.</a:t>
                      </a:r>
                      <a:endParaRPr lang="en-US" sz="2000" dirty="0"/>
                    </a:p>
                  </a:txBody>
                  <a:tcPr/>
                </a:tc>
                <a:extLst>
                  <a:ext uri="{0D108BD9-81ED-4DB2-BD59-A6C34878D82A}">
                    <a16:rowId xmlns:a16="http://schemas.microsoft.com/office/drawing/2014/main" val="3115711562"/>
                  </a:ext>
                </a:extLst>
              </a:tr>
              <a:tr h="370840">
                <a:tc>
                  <a:txBody>
                    <a:bodyPr/>
                    <a:lstStyle/>
                    <a:p>
                      <a:r>
                        <a:rPr lang="en-US" sz="2000" b="0" i="0" kern="1200" dirty="0">
                          <a:solidFill>
                            <a:schemeClr val="tx1"/>
                          </a:solidFill>
                          <a:effectLst/>
                          <a:latin typeface="+mn-lt"/>
                          <a:ea typeface="+mn-ea"/>
                          <a:cs typeface="+mn-cs"/>
                        </a:rPr>
                        <a:t>AI computers are programmed extensively.</a:t>
                      </a:r>
                      <a:endParaRPr lang="en-US" sz="2000" dirty="0"/>
                    </a:p>
                  </a:txBody>
                  <a:tcPr/>
                </a:tc>
                <a:tc>
                  <a:txBody>
                    <a:bodyPr/>
                    <a:lstStyle/>
                    <a:p>
                      <a:r>
                        <a:rPr lang="en-US" sz="2000" b="0" i="0" kern="1200" dirty="0">
                          <a:solidFill>
                            <a:schemeClr val="tx1"/>
                          </a:solidFill>
                          <a:effectLst/>
                          <a:latin typeface="+mn-lt"/>
                          <a:ea typeface="+mn-ea"/>
                          <a:cs typeface="+mn-cs"/>
                        </a:rPr>
                        <a:t>ML mechanism does not involve programming, rather it learns from data.</a:t>
                      </a:r>
                      <a:endParaRPr lang="en-US" sz="2000" dirty="0"/>
                    </a:p>
                  </a:txBody>
                  <a:tcPr/>
                </a:tc>
                <a:extLst>
                  <a:ext uri="{0D108BD9-81ED-4DB2-BD59-A6C34878D82A}">
                    <a16:rowId xmlns:a16="http://schemas.microsoft.com/office/drawing/2014/main" val="1920281717"/>
                  </a:ext>
                </a:extLst>
              </a:tr>
            </a:tbl>
          </a:graphicData>
        </a:graphic>
      </p:graphicFrame>
    </p:spTree>
    <p:extLst>
      <p:ext uri="{BB962C8B-B14F-4D97-AF65-F5344CB8AC3E}">
        <p14:creationId xmlns:p14="http://schemas.microsoft.com/office/powerpoint/2010/main" val="2230417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9147E-2ECF-2E97-B8C0-62127FCE7611}"/>
              </a:ext>
            </a:extLst>
          </p:cNvPr>
          <p:cNvSpPr>
            <a:spLocks noGrp="1"/>
          </p:cNvSpPr>
          <p:nvPr>
            <p:ph type="title"/>
          </p:nvPr>
        </p:nvSpPr>
        <p:spPr/>
        <p:txBody>
          <a:bodyPr>
            <a:normAutofit/>
          </a:bodyPr>
          <a:lstStyle/>
          <a:p>
            <a:pPr algn="ctr"/>
            <a:r>
              <a:rPr lang="en-US" sz="4400" b="0" strike="noStrike" spc="-1" dirty="0">
                <a:solidFill>
                  <a:srgbClr val="000000"/>
                </a:solidFill>
                <a:uFill>
                  <a:solidFill>
                    <a:srgbClr val="FFFFFF"/>
                  </a:solidFill>
                </a:uFill>
                <a:latin typeface="Arial"/>
              </a:rPr>
              <a:t>What problems solved with machine learning</a:t>
            </a:r>
            <a:endParaRPr lang="en-US" dirty="0"/>
          </a:p>
        </p:txBody>
      </p:sp>
      <p:sp>
        <p:nvSpPr>
          <p:cNvPr id="3" name="Content Placeholder 2">
            <a:extLst>
              <a:ext uri="{FF2B5EF4-FFF2-40B4-BE49-F238E27FC236}">
                <a16:creationId xmlns:a16="http://schemas.microsoft.com/office/drawing/2014/main" id="{B0278B2C-6376-44B8-084E-815FF67EC21F}"/>
              </a:ext>
            </a:extLst>
          </p:cNvPr>
          <p:cNvSpPr>
            <a:spLocks noGrp="1"/>
          </p:cNvSpPr>
          <p:nvPr>
            <p:ph idx="1"/>
          </p:nvPr>
        </p:nvSpPr>
        <p:spPr>
          <a:xfrm>
            <a:off x="838200" y="1825625"/>
            <a:ext cx="10515600" cy="4667250"/>
          </a:xfrm>
        </p:spPr>
        <p:txBody>
          <a:bodyPr>
            <a:noAutofit/>
          </a:bodyPr>
          <a:lstStyle/>
          <a:p>
            <a:pPr>
              <a:lnSpc>
                <a:spcPct val="150000"/>
              </a:lnSpc>
            </a:pPr>
            <a:r>
              <a:rPr lang="en-US" sz="2200" i="0" dirty="0">
                <a:solidFill>
                  <a:srgbClr val="000000"/>
                </a:solidFill>
                <a:effectLst/>
                <a:latin typeface="Times New Roman" panose="02020603050405020304" pitchFamily="18" charset="0"/>
                <a:cs typeface="Times New Roman" panose="02020603050405020304" pitchFamily="18" charset="0"/>
              </a:rPr>
              <a:t>Identifying Spam</a:t>
            </a:r>
            <a:endParaRPr lang="en-US" sz="2200" i="0" dirty="0">
              <a:solidFill>
                <a:srgbClr val="222222"/>
              </a:solidFill>
              <a:effectLst/>
              <a:latin typeface="Times New Roman" panose="02020603050405020304" pitchFamily="18" charset="0"/>
              <a:cs typeface="Times New Roman" panose="02020603050405020304" pitchFamily="18" charset="0"/>
            </a:endParaRPr>
          </a:p>
          <a:p>
            <a:pPr>
              <a:lnSpc>
                <a:spcPct val="150000"/>
              </a:lnSpc>
            </a:pPr>
            <a:r>
              <a:rPr lang="en-US" sz="2200" i="0" dirty="0">
                <a:solidFill>
                  <a:srgbClr val="000000"/>
                </a:solidFill>
                <a:effectLst/>
                <a:latin typeface="Times New Roman" panose="02020603050405020304" pitchFamily="18" charset="0"/>
                <a:cs typeface="Times New Roman" panose="02020603050405020304" pitchFamily="18" charset="0"/>
              </a:rPr>
              <a:t>Making Product Recommendations</a:t>
            </a:r>
            <a:endParaRPr lang="en-US" sz="2200" i="0" dirty="0">
              <a:solidFill>
                <a:srgbClr val="222222"/>
              </a:solidFill>
              <a:effectLst/>
              <a:latin typeface="Times New Roman" panose="02020603050405020304" pitchFamily="18" charset="0"/>
              <a:cs typeface="Times New Roman" panose="02020603050405020304" pitchFamily="18" charset="0"/>
            </a:endParaRPr>
          </a:p>
          <a:p>
            <a:pPr>
              <a:lnSpc>
                <a:spcPct val="150000"/>
              </a:lnSpc>
            </a:pPr>
            <a:r>
              <a:rPr lang="en-US" sz="2200" i="0" dirty="0">
                <a:solidFill>
                  <a:srgbClr val="000000"/>
                </a:solidFill>
                <a:effectLst/>
                <a:latin typeface="Times New Roman" panose="02020603050405020304" pitchFamily="18" charset="0"/>
                <a:cs typeface="Times New Roman" panose="02020603050405020304" pitchFamily="18" charset="0"/>
              </a:rPr>
              <a:t> Image &amp; Video Recognition</a:t>
            </a:r>
            <a:endParaRPr lang="en-US" sz="2200" i="0" dirty="0">
              <a:solidFill>
                <a:srgbClr val="222222"/>
              </a:solidFill>
              <a:effectLst/>
              <a:latin typeface="Times New Roman" panose="02020603050405020304" pitchFamily="18" charset="0"/>
              <a:cs typeface="Times New Roman" panose="02020603050405020304" pitchFamily="18" charset="0"/>
            </a:endParaRPr>
          </a:p>
          <a:p>
            <a:pPr>
              <a:lnSpc>
                <a:spcPct val="150000"/>
              </a:lnSpc>
            </a:pPr>
            <a:r>
              <a:rPr lang="en-US" sz="2200" i="0" dirty="0">
                <a:solidFill>
                  <a:srgbClr val="000000"/>
                </a:solidFill>
                <a:effectLst/>
                <a:latin typeface="Times New Roman" panose="02020603050405020304" pitchFamily="18" charset="0"/>
                <a:cs typeface="Times New Roman" panose="02020603050405020304" pitchFamily="18" charset="0"/>
              </a:rPr>
              <a:t> Fraudulent Transactions</a:t>
            </a:r>
            <a:endParaRPr lang="en-US" sz="2200" i="0" dirty="0">
              <a:solidFill>
                <a:srgbClr val="222222"/>
              </a:solidFill>
              <a:effectLst/>
              <a:latin typeface="Times New Roman" panose="02020603050405020304" pitchFamily="18" charset="0"/>
              <a:cs typeface="Times New Roman" panose="02020603050405020304" pitchFamily="18" charset="0"/>
            </a:endParaRPr>
          </a:p>
          <a:p>
            <a:pPr>
              <a:lnSpc>
                <a:spcPct val="150000"/>
              </a:lnSpc>
            </a:pPr>
            <a:r>
              <a:rPr lang="en-US" sz="2200" i="0" dirty="0">
                <a:solidFill>
                  <a:srgbClr val="000000"/>
                </a:solidFill>
                <a:effectLst/>
                <a:latin typeface="Times New Roman" panose="02020603050405020304" pitchFamily="18" charset="0"/>
                <a:cs typeface="Times New Roman" panose="02020603050405020304" pitchFamily="18" charset="0"/>
              </a:rPr>
              <a:t>Virtual Personal Assistant</a:t>
            </a:r>
            <a:endParaRPr lang="en-US" sz="2200" i="0" dirty="0">
              <a:solidFill>
                <a:srgbClr val="222222"/>
              </a:solidFill>
              <a:effectLst/>
              <a:latin typeface="Times New Roman" panose="02020603050405020304" pitchFamily="18" charset="0"/>
              <a:cs typeface="Times New Roman" panose="02020603050405020304" pitchFamily="18" charset="0"/>
            </a:endParaRPr>
          </a:p>
          <a:p>
            <a:pPr>
              <a:lnSpc>
                <a:spcPct val="150000"/>
              </a:lnSpc>
            </a:pPr>
            <a:r>
              <a:rPr lang="en-US" sz="2200" i="0" dirty="0">
                <a:solidFill>
                  <a:srgbClr val="000000"/>
                </a:solidFill>
                <a:effectLst/>
                <a:latin typeface="Times New Roman" panose="02020603050405020304" pitchFamily="18" charset="0"/>
                <a:cs typeface="Times New Roman" panose="02020603050405020304" pitchFamily="18" charset="0"/>
              </a:rPr>
              <a:t>Customer Service Automation</a:t>
            </a:r>
            <a:endParaRPr lang="en-US" sz="2200" i="0" dirty="0">
              <a:solidFill>
                <a:srgbClr val="222222"/>
              </a:solidFill>
              <a:effectLst/>
              <a:latin typeface="Times New Roman" panose="02020603050405020304" pitchFamily="18" charset="0"/>
              <a:cs typeface="Times New Roman" panose="02020603050405020304" pitchFamily="18" charset="0"/>
            </a:endParaRPr>
          </a:p>
          <a:p>
            <a:pPr marL="0" indent="0">
              <a:lnSpc>
                <a:spcPct val="150000"/>
              </a:lnSpc>
              <a:buNone/>
            </a:pPr>
            <a:endParaRPr lang="en-US" sz="2200" i="0" dirty="0">
              <a:solidFill>
                <a:srgbClr val="222222"/>
              </a:solidFill>
              <a:effectLst/>
              <a:latin typeface="Times New Roman" panose="02020603050405020304" pitchFamily="18" charset="0"/>
              <a:cs typeface="Times New Roman" panose="02020603050405020304" pitchFamily="18" charset="0"/>
            </a:endParaRPr>
          </a:p>
          <a:p>
            <a:pPr>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7138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45589-41EE-A9F3-6E12-30BCC32874D6}"/>
              </a:ext>
            </a:extLst>
          </p:cNvPr>
          <p:cNvSpPr>
            <a:spLocks noGrp="1"/>
          </p:cNvSpPr>
          <p:nvPr>
            <p:ph type="title"/>
          </p:nvPr>
        </p:nvSpPr>
        <p:spPr/>
        <p:txBody>
          <a:bodyPr/>
          <a:lstStyle/>
          <a:p>
            <a:pPr algn="ctr"/>
            <a:r>
              <a:rPr lang="en-US" b="0" i="0" dirty="0">
                <a:solidFill>
                  <a:srgbClr val="16191F"/>
                </a:solidFill>
                <a:effectLst/>
                <a:latin typeface="Amazon Ember"/>
              </a:rPr>
              <a:t>When to Use Machine Learning</a:t>
            </a:r>
            <a:endParaRPr lang="en-US" dirty="0"/>
          </a:p>
        </p:txBody>
      </p:sp>
      <p:sp>
        <p:nvSpPr>
          <p:cNvPr id="3" name="Content Placeholder 2">
            <a:extLst>
              <a:ext uri="{FF2B5EF4-FFF2-40B4-BE49-F238E27FC236}">
                <a16:creationId xmlns:a16="http://schemas.microsoft.com/office/drawing/2014/main" id="{FC89FD52-3ABF-1441-B870-CD7B9A70C8F5}"/>
              </a:ext>
            </a:extLst>
          </p:cNvPr>
          <p:cNvSpPr>
            <a:spLocks noGrp="1"/>
          </p:cNvSpPr>
          <p:nvPr>
            <p:ph idx="1"/>
          </p:nvPr>
        </p:nvSpPr>
        <p:spPr/>
        <p:txBody>
          <a:bodyPr>
            <a:normAutofit/>
          </a:bodyPr>
          <a:lstStyle/>
          <a:p>
            <a:pPr algn="just">
              <a:lnSpc>
                <a:spcPct val="150000"/>
              </a:lnSpc>
            </a:pPr>
            <a:r>
              <a:rPr lang="en-US" sz="2200" b="0" i="0" dirty="0">
                <a:solidFill>
                  <a:srgbClr val="16191F"/>
                </a:solidFill>
                <a:effectLst/>
                <a:latin typeface="Times New Roman" panose="02020603050405020304" pitchFamily="18" charset="0"/>
                <a:cs typeface="Times New Roman" panose="02020603050405020304" pitchFamily="18" charset="0"/>
              </a:rPr>
              <a:t>It is important to remember that ML is not a solution for every type of problem. </a:t>
            </a:r>
          </a:p>
          <a:p>
            <a:pPr algn="just">
              <a:lnSpc>
                <a:spcPct val="150000"/>
              </a:lnSpc>
            </a:pPr>
            <a:r>
              <a:rPr lang="en-US" sz="2200" b="0" i="0" dirty="0">
                <a:solidFill>
                  <a:srgbClr val="16191F"/>
                </a:solidFill>
                <a:effectLst/>
                <a:latin typeface="Times New Roman" panose="02020603050405020304" pitchFamily="18" charset="0"/>
                <a:cs typeface="Times New Roman" panose="02020603050405020304" pitchFamily="18" charset="0"/>
              </a:rPr>
              <a:t>There are certain cases where robust solutions can be developed without using ML techniques. </a:t>
            </a:r>
          </a:p>
          <a:p>
            <a:pPr algn="just">
              <a:lnSpc>
                <a:spcPct val="150000"/>
              </a:lnSpc>
            </a:pPr>
            <a:r>
              <a:rPr lang="en-US" sz="2200" b="0" i="0" dirty="0">
                <a:solidFill>
                  <a:srgbClr val="16191F"/>
                </a:solidFill>
                <a:effectLst/>
                <a:latin typeface="Times New Roman" panose="02020603050405020304" pitchFamily="18" charset="0"/>
                <a:cs typeface="Times New Roman" panose="02020603050405020304" pitchFamily="18" charset="0"/>
              </a:rPr>
              <a:t>For example, you don’t need ML if you can determine a target value by using simple rules, computations, or predetermined steps that can be programmed without needing any data-driven learning.</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3564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92591-5CBC-8D0D-B610-2253CDF243E6}"/>
              </a:ext>
            </a:extLst>
          </p:cNvPr>
          <p:cNvSpPr>
            <a:spLocks noGrp="1"/>
          </p:cNvSpPr>
          <p:nvPr>
            <p:ph type="title"/>
          </p:nvPr>
        </p:nvSpPr>
        <p:spPr/>
        <p:txBody>
          <a:bodyPr/>
          <a:lstStyle/>
          <a:p>
            <a:pPr algn="ctr"/>
            <a:r>
              <a:rPr lang="en-US" dirty="0"/>
              <a:t>Grading</a:t>
            </a:r>
          </a:p>
        </p:txBody>
      </p:sp>
      <p:graphicFrame>
        <p:nvGraphicFramePr>
          <p:cNvPr id="4" name="Content Placeholder 12">
            <a:extLst>
              <a:ext uri="{FF2B5EF4-FFF2-40B4-BE49-F238E27FC236}">
                <a16:creationId xmlns:a16="http://schemas.microsoft.com/office/drawing/2014/main" id="{6D62BF58-AC3C-F56D-8D8A-ABB101C021B0}"/>
              </a:ext>
            </a:extLst>
          </p:cNvPr>
          <p:cNvGraphicFramePr>
            <a:graphicFrameLocks noGrp="1"/>
          </p:cNvGraphicFramePr>
          <p:nvPr>
            <p:ph idx="1"/>
            <p:extLst>
              <p:ext uri="{D42A27DB-BD31-4B8C-83A1-F6EECF244321}">
                <p14:modId xmlns:p14="http://schemas.microsoft.com/office/powerpoint/2010/main" val="3653816309"/>
              </p:ext>
            </p:extLst>
          </p:nvPr>
        </p:nvGraphicFramePr>
        <p:xfrm>
          <a:off x="2066277" y="1924235"/>
          <a:ext cx="8059445" cy="1706880"/>
        </p:xfrm>
        <a:graphic>
          <a:graphicData uri="http://schemas.openxmlformats.org/drawingml/2006/table">
            <a:tbl>
              <a:tblPr firstRow="1" bandRow="1">
                <a:tableStyleId>{8A107856-5554-42FB-B03E-39F5DBC370BA}</a:tableStyleId>
              </a:tblPr>
              <a:tblGrid>
                <a:gridCol w="3982745">
                  <a:extLst>
                    <a:ext uri="{9D8B030D-6E8A-4147-A177-3AD203B41FA5}">
                      <a16:colId xmlns:a16="http://schemas.microsoft.com/office/drawing/2014/main" val="20000"/>
                    </a:ext>
                  </a:extLst>
                </a:gridCol>
                <a:gridCol w="4076700">
                  <a:extLst>
                    <a:ext uri="{9D8B030D-6E8A-4147-A177-3AD203B41FA5}">
                      <a16:colId xmlns:a16="http://schemas.microsoft.com/office/drawing/2014/main" val="20001"/>
                    </a:ext>
                  </a:extLst>
                </a:gridCol>
              </a:tblGrid>
              <a:tr h="370840">
                <a:tc>
                  <a:txBody>
                    <a:bodyPr/>
                    <a:lstStyle/>
                    <a:p>
                      <a:pPr algn="l" fontAlgn="b"/>
                      <a:r>
                        <a:rPr lang="en-US" sz="2800" b="1" u="none" strike="noStrike" dirty="0">
                          <a:effectLst/>
                        </a:rPr>
                        <a:t>Attendance</a:t>
                      </a:r>
                      <a:endParaRPr lang="en-US" sz="2800" b="1" i="0" u="none" strike="noStrike" dirty="0">
                        <a:solidFill>
                          <a:srgbClr val="000000"/>
                        </a:solidFill>
                        <a:effectLst/>
                        <a:latin typeface="Calibri"/>
                      </a:endParaRPr>
                    </a:p>
                  </a:txBody>
                  <a:tcPr marL="0" marR="0" marT="0" marB="0" anchor="b"/>
                </a:tc>
                <a:tc>
                  <a:txBody>
                    <a:bodyPr/>
                    <a:lstStyle/>
                    <a:p>
                      <a:pPr algn="r" fontAlgn="b"/>
                      <a:r>
                        <a:rPr lang="en-US" sz="2800" b="0" u="none" strike="noStrike" dirty="0">
                          <a:effectLst/>
                        </a:rPr>
                        <a:t>10%</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370840">
                <a:tc>
                  <a:txBody>
                    <a:bodyPr/>
                    <a:lstStyle/>
                    <a:p>
                      <a:pPr algn="l" fontAlgn="b"/>
                      <a:r>
                        <a:rPr lang="en-US" sz="2800" b="1" u="none" strike="noStrike" dirty="0">
                          <a:effectLst/>
                        </a:rPr>
                        <a:t>Midterm Exam</a:t>
                      </a:r>
                      <a:endParaRPr lang="en-US" sz="2800" b="1" i="0" u="none" strike="noStrike" dirty="0">
                        <a:solidFill>
                          <a:srgbClr val="000000"/>
                        </a:solidFill>
                        <a:effectLst/>
                        <a:latin typeface="Calibri"/>
                      </a:endParaRPr>
                    </a:p>
                  </a:txBody>
                  <a:tcPr marL="0" marR="0" marT="0" marB="0" anchor="b"/>
                </a:tc>
                <a:tc>
                  <a:txBody>
                    <a:bodyPr/>
                    <a:lstStyle/>
                    <a:p>
                      <a:pPr algn="r" fontAlgn="b"/>
                      <a:r>
                        <a:rPr lang="en-US" sz="2800" u="none" strike="noStrike" dirty="0">
                          <a:effectLst/>
                        </a:rPr>
                        <a:t>30%</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1"/>
                  </a:ext>
                </a:extLst>
              </a:tr>
              <a:tr h="370840">
                <a:tc>
                  <a:txBody>
                    <a:bodyPr/>
                    <a:lstStyle/>
                    <a:p>
                      <a:pPr algn="l" fontAlgn="b"/>
                      <a:r>
                        <a:rPr lang="en-US" sz="2800" b="1" i="0" u="none" strike="noStrike" dirty="0">
                          <a:solidFill>
                            <a:srgbClr val="000000"/>
                          </a:solidFill>
                          <a:effectLst/>
                          <a:latin typeface="Calibri"/>
                        </a:rPr>
                        <a:t>Assignments</a:t>
                      </a:r>
                    </a:p>
                  </a:txBody>
                  <a:tcPr marL="0" marR="0" marT="0" marB="0" anchor="b"/>
                </a:tc>
                <a:tc>
                  <a:txBody>
                    <a:bodyPr/>
                    <a:lstStyle/>
                    <a:p>
                      <a:pPr algn="r" fontAlgn="b"/>
                      <a:r>
                        <a:rPr lang="en-US" sz="2800" u="none" strike="noStrike" dirty="0">
                          <a:effectLst/>
                        </a:rPr>
                        <a:t>20%</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2"/>
                  </a:ext>
                </a:extLst>
              </a:tr>
              <a:tr h="370840">
                <a:tc>
                  <a:txBody>
                    <a:bodyPr/>
                    <a:lstStyle/>
                    <a:p>
                      <a:pPr algn="l" fontAlgn="b"/>
                      <a:r>
                        <a:rPr lang="en-US" sz="2800" b="1" u="none" strike="noStrike" dirty="0">
                          <a:effectLst/>
                        </a:rPr>
                        <a:t>Final exam</a:t>
                      </a:r>
                      <a:endParaRPr lang="en-US" sz="2800" b="1" i="0" u="none" strike="noStrike" dirty="0">
                        <a:solidFill>
                          <a:srgbClr val="000000"/>
                        </a:solidFill>
                        <a:effectLst/>
                        <a:latin typeface="Calibri"/>
                      </a:endParaRPr>
                    </a:p>
                  </a:txBody>
                  <a:tcPr marL="0" marR="0" marT="0" marB="0" anchor="b"/>
                </a:tc>
                <a:tc>
                  <a:txBody>
                    <a:bodyPr/>
                    <a:lstStyle/>
                    <a:p>
                      <a:pPr algn="r" fontAlgn="b"/>
                      <a:r>
                        <a:rPr lang="en-US" sz="2800" u="none" strike="noStrike" dirty="0">
                          <a:effectLst/>
                        </a:rPr>
                        <a:t>40%</a:t>
                      </a:r>
                      <a:endParaRPr lang="en-US" sz="28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F3325993-CFB1-7D28-F3B0-F2178C591D1D}"/>
              </a:ext>
            </a:extLst>
          </p:cNvPr>
          <p:cNvSpPr txBox="1"/>
          <p:nvPr/>
        </p:nvSpPr>
        <p:spPr>
          <a:xfrm>
            <a:off x="838200" y="4340544"/>
            <a:ext cx="11600896" cy="1133965"/>
          </a:xfrm>
          <a:prstGeom prst="rect">
            <a:avLst/>
          </a:prstGeom>
          <a:noFill/>
        </p:spPr>
        <p:txBody>
          <a:bodyPr wrap="square">
            <a:spAutoFit/>
          </a:bodyPr>
          <a:lstStyle/>
          <a:p>
            <a:pPr lvl="1">
              <a:lnSpc>
                <a:spcPct val="150000"/>
              </a:lnSpc>
            </a:pPr>
            <a:r>
              <a:rPr lang="en-US" sz="2400" b="1" dirty="0">
                <a:latin typeface="Times New Roman" panose="02020603050405020304" pitchFamily="18" charset="0"/>
                <a:cs typeface="Times New Roman" panose="02020603050405020304" pitchFamily="18" charset="0"/>
              </a:rPr>
              <a:t>Homework and Programming projects will be posted online on the class webpage</a:t>
            </a:r>
          </a:p>
          <a:p>
            <a:pPr lvl="1">
              <a:lnSpc>
                <a:spcPct val="150000"/>
              </a:lnSpc>
            </a:pPr>
            <a:r>
              <a:rPr lang="en-US" sz="2400" b="1" dirty="0">
                <a:latin typeface="Times New Roman" panose="02020603050405020304" pitchFamily="18" charset="0"/>
                <a:cs typeface="Times New Roman" panose="02020603050405020304" pitchFamily="18" charset="0"/>
              </a:rPr>
              <a:t>Those who </a:t>
            </a:r>
            <a:r>
              <a:rPr lang="en-US" sz="2400" b="1" dirty="0">
                <a:solidFill>
                  <a:srgbClr val="FF0000"/>
                </a:solidFill>
                <a:latin typeface="Times New Roman" panose="02020603050405020304" pitchFamily="18" charset="0"/>
                <a:cs typeface="Times New Roman" panose="02020603050405020304" pitchFamily="18" charset="0"/>
              </a:rPr>
              <a:t>miss 4</a:t>
            </a:r>
            <a:r>
              <a:rPr lang="en-US" sz="2400" b="1" dirty="0">
                <a:latin typeface="Times New Roman" panose="02020603050405020304" pitchFamily="18" charset="0"/>
                <a:cs typeface="Times New Roman" panose="02020603050405020304" pitchFamily="18" charset="0"/>
              </a:rPr>
              <a:t> classes will be awarded </a:t>
            </a:r>
            <a:r>
              <a:rPr lang="en-US" sz="2400" b="1" dirty="0">
                <a:solidFill>
                  <a:srgbClr val="FF0000"/>
                </a:solidFill>
                <a:latin typeface="Times New Roman" panose="02020603050405020304" pitchFamily="18" charset="0"/>
                <a:cs typeface="Times New Roman" panose="02020603050405020304" pitchFamily="18" charset="0"/>
              </a:rPr>
              <a:t>F</a:t>
            </a:r>
          </a:p>
        </p:txBody>
      </p:sp>
    </p:spTree>
    <p:extLst>
      <p:ext uri="{BB962C8B-B14F-4D97-AF65-F5344CB8AC3E}">
        <p14:creationId xmlns:p14="http://schemas.microsoft.com/office/powerpoint/2010/main" val="1270073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8A2C-8954-2781-FB5D-7262115BB2E6}"/>
              </a:ext>
            </a:extLst>
          </p:cNvPr>
          <p:cNvSpPr>
            <a:spLocks noGrp="1"/>
          </p:cNvSpPr>
          <p:nvPr>
            <p:ph type="title"/>
          </p:nvPr>
        </p:nvSpPr>
        <p:spPr>
          <a:xfrm>
            <a:off x="838200" y="365126"/>
            <a:ext cx="10515600" cy="1010914"/>
          </a:xfrm>
        </p:spPr>
        <p:txBody>
          <a:bodyPr/>
          <a:lstStyle/>
          <a:p>
            <a:pPr algn="ctr"/>
            <a:r>
              <a:rPr lang="en-US" b="0" i="0" dirty="0">
                <a:solidFill>
                  <a:srgbClr val="16191F"/>
                </a:solidFill>
                <a:effectLst/>
                <a:latin typeface="Amazon Ember"/>
              </a:rPr>
              <a:t>When to Use Machine Learning</a:t>
            </a:r>
            <a:endParaRPr lang="en-US" dirty="0"/>
          </a:p>
        </p:txBody>
      </p:sp>
      <p:sp>
        <p:nvSpPr>
          <p:cNvPr id="3" name="Content Placeholder 2">
            <a:extLst>
              <a:ext uri="{FF2B5EF4-FFF2-40B4-BE49-F238E27FC236}">
                <a16:creationId xmlns:a16="http://schemas.microsoft.com/office/drawing/2014/main" id="{12D497F2-74CF-443D-EDE8-2E1FFDA60E3B}"/>
              </a:ext>
            </a:extLst>
          </p:cNvPr>
          <p:cNvSpPr>
            <a:spLocks noGrp="1"/>
          </p:cNvSpPr>
          <p:nvPr>
            <p:ph idx="1"/>
          </p:nvPr>
        </p:nvSpPr>
        <p:spPr>
          <a:xfrm>
            <a:off x="838200" y="1260630"/>
            <a:ext cx="10515600" cy="4916334"/>
          </a:xfrm>
        </p:spPr>
        <p:txBody>
          <a:bodyPr>
            <a:noAutofit/>
          </a:bodyPr>
          <a:lstStyle/>
          <a:p>
            <a:pPr algn="just">
              <a:lnSpc>
                <a:spcPct val="150000"/>
              </a:lnSpc>
            </a:pPr>
            <a:r>
              <a:rPr lang="en-US" sz="2200" b="0" i="0" dirty="0">
                <a:solidFill>
                  <a:srgbClr val="16191F"/>
                </a:solidFill>
                <a:effectLst/>
                <a:latin typeface="Times New Roman" panose="02020603050405020304" pitchFamily="18" charset="0"/>
                <a:cs typeface="Times New Roman" panose="02020603050405020304" pitchFamily="18" charset="0"/>
              </a:rPr>
              <a:t>Use machine learning for the following situations:</a:t>
            </a:r>
          </a:p>
          <a:p>
            <a:pPr lvl="1" algn="just">
              <a:lnSpc>
                <a:spcPct val="150000"/>
              </a:lnSpc>
            </a:pPr>
            <a:r>
              <a:rPr lang="en-US" sz="2200" b="1" i="1" dirty="0">
                <a:effectLst/>
                <a:latin typeface="Times New Roman" panose="02020603050405020304" pitchFamily="18" charset="0"/>
                <a:cs typeface="Times New Roman" panose="02020603050405020304" pitchFamily="18" charset="0"/>
              </a:rPr>
              <a:t>You cannot code the rules</a:t>
            </a:r>
            <a:r>
              <a:rPr lang="en-US" sz="2200" b="0" i="1" dirty="0">
                <a:solidFill>
                  <a:srgbClr val="16191F"/>
                </a:solidFill>
                <a:effectLst/>
                <a:latin typeface="Times New Roman" panose="02020603050405020304" pitchFamily="18" charset="0"/>
                <a:cs typeface="Times New Roman" panose="02020603050405020304" pitchFamily="18" charset="0"/>
              </a:rPr>
              <a:t>:</a:t>
            </a:r>
            <a:r>
              <a:rPr lang="en-US" sz="2200" b="0" i="0" dirty="0">
                <a:solidFill>
                  <a:srgbClr val="16191F"/>
                </a:solidFill>
                <a:effectLst/>
                <a:latin typeface="Times New Roman" panose="02020603050405020304" pitchFamily="18" charset="0"/>
                <a:cs typeface="Times New Roman" panose="02020603050405020304" pitchFamily="18" charset="0"/>
              </a:rPr>
              <a:t> Many human tasks (such as recognizing whether an email is spam or not spam) cannot be adequately solved using a simple (deterministic), rule-based solution. A large number of factors could influence the answer. When rules depend on too many factors and many of these rules overlap or need to be tuned very finely, it soon becomes difficult for a human to accurately code the rules. You can use ML to effectively solve this problem.</a:t>
            </a:r>
          </a:p>
          <a:p>
            <a:pPr lvl="1" algn="just">
              <a:lnSpc>
                <a:spcPct val="150000"/>
              </a:lnSpc>
            </a:pPr>
            <a:r>
              <a:rPr lang="en-US" sz="2200" b="1" i="1" dirty="0">
                <a:solidFill>
                  <a:srgbClr val="16191F"/>
                </a:solidFill>
                <a:effectLst/>
                <a:latin typeface="Times New Roman" panose="02020603050405020304" pitchFamily="18" charset="0"/>
                <a:cs typeface="Times New Roman" panose="02020603050405020304" pitchFamily="18" charset="0"/>
              </a:rPr>
              <a:t>You cannot scale</a:t>
            </a:r>
            <a:r>
              <a:rPr lang="en-US" sz="2200" b="0" i="1" dirty="0">
                <a:solidFill>
                  <a:srgbClr val="16191F"/>
                </a:solidFill>
                <a:effectLst/>
                <a:latin typeface="Times New Roman" panose="02020603050405020304" pitchFamily="18" charset="0"/>
                <a:cs typeface="Times New Roman" panose="02020603050405020304" pitchFamily="18" charset="0"/>
              </a:rPr>
              <a:t>:</a:t>
            </a:r>
            <a:r>
              <a:rPr lang="en-US" sz="2200" b="0" i="0" dirty="0">
                <a:solidFill>
                  <a:srgbClr val="16191F"/>
                </a:solidFill>
                <a:effectLst/>
                <a:latin typeface="Times New Roman" panose="02020603050405020304" pitchFamily="18" charset="0"/>
                <a:cs typeface="Times New Roman" panose="02020603050405020304" pitchFamily="18" charset="0"/>
              </a:rPr>
              <a:t> You might be able to manually recognize a few hundred emails and decide whether they are spam or not. However, this task becomes tedious for millions of emails. ML solutions are effective at handling large-scale problems.</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0215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54BE-3427-D798-2549-D9D1ABA92A0F}"/>
              </a:ext>
            </a:extLst>
          </p:cNvPr>
          <p:cNvSpPr>
            <a:spLocks noGrp="1"/>
          </p:cNvSpPr>
          <p:nvPr>
            <p:ph type="title"/>
          </p:nvPr>
        </p:nvSpPr>
        <p:spPr/>
        <p:txBody>
          <a:bodyPr/>
          <a:lstStyle/>
          <a:p>
            <a:pPr algn="ctr"/>
            <a:r>
              <a:rPr lang="en-US" dirty="0"/>
              <a:t>The essence of machine learning</a:t>
            </a:r>
          </a:p>
        </p:txBody>
      </p:sp>
      <p:sp>
        <p:nvSpPr>
          <p:cNvPr id="4" name="Text Placeholder 2">
            <a:extLst>
              <a:ext uri="{FF2B5EF4-FFF2-40B4-BE49-F238E27FC236}">
                <a16:creationId xmlns:a16="http://schemas.microsoft.com/office/drawing/2014/main" id="{5A984B37-4F13-47C6-7C49-7CB60936F2C4}"/>
              </a:ext>
            </a:extLst>
          </p:cNvPr>
          <p:cNvSpPr txBox="1">
            <a:spLocks/>
          </p:cNvSpPr>
          <p:nvPr/>
        </p:nvSpPr>
        <p:spPr>
          <a:xfrm>
            <a:off x="504000" y="1769040"/>
            <a:ext cx="9071640" cy="183280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lvl="1" indent="-285750">
              <a:buFont typeface="Arial" panose="020B0604020202020204" pitchFamily="34" charset="0"/>
              <a:buChar char="•"/>
            </a:pPr>
            <a:r>
              <a:rPr lang="en-US" sz="2800" kern="0" dirty="0">
                <a:solidFill>
                  <a:sysClr val="windowText" lastClr="000000"/>
                </a:solidFill>
              </a:rPr>
              <a:t>A pattern exists</a:t>
            </a:r>
          </a:p>
          <a:p>
            <a:pPr marL="285750" lvl="1" indent="-285750">
              <a:buFont typeface="Arial" panose="020B0604020202020204" pitchFamily="34" charset="0"/>
              <a:buChar char="•"/>
            </a:pPr>
            <a:r>
              <a:rPr lang="en-US" sz="2800" kern="0" dirty="0">
                <a:solidFill>
                  <a:sysClr val="windowText" lastClr="000000"/>
                </a:solidFill>
              </a:rPr>
              <a:t>We cannot express it programmatically</a:t>
            </a:r>
          </a:p>
          <a:p>
            <a:pPr marL="285750" lvl="1" indent="-285750">
              <a:buFont typeface="Arial" panose="020B0604020202020204" pitchFamily="34" charset="0"/>
              <a:buChar char="•"/>
            </a:pPr>
            <a:r>
              <a:rPr lang="en-US" sz="2800" kern="0" dirty="0">
                <a:solidFill>
                  <a:sysClr val="windowText" lastClr="000000"/>
                </a:solidFill>
              </a:rPr>
              <a:t>We have data on it</a:t>
            </a:r>
          </a:p>
        </p:txBody>
      </p:sp>
      <p:pic>
        <p:nvPicPr>
          <p:cNvPr id="8194" name="Picture 2" descr="Machine learning revolution is still some way off | Financial Times">
            <a:extLst>
              <a:ext uri="{FF2B5EF4-FFF2-40B4-BE49-F238E27FC236}">
                <a16:creationId xmlns:a16="http://schemas.microsoft.com/office/drawing/2014/main" id="{1D2C7171-37B5-1A26-25DA-F8656ECA75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971059"/>
            <a:ext cx="4370932" cy="2456373"/>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8202" name="Picture 10" descr="Neural Networks From Scratch - victorzhou.com">
            <a:extLst>
              <a:ext uri="{FF2B5EF4-FFF2-40B4-BE49-F238E27FC236}">
                <a16:creationId xmlns:a16="http://schemas.microsoft.com/office/drawing/2014/main" id="{748E6373-696F-D658-BBB4-38C38A0C50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46884" y="3680196"/>
            <a:ext cx="5750312" cy="2875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769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5181C-8538-90C2-36BA-1D4E3338DE83}"/>
              </a:ext>
            </a:extLst>
          </p:cNvPr>
          <p:cNvSpPr>
            <a:spLocks noGrp="1"/>
          </p:cNvSpPr>
          <p:nvPr>
            <p:ph type="title"/>
          </p:nvPr>
        </p:nvSpPr>
        <p:spPr/>
        <p:txBody>
          <a:bodyPr/>
          <a:lstStyle/>
          <a:p>
            <a:pPr algn="ctr"/>
            <a:r>
              <a:rPr lang="en-US" dirty="0"/>
              <a:t>ML representation </a:t>
            </a:r>
          </a:p>
        </p:txBody>
      </p:sp>
      <p:sp>
        <p:nvSpPr>
          <p:cNvPr id="3" name="Content Placeholder 2">
            <a:extLst>
              <a:ext uri="{FF2B5EF4-FFF2-40B4-BE49-F238E27FC236}">
                <a16:creationId xmlns:a16="http://schemas.microsoft.com/office/drawing/2014/main" id="{CB57A9EA-3426-BC3B-DC8E-A260B1466209}"/>
              </a:ext>
            </a:extLst>
          </p:cNvPr>
          <p:cNvSpPr>
            <a:spLocks noGrp="1"/>
          </p:cNvSpPr>
          <p:nvPr>
            <p:ph idx="1"/>
          </p:nvPr>
        </p:nvSpPr>
        <p:spPr/>
        <p:txBody>
          <a:bodyPr>
            <a:normAutofit/>
          </a:bodyPr>
          <a:lstStyle/>
          <a:p>
            <a:pPr marL="457200" indent="-45720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Every machine learning algorithm has three components:</a:t>
            </a:r>
          </a:p>
          <a:p>
            <a:pPr marL="720000" lvl="1"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Representation / Model Class</a:t>
            </a:r>
          </a:p>
          <a:p>
            <a:pPr marL="720000" lvl="1"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Evaluation / Objective Function</a:t>
            </a:r>
          </a:p>
          <a:p>
            <a:pPr marL="720000" lvl="1" indent="-4572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Optimization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008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7B5C1-5759-304E-67EF-FAA4CAE18F43}"/>
              </a:ext>
            </a:extLst>
          </p:cNvPr>
          <p:cNvSpPr>
            <a:spLocks noGrp="1"/>
          </p:cNvSpPr>
          <p:nvPr>
            <p:ph type="title"/>
          </p:nvPr>
        </p:nvSpPr>
        <p:spPr>
          <a:xfrm>
            <a:off x="838200" y="365126"/>
            <a:ext cx="10515600" cy="939892"/>
          </a:xfrm>
        </p:spPr>
        <p:txBody>
          <a:bodyPr/>
          <a:lstStyle/>
          <a:p>
            <a:pPr algn="ctr"/>
            <a:r>
              <a:rPr lang="en-US" dirty="0"/>
              <a:t>Where does ML fit in?</a:t>
            </a:r>
          </a:p>
        </p:txBody>
      </p:sp>
      <p:sp>
        <p:nvSpPr>
          <p:cNvPr id="4" name="Oval 3">
            <a:extLst>
              <a:ext uri="{FF2B5EF4-FFF2-40B4-BE49-F238E27FC236}">
                <a16:creationId xmlns:a16="http://schemas.microsoft.com/office/drawing/2014/main" id="{B3D29A5C-035C-922F-B0B1-97E52F0279F0}"/>
              </a:ext>
            </a:extLst>
          </p:cNvPr>
          <p:cNvSpPr/>
          <p:nvPr/>
        </p:nvSpPr>
        <p:spPr>
          <a:xfrm>
            <a:off x="8646666" y="1575014"/>
            <a:ext cx="2343150" cy="145118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Applied Math</a:t>
            </a:r>
          </a:p>
        </p:txBody>
      </p:sp>
      <p:sp>
        <p:nvSpPr>
          <p:cNvPr id="5" name="Oval 4">
            <a:extLst>
              <a:ext uri="{FF2B5EF4-FFF2-40B4-BE49-F238E27FC236}">
                <a16:creationId xmlns:a16="http://schemas.microsoft.com/office/drawing/2014/main" id="{5D564FA2-9798-D142-DB2C-83D565E14425}"/>
              </a:ext>
            </a:extLst>
          </p:cNvPr>
          <p:cNvSpPr/>
          <p:nvPr/>
        </p:nvSpPr>
        <p:spPr>
          <a:xfrm>
            <a:off x="1727112" y="1575014"/>
            <a:ext cx="2449136" cy="145118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Biology</a:t>
            </a:r>
          </a:p>
          <a:p>
            <a:pPr algn="ctr"/>
            <a:r>
              <a:rPr lang="en-US" sz="2200" dirty="0">
                <a:solidFill>
                  <a:schemeClr val="tx1"/>
                </a:solidFill>
              </a:rPr>
              <a:t>Neuroscience</a:t>
            </a:r>
          </a:p>
        </p:txBody>
      </p:sp>
      <p:sp>
        <p:nvSpPr>
          <p:cNvPr id="6" name="Oval 5">
            <a:extLst>
              <a:ext uri="{FF2B5EF4-FFF2-40B4-BE49-F238E27FC236}">
                <a16:creationId xmlns:a16="http://schemas.microsoft.com/office/drawing/2014/main" id="{696A61A1-F0C1-FA8E-FAFC-74F64D38FC15}"/>
              </a:ext>
            </a:extLst>
          </p:cNvPr>
          <p:cNvSpPr/>
          <p:nvPr/>
        </p:nvSpPr>
        <p:spPr>
          <a:xfrm>
            <a:off x="1833098" y="4643594"/>
            <a:ext cx="2343150" cy="145118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Computer Science</a:t>
            </a:r>
          </a:p>
        </p:txBody>
      </p:sp>
      <p:sp>
        <p:nvSpPr>
          <p:cNvPr id="7" name="Oval 6">
            <a:extLst>
              <a:ext uri="{FF2B5EF4-FFF2-40B4-BE49-F238E27FC236}">
                <a16:creationId xmlns:a16="http://schemas.microsoft.com/office/drawing/2014/main" id="{4550B525-F875-BDCE-26B7-BF779F99A921}"/>
              </a:ext>
            </a:extLst>
          </p:cNvPr>
          <p:cNvSpPr/>
          <p:nvPr/>
        </p:nvSpPr>
        <p:spPr>
          <a:xfrm>
            <a:off x="8646666" y="4643594"/>
            <a:ext cx="2343150" cy="1451185"/>
          </a:xfrm>
          <a:prstGeom prst="ellipse">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solidFill>
              </a:rPr>
              <a:t>Statistics</a:t>
            </a:r>
          </a:p>
        </p:txBody>
      </p:sp>
      <p:sp>
        <p:nvSpPr>
          <p:cNvPr id="8" name="Oval 7">
            <a:extLst>
              <a:ext uri="{FF2B5EF4-FFF2-40B4-BE49-F238E27FC236}">
                <a16:creationId xmlns:a16="http://schemas.microsoft.com/office/drawing/2014/main" id="{AE79CC87-0AD2-C48C-C7AD-78F7064FCBDA}"/>
              </a:ext>
            </a:extLst>
          </p:cNvPr>
          <p:cNvSpPr/>
          <p:nvPr/>
        </p:nvSpPr>
        <p:spPr>
          <a:xfrm>
            <a:off x="5288786" y="3192408"/>
            <a:ext cx="2343150" cy="1451185"/>
          </a:xfrm>
          <a:prstGeom prst="ellipse">
            <a:avLst/>
          </a:prstGeom>
          <a:solidFill>
            <a:srgbClr val="0070C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Machine Learning</a:t>
            </a:r>
          </a:p>
        </p:txBody>
      </p:sp>
      <p:sp>
        <p:nvSpPr>
          <p:cNvPr id="13" name="Isosceles Triangle 12">
            <a:extLst>
              <a:ext uri="{FF2B5EF4-FFF2-40B4-BE49-F238E27FC236}">
                <a16:creationId xmlns:a16="http://schemas.microsoft.com/office/drawing/2014/main" id="{0615B8EA-9BF4-9965-9AB9-5B0757C777F4}"/>
              </a:ext>
            </a:extLst>
          </p:cNvPr>
          <p:cNvSpPr/>
          <p:nvPr/>
        </p:nvSpPr>
        <p:spPr>
          <a:xfrm rot="7727807">
            <a:off x="4332747" y="2814221"/>
            <a:ext cx="905523" cy="614779"/>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Isosceles Triangle 13">
            <a:extLst>
              <a:ext uri="{FF2B5EF4-FFF2-40B4-BE49-F238E27FC236}">
                <a16:creationId xmlns:a16="http://schemas.microsoft.com/office/drawing/2014/main" id="{1163FCF3-6757-94F2-49CC-09D2D4286089}"/>
              </a:ext>
            </a:extLst>
          </p:cNvPr>
          <p:cNvSpPr/>
          <p:nvPr/>
        </p:nvSpPr>
        <p:spPr>
          <a:xfrm rot="4533603">
            <a:off x="4315710" y="4638580"/>
            <a:ext cx="905523" cy="614779"/>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9DCD4BB2-F547-8548-26E2-39300F168643}"/>
              </a:ext>
            </a:extLst>
          </p:cNvPr>
          <p:cNvSpPr/>
          <p:nvPr/>
        </p:nvSpPr>
        <p:spPr>
          <a:xfrm rot="14538711">
            <a:off x="7748810" y="2885018"/>
            <a:ext cx="905523" cy="614779"/>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ADE4AE8B-4BAE-A381-37AB-4A33EE91B77F}"/>
              </a:ext>
            </a:extLst>
          </p:cNvPr>
          <p:cNvSpPr/>
          <p:nvPr/>
        </p:nvSpPr>
        <p:spPr>
          <a:xfrm rot="17672589">
            <a:off x="7686540" y="4606709"/>
            <a:ext cx="905523" cy="614779"/>
          </a:xfrm>
          <a:prstGeom prst="triangl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4648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74D1C-7F6A-7B96-9CA6-0ED05B0173E5}"/>
              </a:ext>
            </a:extLst>
          </p:cNvPr>
          <p:cNvSpPr>
            <a:spLocks noGrp="1"/>
          </p:cNvSpPr>
          <p:nvPr>
            <p:ph type="title"/>
          </p:nvPr>
        </p:nvSpPr>
        <p:spPr/>
        <p:txBody>
          <a:bodyPr/>
          <a:lstStyle/>
          <a:p>
            <a:pPr algn="ctr"/>
            <a:r>
              <a:rPr lang="en-US" b="0" i="0" dirty="0">
                <a:effectLst/>
                <a:latin typeface="erdana"/>
              </a:rPr>
              <a:t>Applications of Machine learning</a:t>
            </a:r>
            <a:endParaRPr lang="en-US" dirty="0"/>
          </a:p>
        </p:txBody>
      </p:sp>
      <p:pic>
        <p:nvPicPr>
          <p:cNvPr id="2050" name="Picture 2">
            <a:extLst>
              <a:ext uri="{FF2B5EF4-FFF2-40B4-BE49-F238E27FC236}">
                <a16:creationId xmlns:a16="http://schemas.microsoft.com/office/drawing/2014/main" id="{2DA3001D-22DB-2410-82BF-AC859E3F01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0" y="1543844"/>
            <a:ext cx="5943600" cy="50958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C80DC79-2FDA-955D-5912-29D1A7A08316}"/>
              </a:ext>
            </a:extLst>
          </p:cNvPr>
          <p:cNvSpPr txBox="1"/>
          <p:nvPr/>
        </p:nvSpPr>
        <p:spPr>
          <a:xfrm>
            <a:off x="10515600" y="6492875"/>
            <a:ext cx="2543175" cy="276999"/>
          </a:xfrm>
          <a:prstGeom prst="rect">
            <a:avLst/>
          </a:prstGeom>
          <a:noFill/>
        </p:spPr>
        <p:txBody>
          <a:bodyPr wrap="square">
            <a:spAutoFit/>
          </a:bodyPr>
          <a:lstStyle/>
          <a:p>
            <a:r>
              <a:rPr lang="en-US" sz="1200" dirty="0"/>
              <a:t>http://www.test.com/</a:t>
            </a:r>
          </a:p>
        </p:txBody>
      </p:sp>
    </p:spTree>
    <p:extLst>
      <p:ext uri="{BB962C8B-B14F-4D97-AF65-F5344CB8AC3E}">
        <p14:creationId xmlns:p14="http://schemas.microsoft.com/office/powerpoint/2010/main" val="38512552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F5B7-E3CE-6A77-B719-918C3E5C3A16}"/>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1748A244-0D63-DFAC-C031-4599BACED27C}"/>
              </a:ext>
            </a:extLst>
          </p:cNvPr>
          <p:cNvSpPr>
            <a:spLocks noGrp="1"/>
          </p:cNvSpPr>
          <p:nvPr>
            <p:ph idx="1"/>
          </p:nvPr>
        </p:nvSpPr>
        <p:spPr/>
        <p:txBody>
          <a:bodyPr>
            <a:normAutofit/>
          </a:bodyPr>
          <a:lstStyle/>
          <a:p>
            <a:pPr marL="0" indent="0" algn="ctr">
              <a:buNone/>
            </a:pPr>
            <a:r>
              <a:rPr lang="en-US" sz="6000" b="1" dirty="0"/>
              <a:t>Differences between AI and ML</a:t>
            </a:r>
          </a:p>
        </p:txBody>
      </p:sp>
    </p:spTree>
    <p:extLst>
      <p:ext uri="{BB962C8B-B14F-4D97-AF65-F5344CB8AC3E}">
        <p14:creationId xmlns:p14="http://schemas.microsoft.com/office/powerpoint/2010/main" val="4616279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FA016-D35E-CC17-1E8F-598F0581ABAC}"/>
              </a:ext>
            </a:extLst>
          </p:cNvPr>
          <p:cNvSpPr>
            <a:spLocks noGrp="1"/>
          </p:cNvSpPr>
          <p:nvPr>
            <p:ph type="title"/>
          </p:nvPr>
        </p:nvSpPr>
        <p:spPr>
          <a:xfrm>
            <a:off x="838200" y="205328"/>
            <a:ext cx="10515600" cy="939892"/>
          </a:xfrm>
        </p:spPr>
        <p:txBody>
          <a:bodyPr/>
          <a:lstStyle/>
          <a:p>
            <a:pPr algn="ctr"/>
            <a:r>
              <a:rPr lang="en-US" dirty="0"/>
              <a:t>How does Machine Learning works</a:t>
            </a:r>
          </a:p>
        </p:txBody>
      </p:sp>
      <p:pic>
        <p:nvPicPr>
          <p:cNvPr id="10242" name="Picture 2" descr="Machine Learning, Artificial Intelligence Gain Healthcare Momentum">
            <a:extLst>
              <a:ext uri="{FF2B5EF4-FFF2-40B4-BE49-F238E27FC236}">
                <a16:creationId xmlns:a16="http://schemas.microsoft.com/office/drawing/2014/main" id="{3C1C8A0A-CEA7-0CB5-2532-96A289605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0260" y="1877200"/>
            <a:ext cx="718721" cy="71512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A369272-50C9-1330-09AC-6150B7AAC7B6}"/>
              </a:ext>
            </a:extLst>
          </p:cNvPr>
          <p:cNvSpPr txBox="1"/>
          <p:nvPr/>
        </p:nvSpPr>
        <p:spPr>
          <a:xfrm>
            <a:off x="3932808" y="1507868"/>
            <a:ext cx="1394997" cy="369332"/>
          </a:xfrm>
          <a:prstGeom prst="rect">
            <a:avLst/>
          </a:prstGeom>
          <a:noFill/>
        </p:spPr>
        <p:txBody>
          <a:bodyPr wrap="none" rtlCol="0">
            <a:spAutoFit/>
          </a:bodyPr>
          <a:lstStyle/>
          <a:p>
            <a:r>
              <a:rPr lang="en-US" dirty="0"/>
              <a:t>Training data</a:t>
            </a:r>
          </a:p>
        </p:txBody>
      </p:sp>
      <p:pic>
        <p:nvPicPr>
          <p:cNvPr id="10244" name="Picture 4" descr="Migrate Deep Learning Training onto Mobile Devices! | by Saman Biook |  Becoming Human: Artificial Intelligence Magazine">
            <a:extLst>
              <a:ext uri="{FF2B5EF4-FFF2-40B4-BE49-F238E27FC236}">
                <a16:creationId xmlns:a16="http://schemas.microsoft.com/office/drawing/2014/main" id="{889A0859-5348-5ADF-D4FB-F43675ED5810}"/>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flipH="1">
            <a:off x="4190676" y="3116007"/>
            <a:ext cx="718305" cy="7151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B53B28-0D94-5178-0E6D-387229AD87AE}"/>
              </a:ext>
            </a:extLst>
          </p:cNvPr>
          <p:cNvSpPr txBox="1"/>
          <p:nvPr/>
        </p:nvSpPr>
        <p:spPr>
          <a:xfrm>
            <a:off x="3512370" y="2746675"/>
            <a:ext cx="2236703" cy="369332"/>
          </a:xfrm>
          <a:prstGeom prst="rect">
            <a:avLst/>
          </a:prstGeom>
          <a:noFill/>
        </p:spPr>
        <p:txBody>
          <a:bodyPr wrap="none" rtlCol="0">
            <a:spAutoFit/>
          </a:bodyPr>
          <a:lstStyle/>
          <a:p>
            <a:r>
              <a:rPr lang="en-US" dirty="0"/>
              <a:t>Training ML algorithm</a:t>
            </a:r>
          </a:p>
        </p:txBody>
      </p:sp>
      <p:sp>
        <p:nvSpPr>
          <p:cNvPr id="5" name="Arrow: Down 4">
            <a:extLst>
              <a:ext uri="{FF2B5EF4-FFF2-40B4-BE49-F238E27FC236}">
                <a16:creationId xmlns:a16="http://schemas.microsoft.com/office/drawing/2014/main" id="{E0DB6BEE-A3F6-6BB4-C2AD-250244A265EE}"/>
              </a:ext>
            </a:extLst>
          </p:cNvPr>
          <p:cNvSpPr/>
          <p:nvPr/>
        </p:nvSpPr>
        <p:spPr>
          <a:xfrm>
            <a:off x="4505024" y="2644582"/>
            <a:ext cx="97654" cy="20418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46" name="Picture 6" descr="Input data - Free arrows icons">
            <a:extLst>
              <a:ext uri="{FF2B5EF4-FFF2-40B4-BE49-F238E27FC236}">
                <a16:creationId xmlns:a16="http://schemas.microsoft.com/office/drawing/2014/main" id="{C1C44A43-A28C-B707-402A-D9B0F6940D31}"/>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4190676" y="4324745"/>
            <a:ext cx="718305" cy="8123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3E7017A-E2ED-D7AF-D073-93187B27F544}"/>
              </a:ext>
            </a:extLst>
          </p:cNvPr>
          <p:cNvSpPr txBox="1"/>
          <p:nvPr/>
        </p:nvSpPr>
        <p:spPr>
          <a:xfrm>
            <a:off x="3693455" y="4015800"/>
            <a:ext cx="1809983" cy="369332"/>
          </a:xfrm>
          <a:prstGeom prst="rect">
            <a:avLst/>
          </a:prstGeom>
          <a:noFill/>
        </p:spPr>
        <p:txBody>
          <a:bodyPr wrap="none" rtlCol="0">
            <a:spAutoFit/>
          </a:bodyPr>
          <a:lstStyle/>
          <a:p>
            <a:r>
              <a:rPr lang="en-US" dirty="0"/>
              <a:t>Model input data</a:t>
            </a:r>
          </a:p>
        </p:txBody>
      </p:sp>
      <p:sp>
        <p:nvSpPr>
          <p:cNvPr id="11" name="Arrow: Down 10">
            <a:extLst>
              <a:ext uri="{FF2B5EF4-FFF2-40B4-BE49-F238E27FC236}">
                <a16:creationId xmlns:a16="http://schemas.microsoft.com/office/drawing/2014/main" id="{AE68AC52-6F0F-7881-F08A-057391AC41E0}"/>
              </a:ext>
            </a:extLst>
          </p:cNvPr>
          <p:cNvSpPr/>
          <p:nvPr/>
        </p:nvSpPr>
        <p:spPr>
          <a:xfrm>
            <a:off x="4500793" y="3892950"/>
            <a:ext cx="97654" cy="20418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50" name="Picture 10">
            <a:extLst>
              <a:ext uri="{FF2B5EF4-FFF2-40B4-BE49-F238E27FC236}">
                <a16:creationId xmlns:a16="http://schemas.microsoft.com/office/drawing/2014/main" id="{D46F7CBB-0E48-A815-578B-7B666FF94C27}"/>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4128994" y="5657353"/>
            <a:ext cx="833855" cy="899793"/>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EB3E1BC-7E08-CE29-A4E2-A67390B71052}"/>
              </a:ext>
            </a:extLst>
          </p:cNvPr>
          <p:cNvSpPr txBox="1"/>
          <p:nvPr/>
        </p:nvSpPr>
        <p:spPr>
          <a:xfrm>
            <a:off x="3828909" y="5288021"/>
            <a:ext cx="1441420" cy="369332"/>
          </a:xfrm>
          <a:prstGeom prst="rect">
            <a:avLst/>
          </a:prstGeom>
          <a:noFill/>
        </p:spPr>
        <p:txBody>
          <a:bodyPr wrap="none" rtlCol="0">
            <a:spAutoFit/>
          </a:bodyPr>
          <a:lstStyle/>
          <a:p>
            <a:r>
              <a:rPr lang="en-US" dirty="0"/>
              <a:t>ML algorithm</a:t>
            </a:r>
          </a:p>
        </p:txBody>
      </p:sp>
      <p:pic>
        <p:nvPicPr>
          <p:cNvPr id="10252" name="Picture 12" descr="input data Icon - Free PNG &amp; SVG 1978741 - Noun Project">
            <a:extLst>
              <a:ext uri="{FF2B5EF4-FFF2-40B4-BE49-F238E27FC236}">
                <a16:creationId xmlns:a16="http://schemas.microsoft.com/office/drawing/2014/main" id="{B2FC454A-9CB1-59C0-66ED-0D27FD9F290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83519" y="5469214"/>
            <a:ext cx="1162975" cy="939892"/>
          </a:xfrm>
          <a:prstGeom prst="rect">
            <a:avLst/>
          </a:prstGeom>
          <a:noFill/>
          <a:extLst>
            <a:ext uri="{909E8E84-426E-40DD-AFC4-6F175D3DCCD1}">
              <a14:hiddenFill xmlns:a14="http://schemas.microsoft.com/office/drawing/2010/main">
                <a:solidFill>
                  <a:srgbClr val="FFFFFF"/>
                </a:solidFill>
              </a14:hiddenFill>
            </a:ext>
          </a:extLst>
        </p:spPr>
      </p:pic>
      <p:sp>
        <p:nvSpPr>
          <p:cNvPr id="16" name="Arrow: Down 15">
            <a:extLst>
              <a:ext uri="{FF2B5EF4-FFF2-40B4-BE49-F238E27FC236}">
                <a16:creationId xmlns:a16="http://schemas.microsoft.com/office/drawing/2014/main" id="{722E3414-B68A-939F-A8F2-C41A8092DFBF}"/>
              </a:ext>
            </a:extLst>
          </p:cNvPr>
          <p:cNvSpPr/>
          <p:nvPr/>
        </p:nvSpPr>
        <p:spPr>
          <a:xfrm>
            <a:off x="4500792" y="5182832"/>
            <a:ext cx="97654" cy="20418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5928AD-DBC7-19CB-71DB-C41D5F6C609C}"/>
              </a:ext>
            </a:extLst>
          </p:cNvPr>
          <p:cNvSpPr txBox="1"/>
          <p:nvPr/>
        </p:nvSpPr>
        <p:spPr>
          <a:xfrm>
            <a:off x="850360" y="5201835"/>
            <a:ext cx="1629292" cy="369332"/>
          </a:xfrm>
          <a:prstGeom prst="rect">
            <a:avLst/>
          </a:prstGeom>
          <a:noFill/>
        </p:spPr>
        <p:txBody>
          <a:bodyPr wrap="none" rtlCol="0">
            <a:spAutoFit/>
          </a:bodyPr>
          <a:lstStyle/>
          <a:p>
            <a:r>
              <a:rPr lang="en-US" dirty="0"/>
              <a:t>New input data</a:t>
            </a:r>
          </a:p>
        </p:txBody>
      </p:sp>
      <p:sp>
        <p:nvSpPr>
          <p:cNvPr id="18" name="Arrow: Down 17">
            <a:extLst>
              <a:ext uri="{FF2B5EF4-FFF2-40B4-BE49-F238E27FC236}">
                <a16:creationId xmlns:a16="http://schemas.microsoft.com/office/drawing/2014/main" id="{9CA12646-260E-2709-EE46-4475F81D9509}"/>
              </a:ext>
            </a:extLst>
          </p:cNvPr>
          <p:cNvSpPr/>
          <p:nvPr/>
        </p:nvSpPr>
        <p:spPr>
          <a:xfrm rot="16200000">
            <a:off x="3041284" y="5505127"/>
            <a:ext cx="115150" cy="9832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Arrow: Down 18">
            <a:extLst>
              <a:ext uri="{FF2B5EF4-FFF2-40B4-BE49-F238E27FC236}">
                <a16:creationId xmlns:a16="http://schemas.microsoft.com/office/drawing/2014/main" id="{68B8C872-36F6-5DBB-FCA8-0564B782897E}"/>
              </a:ext>
            </a:extLst>
          </p:cNvPr>
          <p:cNvSpPr/>
          <p:nvPr/>
        </p:nvSpPr>
        <p:spPr>
          <a:xfrm rot="16200000">
            <a:off x="5948566" y="5562702"/>
            <a:ext cx="92960" cy="9832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54" name="Picture 14" descr="Prediction png images | PNGWing">
            <a:extLst>
              <a:ext uri="{FF2B5EF4-FFF2-40B4-BE49-F238E27FC236}">
                <a16:creationId xmlns:a16="http://schemas.microsoft.com/office/drawing/2014/main" id="{A477BBC2-6461-0F0E-D58C-1166DC1AAB05}"/>
              </a:ext>
            </a:extLst>
          </p:cNvPr>
          <p:cNvPicPr>
            <a:picLocks noChangeAspect="1" noChangeArrowheads="1"/>
          </p:cNvPicPr>
          <p:nvPr/>
        </p:nvPicPr>
        <p:blipFill>
          <a:blip r:embed="rId7" cstate="hqprint">
            <a:extLst>
              <a:ext uri="{28A0092B-C50C-407E-A947-70E740481C1C}">
                <a14:useLocalDpi xmlns:a14="http://schemas.microsoft.com/office/drawing/2010/main" val="0"/>
              </a:ext>
            </a:extLst>
          </a:blip>
          <a:srcRect/>
          <a:stretch>
            <a:fillRect/>
          </a:stretch>
        </p:blipFill>
        <p:spPr bwMode="auto">
          <a:xfrm>
            <a:off x="7025692" y="5650519"/>
            <a:ext cx="833855" cy="897457"/>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37ADF09D-9071-D575-69DA-4A123A7FA21B}"/>
              </a:ext>
            </a:extLst>
          </p:cNvPr>
          <p:cNvSpPr txBox="1"/>
          <p:nvPr/>
        </p:nvSpPr>
        <p:spPr>
          <a:xfrm>
            <a:off x="6843640" y="5239621"/>
            <a:ext cx="1197957" cy="369332"/>
          </a:xfrm>
          <a:prstGeom prst="rect">
            <a:avLst/>
          </a:prstGeom>
          <a:noFill/>
        </p:spPr>
        <p:txBody>
          <a:bodyPr wrap="none" rtlCol="0">
            <a:spAutoFit/>
          </a:bodyPr>
          <a:lstStyle/>
          <a:p>
            <a:r>
              <a:rPr lang="en-US" dirty="0"/>
              <a:t>Prediction </a:t>
            </a:r>
          </a:p>
        </p:txBody>
      </p:sp>
      <p:sp>
        <p:nvSpPr>
          <p:cNvPr id="22" name="Arrow: Down 21">
            <a:extLst>
              <a:ext uri="{FF2B5EF4-FFF2-40B4-BE49-F238E27FC236}">
                <a16:creationId xmlns:a16="http://schemas.microsoft.com/office/drawing/2014/main" id="{ACF5B010-B2F3-E645-6910-90FA69C344BA}"/>
              </a:ext>
            </a:extLst>
          </p:cNvPr>
          <p:cNvSpPr/>
          <p:nvPr/>
        </p:nvSpPr>
        <p:spPr>
          <a:xfrm rot="10800000">
            <a:off x="7340440" y="3831134"/>
            <a:ext cx="97655" cy="144090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56" name="Picture 16" descr="Accuracy png images | PNGWing">
            <a:extLst>
              <a:ext uri="{FF2B5EF4-FFF2-40B4-BE49-F238E27FC236}">
                <a16:creationId xmlns:a16="http://schemas.microsoft.com/office/drawing/2014/main" id="{46644B81-659A-124B-FFCB-961C906AF7DD}"/>
              </a:ext>
            </a:extLst>
          </p:cNvPr>
          <p:cNvPicPr>
            <a:picLocks noChangeAspect="1" noChangeArrowheads="1"/>
          </p:cNvPicPr>
          <p:nvPr/>
        </p:nvPicPr>
        <p:blipFill>
          <a:blip r:embed="rId8" cstate="hqprint">
            <a:extLst>
              <a:ext uri="{28A0092B-C50C-407E-A947-70E740481C1C}">
                <a14:useLocalDpi xmlns:a14="http://schemas.microsoft.com/office/drawing/2010/main" val="0"/>
              </a:ext>
            </a:extLst>
          </a:blip>
          <a:srcRect/>
          <a:stretch>
            <a:fillRect/>
          </a:stretch>
        </p:blipFill>
        <p:spPr bwMode="auto">
          <a:xfrm>
            <a:off x="6964707" y="2912894"/>
            <a:ext cx="833855" cy="897457"/>
          </a:xfrm>
          <a:prstGeom prst="rect">
            <a:avLst/>
          </a:prstGeom>
          <a:noFill/>
          <a:extLst>
            <a:ext uri="{909E8E84-426E-40DD-AFC4-6F175D3DCCD1}">
              <a14:hiddenFill xmlns:a14="http://schemas.microsoft.com/office/drawing/2010/main">
                <a:solidFill>
                  <a:srgbClr val="FFFFFF"/>
                </a:solidFill>
              </a14:hiddenFill>
            </a:ext>
          </a:extLst>
        </p:spPr>
      </p:pic>
      <p:pic>
        <p:nvPicPr>
          <p:cNvPr id="10258" name="Picture 18" descr="11,372 Artificial Intelligence Logo Stock Photos and Images - 123RF">
            <a:extLst>
              <a:ext uri="{FF2B5EF4-FFF2-40B4-BE49-F238E27FC236}">
                <a16:creationId xmlns:a16="http://schemas.microsoft.com/office/drawing/2014/main" id="{03C5CBE3-8A02-5C7F-ADDA-8B5B50D9EF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168741" y="2592327"/>
            <a:ext cx="1390149" cy="1567455"/>
          </a:xfrm>
          <a:prstGeom prst="rect">
            <a:avLst/>
          </a:prstGeom>
          <a:noFill/>
          <a:extLst>
            <a:ext uri="{909E8E84-426E-40DD-AFC4-6F175D3DCCD1}">
              <a14:hiddenFill xmlns:a14="http://schemas.microsoft.com/office/drawing/2010/main">
                <a:solidFill>
                  <a:srgbClr val="FFFFFF"/>
                </a:solidFill>
              </a14:hiddenFill>
            </a:ext>
          </a:extLst>
        </p:spPr>
      </p:pic>
      <p:sp>
        <p:nvSpPr>
          <p:cNvPr id="25" name="Arrow: Down 24">
            <a:extLst>
              <a:ext uri="{FF2B5EF4-FFF2-40B4-BE49-F238E27FC236}">
                <a16:creationId xmlns:a16="http://schemas.microsoft.com/office/drawing/2014/main" id="{1BBF65CF-01D2-CAF6-3B68-1765964D0FAD}"/>
              </a:ext>
            </a:extLst>
          </p:cNvPr>
          <p:cNvSpPr/>
          <p:nvPr/>
        </p:nvSpPr>
        <p:spPr>
          <a:xfrm rot="16200000">
            <a:off x="8630653" y="2823534"/>
            <a:ext cx="92960" cy="9832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6F11D149-207B-524A-4619-142D618AAE30}"/>
              </a:ext>
            </a:extLst>
          </p:cNvPr>
          <p:cNvSpPr txBox="1"/>
          <p:nvPr/>
        </p:nvSpPr>
        <p:spPr>
          <a:xfrm>
            <a:off x="6893635" y="2522779"/>
            <a:ext cx="1076000" cy="369332"/>
          </a:xfrm>
          <a:prstGeom prst="rect">
            <a:avLst/>
          </a:prstGeom>
          <a:noFill/>
        </p:spPr>
        <p:txBody>
          <a:bodyPr wrap="none" rtlCol="0">
            <a:spAutoFit/>
          </a:bodyPr>
          <a:lstStyle/>
          <a:p>
            <a:r>
              <a:rPr lang="en-US" dirty="0"/>
              <a:t>Accuracy </a:t>
            </a:r>
          </a:p>
        </p:txBody>
      </p:sp>
      <p:sp>
        <p:nvSpPr>
          <p:cNvPr id="27" name="TextBox 26">
            <a:extLst>
              <a:ext uri="{FF2B5EF4-FFF2-40B4-BE49-F238E27FC236}">
                <a16:creationId xmlns:a16="http://schemas.microsoft.com/office/drawing/2014/main" id="{AE7CC52C-C092-FC5D-4CFC-CCCDD481BC02}"/>
              </a:ext>
            </a:extLst>
          </p:cNvPr>
          <p:cNvSpPr txBox="1"/>
          <p:nvPr/>
        </p:nvSpPr>
        <p:spPr>
          <a:xfrm>
            <a:off x="8957049" y="4220902"/>
            <a:ext cx="2005164" cy="369332"/>
          </a:xfrm>
          <a:prstGeom prst="rect">
            <a:avLst/>
          </a:prstGeom>
          <a:noFill/>
        </p:spPr>
        <p:txBody>
          <a:bodyPr wrap="none" rtlCol="0">
            <a:spAutoFit/>
          </a:bodyPr>
          <a:lstStyle/>
          <a:p>
            <a:r>
              <a:rPr lang="en-US" dirty="0"/>
              <a:t>Successfully model </a:t>
            </a:r>
          </a:p>
        </p:txBody>
      </p:sp>
      <p:sp>
        <p:nvSpPr>
          <p:cNvPr id="28" name="Arrow: Down 27">
            <a:extLst>
              <a:ext uri="{FF2B5EF4-FFF2-40B4-BE49-F238E27FC236}">
                <a16:creationId xmlns:a16="http://schemas.microsoft.com/office/drawing/2014/main" id="{0A43A5FB-0F53-1DE8-0CF3-32EA89FEF9AE}"/>
              </a:ext>
            </a:extLst>
          </p:cNvPr>
          <p:cNvSpPr/>
          <p:nvPr/>
        </p:nvSpPr>
        <p:spPr>
          <a:xfrm rot="5400000">
            <a:off x="6078230" y="2823534"/>
            <a:ext cx="92960" cy="983216"/>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F183EB1-2AAF-329C-B79F-620BD5486E23}"/>
              </a:ext>
            </a:extLst>
          </p:cNvPr>
          <p:cNvSpPr txBox="1"/>
          <p:nvPr/>
        </p:nvSpPr>
        <p:spPr>
          <a:xfrm>
            <a:off x="5408084" y="3396095"/>
            <a:ext cx="1524135" cy="369332"/>
          </a:xfrm>
          <a:prstGeom prst="rect">
            <a:avLst/>
          </a:prstGeom>
          <a:noFill/>
        </p:spPr>
        <p:txBody>
          <a:bodyPr wrap="none" rtlCol="0">
            <a:spAutoFit/>
          </a:bodyPr>
          <a:lstStyle/>
          <a:p>
            <a:r>
              <a:rPr lang="en-US" dirty="0">
                <a:solidFill>
                  <a:srgbClr val="FF0000"/>
                </a:solidFill>
              </a:rPr>
              <a:t>Unacceptable </a:t>
            </a:r>
          </a:p>
        </p:txBody>
      </p:sp>
      <p:sp>
        <p:nvSpPr>
          <p:cNvPr id="30" name="TextBox 29">
            <a:extLst>
              <a:ext uri="{FF2B5EF4-FFF2-40B4-BE49-F238E27FC236}">
                <a16:creationId xmlns:a16="http://schemas.microsoft.com/office/drawing/2014/main" id="{8B9D12A0-B326-DBB2-92FE-AB59BE83C80C}"/>
              </a:ext>
            </a:extLst>
          </p:cNvPr>
          <p:cNvSpPr txBox="1"/>
          <p:nvPr/>
        </p:nvSpPr>
        <p:spPr>
          <a:xfrm>
            <a:off x="8106918" y="3354010"/>
            <a:ext cx="1277273" cy="369332"/>
          </a:xfrm>
          <a:prstGeom prst="rect">
            <a:avLst/>
          </a:prstGeom>
          <a:noFill/>
        </p:spPr>
        <p:txBody>
          <a:bodyPr wrap="none" rtlCol="0">
            <a:spAutoFit/>
          </a:bodyPr>
          <a:lstStyle/>
          <a:p>
            <a:r>
              <a:rPr lang="en-US" dirty="0">
                <a:solidFill>
                  <a:srgbClr val="FF0000"/>
                </a:solidFill>
              </a:rPr>
              <a:t>Acceptable</a:t>
            </a:r>
            <a:r>
              <a:rPr lang="en-US" dirty="0"/>
              <a:t> </a:t>
            </a:r>
          </a:p>
        </p:txBody>
      </p:sp>
    </p:spTree>
    <p:extLst>
      <p:ext uri="{BB962C8B-B14F-4D97-AF65-F5344CB8AC3E}">
        <p14:creationId xmlns:p14="http://schemas.microsoft.com/office/powerpoint/2010/main" val="1658747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E2E37-D951-1D57-C5FB-2F0E8E9EA65C}"/>
              </a:ext>
            </a:extLst>
          </p:cNvPr>
          <p:cNvSpPr>
            <a:spLocks noGrp="1"/>
          </p:cNvSpPr>
          <p:nvPr>
            <p:ph type="title"/>
          </p:nvPr>
        </p:nvSpPr>
        <p:spPr/>
        <p:txBody>
          <a:bodyPr/>
          <a:lstStyle/>
          <a:p>
            <a:pPr algn="ctr"/>
            <a:r>
              <a:rPr lang="en-US" dirty="0"/>
              <a:t>How does Machine Learning works</a:t>
            </a:r>
          </a:p>
        </p:txBody>
      </p:sp>
      <p:sp>
        <p:nvSpPr>
          <p:cNvPr id="3" name="Content Placeholder 2">
            <a:extLst>
              <a:ext uri="{FF2B5EF4-FFF2-40B4-BE49-F238E27FC236}">
                <a16:creationId xmlns:a16="http://schemas.microsoft.com/office/drawing/2014/main" id="{2011D042-098D-AD69-C3D5-635E9AF9184D}"/>
              </a:ext>
            </a:extLst>
          </p:cNvPr>
          <p:cNvSpPr>
            <a:spLocks noGrp="1"/>
          </p:cNvSpPr>
          <p:nvPr>
            <p:ph idx="1"/>
          </p:nvPr>
        </p:nvSpPr>
        <p:spPr/>
        <p:txBody>
          <a:bodyPr>
            <a:normAutofit/>
          </a:bodyPr>
          <a:lstStyle/>
          <a:p>
            <a:pPr algn="just">
              <a:lnSpc>
                <a:spcPct val="150000"/>
              </a:lnSpc>
            </a:pPr>
            <a:r>
              <a:rPr lang="en-US" sz="2200" b="0" i="0" dirty="0">
                <a:solidFill>
                  <a:srgbClr val="333333"/>
                </a:solidFill>
                <a:effectLst/>
                <a:latin typeface="Times New Roman" panose="02020603050405020304" pitchFamily="18" charset="0"/>
                <a:cs typeface="Times New Roman" panose="02020603050405020304" pitchFamily="18" charset="0"/>
              </a:rPr>
              <a:t>A Machine Learning system </a:t>
            </a:r>
            <a:r>
              <a:rPr lang="en-US" sz="2200" b="1" i="0" dirty="0">
                <a:solidFill>
                  <a:srgbClr val="333333"/>
                </a:solidFill>
                <a:effectLst/>
                <a:latin typeface="Times New Roman" panose="02020603050405020304" pitchFamily="18" charset="0"/>
                <a:cs typeface="Times New Roman" panose="02020603050405020304" pitchFamily="18" charset="0"/>
              </a:rPr>
              <a:t>learns from historical data, builds the prediction models, and whenever it receives new data, predicts the output for it</a:t>
            </a:r>
            <a:r>
              <a:rPr lang="en-US" sz="2200" b="0" i="0" dirty="0">
                <a:solidFill>
                  <a:srgbClr val="333333"/>
                </a:solidFill>
                <a:effectLst/>
                <a:latin typeface="Times New Roman" panose="02020603050405020304" pitchFamily="18" charset="0"/>
                <a:cs typeface="Times New Roman" panose="02020603050405020304" pitchFamily="18" charset="0"/>
              </a:rPr>
              <a:t>. The accuracy of predicted output depends upon the amount of data, as the huge amount of data helps to build a better model which predicts the output more accurately.</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cxnSp>
        <p:nvCxnSpPr>
          <p:cNvPr id="5" name="Straight Arrow Connector 4">
            <a:extLst>
              <a:ext uri="{FF2B5EF4-FFF2-40B4-BE49-F238E27FC236}">
                <a16:creationId xmlns:a16="http://schemas.microsoft.com/office/drawing/2014/main" id="{80B00F66-622C-0CDA-8687-30D64DD63F09}"/>
              </a:ext>
            </a:extLst>
          </p:cNvPr>
          <p:cNvCxnSpPr>
            <a:cxnSpLocks/>
          </p:cNvCxnSpPr>
          <p:nvPr/>
        </p:nvCxnSpPr>
        <p:spPr>
          <a:xfrm>
            <a:off x="2647950" y="5329793"/>
            <a:ext cx="117157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Rectangle 5">
            <a:extLst>
              <a:ext uri="{FF2B5EF4-FFF2-40B4-BE49-F238E27FC236}">
                <a16:creationId xmlns:a16="http://schemas.microsoft.com/office/drawing/2014/main" id="{CAFC78F2-3983-5AE9-29C3-31DB9D024985}"/>
              </a:ext>
            </a:extLst>
          </p:cNvPr>
          <p:cNvSpPr/>
          <p:nvPr/>
        </p:nvSpPr>
        <p:spPr>
          <a:xfrm>
            <a:off x="3819525" y="4805918"/>
            <a:ext cx="1943100" cy="1047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Machine learning algorithm</a:t>
            </a:r>
          </a:p>
        </p:txBody>
      </p:sp>
      <p:sp>
        <p:nvSpPr>
          <p:cNvPr id="7" name="Rectangle 6">
            <a:extLst>
              <a:ext uri="{FF2B5EF4-FFF2-40B4-BE49-F238E27FC236}">
                <a16:creationId xmlns:a16="http://schemas.microsoft.com/office/drawing/2014/main" id="{D92D3F34-97BA-A43E-47B9-AA8DBEBCF0C1}"/>
              </a:ext>
            </a:extLst>
          </p:cNvPr>
          <p:cNvSpPr/>
          <p:nvPr/>
        </p:nvSpPr>
        <p:spPr>
          <a:xfrm>
            <a:off x="6262687" y="4805918"/>
            <a:ext cx="1943100" cy="10477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Building logical models</a:t>
            </a:r>
          </a:p>
        </p:txBody>
      </p:sp>
      <p:sp>
        <p:nvSpPr>
          <p:cNvPr id="8" name="Rectangle 7">
            <a:extLst>
              <a:ext uri="{FF2B5EF4-FFF2-40B4-BE49-F238E27FC236}">
                <a16:creationId xmlns:a16="http://schemas.microsoft.com/office/drawing/2014/main" id="{F2CBF438-7207-8240-8F95-E0E83BAC04AD}"/>
              </a:ext>
            </a:extLst>
          </p:cNvPr>
          <p:cNvSpPr/>
          <p:nvPr/>
        </p:nvSpPr>
        <p:spPr>
          <a:xfrm>
            <a:off x="8705849" y="4805918"/>
            <a:ext cx="1943100" cy="1047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Output </a:t>
            </a:r>
          </a:p>
        </p:txBody>
      </p:sp>
      <p:sp>
        <p:nvSpPr>
          <p:cNvPr id="10" name="TextBox 9">
            <a:extLst>
              <a:ext uri="{FF2B5EF4-FFF2-40B4-BE49-F238E27FC236}">
                <a16:creationId xmlns:a16="http://schemas.microsoft.com/office/drawing/2014/main" id="{D5345E58-5A14-7297-1836-7FFF9170D921}"/>
              </a:ext>
            </a:extLst>
          </p:cNvPr>
          <p:cNvSpPr txBox="1"/>
          <p:nvPr/>
        </p:nvSpPr>
        <p:spPr>
          <a:xfrm>
            <a:off x="1504611" y="5145127"/>
            <a:ext cx="1152751" cy="369332"/>
          </a:xfrm>
          <a:prstGeom prst="rect">
            <a:avLst/>
          </a:prstGeom>
          <a:noFill/>
        </p:spPr>
        <p:txBody>
          <a:bodyPr wrap="none" rtlCol="0">
            <a:spAutoFit/>
          </a:bodyPr>
          <a:lstStyle/>
          <a:p>
            <a:r>
              <a:rPr lang="en-US" dirty="0"/>
              <a:t>Input data</a:t>
            </a:r>
          </a:p>
        </p:txBody>
      </p:sp>
      <p:sp>
        <p:nvSpPr>
          <p:cNvPr id="11" name="TextBox 10">
            <a:extLst>
              <a:ext uri="{FF2B5EF4-FFF2-40B4-BE49-F238E27FC236}">
                <a16:creationId xmlns:a16="http://schemas.microsoft.com/office/drawing/2014/main" id="{34B93D00-DDC9-BDE8-75D5-3C606F3FEB23}"/>
              </a:ext>
            </a:extLst>
          </p:cNvPr>
          <p:cNvSpPr txBox="1"/>
          <p:nvPr/>
        </p:nvSpPr>
        <p:spPr>
          <a:xfrm>
            <a:off x="2606556" y="4892993"/>
            <a:ext cx="927049" cy="369332"/>
          </a:xfrm>
          <a:prstGeom prst="rect">
            <a:avLst/>
          </a:prstGeom>
          <a:noFill/>
        </p:spPr>
        <p:txBody>
          <a:bodyPr wrap="none" rtlCol="0">
            <a:spAutoFit/>
          </a:bodyPr>
          <a:lstStyle/>
          <a:p>
            <a:r>
              <a:rPr lang="en-US" dirty="0"/>
              <a:t>Training</a:t>
            </a:r>
          </a:p>
        </p:txBody>
      </p:sp>
      <p:sp>
        <p:nvSpPr>
          <p:cNvPr id="12" name="TextBox 11">
            <a:extLst>
              <a:ext uri="{FF2B5EF4-FFF2-40B4-BE49-F238E27FC236}">
                <a16:creationId xmlns:a16="http://schemas.microsoft.com/office/drawing/2014/main" id="{680FA0D4-782F-3A1C-F7D8-ABA0B2AC2129}"/>
              </a:ext>
            </a:extLst>
          </p:cNvPr>
          <p:cNvSpPr txBox="1"/>
          <p:nvPr/>
        </p:nvSpPr>
        <p:spPr>
          <a:xfrm>
            <a:off x="4009771" y="4404836"/>
            <a:ext cx="1562607" cy="369332"/>
          </a:xfrm>
          <a:prstGeom prst="rect">
            <a:avLst/>
          </a:prstGeom>
          <a:noFill/>
        </p:spPr>
        <p:txBody>
          <a:bodyPr wrap="none" rtlCol="0">
            <a:spAutoFit/>
          </a:bodyPr>
          <a:lstStyle/>
          <a:p>
            <a:r>
              <a:rPr lang="en-US" dirty="0"/>
              <a:t>Lear from data</a:t>
            </a:r>
          </a:p>
        </p:txBody>
      </p:sp>
      <p:sp>
        <p:nvSpPr>
          <p:cNvPr id="13" name="TextBox 12">
            <a:extLst>
              <a:ext uri="{FF2B5EF4-FFF2-40B4-BE49-F238E27FC236}">
                <a16:creationId xmlns:a16="http://schemas.microsoft.com/office/drawing/2014/main" id="{4A30835E-1E57-1396-564E-26758858AB07}"/>
              </a:ext>
            </a:extLst>
          </p:cNvPr>
          <p:cNvSpPr txBox="1"/>
          <p:nvPr/>
        </p:nvSpPr>
        <p:spPr>
          <a:xfrm>
            <a:off x="7991475" y="6123543"/>
            <a:ext cx="1081065" cy="369332"/>
          </a:xfrm>
          <a:prstGeom prst="rect">
            <a:avLst/>
          </a:prstGeom>
          <a:noFill/>
        </p:spPr>
        <p:txBody>
          <a:bodyPr wrap="none" rtlCol="0">
            <a:spAutoFit/>
          </a:bodyPr>
          <a:lstStyle/>
          <a:p>
            <a:r>
              <a:rPr lang="en-US" dirty="0"/>
              <a:t>New data</a:t>
            </a:r>
          </a:p>
        </p:txBody>
      </p:sp>
      <p:cxnSp>
        <p:nvCxnSpPr>
          <p:cNvPr id="15" name="Straight Arrow Connector 14">
            <a:extLst>
              <a:ext uri="{FF2B5EF4-FFF2-40B4-BE49-F238E27FC236}">
                <a16:creationId xmlns:a16="http://schemas.microsoft.com/office/drawing/2014/main" id="{E74CC0AE-1C41-1A44-5E28-493B17498E7E}"/>
              </a:ext>
            </a:extLst>
          </p:cNvPr>
          <p:cNvCxnSpPr>
            <a:stCxn id="6" idx="3"/>
            <a:endCxn id="7" idx="1"/>
          </p:cNvCxnSpPr>
          <p:nvPr/>
        </p:nvCxnSpPr>
        <p:spPr>
          <a:xfrm>
            <a:off x="5762625" y="5329793"/>
            <a:ext cx="500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2BECD01B-7A65-12C5-6E3A-6DA01E8DCA08}"/>
              </a:ext>
            </a:extLst>
          </p:cNvPr>
          <p:cNvCxnSpPr>
            <a:stCxn id="7" idx="3"/>
            <a:endCxn id="8" idx="1"/>
          </p:cNvCxnSpPr>
          <p:nvPr/>
        </p:nvCxnSpPr>
        <p:spPr>
          <a:xfrm>
            <a:off x="8205787" y="5329793"/>
            <a:ext cx="50006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C7764974-D1B4-134A-CDF6-F866137589B7}"/>
              </a:ext>
            </a:extLst>
          </p:cNvPr>
          <p:cNvCxnSpPr>
            <a:cxnSpLocks/>
          </p:cNvCxnSpPr>
          <p:nvPr/>
        </p:nvCxnSpPr>
        <p:spPr>
          <a:xfrm flipH="1" flipV="1">
            <a:off x="8455817" y="5377418"/>
            <a:ext cx="1" cy="708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85830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B785A-4CF4-115E-B3B0-0F9BC9589A04}"/>
              </a:ext>
            </a:extLst>
          </p:cNvPr>
          <p:cNvSpPr>
            <a:spLocks noGrp="1"/>
          </p:cNvSpPr>
          <p:nvPr>
            <p:ph type="title"/>
          </p:nvPr>
        </p:nvSpPr>
        <p:spPr/>
        <p:txBody>
          <a:bodyPr/>
          <a:lstStyle/>
          <a:p>
            <a:pPr algn="ctr"/>
            <a:r>
              <a:rPr lang="en-US" dirty="0"/>
              <a:t>How does Machine Learning works</a:t>
            </a:r>
          </a:p>
        </p:txBody>
      </p:sp>
      <p:sp>
        <p:nvSpPr>
          <p:cNvPr id="3" name="Content Placeholder 2">
            <a:extLst>
              <a:ext uri="{FF2B5EF4-FFF2-40B4-BE49-F238E27FC236}">
                <a16:creationId xmlns:a16="http://schemas.microsoft.com/office/drawing/2014/main" id="{9703D8A2-9F95-E29B-9EBE-854E3A90945C}"/>
              </a:ext>
            </a:extLst>
          </p:cNvPr>
          <p:cNvSpPr>
            <a:spLocks noGrp="1"/>
          </p:cNvSpPr>
          <p:nvPr>
            <p:ph idx="1"/>
          </p:nvPr>
        </p:nvSpPr>
        <p:spPr/>
        <p:txBody>
          <a:bodyPr>
            <a:normAutofit/>
          </a:bodyPr>
          <a:lstStyle/>
          <a:p>
            <a:pPr algn="just">
              <a:lnSpc>
                <a:spcPct val="150000"/>
              </a:lnSpc>
            </a:pPr>
            <a:r>
              <a:rPr lang="en-US" sz="2200" b="0" i="0" dirty="0">
                <a:solidFill>
                  <a:srgbClr val="333333"/>
                </a:solidFill>
                <a:effectLst/>
                <a:latin typeface="Times New Roman" panose="02020603050405020304" pitchFamily="18" charset="0"/>
                <a:cs typeface="Times New Roman" panose="02020603050405020304" pitchFamily="18" charset="0"/>
              </a:rPr>
              <a:t>Suppose we have a complex problem, where we need to perform some predictions, so instead of </a:t>
            </a:r>
            <a:r>
              <a:rPr lang="en-US" sz="2200" b="1" i="0" dirty="0">
                <a:solidFill>
                  <a:srgbClr val="333333"/>
                </a:solidFill>
                <a:effectLst/>
                <a:latin typeface="Times New Roman" panose="02020603050405020304" pitchFamily="18" charset="0"/>
                <a:cs typeface="Times New Roman" panose="02020603050405020304" pitchFamily="18" charset="0"/>
              </a:rPr>
              <a:t>writing a code </a:t>
            </a:r>
            <a:r>
              <a:rPr lang="en-US" sz="2200" b="0" i="0" dirty="0">
                <a:solidFill>
                  <a:srgbClr val="333333"/>
                </a:solidFill>
                <a:effectLst/>
                <a:latin typeface="Times New Roman" panose="02020603050405020304" pitchFamily="18" charset="0"/>
                <a:cs typeface="Times New Roman" panose="02020603050405020304" pitchFamily="18" charset="0"/>
              </a:rPr>
              <a:t>for it, we just need to </a:t>
            </a:r>
            <a:r>
              <a:rPr lang="en-US" sz="2200" b="0" i="0" dirty="0">
                <a:solidFill>
                  <a:srgbClr val="333333"/>
                </a:solidFill>
                <a:effectLst/>
                <a:highlight>
                  <a:srgbClr val="FFFF00"/>
                </a:highlight>
                <a:latin typeface="Times New Roman" panose="02020603050405020304" pitchFamily="18" charset="0"/>
                <a:cs typeface="Times New Roman" panose="02020603050405020304" pitchFamily="18" charset="0"/>
              </a:rPr>
              <a:t>feed</a:t>
            </a:r>
            <a:r>
              <a:rPr lang="en-US" sz="2200" b="0" i="0" dirty="0">
                <a:solidFill>
                  <a:srgbClr val="333333"/>
                </a:solidFill>
                <a:effectLst/>
                <a:latin typeface="Times New Roman" panose="02020603050405020304" pitchFamily="18" charset="0"/>
                <a:cs typeface="Times New Roman" panose="02020603050405020304" pitchFamily="18" charset="0"/>
              </a:rPr>
              <a:t> the data to generic algorithms, and with the help of these algorithms, machine builds the logic as per the data and predict the output. </a:t>
            </a:r>
          </a:p>
          <a:p>
            <a:pPr algn="just">
              <a:lnSpc>
                <a:spcPct val="150000"/>
              </a:lnSpc>
            </a:pPr>
            <a:r>
              <a:rPr lang="en-US" sz="2200" b="0" i="0" dirty="0">
                <a:solidFill>
                  <a:srgbClr val="333333"/>
                </a:solidFill>
                <a:effectLst/>
                <a:latin typeface="Times New Roman" panose="02020603050405020304" pitchFamily="18" charset="0"/>
                <a:cs typeface="Times New Roman" panose="02020603050405020304" pitchFamily="18" charset="0"/>
              </a:rPr>
              <a:t>Machine learning has changed our way of thinking about the problem</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4256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0CA65-75F3-3A4B-9E02-7CA4A3538F07}"/>
              </a:ext>
            </a:extLst>
          </p:cNvPr>
          <p:cNvSpPr>
            <a:spLocks noGrp="1"/>
          </p:cNvSpPr>
          <p:nvPr>
            <p:ph type="title"/>
          </p:nvPr>
        </p:nvSpPr>
        <p:spPr/>
        <p:txBody>
          <a:bodyPr/>
          <a:lstStyle/>
          <a:p>
            <a:pPr algn="ctr"/>
            <a:r>
              <a:rPr lang="en-US" b="0" i="0" dirty="0">
                <a:effectLst/>
                <a:latin typeface="erdana"/>
              </a:rPr>
              <a:t>Features of Machine Learning</a:t>
            </a:r>
            <a:endParaRPr lang="en-US" dirty="0"/>
          </a:p>
        </p:txBody>
      </p:sp>
      <p:sp>
        <p:nvSpPr>
          <p:cNvPr id="3" name="Content Placeholder 2">
            <a:extLst>
              <a:ext uri="{FF2B5EF4-FFF2-40B4-BE49-F238E27FC236}">
                <a16:creationId xmlns:a16="http://schemas.microsoft.com/office/drawing/2014/main" id="{681A03A7-6D14-5DD3-631B-E536D4B3390C}"/>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Machine learning uses data to detect various patterns in a given dataset.</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can learn from past data and improve automatically.</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is a data-driven technology.</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Machine learning is much similar to data mining as it also deals with the huge amount of the data.</a:t>
            </a:r>
          </a:p>
          <a:p>
            <a:pPr marL="0" indent="0">
              <a:lnSpc>
                <a:spcPct val="150000"/>
              </a:lnSpc>
              <a:buNone/>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307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F671A-B631-2C00-11A1-06A9AF7C2EEE}"/>
              </a:ext>
            </a:extLst>
          </p:cNvPr>
          <p:cNvSpPr>
            <a:spLocks noGrp="1"/>
          </p:cNvSpPr>
          <p:nvPr>
            <p:ph type="title"/>
          </p:nvPr>
        </p:nvSpPr>
        <p:spPr>
          <a:xfrm>
            <a:off x="838200" y="365125"/>
            <a:ext cx="10515600" cy="1325563"/>
          </a:xfrm>
        </p:spPr>
        <p:txBody>
          <a:bodyPr/>
          <a:lstStyle/>
          <a:p>
            <a:pPr algn="ctr"/>
            <a:r>
              <a:rPr lang="en-US" b="0" i="0" dirty="0">
                <a:solidFill>
                  <a:srgbClr val="000000"/>
                </a:solidFill>
                <a:effectLst/>
                <a:latin typeface="Calibre"/>
              </a:rPr>
              <a:t>What you will learn</a:t>
            </a:r>
            <a:endParaRPr lang="en-US" b="1" i="0" dirty="0">
              <a:solidFill>
                <a:srgbClr val="000000"/>
              </a:solidFill>
              <a:effectLst/>
              <a:latin typeface="Calibre"/>
            </a:endParaRPr>
          </a:p>
        </p:txBody>
      </p:sp>
      <p:sp>
        <p:nvSpPr>
          <p:cNvPr id="3" name="Content Placeholder 2">
            <a:extLst>
              <a:ext uri="{FF2B5EF4-FFF2-40B4-BE49-F238E27FC236}">
                <a16:creationId xmlns:a16="http://schemas.microsoft.com/office/drawing/2014/main" id="{28CE56AB-C99A-CDFA-443D-B5041E0C34D3}"/>
              </a:ext>
            </a:extLst>
          </p:cNvPr>
          <p:cNvSpPr>
            <a:spLocks noGrp="1"/>
          </p:cNvSpPr>
          <p:nvPr>
            <p:ph idx="1"/>
          </p:nvPr>
        </p:nvSpPr>
        <p:spPr/>
        <p:txBody>
          <a:bodyPr>
            <a:normAutofit/>
          </a:bodyPr>
          <a:lstStyle/>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A degree in this field typically covers how to develop self-learning computer systems by combining algorithms and statistical models.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Without accepting instructions from programmers, these computer systems do tasks based on data and self-generated feedback (trial and error).</a:t>
            </a:r>
          </a:p>
        </p:txBody>
      </p:sp>
    </p:spTree>
    <p:extLst>
      <p:ext uri="{BB962C8B-B14F-4D97-AF65-F5344CB8AC3E}">
        <p14:creationId xmlns:p14="http://schemas.microsoft.com/office/powerpoint/2010/main" val="934603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F5FA-89C4-7983-76E2-168393C25A11}"/>
              </a:ext>
            </a:extLst>
          </p:cNvPr>
          <p:cNvSpPr>
            <a:spLocks noGrp="1"/>
          </p:cNvSpPr>
          <p:nvPr>
            <p:ph type="title"/>
          </p:nvPr>
        </p:nvSpPr>
        <p:spPr/>
        <p:txBody>
          <a:bodyPr/>
          <a:lstStyle/>
          <a:p>
            <a:pPr algn="ctr"/>
            <a:r>
              <a:rPr lang="en-US" dirty="0">
                <a:solidFill>
                  <a:srgbClr val="333333"/>
                </a:solidFill>
                <a:latin typeface="inter-bold"/>
              </a:rPr>
              <a:t>T</a:t>
            </a:r>
            <a:r>
              <a:rPr lang="en-US" i="0" dirty="0">
                <a:solidFill>
                  <a:srgbClr val="333333"/>
                </a:solidFill>
                <a:effectLst/>
                <a:latin typeface="inter-bold"/>
              </a:rPr>
              <a:t>he importance of Machine Learning</a:t>
            </a:r>
            <a:endParaRPr lang="en-US" dirty="0"/>
          </a:p>
        </p:txBody>
      </p:sp>
      <p:sp>
        <p:nvSpPr>
          <p:cNvPr id="3" name="Content Placeholder 2">
            <a:extLst>
              <a:ext uri="{FF2B5EF4-FFF2-40B4-BE49-F238E27FC236}">
                <a16:creationId xmlns:a16="http://schemas.microsoft.com/office/drawing/2014/main" id="{05A72488-F104-5F0E-2486-829B1C5F496B}"/>
              </a:ext>
            </a:extLst>
          </p:cNvPr>
          <p:cNvSpPr>
            <a:spLocks noGrp="1"/>
          </p:cNvSpPr>
          <p:nvPr>
            <p:ph idx="1"/>
          </p:nvPr>
        </p:nvSpPr>
        <p:spPr/>
        <p:txBody>
          <a:bodyPr>
            <a:normAutofit/>
          </a:bodyPr>
          <a:lstStyle/>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Rapid increment in the production of data</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Solving complex problems, which are difficult for a human</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Decision making in various sector including finance</a:t>
            </a:r>
          </a:p>
          <a:p>
            <a:pPr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Finding hidden patterns and extracting useful information from data.</a:t>
            </a:r>
          </a:p>
        </p:txBody>
      </p:sp>
    </p:spTree>
    <p:extLst>
      <p:ext uri="{BB962C8B-B14F-4D97-AF65-F5344CB8AC3E}">
        <p14:creationId xmlns:p14="http://schemas.microsoft.com/office/powerpoint/2010/main" val="551131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C8A67-B997-D5AD-D7EB-E7D81674DBFE}"/>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F1E63267-6B3D-501F-B75B-436DDD43827B}"/>
              </a:ext>
            </a:extLst>
          </p:cNvPr>
          <p:cNvSpPr>
            <a:spLocks noGrp="1"/>
          </p:cNvSpPr>
          <p:nvPr>
            <p:ph idx="1"/>
          </p:nvPr>
        </p:nvSpPr>
        <p:spPr/>
        <p:txBody>
          <a:bodyPr>
            <a:normAutofit/>
          </a:bodyPr>
          <a:lstStyle/>
          <a:p>
            <a:pPr marL="0" indent="0" algn="ctr">
              <a:buNone/>
            </a:pPr>
            <a:r>
              <a:rPr lang="en-US" sz="6000" b="1" i="0" dirty="0">
                <a:solidFill>
                  <a:srgbClr val="3A3A3A"/>
                </a:solidFill>
                <a:effectLst/>
                <a:latin typeface="Work Sans" panose="020B0604020202020204" pitchFamily="2" charset="0"/>
              </a:rPr>
              <a:t>What is ML?</a:t>
            </a:r>
            <a:endParaRPr lang="en-US" sz="6000" dirty="0"/>
          </a:p>
          <a:p>
            <a:endParaRPr lang="en-US" sz="6000" dirty="0"/>
          </a:p>
        </p:txBody>
      </p:sp>
    </p:spTree>
    <p:extLst>
      <p:ext uri="{BB962C8B-B14F-4D97-AF65-F5344CB8AC3E}">
        <p14:creationId xmlns:p14="http://schemas.microsoft.com/office/powerpoint/2010/main" val="10020890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94E48-05FA-6A4E-B607-3DFC9A31AD6C}"/>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6C2F5858-1D2A-8430-9D3B-8C353EE32B1E}"/>
              </a:ext>
            </a:extLst>
          </p:cNvPr>
          <p:cNvSpPr>
            <a:spLocks noGrp="1"/>
          </p:cNvSpPr>
          <p:nvPr>
            <p:ph idx="1"/>
          </p:nvPr>
        </p:nvSpPr>
        <p:spPr/>
        <p:txBody>
          <a:bodyPr>
            <a:normAutofit/>
          </a:bodyPr>
          <a:lstStyle/>
          <a:p>
            <a:pPr marL="0" indent="0" algn="ctr">
              <a:buNone/>
            </a:pPr>
            <a:r>
              <a:rPr lang="en-US" sz="6000" b="1" dirty="0"/>
              <a:t>How does Machine Learning works</a:t>
            </a:r>
          </a:p>
        </p:txBody>
      </p:sp>
    </p:spTree>
    <p:extLst>
      <p:ext uri="{BB962C8B-B14F-4D97-AF65-F5344CB8AC3E}">
        <p14:creationId xmlns:p14="http://schemas.microsoft.com/office/powerpoint/2010/main" val="1205577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DAF9D-571C-8BC2-A5CA-16BE8C8D89BF}"/>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EA9C0C1D-AF03-4273-BDD9-456A76B88034}"/>
              </a:ext>
            </a:extLst>
          </p:cNvPr>
          <p:cNvSpPr>
            <a:spLocks noGrp="1"/>
          </p:cNvSpPr>
          <p:nvPr>
            <p:ph idx="1"/>
          </p:nvPr>
        </p:nvSpPr>
        <p:spPr/>
        <p:txBody>
          <a:bodyPr>
            <a:normAutofit/>
          </a:bodyPr>
          <a:lstStyle/>
          <a:p>
            <a:pPr marL="0" indent="0" algn="ctr">
              <a:buNone/>
            </a:pPr>
            <a:r>
              <a:rPr lang="en-US" sz="6000" b="1" i="0" dirty="0">
                <a:solidFill>
                  <a:srgbClr val="16191F"/>
                </a:solidFill>
                <a:effectLst/>
                <a:latin typeface="Amazon Ember"/>
              </a:rPr>
              <a:t>When to Use Machine Learning</a:t>
            </a:r>
            <a:endParaRPr lang="en-US" sz="6000" b="1" dirty="0"/>
          </a:p>
        </p:txBody>
      </p:sp>
    </p:spTree>
    <p:extLst>
      <p:ext uri="{BB962C8B-B14F-4D97-AF65-F5344CB8AC3E}">
        <p14:creationId xmlns:p14="http://schemas.microsoft.com/office/powerpoint/2010/main" val="19219267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B047E-00EE-7A75-A03C-6F8CE044BB11}"/>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A7E4FF8E-A5F5-B695-D657-439A90672C38}"/>
              </a:ext>
            </a:extLst>
          </p:cNvPr>
          <p:cNvSpPr>
            <a:spLocks noGrp="1"/>
          </p:cNvSpPr>
          <p:nvPr>
            <p:ph idx="1"/>
          </p:nvPr>
        </p:nvSpPr>
        <p:spPr/>
        <p:txBody>
          <a:bodyPr>
            <a:normAutofit/>
          </a:bodyPr>
          <a:lstStyle/>
          <a:p>
            <a:pPr marL="0" indent="0" algn="ctr">
              <a:buNone/>
            </a:pPr>
            <a:r>
              <a:rPr lang="en-US" sz="6000" b="1" dirty="0"/>
              <a:t>Main difference between traditional programming and ML programming </a:t>
            </a:r>
          </a:p>
        </p:txBody>
      </p:sp>
    </p:spTree>
    <p:extLst>
      <p:ext uri="{BB962C8B-B14F-4D97-AF65-F5344CB8AC3E}">
        <p14:creationId xmlns:p14="http://schemas.microsoft.com/office/powerpoint/2010/main" val="9109651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58AB7-1C10-7F79-5AA6-66DBDEBF50B5}"/>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29B545EE-51F3-0A81-EA8C-50BD89CBF0FB}"/>
              </a:ext>
            </a:extLst>
          </p:cNvPr>
          <p:cNvSpPr>
            <a:spLocks noGrp="1"/>
          </p:cNvSpPr>
          <p:nvPr>
            <p:ph idx="1"/>
          </p:nvPr>
        </p:nvSpPr>
        <p:spPr/>
        <p:txBody>
          <a:bodyPr>
            <a:normAutofit/>
          </a:bodyPr>
          <a:lstStyle/>
          <a:p>
            <a:pPr marL="0" indent="0" algn="ctr">
              <a:buNone/>
            </a:pPr>
            <a:r>
              <a:rPr lang="en-US" sz="6000" b="1" dirty="0"/>
              <a:t>Why ML is important</a:t>
            </a:r>
          </a:p>
        </p:txBody>
      </p:sp>
    </p:spTree>
    <p:extLst>
      <p:ext uri="{BB962C8B-B14F-4D97-AF65-F5344CB8AC3E}">
        <p14:creationId xmlns:p14="http://schemas.microsoft.com/office/powerpoint/2010/main" val="488651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175B8-0743-645C-21C5-B81E2959D448}"/>
              </a:ext>
            </a:extLst>
          </p:cNvPr>
          <p:cNvSpPr>
            <a:spLocks noGrp="1"/>
          </p:cNvSpPr>
          <p:nvPr>
            <p:ph type="title"/>
          </p:nvPr>
        </p:nvSpPr>
        <p:spPr/>
        <p:txBody>
          <a:bodyPr/>
          <a:lstStyle/>
          <a:p>
            <a:r>
              <a:rPr lang="en-US" b="1" dirty="0"/>
              <a:t>Q&amp;A</a:t>
            </a:r>
            <a:endParaRPr lang="en-US" dirty="0"/>
          </a:p>
        </p:txBody>
      </p:sp>
      <p:sp>
        <p:nvSpPr>
          <p:cNvPr id="3" name="Content Placeholder 2">
            <a:extLst>
              <a:ext uri="{FF2B5EF4-FFF2-40B4-BE49-F238E27FC236}">
                <a16:creationId xmlns:a16="http://schemas.microsoft.com/office/drawing/2014/main" id="{C17578E3-6359-0100-C1D6-2330CC8C2947}"/>
              </a:ext>
            </a:extLst>
          </p:cNvPr>
          <p:cNvSpPr>
            <a:spLocks noGrp="1"/>
          </p:cNvSpPr>
          <p:nvPr>
            <p:ph idx="1"/>
          </p:nvPr>
        </p:nvSpPr>
        <p:spPr/>
        <p:txBody>
          <a:bodyPr>
            <a:normAutofit/>
          </a:bodyPr>
          <a:lstStyle/>
          <a:p>
            <a:pPr marL="0" indent="0" algn="ctr">
              <a:buNone/>
            </a:pPr>
            <a:r>
              <a:rPr lang="en-US" sz="6000" b="1" dirty="0"/>
              <a:t>Where does ML fit in?</a:t>
            </a:r>
          </a:p>
        </p:txBody>
      </p:sp>
    </p:spTree>
    <p:extLst>
      <p:ext uri="{BB962C8B-B14F-4D97-AF65-F5344CB8AC3E}">
        <p14:creationId xmlns:p14="http://schemas.microsoft.com/office/powerpoint/2010/main" val="3266573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AC73D-9938-E3A1-95F6-599651FFC704}"/>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Why do you need this course</a:t>
            </a:r>
          </a:p>
        </p:txBody>
      </p:sp>
      <p:sp>
        <p:nvSpPr>
          <p:cNvPr id="3" name="Content Placeholder 2">
            <a:extLst>
              <a:ext uri="{FF2B5EF4-FFF2-40B4-BE49-F238E27FC236}">
                <a16:creationId xmlns:a16="http://schemas.microsoft.com/office/drawing/2014/main" id="{C0D4FDC3-8CA2-0181-BF7D-82E0CE7A4EBD}"/>
              </a:ext>
            </a:extLst>
          </p:cNvPr>
          <p:cNvSpPr>
            <a:spLocks noGrp="1"/>
          </p:cNvSpPr>
          <p:nvPr>
            <p:ph idx="1"/>
          </p:nvPr>
        </p:nvSpPr>
        <p:spPr/>
        <p:txBody>
          <a:bodyPr>
            <a:normAutofit/>
          </a:bodyPr>
          <a:lstStyle/>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Studying Machine Learning opens a world of opportunities to develop cutting edge applications in various areas, such as </a:t>
            </a:r>
            <a:r>
              <a:rPr lang="en-US" sz="2200" b="1" i="0" dirty="0">
                <a:solidFill>
                  <a:srgbClr val="000000"/>
                </a:solidFill>
                <a:effectLst/>
                <a:latin typeface="Times New Roman" panose="02020603050405020304" pitchFamily="18" charset="0"/>
                <a:cs typeface="Times New Roman" panose="02020603050405020304" pitchFamily="18" charset="0"/>
              </a:rPr>
              <a:t>cybersecurity</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0000"/>
                </a:solidFill>
                <a:effectLst/>
                <a:latin typeface="Times New Roman" panose="02020603050405020304" pitchFamily="18" charset="0"/>
                <a:cs typeface="Times New Roman" panose="02020603050405020304" pitchFamily="18" charset="0"/>
              </a:rPr>
              <a:t>image recognition</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1" i="0" dirty="0">
                <a:solidFill>
                  <a:srgbClr val="000000"/>
                </a:solidFill>
                <a:effectLst/>
                <a:latin typeface="Times New Roman" panose="02020603050405020304" pitchFamily="18" charset="0"/>
                <a:cs typeface="Times New Roman" panose="02020603050405020304" pitchFamily="18" charset="0"/>
              </a:rPr>
              <a:t>medicine</a:t>
            </a:r>
            <a:r>
              <a:rPr lang="en-US" sz="2200" b="0" i="0" dirty="0">
                <a:solidFill>
                  <a:srgbClr val="000000"/>
                </a:solidFill>
                <a:effectLst/>
                <a:latin typeface="Times New Roman" panose="02020603050405020304" pitchFamily="18" charset="0"/>
                <a:cs typeface="Times New Roman" panose="02020603050405020304" pitchFamily="18" charset="0"/>
              </a:rPr>
              <a:t>, and </a:t>
            </a:r>
            <a:r>
              <a:rPr lang="en-US" sz="2200" b="1" i="0" dirty="0">
                <a:solidFill>
                  <a:srgbClr val="000000"/>
                </a:solidFill>
                <a:effectLst/>
                <a:latin typeface="Times New Roman" panose="02020603050405020304" pitchFamily="18" charset="0"/>
                <a:cs typeface="Times New Roman" panose="02020603050405020304" pitchFamily="18" charset="0"/>
              </a:rPr>
              <a:t>face recognition</a:t>
            </a:r>
            <a:r>
              <a:rPr lang="en-US" sz="2200" b="0" i="0" dirty="0">
                <a:solidFill>
                  <a:srgbClr val="000000"/>
                </a:solidFill>
                <a:effectLst/>
                <a:latin typeface="Times New Roman" panose="02020603050405020304" pitchFamily="18" charset="0"/>
                <a:cs typeface="Times New Roman" panose="02020603050405020304" pitchFamily="18" charset="0"/>
              </a:rPr>
              <a:t>. </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If you are in search of the most in-demand and most-exciting career in the next few decades, a degree specializing in Machine Learning is a good start.</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38558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6EB19-D50F-C6CC-3E60-00A45DC63E9F}"/>
              </a:ext>
            </a:extLst>
          </p:cNvPr>
          <p:cNvSpPr>
            <a:spLocks noGrp="1"/>
          </p:cNvSpPr>
          <p:nvPr>
            <p:ph type="title"/>
          </p:nvPr>
        </p:nvSpPr>
        <p:spPr/>
        <p:txBody>
          <a:bodyPr/>
          <a:lstStyle/>
          <a:p>
            <a:pPr algn="ctr"/>
            <a:r>
              <a:rPr lang="en-US" dirty="0"/>
              <a:t>Lectures</a:t>
            </a:r>
          </a:p>
        </p:txBody>
      </p:sp>
      <p:sp>
        <p:nvSpPr>
          <p:cNvPr id="3" name="Content Placeholder 2">
            <a:extLst>
              <a:ext uri="{FF2B5EF4-FFF2-40B4-BE49-F238E27FC236}">
                <a16:creationId xmlns:a16="http://schemas.microsoft.com/office/drawing/2014/main" id="{3051A699-7F72-EECB-E194-63D955E0734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We meet at 10:00 am, every Mon, floor 3, room 303</a:t>
            </a:r>
          </a:p>
          <a:p>
            <a:r>
              <a:rPr lang="en-US" dirty="0">
                <a:latin typeface="Times New Roman" panose="02020603050405020304" pitchFamily="18" charset="0"/>
                <a:cs typeface="Times New Roman" panose="02020603050405020304" pitchFamily="18" charset="0"/>
              </a:rPr>
              <a:t>Read the syllabus and policies carefully</a:t>
            </a:r>
          </a:p>
          <a:p>
            <a:r>
              <a:rPr lang="en-US" dirty="0">
                <a:latin typeface="Times New Roman" panose="02020603050405020304" pitchFamily="18" charset="0"/>
                <a:cs typeface="Times New Roman" panose="02020603050405020304" pitchFamily="18" charset="0"/>
              </a:rPr>
              <a:t>Reading and labs will be posted online</a:t>
            </a:r>
          </a:p>
        </p:txBody>
      </p:sp>
    </p:spTree>
    <p:extLst>
      <p:ext uri="{BB962C8B-B14F-4D97-AF65-F5344CB8AC3E}">
        <p14:creationId xmlns:p14="http://schemas.microsoft.com/office/powerpoint/2010/main" val="416259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98682-2EB6-34DF-6DDF-63B76FD4FE20}"/>
              </a:ext>
            </a:extLst>
          </p:cNvPr>
          <p:cNvSpPr>
            <a:spLocks noGrp="1"/>
          </p:cNvSpPr>
          <p:nvPr>
            <p:ph type="title"/>
          </p:nvPr>
        </p:nvSpPr>
        <p:spPr/>
        <p:txBody>
          <a:bodyPr/>
          <a:lstStyle/>
          <a:p>
            <a:pPr algn="ctr"/>
            <a:r>
              <a:rPr lang="en-US" dirty="0"/>
              <a:t>Lab Activity</a:t>
            </a:r>
          </a:p>
        </p:txBody>
      </p:sp>
      <p:sp>
        <p:nvSpPr>
          <p:cNvPr id="3" name="Content Placeholder 2">
            <a:extLst>
              <a:ext uri="{FF2B5EF4-FFF2-40B4-BE49-F238E27FC236}">
                <a16:creationId xmlns:a16="http://schemas.microsoft.com/office/drawing/2014/main" id="{A928AC47-8A70-658D-DED0-90702439A726}"/>
              </a:ext>
            </a:extLst>
          </p:cNvPr>
          <p:cNvSpPr>
            <a:spLocks noGrp="1"/>
          </p:cNvSpPr>
          <p:nvPr>
            <p:ph idx="1"/>
          </p:nvPr>
        </p:nvSpPr>
        <p:spPr/>
        <p:txBody>
          <a:bodyPr>
            <a:normAutofit/>
          </a:bodyPr>
          <a:lstStyle/>
          <a:p>
            <a:pPr>
              <a:lnSpc>
                <a:spcPct val="150000"/>
              </a:lnSpc>
            </a:pPr>
            <a:r>
              <a:rPr lang="en-US" dirty="0">
                <a:latin typeface="Times New Roman" panose="02020603050405020304" pitchFamily="18" charset="0"/>
                <a:cs typeface="Times New Roman" panose="02020603050405020304" pitchFamily="18" charset="0"/>
              </a:rPr>
              <a:t>It will involve:</a:t>
            </a:r>
          </a:p>
          <a:p>
            <a:pPr lvl="1">
              <a:lnSpc>
                <a:spcPct val="150000"/>
              </a:lnSpc>
            </a:pPr>
            <a:r>
              <a:rPr lang="en-US" sz="2800" dirty="0">
                <a:latin typeface="Times New Roman" panose="02020603050405020304" pitchFamily="18" charset="0"/>
                <a:cs typeface="Times New Roman" panose="02020603050405020304" pitchFamily="18" charset="0"/>
              </a:rPr>
              <a:t>Applying what we learned in theory</a:t>
            </a:r>
          </a:p>
          <a:p>
            <a:pPr lvl="1">
              <a:lnSpc>
                <a:spcPct val="150000"/>
              </a:lnSpc>
            </a:pPr>
            <a:r>
              <a:rPr lang="en-US" sz="2800" dirty="0">
                <a:latin typeface="Times New Roman" panose="02020603050405020304" pitchFamily="18" charset="0"/>
                <a:cs typeface="Times New Roman" panose="02020603050405020304" pitchFamily="18" charset="0"/>
              </a:rPr>
              <a:t>Clean design and coding</a:t>
            </a:r>
          </a:p>
          <a:p>
            <a:pPr lvl="1">
              <a:lnSpc>
                <a:spcPct val="150000"/>
              </a:lnSpc>
            </a:pPr>
            <a:r>
              <a:rPr lang="en-US" sz="2800" dirty="0">
                <a:latin typeface="Times New Roman" panose="02020603050405020304" pitchFamily="18" charset="0"/>
                <a:cs typeface="Times New Roman" panose="02020603050405020304" pitchFamily="18" charset="0"/>
              </a:rPr>
              <a:t>Clear documentation</a:t>
            </a:r>
          </a:p>
          <a:p>
            <a:pPr marL="0" indent="0">
              <a:lnSpc>
                <a:spcPct val="150000"/>
              </a:lnSpc>
              <a:buNone/>
            </a:pPr>
            <a:endParaRPr lang="en-US" dirty="0">
              <a:latin typeface="Times New Roman" panose="02020603050405020304" pitchFamily="18" charset="0"/>
              <a:cs typeface="Times New Roman" panose="02020603050405020304" pitchFamily="18" charset="0"/>
            </a:endParaRPr>
          </a:p>
        </p:txBody>
      </p:sp>
      <p:pic>
        <p:nvPicPr>
          <p:cNvPr id="7170" name="Picture 2">
            <a:extLst>
              <a:ext uri="{FF2B5EF4-FFF2-40B4-BE49-F238E27FC236}">
                <a16:creationId xmlns:a16="http://schemas.microsoft.com/office/drawing/2014/main" id="{F1FC7209-06FF-E307-35B7-420D50E15F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7589" y="1825625"/>
            <a:ext cx="3536211" cy="37622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1025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2337B-F1E1-AF95-FA34-FB638597FAC6}"/>
              </a:ext>
            </a:extLst>
          </p:cNvPr>
          <p:cNvSpPr>
            <a:spLocks noGrp="1"/>
          </p:cNvSpPr>
          <p:nvPr>
            <p:ph type="title"/>
          </p:nvPr>
        </p:nvSpPr>
        <p:spPr>
          <a:xfrm>
            <a:off x="838200" y="365126"/>
            <a:ext cx="10515600" cy="892334"/>
          </a:xfrm>
        </p:spPr>
        <p:txBody>
          <a:bodyPr/>
          <a:lstStyle/>
          <a:p>
            <a:pPr algn="ctr"/>
            <a:r>
              <a:rPr lang="en-US" sz="4400" b="0" strike="noStrike" spc="-1" dirty="0">
                <a:solidFill>
                  <a:srgbClr val="000000"/>
                </a:solidFill>
                <a:uFill>
                  <a:solidFill>
                    <a:srgbClr val="FFFFFF"/>
                  </a:solidFill>
                </a:uFill>
                <a:latin typeface="Arial"/>
              </a:rPr>
              <a:t>What is artificial intelligence (AI)?</a:t>
            </a:r>
            <a:endParaRPr lang="en-US" dirty="0"/>
          </a:p>
        </p:txBody>
      </p:sp>
      <p:pic>
        <p:nvPicPr>
          <p:cNvPr id="4" name="Content Placeholder 3">
            <a:extLst>
              <a:ext uri="{FF2B5EF4-FFF2-40B4-BE49-F238E27FC236}">
                <a16:creationId xmlns:a16="http://schemas.microsoft.com/office/drawing/2014/main" id="{8D1C4F66-DE98-C220-21A2-733ED831668A}"/>
              </a:ext>
            </a:extLst>
          </p:cNvPr>
          <p:cNvPicPr>
            <a:picLocks noGrp="1"/>
          </p:cNvPicPr>
          <p:nvPr>
            <p:ph idx="1"/>
          </p:nvPr>
        </p:nvPicPr>
        <p:blipFill>
          <a:blip r:embed="rId2"/>
          <a:stretch/>
        </p:blipFill>
        <p:spPr>
          <a:xfrm>
            <a:off x="7226422" y="4471802"/>
            <a:ext cx="4512185" cy="2237822"/>
          </a:xfrm>
          <a:prstGeom prst="rect">
            <a:avLst/>
          </a:prstGeom>
          <a:ln>
            <a:noFill/>
          </a:ln>
        </p:spPr>
      </p:pic>
      <p:pic>
        <p:nvPicPr>
          <p:cNvPr id="1028" name="Picture 4" descr="234 I Robot Illustrations &amp; Clip Art - iStock">
            <a:extLst>
              <a:ext uri="{FF2B5EF4-FFF2-40B4-BE49-F238E27FC236}">
                <a16:creationId xmlns:a16="http://schemas.microsoft.com/office/drawing/2014/main" id="{F0348E83-B657-914D-BC2C-30E7953BB0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1145" y="4471802"/>
            <a:ext cx="4039339" cy="23861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95FE4DB-9F33-D6B7-C934-C21C2DE5260F}"/>
              </a:ext>
            </a:extLst>
          </p:cNvPr>
          <p:cNvSpPr txBox="1"/>
          <p:nvPr/>
        </p:nvSpPr>
        <p:spPr>
          <a:xfrm>
            <a:off x="521563" y="1257460"/>
            <a:ext cx="10832237" cy="3909853"/>
          </a:xfrm>
          <a:prstGeom prst="rect">
            <a:avLst/>
          </a:prstGeom>
          <a:noFill/>
        </p:spPr>
        <p:txBody>
          <a:bodyPr wrap="square">
            <a:spAutoFit/>
          </a:bodyPr>
          <a:lstStyle/>
          <a:p>
            <a:pPr marL="108000">
              <a:lnSpc>
                <a:spcPct val="150000"/>
              </a:lnSpc>
              <a:spcAft>
                <a:spcPts val="1414"/>
              </a:spcAft>
              <a:buClr>
                <a:srgbClr val="000000"/>
              </a:buClr>
              <a:buSzPct val="100000"/>
            </a:pPr>
            <a:r>
              <a:rPr lang="en-US" sz="2000" b="1" spc="-1" dirty="0">
                <a:solidFill>
                  <a:srgbClr val="000000"/>
                </a:solidFill>
                <a:uFill>
                  <a:solidFill>
                    <a:srgbClr val="FFFFFF"/>
                  </a:solidFill>
                </a:uFill>
                <a:latin typeface="Times New Roman" panose="02020603050405020304" pitchFamily="18" charset="0"/>
                <a:cs typeface="Times New Roman" panose="02020603050405020304" pitchFamily="18" charset="0"/>
              </a:rPr>
              <a:t>The ultimate goal of artificial </a:t>
            </a:r>
            <a:r>
              <a:rPr lang="en-US" sz="2000" b="1"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rPr>
              <a:t>intelligence is to build systems able to reach human intelligence levels</a:t>
            </a:r>
          </a:p>
          <a:p>
            <a:pPr algn="l">
              <a:lnSpc>
                <a:spcPct val="150000"/>
              </a:lnSpc>
            </a:pPr>
            <a:r>
              <a:rPr lang="en-US" sz="2000" cap="all" dirty="0">
                <a:solidFill>
                  <a:srgbClr val="00B050"/>
                </a:solidFill>
                <a:effectLst/>
                <a:latin typeface="Times New Roman" panose="02020603050405020304" pitchFamily="18" charset="0"/>
                <a:cs typeface="Times New Roman" panose="02020603050405020304" pitchFamily="18" charset="0"/>
              </a:rPr>
              <a:t>   ARTIFICIAL INTELLIGENCE DEFINED: FOUR TYPES OF APPROACHES</a:t>
            </a:r>
          </a:p>
          <a:p>
            <a:pPr marL="285750" indent="-285750" algn="l">
              <a:lnSpc>
                <a:spcPct val="150000"/>
              </a:lnSpc>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   Thinking humanly: mimicking thought based on the human mind.</a:t>
            </a:r>
          </a:p>
          <a:p>
            <a:pPr marL="285750" indent="-285750" algn="l">
              <a:lnSpc>
                <a:spcPct val="150000"/>
              </a:lnSpc>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   Thinking rationally: mimicking thought based on logical reasoning.</a:t>
            </a:r>
          </a:p>
          <a:p>
            <a:pPr marL="285750" indent="-285750" algn="l">
              <a:lnSpc>
                <a:spcPct val="150000"/>
              </a:lnSpc>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   Acting humanly: acting in a manner that mimics human behavior.</a:t>
            </a:r>
          </a:p>
          <a:p>
            <a:pPr marL="285750" indent="-285750" algn="l">
              <a:lnSpc>
                <a:spcPct val="150000"/>
              </a:lnSpc>
              <a:buFont typeface="Wingdings" panose="05000000000000000000" pitchFamily="2" charset="2"/>
              <a:buChar char="q"/>
            </a:pPr>
            <a:r>
              <a:rPr lang="en-US" sz="2000" b="0" dirty="0">
                <a:effectLst/>
                <a:latin typeface="Times New Roman" panose="02020603050405020304" pitchFamily="18" charset="0"/>
                <a:cs typeface="Times New Roman" panose="02020603050405020304" pitchFamily="18" charset="0"/>
              </a:rPr>
              <a:t>   Acting rationally: acting in a manner that is meant to achieve a particular goal.</a:t>
            </a:r>
          </a:p>
          <a:p>
            <a:pPr marL="450900" indent="-342900">
              <a:lnSpc>
                <a:spcPct val="150000"/>
              </a:lnSpc>
              <a:spcAft>
                <a:spcPts val="1414"/>
              </a:spcAft>
              <a:buClr>
                <a:srgbClr val="000000"/>
              </a:buClr>
              <a:buSzPct val="100000"/>
              <a:buFont typeface="Arial" panose="020B0604020202020204" pitchFamily="34" charset="0"/>
              <a:buChar char="•"/>
            </a:pPr>
            <a:endParaRPr lang="en-US" sz="2000" b="0" strike="noStrike" spc="-1" dirty="0">
              <a:solidFill>
                <a:srgbClr val="000000"/>
              </a:solidFill>
              <a:uFill>
                <a:solidFill>
                  <a:srgbClr val="FFFFFF"/>
                </a:solidFill>
              </a:u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50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838200" y="365125"/>
            <a:ext cx="10515600" cy="642581"/>
          </a:xfrm>
        </p:spPr>
        <p:txBody>
          <a:bodyPr>
            <a:normAutofit fontScale="90000"/>
          </a:bodyPr>
          <a:lstStyle/>
          <a:p>
            <a:pPr algn="ctr"/>
            <a:r>
              <a:rPr lang="en-GB" altLang="ko-KR" dirty="0"/>
              <a:t>Goals of Artificial Intelligence</a:t>
            </a:r>
            <a:endParaRPr lang="ko-KR" altLang="en-US" dirty="0"/>
          </a:p>
        </p:txBody>
      </p:sp>
      <p:sp>
        <p:nvSpPr>
          <p:cNvPr id="3" name="내용 개체 틀 2"/>
          <p:cNvSpPr>
            <a:spLocks noGrp="1"/>
          </p:cNvSpPr>
          <p:nvPr>
            <p:ph idx="1"/>
          </p:nvPr>
        </p:nvSpPr>
        <p:spPr>
          <a:xfrm>
            <a:off x="838200" y="1101012"/>
            <a:ext cx="10515600" cy="5075951"/>
          </a:xfrm>
        </p:spPr>
        <p:txBody>
          <a:bodyPr>
            <a:normAutofit fontScale="92500" lnSpcReduction="10000"/>
          </a:bodyPr>
          <a:lstStyle/>
          <a:p>
            <a:pPr algn="just">
              <a:lnSpc>
                <a:spcPct val="150000"/>
              </a:lnSpc>
            </a:pPr>
            <a:r>
              <a:rPr lang="en-US" altLang="ko-KR" sz="2200" dirty="0">
                <a:latin typeface="Times New Roman" panose="02020603050405020304" pitchFamily="18" charset="0"/>
                <a:cs typeface="Times New Roman" panose="02020603050405020304" pitchFamily="18" charset="0"/>
              </a:rPr>
              <a:t>Replicate human intelligence</a:t>
            </a:r>
          </a:p>
          <a:p>
            <a:pPr algn="just">
              <a:lnSpc>
                <a:spcPct val="150000"/>
              </a:lnSpc>
            </a:pPr>
            <a:r>
              <a:rPr lang="en-US" altLang="ko-KR" sz="2200" dirty="0">
                <a:latin typeface="Times New Roman" panose="02020603050405020304" pitchFamily="18" charset="0"/>
                <a:cs typeface="Times New Roman" panose="02020603050405020304" pitchFamily="18" charset="0"/>
              </a:rPr>
              <a:t>Solve Knowledge-intensive tasks</a:t>
            </a:r>
          </a:p>
          <a:p>
            <a:pPr algn="just">
              <a:lnSpc>
                <a:spcPct val="150000"/>
              </a:lnSpc>
            </a:pPr>
            <a:r>
              <a:rPr lang="en-US" altLang="ko-KR" sz="2200" dirty="0">
                <a:latin typeface="Times New Roman" panose="02020603050405020304" pitchFamily="18" charset="0"/>
                <a:cs typeface="Times New Roman" panose="02020603050405020304" pitchFamily="18" charset="0"/>
              </a:rPr>
              <a:t>An intelligent connection of perception and action</a:t>
            </a:r>
          </a:p>
          <a:p>
            <a:pPr algn="just">
              <a:lnSpc>
                <a:spcPct val="150000"/>
              </a:lnSpc>
            </a:pPr>
            <a:r>
              <a:rPr lang="en-US" altLang="ko-KR" sz="2200" dirty="0">
                <a:latin typeface="Times New Roman" panose="02020603050405020304" pitchFamily="18" charset="0"/>
                <a:cs typeface="Times New Roman" panose="02020603050405020304" pitchFamily="18" charset="0"/>
              </a:rPr>
              <a:t>Building a machine which can perform tasks that requires human intelligence such as:</a:t>
            </a:r>
          </a:p>
          <a:p>
            <a:pPr lvl="1" algn="just">
              <a:lnSpc>
                <a:spcPct val="150000"/>
              </a:lnSpc>
            </a:pPr>
            <a:r>
              <a:rPr lang="en-US" altLang="ko-KR" sz="2200" dirty="0">
                <a:latin typeface="Times New Roman" panose="02020603050405020304" pitchFamily="18" charset="0"/>
                <a:cs typeface="Times New Roman" panose="02020603050405020304" pitchFamily="18" charset="0"/>
              </a:rPr>
              <a:t>Proving a theorem</a:t>
            </a:r>
          </a:p>
          <a:p>
            <a:pPr lvl="1" algn="just">
              <a:lnSpc>
                <a:spcPct val="150000"/>
              </a:lnSpc>
            </a:pPr>
            <a:r>
              <a:rPr lang="en-US" altLang="ko-KR" sz="2200" dirty="0">
                <a:latin typeface="Times New Roman" panose="02020603050405020304" pitchFamily="18" charset="0"/>
                <a:cs typeface="Times New Roman" panose="02020603050405020304" pitchFamily="18" charset="0"/>
              </a:rPr>
              <a:t>Playing chess</a:t>
            </a:r>
          </a:p>
          <a:p>
            <a:pPr lvl="1" algn="just">
              <a:lnSpc>
                <a:spcPct val="150000"/>
              </a:lnSpc>
            </a:pPr>
            <a:r>
              <a:rPr lang="en-US" altLang="ko-KR" sz="2200" dirty="0">
                <a:latin typeface="Times New Roman" panose="02020603050405020304" pitchFamily="18" charset="0"/>
                <a:cs typeface="Times New Roman" panose="02020603050405020304" pitchFamily="18" charset="0"/>
              </a:rPr>
              <a:t>Plan some surgical operation</a:t>
            </a:r>
          </a:p>
          <a:p>
            <a:pPr lvl="1" algn="just">
              <a:lnSpc>
                <a:spcPct val="150000"/>
              </a:lnSpc>
            </a:pPr>
            <a:r>
              <a:rPr lang="en-US" altLang="ko-KR" sz="2200" dirty="0">
                <a:latin typeface="Times New Roman" panose="02020603050405020304" pitchFamily="18" charset="0"/>
                <a:cs typeface="Times New Roman" panose="02020603050405020304" pitchFamily="18" charset="0"/>
              </a:rPr>
              <a:t>Driving a car in traffic</a:t>
            </a:r>
          </a:p>
          <a:p>
            <a:pPr algn="just">
              <a:lnSpc>
                <a:spcPct val="150000"/>
              </a:lnSpc>
            </a:pPr>
            <a:r>
              <a:rPr lang="en-US" altLang="ko-KR" sz="2200" dirty="0">
                <a:latin typeface="Times New Roman" panose="02020603050405020304" pitchFamily="18" charset="0"/>
                <a:cs typeface="Times New Roman" panose="02020603050405020304" pitchFamily="18" charset="0"/>
              </a:rPr>
              <a:t>Creating some system which can exhibit intelligent behavior, learn new things by itself, demonstrate, explain, and can advise to its user.</a:t>
            </a:r>
          </a:p>
        </p:txBody>
      </p:sp>
    </p:spTree>
    <p:extLst>
      <p:ext uri="{BB962C8B-B14F-4D97-AF65-F5344CB8AC3E}">
        <p14:creationId xmlns:p14="http://schemas.microsoft.com/office/powerpoint/2010/main" val="157714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4E608-A03A-24C1-0D8F-2F4C57D6B205}"/>
              </a:ext>
            </a:extLst>
          </p:cNvPr>
          <p:cNvSpPr>
            <a:spLocks noGrp="1"/>
          </p:cNvSpPr>
          <p:nvPr>
            <p:ph type="title"/>
          </p:nvPr>
        </p:nvSpPr>
        <p:spPr/>
        <p:txBody>
          <a:bodyPr/>
          <a:lstStyle/>
          <a:p>
            <a:pPr algn="ctr"/>
            <a:r>
              <a:rPr lang="en-US" dirty="0"/>
              <a:t>Brief history of AI</a:t>
            </a:r>
          </a:p>
        </p:txBody>
      </p:sp>
      <p:pic>
        <p:nvPicPr>
          <p:cNvPr id="4" name="Picture 3">
            <a:extLst>
              <a:ext uri="{FF2B5EF4-FFF2-40B4-BE49-F238E27FC236}">
                <a16:creationId xmlns:a16="http://schemas.microsoft.com/office/drawing/2014/main" id="{4EA2B483-6007-0718-907E-8ED3EB2A9F62}"/>
              </a:ext>
            </a:extLst>
          </p:cNvPr>
          <p:cNvPicPr>
            <a:picLocks noChangeAspect="1"/>
          </p:cNvPicPr>
          <p:nvPr/>
        </p:nvPicPr>
        <p:blipFill>
          <a:blip r:embed="rId2"/>
          <a:stretch>
            <a:fillRect/>
          </a:stretch>
        </p:blipFill>
        <p:spPr>
          <a:xfrm>
            <a:off x="4011497" y="3848128"/>
            <a:ext cx="4775714" cy="2566947"/>
          </a:xfrm>
          <a:prstGeom prst="rect">
            <a:avLst/>
          </a:prstGeom>
        </p:spPr>
      </p:pic>
      <p:pic>
        <p:nvPicPr>
          <p:cNvPr id="5" name="Picture 4">
            <a:extLst>
              <a:ext uri="{FF2B5EF4-FFF2-40B4-BE49-F238E27FC236}">
                <a16:creationId xmlns:a16="http://schemas.microsoft.com/office/drawing/2014/main" id="{F07286C6-2C63-B999-418C-091581A6C4CE}"/>
              </a:ext>
            </a:extLst>
          </p:cNvPr>
          <p:cNvPicPr>
            <a:picLocks noChangeAspect="1"/>
          </p:cNvPicPr>
          <p:nvPr/>
        </p:nvPicPr>
        <p:blipFill>
          <a:blip r:embed="rId3"/>
          <a:srcRect t="5183" b="11890"/>
          <a:stretch>
            <a:fillRect/>
          </a:stretch>
        </p:blipFill>
        <p:spPr>
          <a:xfrm>
            <a:off x="3462290" y="1555785"/>
            <a:ext cx="5874129" cy="2292343"/>
          </a:xfrm>
          <a:prstGeom prst="rect">
            <a:avLst/>
          </a:prstGeom>
        </p:spPr>
      </p:pic>
    </p:spTree>
    <p:extLst>
      <p:ext uri="{BB962C8B-B14F-4D97-AF65-F5344CB8AC3E}">
        <p14:creationId xmlns:p14="http://schemas.microsoft.com/office/powerpoint/2010/main" val="2148681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24882</TotalTime>
  <Words>1273</Words>
  <Application>Microsoft Office PowerPoint</Application>
  <PresentationFormat>Widescreen</PresentationFormat>
  <Paragraphs>178</Paragraphs>
  <Slides>36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36</vt:i4>
      </vt:variant>
    </vt:vector>
  </HeadingPairs>
  <TitlesOfParts>
    <vt:vector size="51" baseType="lpstr">
      <vt:lpstr>맑은 고딕</vt:lpstr>
      <vt:lpstr>ＭＳ Ｐゴシック</vt:lpstr>
      <vt:lpstr>Amazon Ember</vt:lpstr>
      <vt:lpstr>Arial</vt:lpstr>
      <vt:lpstr>Calibre</vt:lpstr>
      <vt:lpstr>Calibri</vt:lpstr>
      <vt:lpstr>Calibri Light</vt:lpstr>
      <vt:lpstr>erdana</vt:lpstr>
      <vt:lpstr>Helvetica</vt:lpstr>
      <vt:lpstr>inter-bold</vt:lpstr>
      <vt:lpstr>Roboto</vt:lpstr>
      <vt:lpstr>Times New Roman</vt:lpstr>
      <vt:lpstr>Wingdings</vt:lpstr>
      <vt:lpstr>Work Sans</vt:lpstr>
      <vt:lpstr>Office Theme</vt:lpstr>
      <vt:lpstr>PowerPoint Presentation</vt:lpstr>
      <vt:lpstr>Grading</vt:lpstr>
      <vt:lpstr>What you will learn</vt:lpstr>
      <vt:lpstr>Why do you need this course</vt:lpstr>
      <vt:lpstr>Lectures</vt:lpstr>
      <vt:lpstr>Lab Activity</vt:lpstr>
      <vt:lpstr>What is artificial intelligence (AI)?</vt:lpstr>
      <vt:lpstr>Goals of Artificial Intelligence</vt:lpstr>
      <vt:lpstr>Brief history of AI</vt:lpstr>
      <vt:lpstr>Brief history of AI</vt:lpstr>
      <vt:lpstr>Why are things working today?</vt:lpstr>
      <vt:lpstr>Advantages of Artificial Intelligence</vt:lpstr>
      <vt:lpstr>Disadvantages of Artificial Intelligence</vt:lpstr>
      <vt:lpstr>Q&amp;A</vt:lpstr>
      <vt:lpstr>What is machine learning (ML)?</vt:lpstr>
      <vt:lpstr>Programming</vt:lpstr>
      <vt:lpstr>Differences between AI and ML</vt:lpstr>
      <vt:lpstr>What problems solved with machine learning</vt:lpstr>
      <vt:lpstr>When to Use Machine Learning</vt:lpstr>
      <vt:lpstr>When to Use Machine Learning</vt:lpstr>
      <vt:lpstr>The essence of machine learning</vt:lpstr>
      <vt:lpstr>ML representation </vt:lpstr>
      <vt:lpstr>Where does ML fit in?</vt:lpstr>
      <vt:lpstr>Applications of Machine learning</vt:lpstr>
      <vt:lpstr>Q&amp;A</vt:lpstr>
      <vt:lpstr>How does Machine Learning works</vt:lpstr>
      <vt:lpstr>How does Machine Learning works</vt:lpstr>
      <vt:lpstr>How does Machine Learning works</vt:lpstr>
      <vt:lpstr>Features of Machine Learning</vt:lpstr>
      <vt:lpstr>The importance of Machine Learning</vt:lpstr>
      <vt:lpstr>Q&amp;A</vt:lpstr>
      <vt:lpstr>Q&amp;A</vt:lpstr>
      <vt:lpstr>Q&amp;A</vt:lpstr>
      <vt:lpstr>Q&amp;A</vt:lpstr>
      <vt:lpstr>Q&amp;A</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Machine Learning.
 Basic Concepts and Learning.</dc:title>
  <dc:creator>Umirzakova Sabina</dc:creator>
  <cp:lastModifiedBy>Sabina</cp:lastModifiedBy>
  <cp:revision>305</cp:revision>
  <dcterms:created xsi:type="dcterms:W3CDTF">2022-07-30T07:34:52Z</dcterms:created>
  <dcterms:modified xsi:type="dcterms:W3CDTF">2025-08-31T07:46:39Z</dcterms:modified>
</cp:coreProperties>
</file>