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30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94" r:id="rId2"/>
    <p:sldId id="304" r:id="rId3"/>
    <p:sldId id="258" r:id="rId4"/>
    <p:sldId id="305" r:id="rId5"/>
    <p:sldId id="295" r:id="rId6"/>
    <p:sldId id="269" r:id="rId7"/>
    <p:sldId id="290" r:id="rId8"/>
    <p:sldId id="291" r:id="rId9"/>
    <p:sldId id="268" r:id="rId10"/>
    <p:sldId id="296" r:id="rId11"/>
    <p:sldId id="270" r:id="rId12"/>
    <p:sldId id="271" r:id="rId13"/>
    <p:sldId id="272" r:id="rId14"/>
    <p:sldId id="273" r:id="rId15"/>
    <p:sldId id="274" r:id="rId16"/>
    <p:sldId id="306" r:id="rId17"/>
    <p:sldId id="275" r:id="rId18"/>
    <p:sldId id="276" r:id="rId19"/>
    <p:sldId id="277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293" r:id="rId48"/>
    <p:sldId id="33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1:17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04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24575,'266'-2'0,"304"5"0,-238 35 0,-69-4 0,-240-32 0,0 1 0,0 1 0,0 1 0,-1 1 0,0 1 0,33 15 0,17 10 0,-1 3 0,-2 4 0,81 58 0,-113-70 0,0 2 0,-2 1 0,-2 1 0,-1 2 0,-1 2 0,35 51 0,20 36 0,-43-64 0,37 69 0,-59-84 0,-3 2 0,16 57 0,-27-80 0,2 19 0,-1 0 0,-3 0 0,-1 0 0,-2 1 0,-7 75 0,2-6 0,4-53-120,1-11-87,-2-1-1,-3 1 1,-1 0-1,-2-1 0,-16 59 1,15-82-6619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05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24575,'3'4'0,"0"0"0,0 0 0,-1 0 0,1 1 0,-1 0 0,0-1 0,0 1 0,-1 0 0,2 6 0,11 28 0,-1-19 0,1-1 0,29 30 0,14 19 0,-54-64 0,0 0 0,-1 0 0,1 0 0,1-1 0,-1 1 0,0-1 0,1 0 0,0 0 0,0 0 0,0 0 0,5 2 0,-7-5 0,0 1 0,0-1 0,-1 0 0,1 0 0,0 0 0,0 0 0,0 0 0,0-1 0,0 1 0,0-1 0,0 1 0,0-1 0,0 0 0,-1 1 0,1-1 0,0 0 0,-1 0 0,1 0 0,0-1 0,-1 1 0,1 0 0,-1-1 0,0 1 0,1 0 0,-1-1 0,0 0 0,0 1 0,0-1 0,1-3 0,11-15 0,-1-2 0,-1 0 0,-2 0 0,9-26 0,-10 24 0,1 1 0,1 0 0,1 0 0,18-26 0,52-56-1365,-63 84-5461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0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24575,'6'-1'0,"-1"-1"0,1 0 0,-1 0 0,1 0 0,-1-1 0,0 0 0,0 0 0,0 0 0,8-8 0,2 0 0,8-6 0,0 1 0,1 2 0,1 0 0,0 2 0,0 0 0,1 2 0,49-12 0,33 9 0,1 6 0,179 10 0,-109 1 0,-66-6 0,-60-1 0,0 3 0,0 2 0,70 12 0,-103-10 0,-1 2 0,0 1 0,-1 0 0,1 1 0,20 13 0,83 60 0,-77-49 0,50 27 0,-44-32 0,-18-12 0,-2 2 0,0 0 0,-1 3 0,0 0 0,-2 2 0,30 30 0,64 92 0,-86-97 0,2-2 0,2-1 0,57 48 0,-77-77 0,10 7 0,-1 2 0,-1 1 0,-1 1 0,-1 2 0,28 37 0,-28-28 0,6 10 0,41 78 0,-65-107 0,0-1 0,-1 1 0,-1 0 0,-1 1 0,-1-1 0,-1 1 0,0 0 0,0 31 0,-2-25 0,9 49 0,1 23 0,-10-47-455,-2 1 0,-14 95 0,10-125-6371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0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24575,'8'0'0,"-1"0"0,1 1 0,-1 0 0,0 0 0,1 1 0,-1 0 0,0 0 0,0 0 0,12 7 0,-4 1 0,0 0 0,26 23 0,-37-29 0,9 7 0,0 0 0,0-1 0,1 0 0,28 15 0,-38-24 0,-1 1 0,0-1 0,1 0 0,-1 0 0,0 0 0,1 0 0,-1-1 0,1 1 0,0-1 0,-1 0 0,1 0 0,-1 0 0,1-1 0,-1 1 0,1-1 0,-1 0 0,1 0 0,-1 0 0,0 0 0,1-1 0,-1 1 0,0-1 0,0 0 0,0 0 0,0 0 0,-1 0 0,1 0 0,0-1 0,3-4 0,6-8-136,0 0-1,-1-1 1,-1-1-1,0 1 1,-1-1-1,-1-1 1,-1 0-1,-1 0 0,8-33 1,-8 24-6690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14.5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1 101 24575,'0'0'0,"8"0"0,18 0 0,10-10 0,7 0 0,15-5 0,9 2 0,20 2 0,9-2 0,16 3 0,12 2 0,11 2 0,3 3 0,-6 2 0,2 0 0,-7 1 0,6 1 0,-5-1 0,-17 1 0,-6 4 0,-12 5 0,-7 6 0,3 3 0,-4-2 0,-1 2 0,16 6 0,8 2 0,14 10 0,19 1 0,14 0 0,19 6 0,8-2 0,3-2 0,-10 5 0,-8 2 0,-8 1 0,-15 2 0,-4-5 0,-3 0 0,-9-4 0,-3-6 0,-2-3 0,-7 1 0,-5-2 0,-4-1 0,0 3 0,-2-1 0,4 9 0,-2-2 0,4-1 0,2-3 0,4 6 0,3-2 0,-3 2 0,-9 3 0,-5 1 0,-13-2 0,-3 0 0,0 1 0,1 1 0,-7 2 0,-3-4 0,3 0 0,-7-3 0,-1 0 0,-11-4 0,-5-2 0,9 1 0,4 3 0,-7-1 0,-3-3 0,5 2 0,-7 3 0,2-2 0,-7-2 0,-8-8 0,-1 7 0,-7-7 0,-4 0 0,-3-2 0,-3-6 0,-2 0 0,-1 0 0,0 1 0,-5 1 0,0 1 0,0 2 0,1 5 0,6 5 0,2 1 0,-4-1 0,4 8 0,0-2 0,-1 3 0,5 2 0,-5-4 0,-1-3 0,-2 0 0,-5-3 0,-1-2 0,1-4 0,-4 4 0,-4-2 0,2-6 0,1 3 0,3 4 0,-2 0 0,2 4 0,-4-1 0,7 14 0,2 7 0,-3-2 0,-4 1 0,-4 3 0,0-2 0,-2 5 0,-3 3 0,8 3 0,-1-6 0,-2-9 0,3 1 0,-4 3 0,-1 0 0,-3-2 0,2-5 0,-1 3 0,-1-6 0,-2-5 0,3 0 0,0-5 0,-2-3 0,-1-3 0,-1-3 0,-1 4 0,-1 8 0,-1 10 0,0 0 0,-1 1 0,1-4 0,0-1 0,0-5 0,-1-5 0,1-3 0,0-4 0,0 3 0,0-1 0,0-1 0,0-1 0,0-1 0,-4-1 0,-1-1 0,0 5 0,-4-5 0,0 4 0,-2 0 0,0-1 0,3 0 0,2-2 0,2 0 0,2-1 0,-4-5 0,1 5 0,0-1 0,1 2 0,-4 9 0,2 11 0,0-1 0,2 4 0,1-5 0,1 6 0,1-5 0,-4-4 0,0-5 0,0 0 0,1-3 0,-3-2 0,0-2 0,1-2 0,-8-2 0,0-5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15.2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734.81445"/>
      <inkml:brushProperty name="anchorY" value="-7039.20703"/>
      <inkml:brushProperty name="scaleFactor" value="0.5"/>
    </inkml:brush>
  </inkml:definitions>
  <inkml:trace contextRef="#ctx0" brushRef="#br0">1 531 24575,'0'0'0,"4"0"0,2 5 0,4 5 0,9 10 0,4 5 0,3 2 0,2 6 0,-1 0 0,5 5 0,5 8 0,-1-2 0,8 7 0,8 1 0,-2-3 0,-4-6 0,-5-1 0,-6-10 0,-5-19 0,-28-13 0,-1 1 0,1-1 0,0 0 0,-1 0 0,1 0 0,0 0 0,-1-1 0,1 1 0,0 0 0,-1-1 0,1 1 0,-1-1 0,1 0 0,2-1 0,-1-2 0,0 1 0,0 0 0,0 0 0,-1-1 0,1 1 0,-1-1 0,0 1 0,2-6 0,25-66 0,5-24 0,4-28 0,0-15 0,8-10 0,-7 16 0,-8 25 0,-10 21 0,-8 18 0,-6 24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16.1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898.73145"/>
      <inkml:brushProperty name="anchorY" value="-7778.39014"/>
      <inkml:brushProperty name="scaleFactor" value="0.5"/>
    </inkml:brush>
  </inkml:definitions>
  <inkml:trace contextRef="#ctx0" brushRef="#br0">1 0 24575,'0'0'0,"4"4"0,7 12 0,4 4 0,19 19 0,3 2 0,22 16 0,14 8 0,11 6 0,24 13 0,15 3 0,18 9 0,24 9 0,9 12 0,17 0 0,-3 0 0,-21-14 0,-15-5 0,-27-18 0,-26-7 0,-15-19 0,-16-2 0,-14-14 0,-8-2 0,-13-5 0,-6-2 0,6 2 0,3-1 0,5 5 0,4-2 0,7-1 0,7 3 0,1-2 0,-5-6 0,2-2 0,-7-7 0,-11-6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16.8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957.90527"/>
      <inkml:brushProperty name="anchorY" value="-10989.47656"/>
      <inkml:brushProperty name="scaleFactor" value="0.5"/>
    </inkml:brush>
  </inkml:definitions>
  <inkml:trace contextRef="#ctx0" brushRef="#br0">1448 1 24575,'0'0'0,"-4"0"0,-2 5 0,-14 24 0,-9 21 0,-14 29 0,-17 30 0,-8 20 0,-17 24 0,-13 13 0,-11 8 0,-7-6 0,-1-3 0,2-12 0,5-9 0,17-23 0,20-21 0,8-15 0,8-10 0,15-15 0,3-12 0,11-10 0,5-2 0,1-5 0,7-2 0,4-7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19.9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239.95898"/>
      <inkml:brushProperty name="anchorY" value="-11888.29395"/>
      <inkml:brushProperty name="scaleFactor" value="0.5"/>
    </inkml:brush>
  </inkml:definitions>
  <inkml:trace contextRef="#ctx0" brushRef="#br0">0 2 24575,'0'0'0,"5"0"0,1 5 0,4 0 0,4 0 0,9-1 0,13-1 0,17-2 0,26-4 0,22-2 0,30 0 0,34 1 0,30 1 0,28 1 0,27 1 0,20 0 0,15 1-786,0 0 1011,-7 0-338,-12 0 113,-23 0 0,-22 5 0,-29 1 0,-21 3 0,-23 5 0,-20 0 0,-24 2 0,-20-3 0,-11-3 787,-11 2-1012,-12-2 337,-10-3-112,3-2 0,-4 3 0,0-2 0,3 0 0,2-2 0,6-2 0,13 5 0,10-2 0,11 10 0,16 0 0,2 2 0,7 4 0,4 0 0,0 3 0,3 0 0,-4 6 0,8 0 0,-9 5 0,7-1 0,11 9 0,13 3 0,-4-2 0,3-4 0,2 1 0,-8-4 0,-4 6 0,-9 3 0,-2 2 0,-8 1 0,1 1 0,-8-4 0,0-1 0,-1 0 0,-12-9 0,-6-5 0,-1 6 0,-14-6 0,-8-3 0,-17-1 0,-4-2 0,-3-1 0,-9 0 0,-4-5 0,-3 0 0,0 0 0,-1-3 0,1 5 0,0-3 0,-5 1 0,6 2 0,6 5 0,5 2 0,1 0 0,9 5 0,8 5 0,7 4 0,6 3 0,15 7 0,18-2 0,11 4 0,14 1 0,24 13 0,9 6 0,10-2 0,-10-3 0,11-1 0,-12 0 0,-8-8 0,-14 0 0,-11-3 0,-12-2 0,-11-3 0,0 9 0,2 4 0,5 4 0,1 8 0,4 7 0,3 2 0,-7-7 0,-2-2 0,-14-12 0,-17-1 0,-12-11 0,-8-4 0,-6 7 0,-3 1 0,0 4 0,0 4 0,0-6 0,-3 7 0,0-3 0,0 2 0,7 3 0,2 2 0,1-3 0,-1 0 0,-5-3 0,4 1 0,0 1 0,0 7 0,0 3 0,-1-4 0,-5 0 0,-5-6 0,0 1 0,-5-4 0,-8-4 0,-8-4 0,3-7 0,0-3 0,-5 0 0,-3-1 0,-5 7 0,-4-4 0,3 5 0,-2 1 0,-2 5 0,0-1 0,-2-5 0,-1 3 0,-1-2 0,0 0 0,0-2 0,0 0 0,4 4 0,1 5 0,0-6 0,0-1 0,-2-6 0,-1 2 0,-1-4 0,-1-6 0,0-4 0,0 6 0,0-4 0,0-1 0,-6 1 0,1-2 0,-5-2 0,1-3 0,-4-2 0,1-2 0,3-1 0,-2 0 0,2 9 0,-3 0 0,1 1 0,3-3 0,-2-1 0,1 2 0,2-1 0,2-2 0,2 4 0,2-2 0,0 0 0,1-3 0,1-1 0,-1-2 0,0 0 0,1 4 0,-1-1 0,0 5 0,0 0 0,0 8 0,0 9 0,0 2 0,0 8 0,-5 9 0,-10 4 0,0 3 0,0-9 0,4-6 0,-2-10 0,3-9 0,3-8 0,-3-6 0,1-3 0,3-2 0,1-1 0,-2-1 0,0 1 0,2 1 0,1 5 0,-4 0 0,1 0 0,2 0 0,1-1 0,1-1 0,1-2 0,1 1 0,1 3 0,0 11 0,1 4 0,-1 0 0,0-3 0,0-4 0,0-5 0,1-3 0,-1-2 0,4-7 0,1-1 0,0 0 0,4 0 0,-1 2 0,-1-4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21.6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150.56641"/>
      <inkml:brushProperty name="anchorY" value="-21885.01563"/>
      <inkml:brushProperty name="scaleFactor" value="0.5"/>
    </inkml:brush>
  </inkml:definitions>
  <inkml:trace contextRef="#ctx0" brushRef="#br0">0 285 24575,'0'0'0,"0"4"0,5 1 0,5 0 0,5 0 0,4 2 0,9 1 0,1 8 0,1-2 0,0 4 0,-2-2 0,0 5 0,-2-2 0,-5 1 0,-1-4 0,-1 5 0,6 2 0,-3 2 0,0 0 0,1-4 0,0 0 0,-4-1 0,0-4 0,0 1 0,1-4 0,1-3 0,-18-13 0,0 2 0,-1 1 0,0-1 0,0 1 0,0-1 0,0 0 0,0 0 0,0 0 0,0 0 0,0 0 0,2-2 0,20-28 0,0-18 0,-5-13 0,0-3 0,0-5 0,1-2 0,1-1 0,1-2 0,-3 10 0,0 10 0,-4 16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22.2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189.7207"/>
      <inkml:brushProperty name="anchorY" value="-22871.01563"/>
      <inkml:brushProperty name="scaleFactor" value="0.5"/>
    </inkml:brush>
  </inkml:definitions>
  <inkml:trace contextRef="#ctx0" brushRef="#br0">1 1 24575,'0'0'0,"0"12"0,10 30 0,10 14 0,24 31 0,39 38 0,27 19 0,36 41 0,43 22 0,38 24-1208,36 28 1553,21 8-517,29 18-1943,7-3 2719,-8-9-906,-24-23 302,-26-33 0,-33-26-802,-35-35 1031,-37-31-343,-38-32 114,-38-28 0,-33-25 1053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49:5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79 24575,'-1'0'0,"0"-1"0,0 0 0,0 1 0,0-1 0,1 0 0,-1 0 0,0 0 0,0 0 0,1 0 0,-1 0 0,0 0 0,1 0 0,-1 0 0,1 0 0,-1 0 0,1-1 0,0 1 0,-1 0 0,1 0 0,0 0 0,0-1 0,0 1 0,0 0 0,0 0 0,0 0 0,0-1 0,1 1 0,-1 0 0,0 0 0,0 0 0,1 0 0,-1 0 0,1-1 0,-1 1 0,1 0 0,0 0 0,-1 0 0,1 0 0,0 0 0,0 1 0,0-1 0,-1 0 0,1 0 0,0 0 0,0 1 0,0-1 0,0 0 0,1 1 0,-1-1 0,1 1 0,5-4 0,1 1 0,0 0 0,-1 0 0,1 1 0,0 0 0,10-1 0,102-6 0,167 8 0,-138 4 0,127-4 0,207 3 0,-6 41 0,-386-22 0,0 4 0,-2 3 0,127 60 0,-203-82 0,81 36 0,-3 4 0,96 65 0,-167-99 0,-1 2 0,-1 0 0,-1 1 0,0 0 0,-1 2 0,0 0 0,20 29 0,-32-38 0,0 0 0,-1 0 0,0 0 0,-1 0 0,0 1 0,0-1 0,0 1 0,0 17 0,-5 77 0,0-50 0,4-40 0,-2 0 0,0 0 0,0 0 0,-1 0 0,-1-1 0,0 1 0,0-1 0,-2 0 0,1 0 0,-2 0 0,1 0 0,-1-1 0,-1 0 0,-16 20 0,-1 3 0,2 1 0,1 1 0,-24 61 0,27-57 0,-1-1 0,-2 0 0,-29 39 0,35-57-455,1 1 0,-15 31 0,19-31-6371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22.8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158.94141"/>
      <inkml:brushProperty name="anchorY" value="-27733.5332"/>
      <inkml:brushProperty name="scaleFactor" value="0.5"/>
    </inkml:brush>
  </inkml:definitions>
  <inkml:trace contextRef="#ctx0" brushRef="#br0">2635 0 24575,'0'0'0,"0"9"0,-10 22 0,-15 29 0,-25 28 0,-19 35 0,-9 18 0,-11 12 0,-11 10 0,-3 6 0,-7 4 0,-10 11 0,-14 21 0,-8 15 0,-5 13 0,-18 18-892,-7 6 1147,-4-7-383,12-21 128,6-23 0,21-32 0,18-26 0,28-36 0,13-27 0,23-20 0,15-17 0,10-12 0,6 2 893,8 0-1148,1-6 382,4-3-127,4-7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49:5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24575,'3'2'0,"0"-1"0,0 1 0,-1 0 0,1 0 0,0 1 0,-1-1 0,1 1 0,-1-1 0,1 1 0,-1 0 0,0 0 0,0 0 0,-1 0 0,3 4 0,1 1 0,41 72 0,-36-60 0,1 0 0,0-1 0,2 0 0,19 22 0,-28-38 0,0 0 0,0 0 0,1 0 0,0 0 0,-1-1 0,1 1 0,0-1 0,0 0 0,0-1 0,0 1 0,0-1 0,1 0 0,-1 0 0,7-1 0,82-1 0,-55-2 0,-15 3 0,0-2 0,0 0 0,44-11 0,-55 9 0,-1 0 0,0-1 0,0-1 0,-1 0 0,1 0 0,-1-1 0,-1-1 0,19-16 0,-15 13-227,0 0-1,1 0 1,-1 2-1,2 0 1,26-12-1,-17 12-6598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49:5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24575,'4'-3'0,"0"0"0,0 1 0,1 0 0,-1 0 0,0 1 0,1-1 0,0 1 0,-1 0 0,1 0 0,0 0 0,0 1 0,-1-1 0,10 2 0,1-2 0,588-8 0,-360 12 0,40-4 0,280 3 0,-200 27 0,-315-19 0,0 2 0,0 2 0,50 22 0,131 72 0,-203-93 0,-1 1 0,0 1 0,-1 2 0,-1 0 0,0 1 0,-2 1 0,-1 1 0,0 1 0,-2 1 0,21 34 0,-12-11 0,-2 1 0,-2 1 0,-2 2 0,26 95 0,-34-92 0,7 62 0,-17-89 0,-1 1 0,-1-1 0,-2 0 0,0 1 0,-2-1 0,-1 0 0,-1 0 0,-1 0 0,-2-1 0,-12 31 0,-20 45 0,-21 47 0,48-116-66,1 1 0,1 1 0,-10 62 0,12-51-1035,4-22-5725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49:5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24575,'2'1'0,"0"-1"0,0 1 0,0 0 0,0 0 0,0 0 0,0 0 0,0 0 0,-1 0 0,1 0 0,0 1 0,-1-1 0,1 1 0,-1-1 0,0 1 0,1 0 0,-1 0 0,1 1 0,22 38 0,-21-36 0,39 74 0,59 100 0,-98-175 0,-1-1 0,1 1 0,0-1 0,0 0 0,0 0 0,1 0 0,-1 0 0,1-1 0,-1 1 0,1-1 0,0 0 0,0 0 0,0 0 0,0-1 0,0 1 0,0-1 0,1 0 0,-1 0 0,0-1 0,1 1 0,-1-1 0,1 0 0,-1 0 0,0 0 0,1-1 0,-1 1 0,0-1 0,1 0 0,6-3 0,7-3 0,0 0 0,0-1 0,0-1 0,-1-1 0,22-17 0,46-34 0,-10 7 0,85-48 0,49-16-1365,-182 101-5461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49:5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24575,'972'0'0,"-809"8"0,245 44 0,-378-47 0,251 63 0,-196-44 0,-50-13 0,-2 1 0,1 2 0,-2 1 0,49 31 0,113 91 0,-127-87 0,401 283 0,-429-306 0,-1 1 0,-1 2 0,40 44 0,-56-52 0,-2 2 0,-1 0 0,-1 1 0,-1 1 0,-1 1 0,14 33 0,-19-33 0,-1 0 0,-1 0 0,-2 1 0,0 0 0,1 38 0,-5 143 0,-4-111 0,2-81 0,0 0 0,-2-1 0,0 1 0,-1 0 0,-1-1 0,0 0 0,-1 0 0,-1 0 0,-1 0 0,0-1 0,-1 0 0,0-1 0,-1 1 0,-1-2 0,0 1 0,-1-1 0,0-1 0,-1 0 0,-1-1 0,-14 11 0,-72 42 0,80-54 0,-1 1 0,2 1 0,0 1 0,0 0 0,1 2 0,1 0 0,1 0 0,-17 21 0,-8 16-1365,29-35-5461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49:5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24575,'-2'98'0,"5"107"0,-3-202 0,0-1 0,1 1 0,-1 0 0,1 0 0,0 0 0,0-1 0,0 1 0,0 0 0,1-1 0,-1 1 0,1-1 0,-1 1 0,1-1 0,0 0 0,0 0 0,0 0 0,0 0 0,0 0 0,0 0 0,1 0 0,-1-1 0,1 1 0,-1-1 0,1 0 0,0 0 0,-1 0 0,5 1 0,7 2 0,0-2 0,1 0 0,-1 0 0,21-1 0,-19-1 0,594 0 0,-264-4 0,-289 0-1365,-42-1-5461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00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24575,'34'0'0,"149"-1"0,291 36 0,-471-34 0,811 155 0,582 261 0,-1385-413 0,245 87 0,-217-74 0,0 2 0,-2 1 0,0 2 0,46 37 0,-73-50 0,-1 1 0,0 0 0,0 0 0,-1 1 0,-1 0 0,1 1 0,-2-1 0,0 2 0,0-1 0,-1 0 0,0 1 0,-2 0 0,5 19 0,0 18 0,-2 0 0,1 61 0,-7-94 0,-1 193 0,1-207 0,-1 0 0,0 0 0,1-1 0,-1 1 0,0 0 0,0 0 0,0-1 0,-1 1 0,1 0 0,-1-1 0,1 0 0,-1 1 0,0-1 0,0 0 0,0 0 0,0 0 0,0 0 0,-1 0 0,1 0 0,0-1 0,-1 1 0,1-1 0,-6 3 0,-5 0 0,0 0 0,-1 0 0,1-1 0,-14 1 0,-17 4 0,-147 33-1365,162-34-5461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07:50:0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24575,'-2'1'0,"1"-1"0,-1 1 0,0 0 0,1-1 0,-1 1 0,0 0 0,1 0 0,-1 0 0,1 0 0,0 0 0,-1 0 0,1 1 0,0-1 0,0 0 0,-1 1 0,1-1 0,0 1 0,0 0 0,1-1 0,-1 1 0,0-1 0,0 1 0,1 0 0,-1 2 0,-11 43 0,5 19 0,2-1 0,4 1 0,8 81 0,-7-143 0,0 0 0,0 0 0,1 0 0,-1 0 0,1 0 0,0 0 0,0 0 0,0 0 0,0 0 0,1-1 0,0 1 0,-1 0 0,1-1 0,1 1 0,-1-1 0,0 0 0,1 0 0,0 0 0,0 0 0,0 0 0,0-1 0,0 1 0,0-1 0,1 0 0,-1 0 0,1 0 0,-1 0 0,1 0 0,0-1 0,0 0 0,0 0 0,-1 0 0,1 0 0,0-1 0,0 1 0,0-1 0,6 0 0,187-4-1365,-175 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0A614-300E-4519-85BC-E694AC1DFBF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587A3-A0D2-4A7F-82F4-78179812B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BB92-5C20-BBE6-41DA-F1D9E1F52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C679B-AEA3-B0CB-4580-26F781036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723B0-74E2-F356-3524-CAF6E741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1397-B142-CF18-B815-9A04D2E8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4749-E2DD-699C-10C4-E3346E8E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2DC7-5D8E-031D-56EA-8A960BF9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D7B2F-2AF5-5661-B20B-91EF7332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75C9-C424-FCC1-0AE8-8B1024B3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7EE5-863B-B994-7B24-82D09DFE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0AC2-2E4B-0769-8014-AB78E80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FB594-1D49-1510-F51F-AEEB581FC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07294-69E2-EF5B-70DC-1AF099041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F454-499E-F10C-1A4B-08CFC408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1851-C4E3-681E-008D-A943EAA2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5ECA-1848-CC3D-D5DA-8D517272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9FD3-874F-8755-D4E7-A5037286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FF71-906E-DFEF-90E3-BDE25F5B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BC770-35C4-CE06-C4F4-8C25459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3654B-562D-BF31-237A-C8C67F7C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CE99-54B7-34BC-8513-5277B5E2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B36A-AD65-9828-3FBE-930C51CD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86AC2-E513-3956-B9BC-9E0AC75F7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B37D-2FAB-9EC3-D700-53CA31DC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A6C9-DC8E-2218-C148-17C3F16B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BD7F-086C-0E6A-2307-CA26556F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8CE4-FC1F-8FD2-922A-6682E27F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4B6F-649B-F920-FEF9-5C52C3E9D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8D692-E18B-25B6-F88A-5D3406FE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7E70E-57A2-B0DC-5232-3062B8A0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27BD1-85C5-D324-F4A0-8494BF7A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77F0F-C9AA-7AA0-8A40-8AB0250D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8111-8B9B-7BF6-A1CF-D836F560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74069-75C5-F004-4FA0-5A27E4B5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6CB3A-B54C-B108-05A9-E01DA0A7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1F506-82DD-139A-6AB7-30222BD74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E0898-F6A4-FE5C-21F6-A993F2AA5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1101C-197D-0B8F-E167-4F611B9B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DEAE1-DF35-3DC0-D7EC-7EA2EFB4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72E46-2930-CC05-3482-1302CFE1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4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26F0-7434-399E-5B21-804A189F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D72B2-D565-99A1-AD3A-26ADE90B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91AAE-864B-3EC4-1597-64BEF016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7A47F-96D2-B6BD-B650-8F9FD5E2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95219-2D47-2A91-A1D1-7BDC3EC5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DC3D8-BFFE-A23D-61F1-9204041C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5549D-2A4F-423E-4260-819A0057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B645-C7FB-3127-83F9-EB4B50E3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5BDD5-209C-2D85-8711-CC99EED9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C5F3-2F09-5F71-1100-F0CCA108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58A57-BCE0-D896-B97C-7B6AC374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A97E9-DCBA-95C9-3C71-78A0E58D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C6907-E791-4F13-3E75-CE3487FF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574C-18D9-9D86-BE28-C041A381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F3266-DD50-9023-D837-A8D6CFE75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9674B-895F-A649-A551-DAC78301B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32620-348A-F657-291F-DBC48D69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A69E0-5BBB-3D53-25FB-F3477D89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68BC-C708-647F-9828-656B96A6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961AE-9B93-6294-3E41-5194D78A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9A5DC-13A1-13F7-4C9E-BAF09624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713B-2646-C2B0-5958-D8ACD6DF8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D7618-FE04-4119-B010-C193B339FE6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EDE6-7AD8-9956-A510-2ED1766BC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E3B8-450C-643E-E076-CB04056F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FF03-0BD4-4660-81D6-98A5A434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1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7" Type="http://schemas.openxmlformats.org/officeDocument/2006/relationships/customXml" Target="../ink/ink4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4.png"/><Relationship Id="rId36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customXml" Target="../ink/ink10.xml"/><Relationship Id="rId31" Type="http://schemas.openxmlformats.org/officeDocument/2006/relationships/customXml" Target="../ink/ink15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0.xml"/><Relationship Id="rId30" Type="http://schemas.openxmlformats.org/officeDocument/2006/relationships/image" Target="../media/image5.png"/><Relationship Id="rId35" Type="http://schemas.openxmlformats.org/officeDocument/2006/relationships/customXml" Target="../ink/ink17.xml"/><Relationship Id="rId8" Type="http://schemas.openxmlformats.org/officeDocument/2006/relationships/image" Target="../media/image8.png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7D7A-346C-D18D-C901-53CDF9717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953B4-8BCE-E10A-9A66-E522CFDD6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Sabina Umirzakova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1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D79B-DDA9-EFA0-0261-9A612906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Waterfall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ABE2D-A184-3711-70B0-E0802725B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0" y="1376423"/>
            <a:ext cx="8273989" cy="529299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5B2D4D0-805D-E80F-3F68-D02F265DDF27}"/>
              </a:ext>
            </a:extLst>
          </p:cNvPr>
          <p:cNvGrpSpPr/>
          <p:nvPr/>
        </p:nvGrpSpPr>
        <p:grpSpPr>
          <a:xfrm>
            <a:off x="3297383" y="1542642"/>
            <a:ext cx="6510240" cy="4362840"/>
            <a:chOff x="3297383" y="1542642"/>
            <a:chExt cx="6510240" cy="43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DAFF4D-E5B9-E7FB-DDD2-DDEE5F8D76C2}"/>
                    </a:ext>
                  </a:extLst>
                </p14:cNvPr>
                <p14:cNvContentPartPr/>
                <p14:nvPr/>
              </p14:nvContentPartPr>
              <p14:xfrm>
                <a:off x="3297383" y="1542642"/>
                <a:ext cx="1055160" cy="551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DAFF4D-E5B9-E7FB-DDD2-DDEE5F8D76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8743" y="1533642"/>
                  <a:ext cx="10728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A8A1E4-DFA5-6FF2-C2CB-38234885A4E6}"/>
                    </a:ext>
                  </a:extLst>
                </p14:cNvPr>
                <p14:cNvContentPartPr/>
                <p14:nvPr/>
              </p14:nvContentPartPr>
              <p14:xfrm>
                <a:off x="4109903" y="2032602"/>
                <a:ext cx="281160" cy="10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A8A1E4-DFA5-6FF2-C2CB-38234885A4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01263" y="2023962"/>
                  <a:ext cx="29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D2701A4-4F2E-B7E1-5CA0-BE42EF09CEDE}"/>
                    </a:ext>
                  </a:extLst>
                </p14:cNvPr>
                <p14:cNvContentPartPr/>
                <p14:nvPr/>
              </p14:nvContentPartPr>
              <p14:xfrm>
                <a:off x="4252103" y="2182362"/>
                <a:ext cx="1101600" cy="65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2701A4-4F2E-B7E1-5CA0-BE42EF09CE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3463" y="2173362"/>
                  <a:ext cx="11192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0393BA-9DE1-90F8-B653-F46F735D3E34}"/>
                    </a:ext>
                  </a:extLst>
                </p14:cNvPr>
                <p14:cNvContentPartPr/>
                <p14:nvPr/>
              </p14:nvContentPartPr>
              <p14:xfrm>
                <a:off x="5157503" y="2803722"/>
                <a:ext cx="362880" cy="154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0393BA-9DE1-90F8-B653-F46F735D3E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48503" y="2794722"/>
                  <a:ext cx="380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BEC6AF-58E3-83A7-352F-43407EF314C4}"/>
                    </a:ext>
                  </a:extLst>
                </p14:cNvPr>
                <p14:cNvContentPartPr/>
                <p14:nvPr/>
              </p14:nvContentPartPr>
              <p14:xfrm>
                <a:off x="5441543" y="2698602"/>
                <a:ext cx="1172880" cy="808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BEC6AF-58E3-83A7-352F-43407EF314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32903" y="2689602"/>
                  <a:ext cx="119052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527C19-4E35-3892-91EA-102C28F99E64}"/>
                    </a:ext>
                  </a:extLst>
                </p14:cNvPr>
                <p14:cNvContentPartPr/>
                <p14:nvPr/>
              </p14:nvContentPartPr>
              <p14:xfrm>
                <a:off x="6319943" y="3461802"/>
                <a:ext cx="428400" cy="135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527C19-4E35-3892-91EA-102C28F99E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10943" y="3452802"/>
                  <a:ext cx="446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68E316F-54D3-5A30-8412-EB81BDA50F66}"/>
                    </a:ext>
                  </a:extLst>
                </p14:cNvPr>
                <p14:cNvContentPartPr/>
                <p14:nvPr/>
              </p14:nvContentPartPr>
              <p14:xfrm>
                <a:off x="6578063" y="3754842"/>
                <a:ext cx="1270080" cy="572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68E316F-54D3-5A30-8412-EB81BDA50F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569423" y="3745842"/>
                  <a:ext cx="12877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54A980-7364-3A9B-FD3F-B0C274F54A3E}"/>
                    </a:ext>
                  </a:extLst>
                </p14:cNvPr>
                <p14:cNvContentPartPr/>
                <p14:nvPr/>
              </p14:nvContentPartPr>
              <p14:xfrm>
                <a:off x="7641143" y="4287642"/>
                <a:ext cx="117720" cy="188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54A980-7364-3A9B-FD3F-B0C274F54A3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32143" y="4278642"/>
                  <a:ext cx="135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A60D6D-C0AD-8949-F9D8-FB6BC4C9D8D1}"/>
                    </a:ext>
                  </a:extLst>
                </p14:cNvPr>
                <p14:cNvContentPartPr/>
                <p14:nvPr/>
              </p14:nvContentPartPr>
              <p14:xfrm>
                <a:off x="7847423" y="4393482"/>
                <a:ext cx="926280" cy="709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A60D6D-C0AD-8949-F9D8-FB6BC4C9D8D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38783" y="4384842"/>
                  <a:ext cx="94392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329B4C-2516-58F8-1D35-FBC9B2EFC77E}"/>
                    </a:ext>
                  </a:extLst>
                </p14:cNvPr>
                <p14:cNvContentPartPr/>
                <p14:nvPr/>
              </p14:nvContentPartPr>
              <p14:xfrm>
                <a:off x="8708903" y="5001162"/>
                <a:ext cx="176760" cy="15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329B4C-2516-58F8-1D35-FBC9B2EFC77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99903" y="4992162"/>
                  <a:ext cx="194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F67C7C-4CBB-9C10-0E46-F34802DB91B5}"/>
                    </a:ext>
                  </a:extLst>
                </p14:cNvPr>
                <p14:cNvContentPartPr/>
                <p14:nvPr/>
              </p14:nvContentPartPr>
              <p14:xfrm>
                <a:off x="8708903" y="5199162"/>
                <a:ext cx="1021680" cy="676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F67C7C-4CBB-9C10-0E46-F34802DB91B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99903" y="5190522"/>
                  <a:ext cx="103932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89C55C-86C6-2704-8C73-5B9E466217F7}"/>
                    </a:ext>
                  </a:extLst>
                </p14:cNvPr>
                <p14:cNvContentPartPr/>
                <p14:nvPr/>
              </p14:nvContentPartPr>
              <p14:xfrm>
                <a:off x="9640943" y="5812242"/>
                <a:ext cx="166680" cy="9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89C55C-86C6-2704-8C73-5B9E466217F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31943" y="5803242"/>
                  <a:ext cx="18432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E15625-28FF-8863-64D3-300A0E542B51}"/>
              </a:ext>
            </a:extLst>
          </p:cNvPr>
          <p:cNvGrpSpPr/>
          <p:nvPr/>
        </p:nvGrpSpPr>
        <p:grpSpPr>
          <a:xfrm>
            <a:off x="3275423" y="1481442"/>
            <a:ext cx="7279920" cy="4064040"/>
            <a:chOff x="3275423" y="1481442"/>
            <a:chExt cx="7279920" cy="4064040"/>
          </a:xfrm>
        </p:grpSpPr>
        <mc:AlternateContent xmlns:mc="http://schemas.openxmlformats.org/markup-compatibility/2006">
          <mc:Choice xmlns="" xmlns:aink="http://schemas.microsoft.com/office/drawing/2016/ink" xmlns:p14="http://schemas.microsoft.com/office/powerpoint/2010/main" Requires="p14 aink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452DEA-B87B-0255-0E06-A4F7DB3C474E}"/>
                    </a:ext>
                  </a:extLst>
                </p14:cNvPr>
                <p14:cNvContentPartPr/>
                <p14:nvPr/>
              </p14:nvContentPartPr>
              <p14:xfrm>
                <a:off x="3275423" y="1481442"/>
                <a:ext cx="3116880" cy="2113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452DEA-B87B-0255-0E06-A4F7DB3C474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57783" y="1463442"/>
                  <a:ext cx="3152520" cy="21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aink="http://schemas.microsoft.com/office/drawing/2016/ink" xmlns:p14="http://schemas.microsoft.com/office/powerpoint/2010/main" Requires="p14 aink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FDC895-3AF8-F16A-7D7A-67660A752EBB}"/>
                    </a:ext>
                  </a:extLst>
                </p14:cNvPr>
                <p14:cNvContentPartPr/>
                <p14:nvPr/>
              </p14:nvContentPartPr>
              <p14:xfrm>
                <a:off x="6222743" y="3359562"/>
                <a:ext cx="322200" cy="394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FDC895-3AF8-F16A-7D7A-67660A752EB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05103" y="3341922"/>
                  <a:ext cx="3578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aink="http://schemas.microsoft.com/office/drawing/2016/ink" xmlns:p14="http://schemas.microsoft.com/office/powerpoint/2010/main" Requires="p14 aink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C5F220-EE69-7D1C-9C73-D6A8BA75FC4C}"/>
                    </a:ext>
                  </a:extLst>
                </p14:cNvPr>
                <p14:cNvContentPartPr/>
                <p14:nvPr/>
              </p14:nvContentPartPr>
              <p14:xfrm>
                <a:off x="6285023" y="1686642"/>
                <a:ext cx="1004400" cy="69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C5F220-EE69-7D1C-9C73-D6A8BA75FC4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67383" y="1668642"/>
                  <a:ext cx="104004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aink="http://schemas.microsoft.com/office/drawing/2016/ink" xmlns:p14="http://schemas.microsoft.com/office/powerpoint/2010/main" Requires="p14 aink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578902-D225-F73A-129D-E86389439243}"/>
                    </a:ext>
                  </a:extLst>
                </p14:cNvPr>
                <p14:cNvContentPartPr/>
                <p14:nvPr/>
              </p14:nvContentPartPr>
              <p14:xfrm>
                <a:off x="6518663" y="1588722"/>
                <a:ext cx="521640" cy="781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578902-D225-F73A-129D-E8638943924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00663" y="1571082"/>
                  <a:ext cx="557280" cy="8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aink="http://schemas.microsoft.com/office/drawing/2016/ink" xmlns:p14="http://schemas.microsoft.com/office/powerpoint/2010/main" Requires="p14 aink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09D2A8-CAB6-C77A-5FCB-486013EC7CF1}"/>
                    </a:ext>
                  </a:extLst>
                </p14:cNvPr>
                <p14:cNvContentPartPr/>
                <p14:nvPr/>
              </p14:nvContentPartPr>
              <p14:xfrm>
                <a:off x="4633703" y="2378562"/>
                <a:ext cx="4653000" cy="3142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09D2A8-CAB6-C77A-5FCB-486013EC7C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15703" y="2360922"/>
                  <a:ext cx="4688640" cy="31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aink="http://schemas.microsoft.com/office/drawing/2016/ink" xmlns:p14="http://schemas.microsoft.com/office/powerpoint/2010/main" Requires="p14 aink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4F3A13-7CC7-161E-7E07-0B8CF536AC6B}"/>
                    </a:ext>
                  </a:extLst>
                </p14:cNvPr>
                <p14:cNvContentPartPr/>
                <p14:nvPr/>
              </p14:nvContentPartPr>
              <p14:xfrm>
                <a:off x="9117143" y="5303922"/>
                <a:ext cx="277200" cy="241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4F3A13-7CC7-161E-7E07-0B8CF536AC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99143" y="5286282"/>
                  <a:ext cx="312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aink="http://schemas.microsoft.com/office/drawing/2016/ink" xmlns:p14="http://schemas.microsoft.com/office/powerpoint/2010/main" Requires="p14 aink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C4F5A2-2C7D-283B-2223-D3FAFD9BB621}"/>
                    </a:ext>
                  </a:extLst>
                </p14:cNvPr>
                <p14:cNvContentPartPr/>
                <p14:nvPr/>
              </p14:nvContentPartPr>
              <p14:xfrm>
                <a:off x="9223343" y="2334282"/>
                <a:ext cx="1332000" cy="1293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C4F5A2-2C7D-283B-2223-D3FAFD9BB6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05703" y="2316642"/>
                  <a:ext cx="1367640" cy="13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aink="http://schemas.microsoft.com/office/drawing/2016/ink" xmlns:p14="http://schemas.microsoft.com/office/powerpoint/2010/main" Requires="p14 aink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3D0820-EB99-77C6-821F-42A2B717A054}"/>
                    </a:ext>
                  </a:extLst>
                </p14:cNvPr>
                <p14:cNvContentPartPr/>
                <p14:nvPr/>
              </p14:nvContentPartPr>
              <p14:xfrm>
                <a:off x="9544823" y="2228082"/>
                <a:ext cx="948960" cy="1429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3D0820-EB99-77C6-821F-42A2B717A05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26823" y="2210082"/>
                  <a:ext cx="984600" cy="146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846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69E0-6329-8C24-7ABE-0789D979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effectLst/>
                <a:latin typeface="erdana"/>
              </a:rPr>
              <a:t>Waterfall: </a:t>
            </a:r>
            <a:r>
              <a:rPr lang="en-US" i="0" dirty="0">
                <a:effectLst/>
                <a:latin typeface="inter-bold"/>
              </a:rPr>
              <a:t>Requirements analysis and specification phase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9EB9-ED3C-19CA-D2B9-56DB81FE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375"/>
            <a:ext cx="10515600" cy="4099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Understand the exact requirements of the client.</a:t>
            </a:r>
            <a:br>
              <a:rPr lang="en-US" dirty="0"/>
            </a:br>
            <a:r>
              <a:rPr lang="en-US" b="1" dirty="0" smtClean="0"/>
              <a:t>Activities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Conduct </a:t>
            </a:r>
            <a:r>
              <a:rPr lang="en-US" b="1" dirty="0"/>
              <a:t>meetings</a:t>
            </a:r>
            <a:r>
              <a:rPr lang="en-US" dirty="0"/>
              <a:t> with stakeholders.</a:t>
            </a:r>
          </a:p>
          <a:p>
            <a:pPr marL="0" indent="0">
              <a:buNone/>
            </a:pPr>
            <a:r>
              <a:rPr lang="en-US" dirty="0" smtClean="0"/>
              <a:t>	Gather </a:t>
            </a:r>
            <a:r>
              <a:rPr lang="en-US" dirty="0"/>
              <a:t>functional &amp; non-functional </a:t>
            </a:r>
            <a:r>
              <a:rPr lang="en-US" b="1" dirty="0"/>
              <a:t>requirements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Create </a:t>
            </a:r>
            <a:r>
              <a:rPr lang="en-US" dirty="0"/>
              <a:t>a </a:t>
            </a:r>
            <a:r>
              <a:rPr lang="en-US" b="1" dirty="0"/>
              <a:t>Software Requirement Specification (SRS)</a:t>
            </a:r>
            <a:r>
              <a:rPr lang="en-US" dirty="0"/>
              <a:t> document.</a:t>
            </a:r>
          </a:p>
          <a:p>
            <a:pPr marL="0" indent="0">
              <a:buNone/>
            </a:pPr>
            <a:r>
              <a:rPr lang="en-US" dirty="0" smtClean="0"/>
              <a:t>	Ensure </a:t>
            </a:r>
            <a:r>
              <a:rPr lang="en-US" dirty="0"/>
              <a:t>requirements are </a:t>
            </a:r>
            <a:r>
              <a:rPr lang="en-US" b="1" dirty="0"/>
              <a:t>well-documented</a:t>
            </a:r>
            <a:r>
              <a:rPr lang="en-US" dirty="0"/>
              <a:t> and </a:t>
            </a:r>
            <a:r>
              <a:rPr lang="en-US" b="1" dirty="0"/>
              <a:t>approved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smtClean="0"/>
              <a:t>SRS </a:t>
            </a:r>
            <a:r>
              <a:rPr lang="en-US" b="1" dirty="0"/>
              <a:t>Document (Software Requirement Specification)</a:t>
            </a:r>
            <a:r>
              <a:rPr lang="en-US" dirty="0"/>
              <a:t> → A document containing all requirements.</a:t>
            </a:r>
          </a:p>
          <a:p>
            <a:pPr algn="just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8357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398B-A049-12CF-4669-512AAEEC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effectLst/>
                <a:latin typeface="erdana"/>
              </a:rPr>
              <a:t>Waterfall: </a:t>
            </a:r>
            <a:r>
              <a:rPr lang="en-US" i="0" dirty="0">
                <a:effectLst/>
                <a:latin typeface="inter-bold"/>
              </a:rPr>
              <a:t>Design Phase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F37D-6120-FDFB-3685-A41A26E3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Convert requirements into a </a:t>
            </a:r>
            <a:r>
              <a:rPr lang="en-US" b="1" dirty="0"/>
              <a:t>technical plan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 smtClean="0"/>
              <a:t>Activities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Define </a:t>
            </a:r>
            <a:r>
              <a:rPr lang="en-US" b="1" dirty="0"/>
              <a:t>architecture</a:t>
            </a:r>
            <a:r>
              <a:rPr lang="en-US" dirty="0"/>
              <a:t>, </a:t>
            </a:r>
            <a:r>
              <a:rPr lang="en-US" b="1" dirty="0"/>
              <a:t>database structure</a:t>
            </a:r>
            <a:r>
              <a:rPr lang="en-US" dirty="0"/>
              <a:t>, and </a:t>
            </a:r>
            <a:r>
              <a:rPr lang="en-US" b="1" dirty="0"/>
              <a:t>technology stack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Create </a:t>
            </a:r>
            <a:r>
              <a:rPr lang="en-US" b="1" dirty="0"/>
              <a:t>UI/UX wireframes</a:t>
            </a:r>
            <a:r>
              <a:rPr lang="en-US" dirty="0"/>
              <a:t> and system flowcharts.</a:t>
            </a:r>
          </a:p>
          <a:p>
            <a:pPr marL="0" indent="0">
              <a:buNone/>
            </a:pPr>
            <a:r>
              <a:rPr lang="en-US" dirty="0" smtClean="0"/>
              <a:t>	Define </a:t>
            </a:r>
            <a:r>
              <a:rPr lang="en-US" b="1" dirty="0"/>
              <a:t>hardware &amp; software requirements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System </a:t>
            </a:r>
            <a:r>
              <a:rPr lang="en-US" b="1" dirty="0"/>
              <a:t>Design Document (SDD)</a:t>
            </a:r>
            <a:r>
              <a:rPr lang="en-US" dirty="0"/>
              <a:t> → A blueprint of the system’s structure.</a:t>
            </a:r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26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6532-AC5E-6107-9D0C-9CB5DA17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effectLst/>
                <a:latin typeface="erdana"/>
              </a:rPr>
              <a:t>Waterfall:</a:t>
            </a:r>
            <a:r>
              <a:rPr lang="en-US" i="0" dirty="0">
                <a:effectLst/>
                <a:latin typeface="inter-bold"/>
              </a:rPr>
              <a:t> </a:t>
            </a:r>
            <a:r>
              <a:rPr lang="en-US" i="0" dirty="0" smtClean="0">
                <a:effectLst/>
                <a:latin typeface="inter-bold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C048-83CC-926E-8D78-61AEFE1DB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Write the actual </a:t>
            </a:r>
            <a:r>
              <a:rPr lang="en-US" b="1" dirty="0"/>
              <a:t>code</a:t>
            </a:r>
            <a:r>
              <a:rPr lang="en-US" dirty="0"/>
              <a:t> based on the design documents.</a:t>
            </a:r>
            <a:br>
              <a:rPr lang="en-US" dirty="0"/>
            </a:br>
            <a:r>
              <a:rPr lang="en-US" b="1" dirty="0" smtClean="0"/>
              <a:t>Activities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Developers </a:t>
            </a:r>
            <a:r>
              <a:rPr lang="en-US" dirty="0"/>
              <a:t>write </a:t>
            </a:r>
            <a:r>
              <a:rPr lang="en-US" b="1" dirty="0"/>
              <a:t>source code</a:t>
            </a:r>
            <a:r>
              <a:rPr lang="en-US" dirty="0"/>
              <a:t> in a chosen programming language.</a:t>
            </a:r>
          </a:p>
          <a:p>
            <a:pPr marL="0" indent="0">
              <a:buNone/>
            </a:pPr>
            <a:r>
              <a:rPr lang="en-US" dirty="0" smtClean="0"/>
              <a:t>	Code </a:t>
            </a:r>
            <a:r>
              <a:rPr lang="en-US" dirty="0"/>
              <a:t>is developed </a:t>
            </a:r>
            <a:r>
              <a:rPr lang="en-US" b="1" dirty="0"/>
              <a:t>module by module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Internal </a:t>
            </a:r>
            <a:r>
              <a:rPr lang="en-US" b="1" dirty="0"/>
              <a:t>unit testing</a:t>
            </a:r>
            <a:r>
              <a:rPr lang="en-US" dirty="0"/>
              <a:t> is performed to check individual functions.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b="1" dirty="0"/>
              <a:t>fully developed software</a:t>
            </a:r>
            <a:r>
              <a:rPr lang="en-US" dirty="0"/>
              <a:t> ready for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CFEA-A953-A58F-A0D4-142D869B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 smtClean="0">
                <a:effectLst/>
                <a:latin typeface="erdana"/>
              </a:rPr>
              <a:t>Waterfall:</a:t>
            </a:r>
            <a:r>
              <a:rPr lang="en-US" i="0" dirty="0" smtClean="0">
                <a:effectLst/>
                <a:latin typeface="inter-bold"/>
              </a:rPr>
              <a:t> </a:t>
            </a:r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9A88-6D5A-D0CE-13ED-C9602BC5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Identify and fix </a:t>
            </a:r>
            <a:r>
              <a:rPr lang="en-US" b="1" dirty="0"/>
              <a:t>bugs &amp; defects</a:t>
            </a:r>
            <a:r>
              <a:rPr lang="en-US" dirty="0"/>
              <a:t> before deployment.</a:t>
            </a:r>
            <a:br>
              <a:rPr lang="en-US" dirty="0"/>
            </a:br>
            <a:r>
              <a:rPr lang="en-US" b="1" dirty="0" smtClean="0"/>
              <a:t>Activities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Perform </a:t>
            </a:r>
            <a:r>
              <a:rPr lang="en-US" b="1" dirty="0"/>
              <a:t>functional testing</a:t>
            </a:r>
            <a:r>
              <a:rPr lang="en-US" dirty="0"/>
              <a:t> (does the software work as expected?).</a:t>
            </a:r>
          </a:p>
          <a:p>
            <a:pPr marL="0" indent="0">
              <a:buNone/>
            </a:pPr>
            <a:r>
              <a:rPr lang="en-US" dirty="0" smtClean="0"/>
              <a:t>	Conduct </a:t>
            </a:r>
            <a:r>
              <a:rPr lang="en-US" b="1" dirty="0"/>
              <a:t>system testing</a:t>
            </a:r>
            <a:r>
              <a:rPr lang="en-US" dirty="0"/>
              <a:t> (does the software integrate correctly?).</a:t>
            </a:r>
          </a:p>
          <a:p>
            <a:pPr marL="0" indent="0">
              <a:buNone/>
            </a:pPr>
            <a:r>
              <a:rPr lang="en-US" dirty="0" smtClean="0"/>
              <a:t>	Perform </a:t>
            </a:r>
            <a:r>
              <a:rPr lang="en-US" b="1" dirty="0"/>
              <a:t>user acceptance testing (UAT)</a:t>
            </a:r>
            <a:r>
              <a:rPr lang="en-US" dirty="0"/>
              <a:t> with end-users.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b="1" dirty="0"/>
              <a:t>bug-free</a:t>
            </a:r>
            <a:r>
              <a:rPr lang="en-US" dirty="0"/>
              <a:t>, fully tested software product.</a:t>
            </a:r>
          </a:p>
        </p:txBody>
      </p:sp>
    </p:spTree>
    <p:extLst>
      <p:ext uri="{BB962C8B-B14F-4D97-AF65-F5344CB8AC3E}">
        <p14:creationId xmlns:p14="http://schemas.microsoft.com/office/powerpoint/2010/main" val="95277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A824-9333-1741-C911-C29ABDD3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effectLst/>
                <a:latin typeface="erdana"/>
              </a:rPr>
              <a:t>Waterfall: </a:t>
            </a:r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5EF-4F7B-1502-017B-10D0AD69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Deliver the software to the </a:t>
            </a:r>
            <a:r>
              <a:rPr lang="en-US" b="1" dirty="0"/>
              <a:t>client or end-users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b="1" dirty="0" smtClean="0"/>
              <a:t>Activities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Deploy </a:t>
            </a:r>
            <a:r>
              <a:rPr lang="en-US" dirty="0"/>
              <a:t>the software in a </a:t>
            </a:r>
            <a:r>
              <a:rPr lang="en-US" b="1" dirty="0"/>
              <a:t>live environment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Conduct </a:t>
            </a:r>
            <a:r>
              <a:rPr lang="en-US" b="1" dirty="0"/>
              <a:t>performance monitoring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Provide </a:t>
            </a:r>
            <a:r>
              <a:rPr lang="en-US" b="1" dirty="0"/>
              <a:t>user training and documentation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Software </a:t>
            </a:r>
            <a:r>
              <a:rPr lang="en-US" dirty="0"/>
              <a:t>is available for use by </a:t>
            </a:r>
            <a:r>
              <a:rPr lang="en-US" b="1" dirty="0"/>
              <a:t>customers or employees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87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erdana"/>
              </a:rPr>
              <a:t>Waterfall</a:t>
            </a:r>
            <a:r>
              <a:rPr lang="en-US" dirty="0" smtClean="0">
                <a:latin typeface="erdana"/>
              </a:rPr>
              <a:t>:</a:t>
            </a:r>
            <a:r>
              <a:rPr lang="en-US" dirty="0"/>
              <a:t> Maintenance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Provide long-term </a:t>
            </a:r>
            <a:r>
              <a:rPr lang="en-US" b="1" dirty="0"/>
              <a:t>support &amp; </a:t>
            </a:r>
            <a:r>
              <a:rPr lang="en-US" b="1" dirty="0" smtClean="0"/>
              <a:t>updates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Activities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Fix </a:t>
            </a:r>
            <a:r>
              <a:rPr lang="en-US" b="1" dirty="0"/>
              <a:t>bugs</a:t>
            </a:r>
            <a:r>
              <a:rPr lang="en-US" dirty="0"/>
              <a:t> reported by users.</a:t>
            </a:r>
          </a:p>
          <a:p>
            <a:pPr marL="0" indent="0">
              <a:buNone/>
            </a:pPr>
            <a:r>
              <a:rPr lang="en-US" dirty="0" smtClean="0"/>
              <a:t>	Release </a:t>
            </a:r>
            <a:r>
              <a:rPr lang="en-US" b="1" dirty="0"/>
              <a:t>updates &amp; security patches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Improve </a:t>
            </a:r>
            <a:r>
              <a:rPr lang="en-US" dirty="0"/>
              <a:t>performance &amp; add </a:t>
            </a:r>
            <a:r>
              <a:rPr lang="en-US" b="1" dirty="0"/>
              <a:t>new features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A </a:t>
            </a:r>
            <a:r>
              <a:rPr lang="en-US" dirty="0"/>
              <a:t>stable and well-maintained software product.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03174" y="5665569"/>
            <a:ext cx="9520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https://www.youtube.com/watch?v=Y_A0E1ToC_I&amp;ab_channel=JohnnyKhoury</a:t>
            </a:r>
          </a:p>
        </p:txBody>
      </p:sp>
    </p:spTree>
    <p:extLst>
      <p:ext uri="{BB962C8B-B14F-4D97-AF65-F5344CB8AC3E}">
        <p14:creationId xmlns:p14="http://schemas.microsoft.com/office/powerpoint/2010/main" val="493449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7FAA-EF65-940E-B1D8-5C6E275E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erdana"/>
              </a:rPr>
              <a:t>When to use SDLC Waterfall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C4CB-DFF0-B544-0A66-D537F80F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✅ </a:t>
            </a:r>
            <a:r>
              <a:rPr lang="en-US" b="1" dirty="0">
                <a:solidFill>
                  <a:srgbClr val="FF0000"/>
                </a:solidFill>
              </a:rPr>
              <a:t>Best suited for</a:t>
            </a:r>
            <a:r>
              <a:rPr lang="en-US" dirty="0"/>
              <a:t>: ✔ </a:t>
            </a:r>
            <a:r>
              <a:rPr lang="en-US" b="1" dirty="0"/>
              <a:t>Small to Medium-Sized Projects</a:t>
            </a:r>
            <a:r>
              <a:rPr lang="en-US" dirty="0"/>
              <a:t> with clear requirements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Government &amp; Military Projects</a:t>
            </a:r>
            <a:r>
              <a:rPr lang="en-US" dirty="0"/>
              <a:t> (due to strict process compliance)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Medical Software &amp; Banking Applications</a:t>
            </a:r>
            <a:r>
              <a:rPr lang="en-US" dirty="0"/>
              <a:t> (where documentation is essential)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Embedded Systems &amp; Hardware Development</a:t>
            </a:r>
            <a:endParaRPr lang="en-US" dirty="0"/>
          </a:p>
          <a:p>
            <a:pPr algn="just"/>
            <a:r>
              <a:rPr lang="en-US" dirty="0"/>
              <a:t>❌ </a:t>
            </a:r>
            <a:r>
              <a:rPr lang="en-US" b="1" dirty="0">
                <a:solidFill>
                  <a:srgbClr val="FF0000"/>
                </a:solidFill>
              </a:rPr>
              <a:t>Avoid it for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❌ </a:t>
            </a:r>
            <a:r>
              <a:rPr lang="en-US" b="1" dirty="0"/>
              <a:t>Projects with evolving requirements</a:t>
            </a:r>
            <a:r>
              <a:rPr lang="en-US" dirty="0"/>
              <a:t> (Agile is better)</a:t>
            </a:r>
            <a:br>
              <a:rPr lang="en-US" dirty="0"/>
            </a:br>
            <a:r>
              <a:rPr lang="en-US" dirty="0"/>
              <a:t>❌ </a:t>
            </a:r>
            <a:r>
              <a:rPr lang="en-US" b="1" dirty="0"/>
              <a:t>Fast-changing environments</a:t>
            </a:r>
            <a:r>
              <a:rPr lang="en-US" dirty="0"/>
              <a:t> (Spiral is more flexible)</a:t>
            </a:r>
            <a:br>
              <a:rPr lang="en-US" dirty="0"/>
            </a:br>
            <a:r>
              <a:rPr lang="en-US" dirty="0"/>
              <a:t>❌ </a:t>
            </a:r>
            <a:r>
              <a:rPr lang="en-US" b="1" dirty="0"/>
              <a:t>High-risk projects</a:t>
            </a:r>
            <a:r>
              <a:rPr lang="en-US" dirty="0"/>
              <a:t> requiring early feedback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4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22D-D26C-5588-6E00-7D6727E0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erdana"/>
              </a:rPr>
              <a:t>Advantages of Waterfall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4C7E-D6D9-DF06-B2D6-5BAA7390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Easy to Understand &amp; Use</a:t>
            </a:r>
            <a:r>
              <a:rPr lang="en-US" dirty="0"/>
              <a:t> → The simple, structured approach makes it easy to manage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/>
              <a:t>Clear Documentation</a:t>
            </a:r>
            <a:r>
              <a:rPr lang="en-US" dirty="0"/>
              <a:t> → Each phase has detailed documentation, helping future </a:t>
            </a:r>
            <a:r>
              <a:rPr lang="en-US" dirty="0" smtClean="0"/>
              <a:t>development.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Well-Suited </a:t>
            </a:r>
            <a:r>
              <a:rPr lang="en-US" b="1" dirty="0"/>
              <a:t>for Small Projects</a:t>
            </a:r>
            <a:r>
              <a:rPr lang="en-US" dirty="0"/>
              <a:t> → Works well if requirements are </a:t>
            </a:r>
            <a:r>
              <a:rPr lang="en-US" b="1" dirty="0"/>
              <a:t>stable</a:t>
            </a:r>
            <a:r>
              <a:rPr lang="en-US" dirty="0"/>
              <a:t> and </a:t>
            </a:r>
            <a:r>
              <a:rPr lang="en-US" b="1" dirty="0" smtClean="0"/>
              <a:t>well-defined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Minimal </a:t>
            </a:r>
            <a:r>
              <a:rPr lang="en-US" b="1" dirty="0"/>
              <a:t>Customer Involvement Required</a:t>
            </a:r>
            <a:r>
              <a:rPr lang="en-US" dirty="0"/>
              <a:t> → Developers work independently without constant client </a:t>
            </a:r>
            <a:r>
              <a:rPr lang="en-US" dirty="0" smtClean="0"/>
              <a:t>feedback.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/>
              <a:t>Early </a:t>
            </a:r>
            <a:r>
              <a:rPr lang="en-US" b="1" dirty="0"/>
              <a:t>Planning Saves Cost</a:t>
            </a:r>
            <a:r>
              <a:rPr lang="en-US" dirty="0"/>
              <a:t> → Since everything is well-planned from the start, budget overruns are minimized.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2210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CFD6-B315-648A-AFE9-48FA28F9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erdana"/>
              </a:rPr>
              <a:t>Disadvantages of Waterfall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98F5-04C4-3B60-3CE0-84288C18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b="1" dirty="0"/>
              <a:t>No Flexibility for Requirement Changes</a:t>
            </a:r>
            <a:r>
              <a:rPr lang="en-US" dirty="0"/>
              <a:t> → Once the project starts, changes are </a:t>
            </a:r>
            <a:r>
              <a:rPr lang="en-US" b="1" dirty="0"/>
              <a:t>hard to </a:t>
            </a:r>
            <a:r>
              <a:rPr lang="en-US" b="1" dirty="0" smtClean="0"/>
              <a:t>implement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Late </a:t>
            </a:r>
            <a:r>
              <a:rPr lang="en-US" b="1" dirty="0"/>
              <a:t>Testing Phase</a:t>
            </a:r>
            <a:r>
              <a:rPr lang="en-US" dirty="0"/>
              <a:t> → Bugs are </a:t>
            </a:r>
            <a:r>
              <a:rPr lang="en-US" b="1" dirty="0"/>
              <a:t>only discovered after development</a:t>
            </a:r>
            <a:r>
              <a:rPr lang="en-US" dirty="0"/>
              <a:t>, increasing </a:t>
            </a:r>
            <a:r>
              <a:rPr lang="en-US" b="1" dirty="0"/>
              <a:t>fixing </a:t>
            </a:r>
            <a:r>
              <a:rPr lang="en-US" b="1" dirty="0" smtClean="0"/>
              <a:t>costs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Slow </a:t>
            </a:r>
            <a:r>
              <a:rPr lang="en-US" b="1" dirty="0"/>
              <a:t>Delivery Time</a:t>
            </a:r>
            <a:r>
              <a:rPr lang="en-US" dirty="0"/>
              <a:t> → The full product is delivered at once, so customers </a:t>
            </a:r>
            <a:r>
              <a:rPr lang="en-US" b="1" dirty="0"/>
              <a:t>wait months or years</a:t>
            </a:r>
            <a:r>
              <a:rPr lang="en-US" dirty="0"/>
              <a:t> to see </a:t>
            </a:r>
            <a:r>
              <a:rPr lang="en-US" dirty="0" smtClean="0"/>
              <a:t>results.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Not </a:t>
            </a:r>
            <a:r>
              <a:rPr lang="en-US" b="1" dirty="0"/>
              <a:t>Suitable for Complex Projects</a:t>
            </a:r>
            <a:r>
              <a:rPr lang="en-US" dirty="0"/>
              <a:t> → Large projects need </a:t>
            </a:r>
            <a:r>
              <a:rPr lang="en-US" b="1" dirty="0"/>
              <a:t>iterative</a:t>
            </a:r>
            <a:r>
              <a:rPr lang="en-US" dirty="0"/>
              <a:t> models like Agile or </a:t>
            </a:r>
            <a:r>
              <a:rPr lang="en-US" dirty="0" smtClean="0"/>
              <a:t>Spiral.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High </a:t>
            </a:r>
            <a:r>
              <a:rPr lang="en-US" b="1" dirty="0"/>
              <a:t>Risk</a:t>
            </a:r>
            <a:r>
              <a:rPr lang="en-US" dirty="0"/>
              <a:t> → If an error occurs in early stages, it </a:t>
            </a:r>
            <a:r>
              <a:rPr lang="en-US" b="1" dirty="0"/>
              <a:t>propagates through all later stages</a:t>
            </a:r>
            <a:r>
              <a:rPr lang="en-US" dirty="0"/>
              <a:t>, causing major problems.</a:t>
            </a:r>
          </a:p>
        </p:txBody>
      </p:sp>
    </p:spTree>
    <p:extLst>
      <p:ext uri="{BB962C8B-B14F-4D97-AF65-F5344CB8AC3E}">
        <p14:creationId xmlns:p14="http://schemas.microsoft.com/office/powerpoint/2010/main" val="215921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Development Life Cycle (SDLC) Models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80727"/>
            <a:ext cx="10515600" cy="40962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/>
              <a:t>Software Development Life Cycle (SDLC)</a:t>
            </a:r>
            <a:r>
              <a:rPr lang="en-US" dirty="0"/>
              <a:t> is a structured approach used to design, develop, test, and deploy software efficiently and with high quality.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SDLC </a:t>
            </a:r>
            <a:r>
              <a:rPr lang="en-US" dirty="0"/>
              <a:t>consists of different </a:t>
            </a:r>
            <a:r>
              <a:rPr lang="en-US" b="1" dirty="0"/>
              <a:t>models</a:t>
            </a:r>
            <a:r>
              <a:rPr lang="en-US" dirty="0"/>
              <a:t>, each defining the steps and methodologies to be followed during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5216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of Waterfall Model in Real Life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Imagine you are building a </a:t>
            </a:r>
            <a:r>
              <a:rPr lang="en-US" b="1" dirty="0"/>
              <a:t>house</a:t>
            </a:r>
            <a:r>
              <a:rPr lang="en-US" dirty="0"/>
              <a:t>. You can’t start painting before the walls are built, and you can’t build walls before the foundation is laid. The construction follows </a:t>
            </a:r>
            <a:r>
              <a:rPr lang="en-US" b="1" dirty="0"/>
              <a:t>a strict step-by-step process</a:t>
            </a:r>
            <a:r>
              <a:rPr lang="en-US" dirty="0"/>
              <a:t>, just like the Waterfall model.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Phases in a Construction Project (Waterfall Style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Requirement </a:t>
            </a:r>
            <a:r>
              <a:rPr lang="en-US" b="1" dirty="0"/>
              <a:t>Analysis</a:t>
            </a:r>
            <a:r>
              <a:rPr lang="en-US" dirty="0"/>
              <a:t> → Decide the size, budget, and </a:t>
            </a:r>
            <a:r>
              <a:rPr lang="en-US" dirty="0" smtClean="0"/>
              <a:t>materials.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Design</a:t>
            </a:r>
            <a:r>
              <a:rPr lang="en-US" dirty="0" smtClean="0"/>
              <a:t> </a:t>
            </a:r>
            <a:r>
              <a:rPr lang="en-US" dirty="0"/>
              <a:t>→ Create blueprints for the </a:t>
            </a:r>
            <a:r>
              <a:rPr lang="en-US" dirty="0" smtClean="0"/>
              <a:t>house.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Implementation</a:t>
            </a:r>
            <a:r>
              <a:rPr lang="en-US" dirty="0" smtClean="0"/>
              <a:t> </a:t>
            </a:r>
            <a:r>
              <a:rPr lang="en-US" dirty="0"/>
              <a:t>→ Build the foundation, walls, and </a:t>
            </a:r>
            <a:r>
              <a:rPr lang="en-US" dirty="0" smtClean="0"/>
              <a:t>roof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Testing</a:t>
            </a:r>
            <a:r>
              <a:rPr lang="en-US" dirty="0" smtClean="0"/>
              <a:t> </a:t>
            </a:r>
            <a:r>
              <a:rPr lang="en-US" dirty="0"/>
              <a:t>→ Inspect for leaks, electrical safety, and </a:t>
            </a:r>
            <a:r>
              <a:rPr lang="en-US" dirty="0" smtClean="0"/>
              <a:t>plumbing.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Deployment</a:t>
            </a:r>
            <a:r>
              <a:rPr lang="en-US" dirty="0" smtClean="0"/>
              <a:t> </a:t>
            </a:r>
            <a:r>
              <a:rPr lang="en-US" dirty="0"/>
              <a:t>→ Move into the house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 smtClean="0"/>
              <a:t>Maintenance</a:t>
            </a:r>
            <a:r>
              <a:rPr lang="en-US" dirty="0" smtClean="0"/>
              <a:t> </a:t>
            </a:r>
            <a:r>
              <a:rPr lang="en-US" dirty="0"/>
              <a:t>→ Repair damages and make improvements.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Calculator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Simple </a:t>
            </a:r>
            <a:r>
              <a:rPr lang="en-US" b="1" dirty="0"/>
              <a:t>calculator</a:t>
            </a:r>
            <a:r>
              <a:rPr lang="en-US" dirty="0"/>
              <a:t> using the </a:t>
            </a:r>
            <a:r>
              <a:rPr lang="en-US" b="1" dirty="0"/>
              <a:t>Waterfall Model</a:t>
            </a:r>
            <a:r>
              <a:rPr lang="en-US" dirty="0"/>
              <a:t>, implementing three basic functions: </a:t>
            </a:r>
            <a:r>
              <a:rPr lang="en-US" b="1" dirty="0"/>
              <a:t>addition (+), subtraction (-), and multiplication (*)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1844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1- </a:t>
            </a:r>
            <a:r>
              <a:rPr lang="en-US" dirty="0"/>
              <a:t>Requirement Analysis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b="1" dirty="0" smtClean="0"/>
              <a:t>Requirements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user should be able to </a:t>
            </a:r>
            <a:r>
              <a:rPr lang="en-US" b="1" dirty="0"/>
              <a:t>enter two numbers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user should be able to </a:t>
            </a:r>
            <a:r>
              <a:rPr lang="en-US" b="1" dirty="0"/>
              <a:t>choose an operation</a:t>
            </a:r>
            <a:r>
              <a:rPr lang="en-US" dirty="0"/>
              <a:t> (addition, subtraction, or multiplication).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calculator should </a:t>
            </a:r>
            <a:r>
              <a:rPr lang="en-US" b="1" dirty="0"/>
              <a:t>display the result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program should </a:t>
            </a:r>
            <a:r>
              <a:rPr lang="en-US" b="1" dirty="0"/>
              <a:t>keep running</a:t>
            </a:r>
            <a:r>
              <a:rPr lang="en-US" dirty="0"/>
              <a:t> until the user </a:t>
            </a:r>
            <a:r>
              <a:rPr lang="en-US" b="1" dirty="0"/>
              <a:t>chooses to exit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>: </a:t>
            </a:r>
            <a:r>
              <a:rPr lang="en-US" b="1" dirty="0"/>
              <a:t>Software Requirement Specification (SRS) Document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8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2- </a:t>
            </a:r>
            <a:r>
              <a:rPr lang="en-US" dirty="0"/>
              <a:t>System Design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b="1" dirty="0"/>
              <a:t>System </a:t>
            </a:r>
            <a:r>
              <a:rPr lang="en-US" b="1" dirty="0" smtClean="0"/>
              <a:t>Architecture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function for </a:t>
            </a:r>
            <a:r>
              <a:rPr lang="en-US" b="1" dirty="0"/>
              <a:t>each mathematical operation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menu system</a:t>
            </a:r>
            <a:r>
              <a:rPr lang="en-US" dirty="0"/>
              <a:t> for user interaction.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to allow multiple calculations.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>: </a:t>
            </a:r>
            <a:r>
              <a:rPr lang="en-US" b="1" dirty="0"/>
              <a:t>System Design Document (SDD)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94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3- </a:t>
            </a:r>
            <a:r>
              <a:rPr lang="en-US" dirty="0"/>
              <a:t>Implementation (Coding)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Action: Simple Calculator code with 3 </a:t>
            </a:r>
            <a:r>
              <a:rPr lang="en-GB" dirty="0"/>
              <a:t>functions (</a:t>
            </a:r>
            <a:r>
              <a:rPr lang="en-GB" dirty="0" err="1"/>
              <a:t>def</a:t>
            </a:r>
            <a:r>
              <a:rPr lang="en-GB" dirty="0"/>
              <a:t> add(a, b), </a:t>
            </a:r>
            <a:r>
              <a:rPr lang="en-GB" dirty="0" err="1"/>
              <a:t>def</a:t>
            </a:r>
            <a:r>
              <a:rPr lang="en-GB" dirty="0"/>
              <a:t> subtract(a, b), </a:t>
            </a:r>
            <a:r>
              <a:rPr lang="en-GB" dirty="0" err="1"/>
              <a:t>def</a:t>
            </a:r>
            <a:r>
              <a:rPr lang="en-GB" dirty="0"/>
              <a:t> multiply(a, b</a:t>
            </a:r>
            <a:r>
              <a:rPr lang="en-GB" dirty="0" smtClean="0"/>
              <a:t>)).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>: *</a:t>
            </a:r>
            <a:r>
              <a:rPr lang="en-US" i="1" dirty="0"/>
              <a:t>A working calculator with three operations (+, -, </a:t>
            </a:r>
            <a:r>
              <a:rPr lang="en-US" i="1" dirty="0" smtClean="0"/>
              <a:t>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27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4- </a:t>
            </a:r>
            <a:r>
              <a:rPr lang="en-US" dirty="0"/>
              <a:t>Testing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248415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046070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53869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43608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73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Add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2, 3,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15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Subtract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10, 4,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49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Multiply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6, 7,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645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Enter non-number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"abc",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Error 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736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Enter invalid choice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Error 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458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Exit program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terminates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52128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780" y="1882746"/>
            <a:ext cx="47243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test cases pass successfully!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16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5- </a:t>
            </a:r>
            <a:r>
              <a:rPr lang="en-US" dirty="0"/>
              <a:t>Deployment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script is now </a:t>
            </a:r>
            <a:r>
              <a:rPr lang="en-US" b="1" dirty="0"/>
              <a:t>deployed for users</a:t>
            </a:r>
            <a:r>
              <a:rPr lang="en-US" dirty="0"/>
              <a:t> to run on their computers.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>: </a:t>
            </a:r>
            <a:r>
              <a:rPr lang="en-US" b="1" dirty="0"/>
              <a:t>Users can download and run the script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98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6- </a:t>
            </a:r>
            <a:r>
              <a:rPr lang="en-US" dirty="0"/>
              <a:t>Maintenance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Future Improvements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b="1" dirty="0"/>
              <a:t>division (/)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b="1" dirty="0"/>
              <a:t>exponentiation (^)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GUI version using </a:t>
            </a:r>
            <a:r>
              <a:rPr lang="en-US" b="1" dirty="0" err="1"/>
              <a:t>Tkinter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>: </a:t>
            </a:r>
            <a:r>
              <a:rPr lang="en-US" b="1" dirty="0"/>
              <a:t>New versions released with more features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48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steps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Requirement </a:t>
            </a:r>
            <a:r>
              <a:rPr lang="en-US" b="1" dirty="0"/>
              <a:t>Analysis</a:t>
            </a:r>
            <a:r>
              <a:rPr lang="en-US" dirty="0"/>
              <a:t> → Defined how the calculator should </a:t>
            </a:r>
            <a:r>
              <a:rPr lang="en-US" dirty="0" smtClean="0"/>
              <a:t>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System </a:t>
            </a:r>
            <a:r>
              <a:rPr lang="en-US" b="1" dirty="0"/>
              <a:t>Design</a:t>
            </a:r>
            <a:r>
              <a:rPr lang="en-US" dirty="0"/>
              <a:t> → Planned functions and user </a:t>
            </a:r>
            <a:r>
              <a:rPr lang="en-US" dirty="0" smtClean="0"/>
              <a:t>interaction.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Implementation</a:t>
            </a:r>
            <a:r>
              <a:rPr lang="en-US" dirty="0" smtClean="0"/>
              <a:t> </a:t>
            </a:r>
            <a:r>
              <a:rPr lang="en-US" dirty="0"/>
              <a:t>→ Wrote the Python </a:t>
            </a:r>
            <a:r>
              <a:rPr lang="en-US" dirty="0" smtClean="0"/>
              <a:t>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Testing</a:t>
            </a:r>
            <a:r>
              <a:rPr lang="en-US" dirty="0" smtClean="0"/>
              <a:t> </a:t>
            </a:r>
            <a:r>
              <a:rPr lang="en-US" dirty="0"/>
              <a:t>→ Verified correct outputs</a:t>
            </a:r>
            <a:r>
              <a:rPr lang="en-US" dirty="0" smtClean="0"/>
              <a:t>.️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/>
              <a:t>Deployment</a:t>
            </a:r>
            <a:r>
              <a:rPr lang="en-US" dirty="0"/>
              <a:t> → </a:t>
            </a:r>
            <a:r>
              <a:rPr lang="en-US" dirty="0" smtClean="0"/>
              <a:t>Delivered </a:t>
            </a:r>
            <a:r>
              <a:rPr lang="en-US" dirty="0"/>
              <a:t>the program for </a:t>
            </a:r>
            <a:r>
              <a:rPr lang="en-US" dirty="0" smtClean="0"/>
              <a:t>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Maintenance</a:t>
            </a:r>
            <a:r>
              <a:rPr lang="en-US" dirty="0" smtClean="0"/>
              <a:t> </a:t>
            </a:r>
            <a:r>
              <a:rPr lang="en-US" dirty="0"/>
              <a:t>→ Considered future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925962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</a:t>
            </a:r>
            <a:r>
              <a:rPr lang="en-US" dirty="0"/>
              <a:t>"Greeting Message" Program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b="1" dirty="0"/>
              <a:t>very simple Python program</a:t>
            </a:r>
            <a:r>
              <a:rPr lang="en-US" dirty="0"/>
              <a:t> that follows the </a:t>
            </a:r>
            <a:r>
              <a:rPr lang="en-US" b="1" dirty="0"/>
              <a:t>Waterfall Model</a:t>
            </a:r>
            <a:r>
              <a:rPr lang="en-US" dirty="0"/>
              <a:t> step by step.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program will ask the user for their </a:t>
            </a:r>
            <a:r>
              <a:rPr lang="en-US" b="1" dirty="0"/>
              <a:t>name and age</a:t>
            </a:r>
            <a:r>
              <a:rPr lang="en-US" dirty="0"/>
              <a:t>, then display a personalized greeting.</a:t>
            </a:r>
          </a:p>
        </p:txBody>
      </p:sp>
    </p:spTree>
    <p:extLst>
      <p:ext uri="{BB962C8B-B14F-4D97-AF65-F5344CB8AC3E}">
        <p14:creationId xmlns:p14="http://schemas.microsoft.com/office/powerpoint/2010/main" val="242655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CCF6-B25F-0614-A612-52F949E0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erdana"/>
              </a:rPr>
              <a:t>SDLC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6E9F-F579-CDF1-077E-EAC00633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inter-bold"/>
              </a:rPr>
              <a:t>Here, are some important </a:t>
            </a:r>
            <a:r>
              <a:rPr lang="en-US" i="0" dirty="0" smtClean="0">
                <a:effectLst/>
                <a:latin typeface="inter-bold"/>
              </a:rPr>
              <a:t>models </a:t>
            </a:r>
            <a:r>
              <a:rPr lang="en-US" i="0" dirty="0">
                <a:effectLst/>
                <a:latin typeface="inter-bold"/>
              </a:rPr>
              <a:t>of SDLC life cycle: See later </a:t>
            </a:r>
            <a:endParaRPr lang="en-US" dirty="0"/>
          </a:p>
        </p:txBody>
      </p:sp>
      <p:pic>
        <p:nvPicPr>
          <p:cNvPr id="1026" name="Picture 2" descr="Software Engineering SDLC Models">
            <a:extLst>
              <a:ext uri="{FF2B5EF4-FFF2-40B4-BE49-F238E27FC236}">
                <a16:creationId xmlns:a16="http://schemas.microsoft.com/office/drawing/2014/main" id="{ADC7F40C-EC49-BE5E-DDF5-1753FDCC6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131" y="2348723"/>
            <a:ext cx="53721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76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1- </a:t>
            </a:r>
            <a:r>
              <a:rPr lang="en-US" dirty="0"/>
              <a:t>Requirement Analysis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Requirements</a:t>
            </a:r>
            <a:endParaRPr lang="en-US" dirty="0"/>
          </a:p>
          <a:p>
            <a:r>
              <a:rPr lang="en-US" dirty="0"/>
              <a:t>The program should </a:t>
            </a:r>
            <a:r>
              <a:rPr lang="en-US" b="1" dirty="0"/>
              <a:t>ask for the user's name</a:t>
            </a:r>
            <a:r>
              <a:rPr lang="en-US" dirty="0"/>
              <a:t>.</a:t>
            </a:r>
          </a:p>
          <a:p>
            <a:r>
              <a:rPr lang="en-US" dirty="0"/>
              <a:t>The program should </a:t>
            </a:r>
            <a:r>
              <a:rPr lang="en-US" b="1" dirty="0"/>
              <a:t>ask for the user's age</a:t>
            </a:r>
            <a:r>
              <a:rPr lang="en-US" dirty="0"/>
              <a:t>.</a:t>
            </a:r>
          </a:p>
          <a:p>
            <a:r>
              <a:rPr lang="en-US" dirty="0"/>
              <a:t>The program should </a:t>
            </a:r>
            <a:r>
              <a:rPr lang="en-US" b="1" dirty="0"/>
              <a:t>display a greeting message</a:t>
            </a:r>
            <a:r>
              <a:rPr lang="en-US" dirty="0"/>
              <a:t> using the provided information.</a:t>
            </a:r>
          </a:p>
          <a:p>
            <a:r>
              <a:rPr lang="en-US" dirty="0"/>
              <a:t>The program </a:t>
            </a:r>
            <a:r>
              <a:rPr lang="en-US" b="1" dirty="0"/>
              <a:t>should exit after displaying the message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>: </a:t>
            </a:r>
            <a:r>
              <a:rPr lang="en-US" b="1" dirty="0"/>
              <a:t>Software Requirement Specification (SRS)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02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2- </a:t>
            </a:r>
            <a:r>
              <a:rPr lang="en-US" dirty="0"/>
              <a:t>System Design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System Architecture</a:t>
            </a:r>
            <a:endParaRPr lang="en-US" dirty="0"/>
          </a:p>
          <a:p>
            <a:r>
              <a:rPr lang="en-US" dirty="0"/>
              <a:t>The program will use </a:t>
            </a:r>
            <a:r>
              <a:rPr lang="en-US" b="1" dirty="0"/>
              <a:t>input()</a:t>
            </a:r>
            <a:r>
              <a:rPr lang="en-US" dirty="0"/>
              <a:t> to collect user data.</a:t>
            </a:r>
          </a:p>
          <a:p>
            <a:r>
              <a:rPr lang="en-US" dirty="0"/>
              <a:t>The program will use </a:t>
            </a:r>
            <a:r>
              <a:rPr lang="en-US" b="1" dirty="0"/>
              <a:t>print()</a:t>
            </a:r>
            <a:r>
              <a:rPr lang="en-US" dirty="0"/>
              <a:t> to display the message.</a:t>
            </a:r>
          </a:p>
          <a:p>
            <a:r>
              <a:rPr lang="en-US" dirty="0"/>
              <a:t>No loops or complex logic—</a:t>
            </a:r>
            <a:r>
              <a:rPr lang="en-US" b="1" dirty="0"/>
              <a:t>just a simple linear flow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>: </a:t>
            </a:r>
            <a:r>
              <a:rPr lang="en-US" b="1" dirty="0"/>
              <a:t>System Design Document (SDD)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50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3- </a:t>
            </a:r>
            <a:r>
              <a:rPr lang="en-US" dirty="0"/>
              <a:t>Implementation (Coding)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 a </a:t>
            </a:r>
            <a:r>
              <a:rPr lang="en-GB" dirty="0"/>
              <a:t>code with (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get_name</a:t>
            </a:r>
            <a:r>
              <a:rPr lang="en-GB" dirty="0"/>
              <a:t>(),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get_age</a:t>
            </a:r>
            <a:r>
              <a:rPr lang="en-GB" dirty="0"/>
              <a:t>(), </a:t>
            </a:r>
            <a:r>
              <a:rPr lang="en-GB" dirty="0" err="1"/>
              <a:t>def</a:t>
            </a:r>
            <a:r>
              <a:rPr lang="en-GB" dirty="0"/>
              <a:t> </a:t>
            </a:r>
            <a:r>
              <a:rPr lang="en-GB" dirty="0" err="1"/>
              <a:t>display_greeting</a:t>
            </a:r>
            <a:r>
              <a:rPr lang="en-GB" dirty="0"/>
              <a:t>(name, age</a:t>
            </a:r>
            <a:r>
              <a:rPr lang="en-GB" dirty="0" smtClean="0"/>
              <a:t>)).</a:t>
            </a:r>
          </a:p>
          <a:p>
            <a:r>
              <a:rPr lang="en-GB" dirty="0" smtClean="0"/>
              <a:t>Output:</a:t>
            </a:r>
          </a:p>
          <a:p>
            <a:r>
              <a:rPr lang="en-US" dirty="0"/>
              <a:t>Enter your name: </a:t>
            </a:r>
            <a:r>
              <a:rPr lang="en-US" dirty="0" smtClean="0"/>
              <a:t>Sabina</a:t>
            </a:r>
            <a:endParaRPr lang="en-US" dirty="0"/>
          </a:p>
          <a:p>
            <a:r>
              <a:rPr lang="en-US" dirty="0"/>
              <a:t>Enter your age: </a:t>
            </a:r>
            <a:r>
              <a:rPr lang="en-US" dirty="0" smtClean="0"/>
              <a:t>34</a:t>
            </a:r>
            <a:endParaRPr lang="en-US" dirty="0"/>
          </a:p>
          <a:p>
            <a:r>
              <a:rPr lang="en-US" dirty="0"/>
              <a:t>Hello, </a:t>
            </a:r>
            <a:r>
              <a:rPr lang="en-US" dirty="0" smtClean="0"/>
              <a:t>Sabina! </a:t>
            </a:r>
            <a:r>
              <a:rPr lang="en-US" dirty="0"/>
              <a:t>You are </a:t>
            </a:r>
            <a:r>
              <a:rPr lang="en-US" dirty="0" smtClean="0"/>
              <a:t>34 </a:t>
            </a:r>
            <a:r>
              <a:rPr lang="en-US" dirty="0"/>
              <a:t>years old.</a:t>
            </a:r>
          </a:p>
        </p:txBody>
      </p:sp>
    </p:spTree>
    <p:extLst>
      <p:ext uri="{BB962C8B-B14F-4D97-AF65-F5344CB8AC3E}">
        <p14:creationId xmlns:p14="http://schemas.microsoft.com/office/powerpoint/2010/main" val="73905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4- </a:t>
            </a:r>
            <a:r>
              <a:rPr lang="en-US" dirty="0"/>
              <a:t>Testing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516378"/>
              </p:ext>
            </p:extLst>
          </p:nvPr>
        </p:nvGraphicFramePr>
        <p:xfrm>
          <a:off x="838200" y="2949734"/>
          <a:ext cx="10515600" cy="237991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212178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591054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5593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Test 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084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Enter name &amp; 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Sabina, 34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"Hello, </a:t>
                      </a:r>
                      <a:r>
                        <a:rPr lang="en-US" dirty="0" smtClean="0"/>
                        <a:t>Sabina! </a:t>
                      </a:r>
                      <a:r>
                        <a:rPr lang="en-US" dirty="0"/>
                        <a:t>You are </a:t>
                      </a:r>
                      <a:r>
                        <a:rPr lang="en-US" dirty="0" smtClean="0"/>
                        <a:t>34 </a:t>
                      </a:r>
                      <a:r>
                        <a:rPr lang="en-US" dirty="0"/>
                        <a:t>years old."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713622"/>
                  </a:ext>
                </a:extLst>
              </a:tr>
              <a:tr h="368232">
                <a:tc>
                  <a:txBody>
                    <a:bodyPr/>
                    <a:lstStyle/>
                    <a:p>
                      <a:r>
                        <a:rPr lang="en-US"/>
                        <a:t>Enter only numbers in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123, 20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"Hello, 123! You are 20 years old."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109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Enter special characters in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@Pooh!, </a:t>
                      </a:r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"Hello, </a:t>
                      </a:r>
                      <a:r>
                        <a:rPr lang="en-US" dirty="0" smtClean="0"/>
                        <a:t>@Pooh!! </a:t>
                      </a:r>
                      <a:r>
                        <a:rPr lang="en-US" dirty="0"/>
                        <a:t>You are 30 years old."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38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Leave name 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(press Enter), 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"Hello, ! You are 18 years old."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7638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768446"/>
            <a:ext cx="47884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test cases pass successfully!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6762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5- </a:t>
            </a:r>
            <a:r>
              <a:rPr lang="en-US" dirty="0"/>
              <a:t>Deployment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script is now </a:t>
            </a:r>
            <a:r>
              <a:rPr lang="en-US" b="1" dirty="0"/>
              <a:t>deployed for users</a:t>
            </a:r>
            <a:r>
              <a:rPr lang="en-US" dirty="0"/>
              <a:t> to run on their computers.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Output</a:t>
            </a:r>
            <a:r>
              <a:rPr lang="en-US" dirty="0"/>
              <a:t>: </a:t>
            </a:r>
            <a:r>
              <a:rPr lang="en-US" b="1" dirty="0"/>
              <a:t>Users can download and run the script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08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</a:t>
            </a:r>
            <a:r>
              <a:rPr lang="en-US" dirty="0" smtClean="0"/>
              <a:t>6- </a:t>
            </a:r>
            <a:r>
              <a:rPr lang="en-US" dirty="0"/>
              <a:t>Maintenance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Future Improvements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b="1" dirty="0"/>
              <a:t>error handling</a:t>
            </a:r>
            <a:r>
              <a:rPr lang="en-US" dirty="0"/>
              <a:t> </a:t>
            </a:r>
            <a:r>
              <a:rPr lang="en-US" dirty="0" smtClean="0"/>
              <a:t>(such as, </a:t>
            </a:r>
            <a:r>
              <a:rPr lang="en-US" dirty="0"/>
              <a:t>check if age is a number).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b="1" dirty="0"/>
              <a:t>looping functionality</a:t>
            </a:r>
            <a:r>
              <a:rPr lang="en-US" dirty="0"/>
              <a:t> so users can restart.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b="1" dirty="0"/>
              <a:t>GUI version using </a:t>
            </a:r>
            <a:r>
              <a:rPr lang="en-US" b="1" dirty="0" err="1"/>
              <a:t>Tkinter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dirty="0"/>
              <a:t>: </a:t>
            </a:r>
            <a:r>
              <a:rPr lang="en-US" b="1" dirty="0"/>
              <a:t>New versions released with more features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0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Steps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Requirement Analysis → Defined what the program should do.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Design → Planned how the program will work.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Implementation → Wrote the Python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Testing → Verified correct outputs.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 → Delivered the program for 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Maintenance → Considered future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50444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1: Student </a:t>
            </a:r>
            <a:r>
              <a:rPr lang="en-US" dirty="0"/>
              <a:t>Grading System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Objective</a:t>
            </a:r>
          </a:p>
          <a:p>
            <a:pPr marL="0" indent="0">
              <a:buNone/>
            </a:pPr>
            <a:r>
              <a:rPr lang="en-US" dirty="0" smtClean="0"/>
              <a:t>Develop </a:t>
            </a:r>
            <a:r>
              <a:rPr lang="en-US" dirty="0"/>
              <a:t>a Python program to </a:t>
            </a:r>
            <a:r>
              <a:rPr lang="en-US" b="1" dirty="0"/>
              <a:t>calculate a student’s average grade</a:t>
            </a:r>
            <a:r>
              <a:rPr lang="en-US" dirty="0"/>
              <a:t> and assign a letter grade (A-F).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</a:t>
            </a:r>
            <a:r>
              <a:rPr lang="en-US" dirty="0"/>
              <a:t>for the </a:t>
            </a:r>
            <a:r>
              <a:rPr lang="en-US" b="1" dirty="0"/>
              <a:t>student's name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</a:t>
            </a:r>
            <a:r>
              <a:rPr lang="en-US" b="1" dirty="0"/>
              <a:t>three exam scores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Calculate the average</a:t>
            </a:r>
            <a:r>
              <a:rPr lang="en-US" dirty="0"/>
              <a:t> score.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 </a:t>
            </a:r>
            <a:r>
              <a:rPr lang="en-US" b="1" dirty="0"/>
              <a:t>letter grade</a:t>
            </a:r>
            <a:r>
              <a:rPr lang="en-US" dirty="0"/>
              <a:t> based on predefined rules.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Display</a:t>
            </a:r>
            <a:r>
              <a:rPr lang="en-US" dirty="0"/>
              <a:t> the name, average score, and letter grade.</a:t>
            </a:r>
          </a:p>
          <a:p>
            <a:pPr marL="0" indent="0">
              <a:buNone/>
            </a:pPr>
            <a:r>
              <a:rPr lang="en-US" b="1" dirty="0" smtClean="0"/>
              <a:t>Bonus</a:t>
            </a:r>
            <a:r>
              <a:rPr lang="en-US" b="1" dirty="0"/>
              <a:t>:</a:t>
            </a:r>
            <a:r>
              <a:rPr lang="en-US" dirty="0"/>
              <a:t> Add input validation (ensure scores are between </a:t>
            </a:r>
            <a:r>
              <a:rPr lang="en-US" b="1" dirty="0"/>
              <a:t>0 and 100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44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1: Student Grading System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Expected </a:t>
            </a:r>
            <a:r>
              <a:rPr lang="en-US" b="1" dirty="0" smtClean="0"/>
              <a:t>Output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student name: Alice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first exam score: 85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second exam score: 90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third exam score: 78</a:t>
            </a:r>
          </a:p>
          <a:p>
            <a:endParaRPr lang="en-US" dirty="0"/>
          </a:p>
          <a:p>
            <a:r>
              <a:rPr lang="en-US" b="1" dirty="0"/>
              <a:t>Student: Alice</a:t>
            </a:r>
          </a:p>
          <a:p>
            <a:r>
              <a:rPr lang="en-US" b="1" dirty="0"/>
              <a:t>Average Score: 84.33</a:t>
            </a:r>
          </a:p>
          <a:p>
            <a:r>
              <a:rPr lang="en-US" b="1" dirty="0"/>
              <a:t>Grade: B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61C8155-0387-B569-4C1D-A2D58602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3004"/>
              </p:ext>
            </p:extLst>
          </p:nvPr>
        </p:nvGraphicFramePr>
        <p:xfrm>
          <a:off x="5867892" y="3084656"/>
          <a:ext cx="5485908" cy="2145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363">
                  <a:extLst>
                    <a:ext uri="{9D8B030D-6E8A-4147-A177-3AD203B41FA5}">
                      <a16:colId xmlns:a16="http://schemas.microsoft.com/office/drawing/2014/main" val="2208393645"/>
                    </a:ext>
                  </a:extLst>
                </a:gridCol>
                <a:gridCol w="3130545">
                  <a:extLst>
                    <a:ext uri="{9D8B030D-6E8A-4147-A177-3AD203B41FA5}">
                      <a16:colId xmlns:a16="http://schemas.microsoft.com/office/drawing/2014/main" val="1543775216"/>
                    </a:ext>
                  </a:extLst>
                </a:gridCol>
              </a:tblGrid>
              <a:tr h="53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202035248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Choi Yoon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3775221"/>
                  </a:ext>
                </a:extLst>
              </a:tr>
              <a:tr h="53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202139410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NGUYEN TUAN QUANG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99359"/>
                  </a:ext>
                </a:extLst>
              </a:tr>
              <a:tr h="53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202239627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YUAN HAOCHENG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8628241"/>
                  </a:ext>
                </a:extLst>
              </a:tr>
              <a:tr h="5363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202339193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HOANG VAN HAI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00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354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pPr algn="ctr"/>
            <a:r>
              <a:rPr lang="en-GB" dirty="0" smtClean="0"/>
              <a:t>Group 2: </a:t>
            </a:r>
            <a:r>
              <a:rPr lang="en-US" dirty="0"/>
              <a:t>Simple Banking System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69339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Objective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Create a Python program that simulates a </a:t>
            </a:r>
            <a:r>
              <a:rPr lang="en-US" b="1" dirty="0"/>
              <a:t>basic banking system</a:t>
            </a:r>
            <a:r>
              <a:rPr lang="en-US" dirty="0"/>
              <a:t>, allowing deposits, withdrawals, and balance checks.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Requirements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an </a:t>
            </a:r>
            <a:r>
              <a:rPr lang="en-US" b="1" dirty="0"/>
              <a:t>initial balance</a:t>
            </a:r>
            <a:r>
              <a:rPr lang="en-US" dirty="0"/>
              <a:t> </a:t>
            </a:r>
            <a:r>
              <a:rPr lang="en-US" dirty="0" smtClean="0"/>
              <a:t>example, 1000.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menu with options: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Deposit money</a:t>
            </a:r>
            <a:r>
              <a:rPr lang="en-US" dirty="0"/>
              <a:t> (+)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Withdraw money</a:t>
            </a:r>
            <a:r>
              <a:rPr lang="en-US" dirty="0"/>
              <a:t> (-)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Check balance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that </a:t>
            </a:r>
            <a:r>
              <a:rPr lang="en-US" b="1" dirty="0"/>
              <a:t>withdrawals don’t exceed the balance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</a:t>
            </a:r>
            <a:r>
              <a:rPr lang="en-US" b="1" dirty="0"/>
              <a:t>updated balance</a:t>
            </a:r>
            <a:r>
              <a:rPr lang="en-US" dirty="0"/>
              <a:t> after each transaction.</a:t>
            </a:r>
          </a:p>
          <a:p>
            <a:pPr marL="0" indent="0">
              <a:buNone/>
            </a:pPr>
            <a:r>
              <a:rPr lang="en-US" b="1" dirty="0" smtClean="0"/>
              <a:t>Bonus</a:t>
            </a:r>
            <a:r>
              <a:rPr lang="en-US" b="1" dirty="0"/>
              <a:t>:</a:t>
            </a:r>
            <a:r>
              <a:rPr lang="en-US" dirty="0"/>
              <a:t> Implement error handling </a:t>
            </a:r>
            <a:r>
              <a:rPr lang="en-US" dirty="0" smtClean="0"/>
              <a:t>example, </a:t>
            </a:r>
            <a:r>
              <a:rPr lang="en-US" dirty="0"/>
              <a:t>reject withdrawals that exceed the </a:t>
            </a:r>
            <a:r>
              <a:rPr lang="en-US" dirty="0" smtClean="0"/>
              <a:t>balance.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9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erdana"/>
              </a:rPr>
              <a:t>Waterfall model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waterfall model was first defined 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Winston </a:t>
            </a:r>
            <a:r>
              <a:rPr lang="en-US" dirty="0">
                <a:solidFill>
                  <a:srgbClr val="FF0000"/>
                </a:solidFill>
              </a:rPr>
              <a:t>W. Royce in 1970 </a:t>
            </a:r>
            <a:r>
              <a:rPr lang="en-US" dirty="0"/>
              <a:t>and has </a:t>
            </a:r>
            <a:r>
              <a:rPr lang="en-US" dirty="0" smtClean="0"/>
              <a:t>been widely </a:t>
            </a:r>
            <a:r>
              <a:rPr lang="en-US" dirty="0"/>
              <a:t>used for software projects ever since.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Waterfall Model</a:t>
            </a:r>
            <a:r>
              <a:rPr lang="en-US" dirty="0"/>
              <a:t> is the </a:t>
            </a:r>
            <a:r>
              <a:rPr lang="en-US" b="1" dirty="0"/>
              <a:t>oldest and most traditional</a:t>
            </a:r>
            <a:r>
              <a:rPr lang="en-US" dirty="0"/>
              <a:t> software development life cycle </a:t>
            </a:r>
            <a:r>
              <a:rPr lang="en-US" dirty="0" smtClean="0"/>
              <a:t>model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follows a </a:t>
            </a:r>
            <a:r>
              <a:rPr lang="en-US" b="1" dirty="0"/>
              <a:t>linear and sequential</a:t>
            </a:r>
            <a:r>
              <a:rPr lang="en-US" dirty="0"/>
              <a:t> approach, meaning each phase must be </a:t>
            </a:r>
            <a:r>
              <a:rPr lang="en-US" b="1" dirty="0"/>
              <a:t>fully completed</a:t>
            </a:r>
            <a:r>
              <a:rPr lang="en-US" dirty="0"/>
              <a:t> before moving to the next.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called the </a:t>
            </a:r>
            <a:r>
              <a:rPr lang="en-US" b="1" dirty="0"/>
              <a:t>"Waterfall"</a:t>
            </a:r>
            <a:r>
              <a:rPr lang="en-US" dirty="0"/>
              <a:t> because the development process </a:t>
            </a:r>
            <a:r>
              <a:rPr lang="en-US" b="1" dirty="0"/>
              <a:t>flows downwards</a:t>
            </a:r>
            <a:r>
              <a:rPr lang="en-US" dirty="0"/>
              <a:t> like a waterfall.</a:t>
            </a:r>
          </a:p>
        </p:txBody>
      </p:sp>
    </p:spTree>
    <p:extLst>
      <p:ext uri="{BB962C8B-B14F-4D97-AF65-F5344CB8AC3E}">
        <p14:creationId xmlns:p14="http://schemas.microsoft.com/office/powerpoint/2010/main" val="577445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Group 2: </a:t>
            </a:r>
            <a:r>
              <a:rPr lang="en-US" dirty="0"/>
              <a:t>Simple Banking System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Expected </a:t>
            </a:r>
            <a:r>
              <a:rPr lang="en-US" b="1" dirty="0"/>
              <a:t>Output </a:t>
            </a:r>
            <a:r>
              <a:rPr lang="en-US" b="1" dirty="0" smtClean="0"/>
              <a:t>Example</a:t>
            </a:r>
          </a:p>
          <a:p>
            <a:pPr marL="0" indent="0" algn="just">
              <a:buNone/>
            </a:pPr>
            <a:r>
              <a:rPr lang="en-US" dirty="0"/>
              <a:t>Welcome to Simple Bank!</a:t>
            </a:r>
          </a:p>
          <a:p>
            <a:pPr marL="0" indent="0" algn="just">
              <a:buNone/>
            </a:pPr>
            <a:r>
              <a:rPr lang="en-US" dirty="0"/>
              <a:t>1. Deposit</a:t>
            </a:r>
          </a:p>
          <a:p>
            <a:pPr marL="0" indent="0" algn="just">
              <a:buNone/>
            </a:pPr>
            <a:r>
              <a:rPr lang="en-US" dirty="0"/>
              <a:t>2. Withdraw</a:t>
            </a:r>
          </a:p>
          <a:p>
            <a:pPr marL="0" indent="0" algn="just">
              <a:buNone/>
            </a:pPr>
            <a:r>
              <a:rPr lang="en-US" dirty="0"/>
              <a:t>3. Check Balance</a:t>
            </a:r>
          </a:p>
          <a:p>
            <a:pPr marL="0" indent="0" algn="just">
              <a:buNone/>
            </a:pPr>
            <a:r>
              <a:rPr lang="en-US" dirty="0"/>
              <a:t>4. Exit</a:t>
            </a:r>
          </a:p>
          <a:p>
            <a:pPr marL="0" indent="0" algn="just">
              <a:buNone/>
            </a:pPr>
            <a:r>
              <a:rPr lang="en-US" dirty="0"/>
              <a:t>Enter choice: 1</a:t>
            </a:r>
          </a:p>
          <a:p>
            <a:pPr marL="0" indent="0" algn="just">
              <a:buNone/>
            </a:pPr>
            <a:r>
              <a:rPr lang="en-US" dirty="0"/>
              <a:t>Enter deposit amount: 500</a:t>
            </a:r>
          </a:p>
          <a:p>
            <a:pPr marL="0" indent="0" algn="just">
              <a:buNone/>
            </a:pPr>
            <a:r>
              <a:rPr lang="en-US" dirty="0"/>
              <a:t>New Balance: 1500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Enter choice: 2</a:t>
            </a:r>
          </a:p>
          <a:p>
            <a:pPr marL="0" indent="0" algn="just">
              <a:buNone/>
            </a:pPr>
            <a:r>
              <a:rPr lang="en-US" b="1" dirty="0"/>
              <a:t>Enter withdrawal amount: 300</a:t>
            </a:r>
          </a:p>
          <a:p>
            <a:pPr marL="0" indent="0" algn="just">
              <a:buNone/>
            </a:pPr>
            <a:r>
              <a:rPr lang="en-US" b="1" dirty="0"/>
              <a:t>New Balance: 1200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0852C38-6B02-8849-2B1D-EE2B3B759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40767"/>
              </p:ext>
            </p:extLst>
          </p:nvPr>
        </p:nvGraphicFramePr>
        <p:xfrm>
          <a:off x="5370940" y="2552421"/>
          <a:ext cx="5690093" cy="2162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3029">
                  <a:extLst>
                    <a:ext uri="{9D8B030D-6E8A-4147-A177-3AD203B41FA5}">
                      <a16:colId xmlns:a16="http://schemas.microsoft.com/office/drawing/2014/main" val="960610074"/>
                    </a:ext>
                  </a:extLst>
                </a:gridCol>
                <a:gridCol w="3247064">
                  <a:extLst>
                    <a:ext uri="{9D8B030D-6E8A-4147-A177-3AD203B41FA5}">
                      <a16:colId xmlns:a16="http://schemas.microsoft.com/office/drawing/2014/main" val="164368125"/>
                    </a:ext>
                  </a:extLst>
                </a:gridCol>
              </a:tblGrid>
              <a:tr h="437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202339674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ZHOU ZIXUAN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028191"/>
                  </a:ext>
                </a:extLst>
              </a:tr>
              <a:tr h="437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202438378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KATWAL MANAV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074155"/>
                  </a:ext>
                </a:extLst>
              </a:tr>
              <a:tr h="643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202438379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SHUKIRILLAEV MUKHAMMADSODIK SHERZODBEK UGLI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1181332"/>
                  </a:ext>
                </a:extLst>
              </a:tr>
              <a:tr h="6439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202438388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BEKMIRZAEV SALOHIDDIN AZIZBEK UGLI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27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5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Group 3: </a:t>
            </a:r>
            <a:r>
              <a:rPr lang="en-US" dirty="0"/>
              <a:t>Age Categorization Program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Objective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Develop a Python program that </a:t>
            </a:r>
            <a:r>
              <a:rPr lang="en-US" b="1" dirty="0"/>
              <a:t>categorizes a person’s age group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</a:t>
            </a:r>
            <a:r>
              <a:rPr lang="en-US" dirty="0"/>
              <a:t>the user for </a:t>
            </a:r>
            <a:r>
              <a:rPr lang="en-US" b="1" dirty="0"/>
              <a:t>their name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for </a:t>
            </a:r>
            <a:r>
              <a:rPr lang="en-US" b="1" dirty="0"/>
              <a:t>their age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Categorize them into: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Child (0-12)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Teenager (13-19)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Adult (20-59)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Senior (60+)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Display a personalized message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Bonus</a:t>
            </a:r>
            <a:r>
              <a:rPr lang="en-US" b="1" dirty="0"/>
              <a:t>:</a:t>
            </a:r>
            <a:r>
              <a:rPr lang="en-US" dirty="0"/>
              <a:t> Handle cases where </a:t>
            </a:r>
            <a:r>
              <a:rPr lang="en-US" b="1" dirty="0"/>
              <a:t>age is negative or non-numeric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5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Group 3: </a:t>
            </a:r>
            <a:r>
              <a:rPr lang="en-US" dirty="0"/>
              <a:t>Age Categorization Program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Expected </a:t>
            </a:r>
            <a:r>
              <a:rPr lang="en-US" b="1" dirty="0"/>
              <a:t>Output </a:t>
            </a:r>
            <a:r>
              <a:rPr lang="en-US" b="1" dirty="0" smtClean="0"/>
              <a:t>Example</a:t>
            </a:r>
          </a:p>
          <a:p>
            <a:pPr marL="0" indent="0" algn="just">
              <a:buNone/>
            </a:pPr>
            <a:r>
              <a:rPr lang="en-US" dirty="0"/>
              <a:t>Enter your name: </a:t>
            </a:r>
            <a:r>
              <a:rPr lang="en-US" dirty="0" smtClean="0"/>
              <a:t>Name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Enter your age: 25</a:t>
            </a:r>
          </a:p>
          <a:p>
            <a:pPr marL="0" indent="0" algn="just">
              <a:buNone/>
            </a:pPr>
            <a:r>
              <a:rPr lang="en-US" b="1" dirty="0"/>
              <a:t>Hello, </a:t>
            </a:r>
            <a:r>
              <a:rPr lang="en-US" b="1" dirty="0" smtClean="0"/>
              <a:t>Name! </a:t>
            </a:r>
            <a:r>
              <a:rPr lang="en-US" b="1" dirty="0"/>
              <a:t>You are classified as an Adult.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61F78AA-0CEB-4868-7F9E-DFD31F572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193004"/>
              </p:ext>
            </p:extLst>
          </p:nvPr>
        </p:nvGraphicFramePr>
        <p:xfrm>
          <a:off x="838200" y="4122772"/>
          <a:ext cx="5263966" cy="1891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0073">
                  <a:extLst>
                    <a:ext uri="{9D8B030D-6E8A-4147-A177-3AD203B41FA5}">
                      <a16:colId xmlns:a16="http://schemas.microsoft.com/office/drawing/2014/main" val="563846563"/>
                    </a:ext>
                  </a:extLst>
                </a:gridCol>
                <a:gridCol w="3003893">
                  <a:extLst>
                    <a:ext uri="{9D8B030D-6E8A-4147-A177-3AD203B41FA5}">
                      <a16:colId xmlns:a16="http://schemas.microsoft.com/office/drawing/2014/main" val="3614135685"/>
                    </a:ext>
                  </a:extLst>
                </a:gridCol>
              </a:tblGrid>
              <a:tr h="472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202438392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ARABBOEV OYATILLO ZAFARBEK UGLI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1333606"/>
                  </a:ext>
                </a:extLst>
              </a:tr>
              <a:tr h="472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202438404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AKHMEDOV YUSUFJON MAKHAMMAD UGLI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213625"/>
                  </a:ext>
                </a:extLst>
              </a:tr>
              <a:tr h="472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202438418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TURAEV LAZIZBEK ISMATILLA UGLI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7772159"/>
                  </a:ext>
                </a:extLst>
              </a:tr>
              <a:tr h="4728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202439212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SABIROV ASADBEK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637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031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Group 4: </a:t>
            </a:r>
            <a:r>
              <a:rPr lang="en-US" dirty="0"/>
              <a:t>Temperature Converter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Objective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Develop a Python program that converts </a:t>
            </a:r>
            <a:r>
              <a:rPr lang="en-US" b="1" dirty="0"/>
              <a:t>Celsius to Fahrenheit and vice versa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</a:t>
            </a:r>
            <a:r>
              <a:rPr lang="en-US" dirty="0"/>
              <a:t>the user to choose a </a:t>
            </a:r>
            <a:r>
              <a:rPr lang="en-US" b="1" dirty="0"/>
              <a:t>conversion type</a:t>
            </a:r>
            <a:r>
              <a:rPr lang="en-US" dirty="0"/>
              <a:t>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Celsius to Fahrenheit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Fahrenheit to Celsius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for the </a:t>
            </a:r>
            <a:r>
              <a:rPr lang="en-US" b="1" dirty="0"/>
              <a:t>temperature value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the conversion: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Fahrenheit = (Celsius × 9/5) + 32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Celsius = (Fahrenheit - 32) × 5/9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</a:t>
            </a:r>
            <a:r>
              <a:rPr lang="en-US" b="1" dirty="0"/>
              <a:t>converted value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Bonus:</a:t>
            </a:r>
            <a:r>
              <a:rPr lang="en-US" dirty="0"/>
              <a:t> Add input validation (ensure input is numeric).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27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Group 4: </a:t>
            </a:r>
            <a:r>
              <a:rPr lang="en-US" dirty="0"/>
              <a:t>Temperature Converter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Expected Output </a:t>
            </a:r>
            <a:r>
              <a:rPr lang="en-US" b="1" dirty="0" smtClean="0"/>
              <a:t>Example</a:t>
            </a:r>
          </a:p>
          <a:p>
            <a:pPr marL="0" indent="0" algn="just">
              <a:buNone/>
            </a:pPr>
            <a:r>
              <a:rPr lang="en-US" dirty="0"/>
              <a:t>Choose conversion type:</a:t>
            </a:r>
          </a:p>
          <a:p>
            <a:pPr marL="0" indent="0" algn="just">
              <a:buNone/>
            </a:pPr>
            <a:r>
              <a:rPr lang="en-US" dirty="0"/>
              <a:t>1. Celsius to Fahrenheit</a:t>
            </a:r>
          </a:p>
          <a:p>
            <a:pPr marL="0" indent="0" algn="just">
              <a:buNone/>
            </a:pPr>
            <a:r>
              <a:rPr lang="en-US" dirty="0"/>
              <a:t>2. Fahrenheit to Celsius</a:t>
            </a:r>
          </a:p>
          <a:p>
            <a:pPr marL="0" indent="0" algn="just">
              <a:buNone/>
            </a:pPr>
            <a:r>
              <a:rPr lang="en-US" dirty="0"/>
              <a:t>Enter choice: 1</a:t>
            </a:r>
          </a:p>
          <a:p>
            <a:pPr marL="0" indent="0" algn="just">
              <a:buNone/>
            </a:pPr>
            <a:r>
              <a:rPr lang="en-US" b="1" dirty="0"/>
              <a:t>Enter temperature in Celsius: 25</a:t>
            </a:r>
          </a:p>
          <a:p>
            <a:pPr marL="0" indent="0" algn="just">
              <a:buNone/>
            </a:pPr>
            <a:r>
              <a:rPr lang="en-US" b="1" dirty="0"/>
              <a:t>Temperature in Fahrenheit: 77.0°F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41C2942-2C63-5D5E-D1A3-3FB7EFE03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81535"/>
              </p:ext>
            </p:extLst>
          </p:nvPr>
        </p:nvGraphicFramePr>
        <p:xfrm>
          <a:off x="5978605" y="2481608"/>
          <a:ext cx="4837839" cy="1994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16">
                  <a:extLst>
                    <a:ext uri="{9D8B030D-6E8A-4147-A177-3AD203B41FA5}">
                      <a16:colId xmlns:a16="http://schemas.microsoft.com/office/drawing/2014/main" val="1329434353"/>
                    </a:ext>
                  </a:extLst>
                </a:gridCol>
                <a:gridCol w="2760723">
                  <a:extLst>
                    <a:ext uri="{9D8B030D-6E8A-4147-A177-3AD203B41FA5}">
                      <a16:colId xmlns:a16="http://schemas.microsoft.com/office/drawing/2014/main" val="3019250854"/>
                    </a:ext>
                  </a:extLst>
                </a:gridCol>
              </a:tblGrid>
              <a:tr h="498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202339189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ADAM IMRAN BIN MAHMUD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073199"/>
                  </a:ext>
                </a:extLst>
              </a:tr>
              <a:tr h="498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202339663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MUNKHBAYAR LKHAGVA OCHIR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720552"/>
                  </a:ext>
                </a:extLst>
              </a:tr>
              <a:tr h="498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202339667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XIAO JIAN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0756530"/>
                  </a:ext>
                </a:extLst>
              </a:tr>
              <a:tr h="498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202439400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TRAN NGOC 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08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3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Group 5: </a:t>
            </a:r>
            <a:r>
              <a:rPr lang="en-US" dirty="0"/>
              <a:t>Simple Password Generator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Objective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Develop a Python program that generates a </a:t>
            </a:r>
            <a:r>
              <a:rPr lang="en-US" b="1" dirty="0"/>
              <a:t>random password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Requirements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the user for </a:t>
            </a:r>
            <a:r>
              <a:rPr lang="en-US" b="1" dirty="0"/>
              <a:t>password length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a </a:t>
            </a:r>
            <a:r>
              <a:rPr lang="en-US" b="1" dirty="0"/>
              <a:t>random password</a:t>
            </a:r>
            <a:r>
              <a:rPr lang="en-US" dirty="0"/>
              <a:t> using: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Letters (A-Z, a-z)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Numbers (0-9)</a:t>
            </a: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Special characters (!, @, #, etc.)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</a:t>
            </a:r>
            <a:r>
              <a:rPr lang="en-US" b="1" dirty="0"/>
              <a:t>generated password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Bonus:</a:t>
            </a:r>
            <a:r>
              <a:rPr lang="en-US" dirty="0"/>
              <a:t> Allow the user to </a:t>
            </a:r>
            <a:r>
              <a:rPr lang="en-US" b="1" dirty="0"/>
              <a:t>choose password strength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Weak</a:t>
            </a:r>
            <a:r>
              <a:rPr lang="en-US" dirty="0"/>
              <a:t> (only letters)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Medium</a:t>
            </a:r>
            <a:r>
              <a:rPr lang="en-US" dirty="0"/>
              <a:t> (letters + numbers)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Strong</a:t>
            </a:r>
            <a:r>
              <a:rPr lang="en-US" dirty="0"/>
              <a:t> (letters + numbers + special characters)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49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Group 5: </a:t>
            </a:r>
            <a:r>
              <a:rPr lang="en-US" dirty="0"/>
              <a:t>Simple Password Generator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Expected Output </a:t>
            </a:r>
            <a:r>
              <a:rPr lang="en-US" b="1" dirty="0" smtClean="0"/>
              <a:t>Example</a:t>
            </a:r>
          </a:p>
          <a:p>
            <a:pPr marL="0" indent="0" algn="just">
              <a:buNone/>
            </a:pPr>
            <a:r>
              <a:rPr lang="en-US" dirty="0"/>
              <a:t>Enter password length: 8</a:t>
            </a:r>
          </a:p>
          <a:p>
            <a:pPr marL="0" indent="0" algn="just">
              <a:buNone/>
            </a:pPr>
            <a:r>
              <a:rPr lang="en-US" b="1" dirty="0"/>
              <a:t>Generated Password: A1b@C2d#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41C2942-2C63-5D5E-D1A3-3FB7EFE03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406849"/>
              </p:ext>
            </p:extLst>
          </p:nvPr>
        </p:nvGraphicFramePr>
        <p:xfrm>
          <a:off x="986727" y="3554628"/>
          <a:ext cx="4837839" cy="1994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7116">
                  <a:extLst>
                    <a:ext uri="{9D8B030D-6E8A-4147-A177-3AD203B41FA5}">
                      <a16:colId xmlns:a16="http://schemas.microsoft.com/office/drawing/2014/main" val="1329434353"/>
                    </a:ext>
                  </a:extLst>
                </a:gridCol>
                <a:gridCol w="2760723">
                  <a:extLst>
                    <a:ext uri="{9D8B030D-6E8A-4147-A177-3AD203B41FA5}">
                      <a16:colId xmlns:a16="http://schemas.microsoft.com/office/drawing/2014/main" val="3019250854"/>
                    </a:ext>
                  </a:extLst>
                </a:gridCol>
              </a:tblGrid>
              <a:tr h="498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202339189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ADAM IMRAN BIN MAHMUD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073199"/>
                  </a:ext>
                </a:extLst>
              </a:tr>
              <a:tr h="498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202339663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MUNKHBAYAR LKHAGVA OCHIR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720552"/>
                  </a:ext>
                </a:extLst>
              </a:tr>
              <a:tr h="498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202339667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XIAO JIAN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0756530"/>
                  </a:ext>
                </a:extLst>
              </a:tr>
              <a:tr h="4986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202439400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TRAN NGOC 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08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24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99758-6ADE-8A7A-982E-DEB0F7DC8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2FF4-8813-C53B-F173-14C9228F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Create your </a:t>
            </a:r>
            <a:r>
              <a:rPr lang="en-US" b="1" dirty="0" err="1"/>
              <a:t>github</a:t>
            </a:r>
            <a:r>
              <a:rPr lang="en-US" dirty="0"/>
              <a:t> page and include your HM </a:t>
            </a:r>
          </a:p>
          <a:p>
            <a:r>
              <a:rPr lang="en-US" dirty="0"/>
              <a:t>2. Prepare program based on description based on </a:t>
            </a:r>
            <a:r>
              <a:rPr lang="en-US" dirty="0">
                <a:highlight>
                  <a:srgbClr val="00FF00"/>
                </a:highlight>
              </a:rPr>
              <a:t>WATERFALL MODEL.</a:t>
            </a:r>
          </a:p>
          <a:p>
            <a:r>
              <a:rPr lang="en-US" dirty="0"/>
              <a:t>3. Prepare detailed </a:t>
            </a:r>
            <a:r>
              <a:rPr lang="en-US" dirty="0" smtClean="0"/>
              <a:t>presentation: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Requirement Analysis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System Design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Implementation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Testing (Test Cases)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Conclusion</a:t>
            </a:r>
            <a:endParaRPr lang="en-US" dirty="0"/>
          </a:p>
          <a:p>
            <a:r>
              <a:rPr lang="en-US" dirty="0"/>
              <a:t>4. Explanation on </a:t>
            </a:r>
            <a:r>
              <a:rPr lang="en-US" dirty="0" smtClean="0"/>
              <a:t>.</a:t>
            </a:r>
            <a:r>
              <a:rPr lang="en-US" dirty="0" err="1" smtClean="0"/>
              <a:t>ppt</a:t>
            </a:r>
            <a:r>
              <a:rPr lang="en-US" dirty="0" smtClean="0"/>
              <a:t> </a:t>
            </a:r>
            <a:r>
              <a:rPr lang="en-US" dirty="0"/>
              <a:t>5~10 minutes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FOR EACH STUDENT WILL BE SEPARATE WORK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00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751064"/>
              </p:ext>
            </p:extLst>
          </p:nvPr>
        </p:nvGraphicFramePr>
        <p:xfrm>
          <a:off x="291679" y="114203"/>
          <a:ext cx="10531831" cy="6591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1684">
                  <a:extLst>
                    <a:ext uri="{9D8B030D-6E8A-4147-A177-3AD203B41FA5}">
                      <a16:colId xmlns:a16="http://schemas.microsoft.com/office/drawing/2014/main" val="940039181"/>
                    </a:ext>
                  </a:extLst>
                </a:gridCol>
                <a:gridCol w="2985796">
                  <a:extLst>
                    <a:ext uri="{9D8B030D-6E8A-4147-A177-3AD203B41FA5}">
                      <a16:colId xmlns:a16="http://schemas.microsoft.com/office/drawing/2014/main" val="3389901143"/>
                    </a:ext>
                  </a:extLst>
                </a:gridCol>
                <a:gridCol w="5654351">
                  <a:extLst>
                    <a:ext uri="{9D8B030D-6E8A-4147-A177-3AD203B41FA5}">
                      <a16:colId xmlns:a16="http://schemas.microsoft.com/office/drawing/2014/main" val="2167387636"/>
                    </a:ext>
                  </a:extLst>
                </a:gridCol>
              </a:tblGrid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202035248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Choi Yoon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 Reversal Program. Ask for a user's name and display it in reverse.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678803791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202139410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NGUYEN TUAN QUANG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Odd or Even Checker. Ask for a number and determine if it is odd or even.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3042655276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202239627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YUAN HAOCHENG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Tip Calculator. Ask for a bill amount and tip percentage, then calculate the total.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3448788048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202339193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HOANG VAN HAI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String Length Counter. Ask for a string and display its length.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875739204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202339674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ZHOU ZIXUAN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Simple Countdown Timer. Ask for a number (seconds) and display a countdown to zero.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4291346925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202438378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KATWAL MANAV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Factorial Calculator. Ask for a number and calculate its factorial.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459460359"/>
                  </a:ext>
                </a:extLst>
              </a:tr>
              <a:tr h="415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202438379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SHUKIRILLAEV MUKHAMMADSODIK SHERZODBEK UGLI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Prime Number Checker. Ask for a number and check if it is prime.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1572241835"/>
                  </a:ext>
                </a:extLst>
              </a:tr>
              <a:tr h="414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202438388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BEKMIRZAEV SALOHIDDIN AZIZBEK UGLI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Greatest Common Divisor (GCD) Finder. Ask for two numbers and find their GCD.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1741857267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202438392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ARABBOEV OYATILLO ZAFARBEK UGLI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 of Digits Calculator. Ask for a number and sum its digits.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3541616627"/>
                  </a:ext>
                </a:extLst>
              </a:tr>
              <a:tr h="414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202438404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AKHMEDOV YUSUFJON MAKHAMMAD UGLI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Fibonacci Series Generator. Ask for a number and print Fibonacci up to that number.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2407839746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202438418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TURAEV LAZIZBEK ISMATILLA UGLI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 the Largest &amp; Smallest Number in a List. Ask for multiple numbers and find the largest and smallest.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3072444230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202439212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SABIROV ASADBEK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Remove Duplicates from a List. Ask for a list of numbers and remove duplicates.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2824446842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202339189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ADAM IMRAN BIN MAHMUD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Sort a List in Ascending Order. Ask for numbers and display them sorted.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1036890945"/>
                  </a:ext>
                </a:extLst>
              </a:tr>
              <a:tr h="3409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202339663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MUNKHBAYAR LKHAGVA OCHIR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 the Most Frequent Element in a List. Identify which number appears most frequently.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1336261428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202339667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XIAO JIAN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Matrix Addition. Ask for two 2x2 matrices and calculate their sum.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310646673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202439400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TRAN NGOC SON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Palindrome Checker. Check if a given word or sentence is a palindrome.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3809924539"/>
                  </a:ext>
                </a:extLst>
              </a:tr>
              <a:tr h="4145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202438377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KOMILJONOV RAHIMJON AZIZJON UGLI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 Vowels and Consonants. Ask for a sentence and count vowels/consonants.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2253248441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202599002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LINKUTE BRIGITA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Find &amp; Replace a Word in a Sentence. Ask for a sentence and replace a word.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2765653090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202599003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VELICKAITE PAULINA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Anagram Checker. Check if two words are anagrams (such as, "listen" and "silent").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3089234820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202438093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MUMINOV OLIMJON KANDIYOROVICH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Convert a Sentence to Title Case. Convert text to Title Case (Each Word Starts with Capital Letter).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2243158393"/>
                  </a:ext>
                </a:extLst>
              </a:tr>
              <a:tr h="2837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202139411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PHAM THI THU TRANG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Copy File Contents. Copy text from one file to another.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62" marR="4562" marT="4562" marB="0" anchor="ctr"/>
                </a:tc>
                <a:extLst>
                  <a:ext uri="{0D108BD9-81ED-4DB2-BD59-A6C34878D82A}">
                    <a16:rowId xmlns:a16="http://schemas.microsoft.com/office/drawing/2014/main" val="1848367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7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755E-F080-2AA2-4BF5-CB4AFD0B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erdana"/>
              </a:rPr>
              <a:t>Waterfall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C87F-22B9-CA8B-39AD-25FF2FB8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waterfall model </a:t>
            </a:r>
            <a:r>
              <a:rPr lang="en-US" dirty="0"/>
              <a:t>is a </a:t>
            </a:r>
            <a:r>
              <a:rPr lang="en-US" b="1" dirty="0"/>
              <a:t>linear, sequential approach </a:t>
            </a:r>
            <a:r>
              <a:rPr lang="en-US" dirty="0"/>
              <a:t>to the software development lifecycle </a:t>
            </a:r>
            <a:r>
              <a:rPr lang="en-US" dirty="0" smtClean="0"/>
              <a:t>that </a:t>
            </a:r>
            <a:r>
              <a:rPr lang="en-US" dirty="0"/>
              <a:t>is popular in software engineering and product development.</a:t>
            </a:r>
          </a:p>
          <a:p>
            <a:pPr algn="just"/>
            <a:r>
              <a:rPr lang="en-US" dirty="0"/>
              <a:t>The waterfall model uses a </a:t>
            </a:r>
            <a:r>
              <a:rPr lang="en-US" b="1" dirty="0"/>
              <a:t>logical progression of SDLC steps </a:t>
            </a:r>
            <a:r>
              <a:rPr lang="en-US" dirty="0"/>
              <a:t>for a project, similar to the </a:t>
            </a:r>
            <a:r>
              <a:rPr lang="en-US" b="1" dirty="0"/>
              <a:t>direction water flows </a:t>
            </a:r>
            <a:r>
              <a:rPr lang="en-US" dirty="0"/>
              <a:t>over the edge of a cliff.</a:t>
            </a:r>
          </a:p>
          <a:p>
            <a:pPr algn="just"/>
            <a:r>
              <a:rPr lang="en-US" dirty="0"/>
              <a:t> It sets distinct endpoints or goals for each phase of development. </a:t>
            </a:r>
          </a:p>
          <a:p>
            <a:pPr algn="just"/>
            <a:r>
              <a:rPr lang="en-US" dirty="0"/>
              <a:t>Those endpoints or </a:t>
            </a:r>
            <a:r>
              <a:rPr lang="en-US" dirty="0">
                <a:solidFill>
                  <a:srgbClr val="FF0000"/>
                </a:solidFill>
              </a:rPr>
              <a:t>goals </a:t>
            </a:r>
            <a:r>
              <a:rPr lang="en-US" b="1" dirty="0">
                <a:solidFill>
                  <a:srgbClr val="FF0000"/>
                </a:solidFill>
              </a:rPr>
              <a:t>can not be revisited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after their completion.</a:t>
            </a:r>
          </a:p>
        </p:txBody>
      </p:sp>
    </p:spTree>
    <p:extLst>
      <p:ext uri="{BB962C8B-B14F-4D97-AF65-F5344CB8AC3E}">
        <p14:creationId xmlns:p14="http://schemas.microsoft.com/office/powerpoint/2010/main" val="63157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7EDB-86DC-1A12-CF40-3886F80F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Waterfall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1063-9194-3387-F71D-EFC6AFB13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Waterfall model">
            <a:extLst>
              <a:ext uri="{FF2B5EF4-FFF2-40B4-BE49-F238E27FC236}">
                <a16:creationId xmlns:a16="http://schemas.microsoft.com/office/drawing/2014/main" id="{ABC4F664-8AE1-8C74-0D08-A1CEA9B05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947" y="1499556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5069-7C83-E21F-A7AF-9F50B07F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758"/>
            <a:ext cx="10515600" cy="5308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effectLst/>
                <a:latin typeface="erdana"/>
              </a:rPr>
              <a:t>Waterfall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532C-7709-3799-EE4E-F12CBD36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219"/>
            <a:ext cx="10515600" cy="4646743"/>
          </a:xfrm>
        </p:spPr>
        <p:txBody>
          <a:bodyPr>
            <a:normAutofit lnSpcReduction="10000"/>
          </a:bodyPr>
          <a:lstStyle/>
          <a:p>
            <a:pPr algn="just" rtl="0"/>
            <a:r>
              <a:rPr lang="en-US" b="0" i="0" dirty="0">
                <a:effectLst/>
              </a:rPr>
              <a:t>The Waterfall model is an example of a </a:t>
            </a:r>
            <a:r>
              <a:rPr lang="en-US" b="1" i="0" dirty="0">
                <a:effectLst/>
              </a:rPr>
              <a:t>Sequential model</a:t>
            </a:r>
            <a:r>
              <a:rPr lang="en-US" b="0" i="0" dirty="0">
                <a:effectLst/>
              </a:rPr>
              <a:t>. </a:t>
            </a:r>
          </a:p>
          <a:p>
            <a:pPr algn="just" rtl="0"/>
            <a:r>
              <a:rPr lang="en-US" b="0" i="0" dirty="0">
                <a:effectLst/>
              </a:rPr>
              <a:t>In this model, the software development activity is divided into different phases and each phase consists of a </a:t>
            </a:r>
            <a:r>
              <a:rPr lang="en-US" b="1" i="0" dirty="0">
                <a:effectLst/>
                <a:highlight>
                  <a:srgbClr val="FFFF00"/>
                </a:highlight>
              </a:rPr>
              <a:t>series of tasks </a:t>
            </a:r>
            <a:r>
              <a:rPr lang="en-US" b="0" i="0" dirty="0">
                <a:effectLst/>
              </a:rPr>
              <a:t>and has different objectives.</a:t>
            </a:r>
          </a:p>
          <a:p>
            <a:pPr algn="just" rtl="0"/>
            <a:r>
              <a:rPr lang="en-US" b="0" i="0" dirty="0">
                <a:effectLst/>
              </a:rPr>
              <a:t>The Waterfall model was used to develop enterprise applications like </a:t>
            </a:r>
            <a:r>
              <a:rPr lang="en-US" b="1" i="0" dirty="0">
                <a:effectLst/>
              </a:rPr>
              <a:t>Customer Relationship Management (CRM) systems</a:t>
            </a:r>
            <a:r>
              <a:rPr lang="en-US" b="0" i="0" dirty="0">
                <a:effectLst/>
              </a:rPr>
              <a:t>,</a:t>
            </a:r>
            <a:r>
              <a:rPr lang="en-US" b="1" i="0" dirty="0">
                <a:effectLst/>
              </a:rPr>
              <a:t> Human Resource Management Systems (HRMS)</a:t>
            </a:r>
            <a:r>
              <a:rPr lang="en-US" b="0" i="0" dirty="0">
                <a:effectLst/>
              </a:rPr>
              <a:t>,</a:t>
            </a:r>
            <a:r>
              <a:rPr lang="en-US" b="1" i="0" dirty="0">
                <a:effectLst/>
              </a:rPr>
              <a:t> Supply Chain Management Systems</a:t>
            </a:r>
            <a:r>
              <a:rPr lang="en-US" b="0" i="0" dirty="0">
                <a:effectLst/>
              </a:rPr>
              <a:t>, </a:t>
            </a:r>
            <a:r>
              <a:rPr lang="en-US" b="1" i="0" dirty="0">
                <a:effectLst/>
              </a:rPr>
              <a:t>Inventory Management Systems</a:t>
            </a:r>
            <a:r>
              <a:rPr lang="en-US" b="0" i="0" dirty="0">
                <a:effectLst/>
              </a:rPr>
              <a:t>,</a:t>
            </a:r>
            <a:r>
              <a:rPr lang="en-US" b="1" i="0" dirty="0">
                <a:effectLst/>
              </a:rPr>
              <a:t> Point of Sales (POS)</a:t>
            </a:r>
            <a:r>
              <a:rPr lang="en-US" b="0" i="0" dirty="0">
                <a:effectLst/>
              </a:rPr>
              <a:t> systems for retail chains, etc.</a:t>
            </a:r>
          </a:p>
          <a:p>
            <a:pPr algn="just" rtl="0"/>
            <a:r>
              <a:rPr lang="en-US" b="0" i="0" dirty="0">
                <a:effectLst/>
              </a:rPr>
              <a:t>Also, for example, </a:t>
            </a:r>
            <a:r>
              <a:rPr lang="en-US" b="1" i="0" dirty="0">
                <a:effectLst/>
              </a:rPr>
              <a:t>the software development arm of Toyota</a:t>
            </a:r>
            <a:r>
              <a:rPr lang="en-US" b="0" i="0" dirty="0">
                <a:effectLst/>
              </a:rPr>
              <a:t> has been traditionally working with waterfall models.</a:t>
            </a:r>
          </a:p>
          <a:p>
            <a:pPr algn="just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458F2C-44EB-16D4-DD17-1992044951FF}"/>
                  </a:ext>
                </a:extLst>
              </p14:cNvPr>
              <p14:cNvContentPartPr/>
              <p14:nvPr/>
            </p14:nvContentPartPr>
            <p14:xfrm>
              <a:off x="363743" y="65668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458F2C-44EB-16D4-DD17-1992044951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743" y="6480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89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1E59-286C-2987-02FA-858FE280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erdana"/>
              </a:rPr>
              <a:t>Waterfall model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C9C4-C5FE-20C6-DA89-05D23B29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/>
            <a:r>
              <a:rPr lang="en-US" b="0" i="0" dirty="0">
                <a:effectLst/>
              </a:rPr>
              <a:t>The waterfall model was also used in </a:t>
            </a:r>
            <a:r>
              <a:rPr lang="en-US" b="1" i="0" dirty="0">
                <a:effectLst/>
              </a:rPr>
              <a:t>banking, healthcare, control systems for nuclear facilities, space shuttles</a:t>
            </a:r>
            <a:r>
              <a:rPr lang="en-US" b="0" i="0" dirty="0">
                <a:effectLst/>
              </a:rPr>
              <a:t>, etc.</a:t>
            </a:r>
          </a:p>
          <a:p>
            <a:pPr algn="just" rtl="0"/>
            <a:r>
              <a:rPr lang="en-US" b="1" i="0" dirty="0">
                <a:effectLst/>
              </a:rPr>
              <a:t>These days </a:t>
            </a:r>
            <a:r>
              <a:rPr lang="en-US" b="0" i="0" dirty="0">
                <a:effectLst/>
              </a:rPr>
              <a:t>most projects need to be performed by means of more flexible models for the optimal software development process. </a:t>
            </a:r>
          </a:p>
          <a:p>
            <a:pPr algn="just" rtl="0"/>
            <a:r>
              <a:rPr lang="en-US" b="0" i="0" dirty="0">
                <a:effectLst/>
              </a:rPr>
              <a:t>The Waterfall model is </a:t>
            </a:r>
            <a:r>
              <a:rPr lang="en-US" b="1" i="0" dirty="0">
                <a:effectLst/>
              </a:rPr>
              <a:t>mostly used on smaller projects where the requirements are clear and there is no need to change them quickly</a:t>
            </a:r>
            <a:r>
              <a:rPr lang="en-US" b="0" i="0" dirty="0">
                <a:effectLst/>
              </a:rPr>
              <a:t>. </a:t>
            </a:r>
          </a:p>
          <a:p>
            <a:pPr algn="just" rtl="0"/>
            <a:r>
              <a:rPr lang="en-US" b="0" i="0" dirty="0">
                <a:effectLst/>
              </a:rPr>
              <a:t>It is a well-structured approach. </a:t>
            </a:r>
          </a:p>
          <a:p>
            <a:pPr algn="just" rtl="0"/>
            <a:r>
              <a:rPr lang="en-US" b="0" i="0" dirty="0">
                <a:effectLst/>
              </a:rPr>
              <a:t>The stages are well-defined and easy to understand for all.</a:t>
            </a:r>
          </a:p>
        </p:txBody>
      </p:sp>
    </p:spTree>
    <p:extLst>
      <p:ext uri="{BB962C8B-B14F-4D97-AF65-F5344CB8AC3E}">
        <p14:creationId xmlns:p14="http://schemas.microsoft.com/office/powerpoint/2010/main" val="296815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A082-9583-20FA-5E80-9FD831B4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pPr algn="ctr"/>
            <a:r>
              <a:rPr lang="en-US" b="0" i="0" dirty="0">
                <a:effectLst/>
                <a:latin typeface="erdana"/>
              </a:rPr>
              <a:t>Waterfall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613F-C917-8636-74FB-F32E8F85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0"/>
            <a:ext cx="10515600" cy="5010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 smtClean="0">
                <a:effectLst/>
              </a:rPr>
              <a:t>This </a:t>
            </a:r>
            <a:r>
              <a:rPr lang="en-US" b="1" i="0" dirty="0">
                <a:effectLst/>
              </a:rPr>
              <a:t>model has five </a:t>
            </a:r>
            <a:r>
              <a:rPr lang="en-US" b="1" i="0" dirty="0" smtClean="0">
                <a:effectLst/>
              </a:rPr>
              <a:t>phases</a:t>
            </a:r>
            <a:endParaRPr lang="en-US" b="1" i="0" dirty="0">
              <a:effectLst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</a:rPr>
              <a:t> Requirements analysis and specification,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</a:rPr>
              <a:t> Design,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</a:rPr>
              <a:t> Implementation Unit testing,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</a:rPr>
              <a:t> Integration and system testing,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O</a:t>
            </a:r>
            <a:r>
              <a:rPr lang="en-US" b="0" i="0" dirty="0">
                <a:effectLst/>
              </a:rPr>
              <a:t>peration and maintenance. </a:t>
            </a:r>
          </a:p>
          <a:p>
            <a:pPr marL="0" indent="0" algn="just">
              <a:buNone/>
            </a:pPr>
            <a:r>
              <a:rPr lang="en-US" b="0" i="0" dirty="0">
                <a:effectLst/>
              </a:rPr>
              <a:t>The steps always follow </a:t>
            </a:r>
            <a:r>
              <a:rPr lang="en-US" b="0" i="0" u="sng" dirty="0">
                <a:effectLst/>
              </a:rPr>
              <a:t>in this order </a:t>
            </a:r>
            <a:r>
              <a:rPr lang="en-US" b="0" i="0" dirty="0">
                <a:effectLst/>
              </a:rPr>
              <a:t>and do not overlap. The developer </a:t>
            </a:r>
            <a:r>
              <a:rPr lang="en-US" b="0" i="0" dirty="0">
                <a:effectLst/>
                <a:highlight>
                  <a:srgbClr val="FFFF00"/>
                </a:highlight>
              </a:rPr>
              <a:t>must complete every phase before the next phase begins</a:t>
            </a:r>
            <a:r>
              <a:rPr lang="en-US" b="0" i="0" dirty="0">
                <a:effectLst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4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14010</TotalTime>
  <Words>2522</Words>
  <Application>Microsoft Office PowerPoint</Application>
  <PresentationFormat>와이드스크린</PresentationFormat>
  <Paragraphs>433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Arial</vt:lpstr>
      <vt:lpstr>Calibri</vt:lpstr>
      <vt:lpstr>Calibri Light</vt:lpstr>
      <vt:lpstr>erdana</vt:lpstr>
      <vt:lpstr>inter-bold</vt:lpstr>
      <vt:lpstr>inter-regular</vt:lpstr>
      <vt:lpstr>Wingdings</vt:lpstr>
      <vt:lpstr>Office Theme</vt:lpstr>
      <vt:lpstr>Software engineering</vt:lpstr>
      <vt:lpstr>Software Development Life Cycle (SDLC) Models</vt:lpstr>
      <vt:lpstr>SDLC Models</vt:lpstr>
      <vt:lpstr>Waterfall model</vt:lpstr>
      <vt:lpstr>Waterfall model</vt:lpstr>
      <vt:lpstr>Waterfall model</vt:lpstr>
      <vt:lpstr>Waterfall model</vt:lpstr>
      <vt:lpstr>Waterfall model</vt:lpstr>
      <vt:lpstr>Waterfall model</vt:lpstr>
      <vt:lpstr>Waterfall model</vt:lpstr>
      <vt:lpstr>Waterfall: Requirements analysis and specification phase</vt:lpstr>
      <vt:lpstr>Waterfall: Design Phase</vt:lpstr>
      <vt:lpstr>Waterfall: Implementation</vt:lpstr>
      <vt:lpstr>Waterfall: Testing</vt:lpstr>
      <vt:lpstr>Waterfall: Deployment</vt:lpstr>
      <vt:lpstr>Waterfall: Maintenance</vt:lpstr>
      <vt:lpstr>When to use SDLC Waterfall Model</vt:lpstr>
      <vt:lpstr>Advantages of Waterfall model</vt:lpstr>
      <vt:lpstr>Disadvantages of Waterfall model</vt:lpstr>
      <vt:lpstr>Example of Waterfall Model in Real Life</vt:lpstr>
      <vt:lpstr>Example: Calculator </vt:lpstr>
      <vt:lpstr>Step 1- Requirement Analysis</vt:lpstr>
      <vt:lpstr>Step 2- System Design</vt:lpstr>
      <vt:lpstr>Step 3- Implementation (Coding)</vt:lpstr>
      <vt:lpstr>Step 4- Testing</vt:lpstr>
      <vt:lpstr>Step 5- Deployment</vt:lpstr>
      <vt:lpstr>Step 6- Maintenance</vt:lpstr>
      <vt:lpstr>All steps</vt:lpstr>
      <vt:lpstr>Example: "Greeting Message" Program</vt:lpstr>
      <vt:lpstr>Step 1- Requirement Analysis</vt:lpstr>
      <vt:lpstr>Step 2- System Design</vt:lpstr>
      <vt:lpstr>Step 3- Implementation (Coding)</vt:lpstr>
      <vt:lpstr>Step 4- Testing</vt:lpstr>
      <vt:lpstr>Step 5- Deployment</vt:lpstr>
      <vt:lpstr>Step 6- Maintenance</vt:lpstr>
      <vt:lpstr>All Steps</vt:lpstr>
      <vt:lpstr>Group 1: Student Grading System</vt:lpstr>
      <vt:lpstr>Group 1: Student Grading System</vt:lpstr>
      <vt:lpstr>Group 2: Simple Banking System</vt:lpstr>
      <vt:lpstr>Group 2: Simple Banking System</vt:lpstr>
      <vt:lpstr>Group 3: Age Categorization Program</vt:lpstr>
      <vt:lpstr>Group 3: Age Categorization Program</vt:lpstr>
      <vt:lpstr>Group 4: Temperature Converter</vt:lpstr>
      <vt:lpstr>Group 4: Temperature Converter</vt:lpstr>
      <vt:lpstr>Group 5: Simple Password Generator</vt:lpstr>
      <vt:lpstr>Group 5: Simple Password Generator</vt:lpstr>
      <vt:lpstr>Homework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Sabina Umirzakova</dc:creator>
  <cp:lastModifiedBy>GACHON</cp:lastModifiedBy>
  <cp:revision>328</cp:revision>
  <dcterms:created xsi:type="dcterms:W3CDTF">2024-01-18T03:52:20Z</dcterms:created>
  <dcterms:modified xsi:type="dcterms:W3CDTF">2025-03-17T06:36:08Z</dcterms:modified>
</cp:coreProperties>
</file>