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85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2430780" y="989965"/>
            <a:ext cx="7280276" cy="4449445"/>
            <a:chOff x="2655655" y="744096"/>
            <a:chExt cx="6701164" cy="4093888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2655655" y="4414398"/>
              <a:ext cx="6701164" cy="4235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90204" pitchFamily="34" charset="0"/>
                </a:rPr>
                <a:t>Shukirillaev Mukhammadsodik Sherzodbek ugli</a:t>
              </a:r>
              <a:endParaRPr 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744096"/>
              <a:ext cx="3316567" cy="4235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altLang="zh-CN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90204" pitchFamily="34" charset="0"/>
                </a:rPr>
                <a:t>Software engineering</a:t>
              </a:r>
              <a:endParaRPr lang="en-US" altLang="zh-CN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endParaRPr>
            </a:p>
          </p:txBody>
        </p:sp>
      </p:grpSp>
      <p:sp>
        <p:nvSpPr>
          <p:cNvPr id="3" name="Rectangles 2"/>
          <p:cNvSpPr/>
          <p:nvPr/>
        </p:nvSpPr>
        <p:spPr>
          <a:xfrm>
            <a:off x="3625850" y="2513965"/>
            <a:ext cx="4852670" cy="198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>
                <a:solidFill>
                  <a:schemeClr val="tx1"/>
                </a:solidFill>
              </a:rPr>
              <a:t>Student Gradding System using the Waterfall Model</a:t>
            </a:r>
            <a:endParaRPr lang="en-US" sz="4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1610360" y="405765"/>
            <a:ext cx="79235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3600" b="1" dirty="0">
                <a:solidFill>
                  <a:srgbClr val="404040"/>
                </a:solidFill>
                <a:ea typeface="Calibri" panose="020F0502020204030204" pitchFamily="34" charset="0"/>
              </a:rPr>
              <a:t>Conclusion</a:t>
            </a:r>
            <a:endParaRPr lang="en-US" altLang="en-US" sz="3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10119360" cy="4379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indent="457200">
              <a:buFont typeface="Arial" panose="020B0604020202090204" pitchFamily="34" charset="0"/>
            </a:pPr>
            <a:r>
              <a:rPr lang="en-US" altLang="en-US" sz="3200" dirty="0">
                <a:solidFill>
                  <a:srgbClr val="404040"/>
                </a:solidFill>
                <a:ea typeface="Calibri" panose="020F0502020204030204" pitchFamily="34" charset="0"/>
              </a:rPr>
              <a:t>• The Waterfall Model helped break the project into clear, structured phases.</a:t>
            </a:r>
            <a:endParaRPr lang="en-US" altLang="en-US" sz="3200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 indent="457200">
              <a:buFont typeface="Arial" panose="020B0604020202090204" pitchFamily="34" charset="0"/>
            </a:pPr>
            <a:r>
              <a:rPr lang="en-US" altLang="en-US" sz="3200" dirty="0">
                <a:solidFill>
                  <a:srgbClr val="404040"/>
                </a:solidFill>
                <a:ea typeface="Calibri" panose="020F0502020204030204" pitchFamily="34" charset="0"/>
              </a:rPr>
              <a:t>• It ensured that each step was completed before moving forward.</a:t>
            </a:r>
            <a:endParaRPr lang="en-US" altLang="en-US" sz="3200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 indent="457200">
              <a:buFont typeface="Arial" panose="020B0604020202090204" pitchFamily="34" charset="0"/>
            </a:pPr>
            <a:r>
              <a:rPr lang="en-US" altLang="en-US" sz="3200" dirty="0">
                <a:solidFill>
                  <a:srgbClr val="404040"/>
                </a:solidFill>
                <a:ea typeface="Calibri" panose="020F0502020204030204" pitchFamily="34" charset="0"/>
              </a:rPr>
              <a:t>• The program works as expected and can be expanded in the future.</a:t>
            </a:r>
            <a:endParaRPr lang="en-US" altLang="en-US" sz="3200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 indent="457200">
              <a:buFont typeface="Arial" panose="020B0604020202090204" pitchFamily="34" charset="0"/>
            </a:pPr>
            <a:r>
              <a:rPr lang="en-US" altLang="en-US" sz="3200" dirty="0">
                <a:solidFill>
                  <a:srgbClr val="404040"/>
                </a:solidFill>
                <a:ea typeface="Calibri" panose="020F0502020204030204" pitchFamily="34" charset="0"/>
              </a:rPr>
              <a:t>• This project provided hands-on experience in software development planning.</a:t>
            </a:r>
            <a:endParaRPr lang="en-US" altLang="en-US" sz="3200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2434173" y="1840865"/>
            <a:ext cx="7693442" cy="3779927"/>
            <a:chOff x="3457574" y="1980015"/>
            <a:chExt cx="5143501" cy="2116840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753328" y="1980015"/>
              <a:ext cx="4495699" cy="20333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 YOU!</a:t>
              </a:r>
              <a:endParaRPr lang="en-US" altLang="zh-CN" sz="115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3450590" y="329565"/>
            <a:ext cx="4799330" cy="9467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3200" b="1" dirty="0">
                <a:solidFill>
                  <a:srgbClr val="404040"/>
                </a:solidFill>
                <a:ea typeface="Calibri" panose="020F0502020204030204" pitchFamily="34" charset="0"/>
              </a:rPr>
              <a:t>What is Waterfall Model?</a:t>
            </a:r>
            <a:endParaRPr lang="en-US" altLang="en-US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1210945" y="192849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2800" b="1" dirty="0">
                <a:solidFill>
                  <a:srgbClr val="404040"/>
                </a:solidFill>
                <a:ea typeface="Calibri" panose="020F0502020204030204" pitchFamily="34" charset="0"/>
              </a:rPr>
              <a:t>The Waterfall Model is a linear, step-by-step approach to software development.</a:t>
            </a: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1210945" y="3006090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2800" b="1" dirty="0">
                <a:solidFill>
                  <a:srgbClr val="404040"/>
                </a:solidFill>
                <a:ea typeface="Calibri" panose="020F0502020204030204" pitchFamily="34" charset="0"/>
              </a:rPr>
              <a:t>Each phase is completed before moving to the next.</a:t>
            </a: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4" name="文本框 6"/>
          <p:cNvSpPr txBox="1"/>
          <p:nvPr/>
        </p:nvSpPr>
        <p:spPr>
          <a:xfrm>
            <a:off x="1210945" y="380555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2800" b="1" dirty="0">
                <a:solidFill>
                  <a:srgbClr val="404040"/>
                </a:solidFill>
                <a:ea typeface="Calibri" panose="020F0502020204030204" pitchFamily="34" charset="0"/>
              </a:rPr>
              <a:t>It is best suited for projects with clear, fixed requirements.</a:t>
            </a: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1210945" y="501332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2800" b="1" dirty="0">
                <a:solidFill>
                  <a:srgbClr val="404040"/>
                </a:solidFill>
                <a:ea typeface="Calibri" panose="020F0502020204030204" pitchFamily="34" charset="0"/>
              </a:rPr>
              <a:t>In this project, I used the Waterfall Model to develop a Student Grading System.</a:t>
            </a:r>
            <a:endParaRPr lang="en-US" altLang="en-US" sz="28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1610360" y="405765"/>
            <a:ext cx="79235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3600" b="1" dirty="0">
                <a:solidFill>
                  <a:srgbClr val="404040"/>
                </a:solidFill>
                <a:ea typeface="Calibri" panose="020F0502020204030204" pitchFamily="34" charset="0"/>
              </a:rPr>
              <a:t>Requirement Analysis</a:t>
            </a:r>
            <a:endParaRPr lang="en-US" altLang="en-US" sz="3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3200" b="1" dirty="0">
                <a:solidFill>
                  <a:srgbClr val="404040"/>
                </a:solidFill>
                <a:ea typeface="Calibri" panose="020F0502020204030204" pitchFamily="34" charset="0"/>
              </a:rPr>
              <a:t>The program should:</a:t>
            </a:r>
            <a:endParaRPr lang="en-US" altLang="en-US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3111500"/>
            <a:ext cx="9545955" cy="27673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Store 5 students and their exam scores.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Calculate each student’s average score.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Assign a letter grade (A-F) based on the average.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Display the results in a structured format.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Input: Predefined student names and scores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Output: Name, average score, and grade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1610360" y="405765"/>
            <a:ext cx="79235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3600" b="1" dirty="0">
                <a:solidFill>
                  <a:srgbClr val="404040"/>
                </a:solidFill>
                <a:ea typeface="Calibri" panose="020F0502020204030204" pitchFamily="34" charset="0"/>
              </a:rPr>
              <a:t>System Design</a:t>
            </a:r>
            <a:endParaRPr lang="en-US" altLang="en-US" sz="3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3200" b="1" dirty="0">
                <a:solidFill>
                  <a:srgbClr val="404040"/>
                </a:solidFill>
                <a:ea typeface="Calibri" panose="020F0502020204030204" pitchFamily="34" charset="0"/>
              </a:rPr>
              <a:t>The program follows 3 main functions:</a:t>
            </a:r>
            <a:endParaRPr lang="en-US" altLang="en-US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3111500"/>
            <a:ext cx="9545955" cy="22872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calculate_average(scores): Computes the average score.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assign_grade(average): Assigns a grade (A-F).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display_results(): Prints the student report.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The data is stored in a list of dictionaries (predefined student info).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1610360" y="405765"/>
            <a:ext cx="79235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3600" b="1" dirty="0">
                <a:solidFill>
                  <a:srgbClr val="404040"/>
                </a:solidFill>
                <a:ea typeface="Calibri" panose="020F0502020204030204" pitchFamily="34" charset="0"/>
              </a:rPr>
              <a:t>Implementation</a:t>
            </a:r>
            <a:endParaRPr lang="en-US" altLang="en-US" sz="3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3200" b="1" dirty="0">
                <a:solidFill>
                  <a:srgbClr val="404040"/>
                </a:solidFill>
                <a:ea typeface="Calibri" panose="020F0502020204030204" pitchFamily="34" charset="0"/>
              </a:rPr>
              <a:t>The program is written in Python and follows these steps:</a:t>
            </a:r>
            <a:endParaRPr lang="en-US" altLang="en-US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3087370"/>
            <a:ext cx="9545955" cy="1881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1</a:t>
            </a:r>
            <a:r>
              <a:rPr lang="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️</a:t>
            </a:r>
            <a:r>
              <a:rPr 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. 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The list of </a:t>
            </a: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5 students and their scores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 is stored.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2</a:t>
            </a:r>
            <a:r>
              <a:rPr lang="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️</a:t>
            </a:r>
            <a:r>
              <a:rPr 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. 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The program </a:t>
            </a: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calculates the average score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 for each student.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3</a:t>
            </a:r>
            <a:r>
              <a:rPr lang="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️</a:t>
            </a:r>
            <a:r>
              <a:rPr 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.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 A grade (A-F) is </a:t>
            </a: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assigned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 based on the average.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4</a:t>
            </a:r>
            <a:r>
              <a:rPr lang="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️</a:t>
            </a:r>
            <a:r>
              <a:rPr 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. </a:t>
            </a: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The results are </a:t>
            </a: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displayed in the console.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0" y="0"/>
            <a:ext cx="5006975" cy="1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 INPUT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creenshot 2025-03-22 at 4.54.19 PM"/>
          <p:cNvPicPr>
            <a:picLocks noChangeAspect="1"/>
          </p:cNvPicPr>
          <p:nvPr/>
        </p:nvPicPr>
        <p:blipFill>
          <a:blip r:embed="rId2"/>
          <a:srcRect b="56333"/>
          <a:stretch>
            <a:fillRect/>
          </a:stretch>
        </p:blipFill>
        <p:spPr>
          <a:xfrm>
            <a:off x="402590" y="1931670"/>
            <a:ext cx="5482590" cy="3236595"/>
          </a:xfrm>
          <a:prstGeom prst="rect">
            <a:avLst/>
          </a:prstGeom>
        </p:spPr>
      </p:pic>
      <p:pic>
        <p:nvPicPr>
          <p:cNvPr id="3" name="Picture 2" descr="Screenshot 2025-03-22 at 4.54.19 PM"/>
          <p:cNvPicPr>
            <a:picLocks noChangeAspect="1"/>
          </p:cNvPicPr>
          <p:nvPr/>
        </p:nvPicPr>
        <p:blipFill>
          <a:blip r:embed="rId2"/>
          <a:srcRect t="37926"/>
          <a:stretch>
            <a:fillRect/>
          </a:stretch>
        </p:blipFill>
        <p:spPr>
          <a:xfrm>
            <a:off x="6075045" y="1300480"/>
            <a:ext cx="5481955" cy="46005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1610360" y="405765"/>
            <a:ext cx="79235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3600" b="1" dirty="0">
                <a:solidFill>
                  <a:srgbClr val="404040"/>
                </a:solidFill>
                <a:ea typeface="Calibri" panose="020F0502020204030204" pitchFamily="34" charset="0"/>
              </a:rPr>
              <a:t>Testing</a:t>
            </a:r>
            <a:endParaRPr lang="en-US" altLang="en-US" sz="3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3200" b="1" dirty="0">
                <a:solidFill>
                  <a:srgbClr val="404040"/>
                </a:solidFill>
                <a:ea typeface="Calibri" panose="020F0502020204030204" pitchFamily="34" charset="0"/>
              </a:rPr>
              <a:t>Test cases were performed with different data:</a:t>
            </a:r>
            <a:endParaRPr lang="en-US" altLang="en-US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3087370"/>
            <a:ext cx="9545955" cy="22872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Yusuf (85, 90, 78) → Avg: 84.33 → Grade: B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Salohiddin (95, 92, 88) → Avg: 91.67 → Grade: A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Oyatullo (50, 55, 45) → Avg: 50.00 → Grade: F</a:t>
            </a: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endParaRPr lang="en-US" altLang="en-US" sz="2400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• Results matched expectations. The program correctly </a:t>
            </a: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calculates and assigns grades.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0" y="0"/>
            <a:ext cx="4946015" cy="121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 OUTPUT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creenshot 2025-03-22 at 4.56.04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75" y="217805"/>
            <a:ext cx="4260850" cy="64223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文本框 28"/>
          <p:cNvSpPr txBox="1"/>
          <p:nvPr/>
        </p:nvSpPr>
        <p:spPr>
          <a:xfrm>
            <a:off x="1610360" y="405765"/>
            <a:ext cx="79235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90204" pitchFamily="34" charset="0"/>
            </a:pPr>
            <a:r>
              <a:rPr lang="en-US" altLang="en-US" sz="3600" b="1" dirty="0">
                <a:solidFill>
                  <a:srgbClr val="404040"/>
                </a:solidFill>
                <a:ea typeface="Calibri" panose="020F0502020204030204" pitchFamily="34" charset="0"/>
              </a:rPr>
              <a:t>Deployment &amp; Maintenance</a:t>
            </a:r>
            <a:endParaRPr lang="en-US" altLang="en-US" sz="36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29105"/>
            <a:ext cx="10515600" cy="465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6945" y="1729105"/>
            <a:ext cx="9671685" cy="929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90204" pitchFamily="34" charset="0"/>
            </a:pPr>
            <a:r>
              <a:rPr lang="en-US" altLang="en-US" sz="3200" b="1" dirty="0">
                <a:solidFill>
                  <a:srgbClr val="404040"/>
                </a:solidFill>
                <a:ea typeface="Calibri" panose="020F0502020204030204" pitchFamily="34" charset="0"/>
              </a:rPr>
              <a:t>The program is ready to use and can be improved by:</a:t>
            </a:r>
            <a:endParaRPr lang="en-US" altLang="en-US" sz="3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082675" y="3087370"/>
            <a:ext cx="9545955" cy="1549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1. Allowing user input instead of predefined students.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2. Adding more subjects or tests.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3. Creating a GUI version using Tkinter.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  <a:p>
            <a:pPr marL="457200" lvl="1" indent="457200" algn="l" defTabSz="1216025">
              <a:lnSpc>
                <a:spcPct val="9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90204" pitchFamily="34" charset="0"/>
              </a:rPr>
              <a:t>4. Exporting results to a file or database.</a:t>
            </a:r>
            <a:endParaRPr lang="en-US" altLang="en-US" sz="2400" b="1" dirty="0">
              <a:solidFill>
                <a:srgbClr val="404040"/>
              </a:solidFill>
              <a:ea typeface="Calibri" panose="020F0502020204030204" pitchFamily="34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2093</Words>
  <Application>WPS Presentation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Helvetica Neue</vt:lpstr>
      <vt:lpstr>宋体-简</vt:lpstr>
      <vt:lpstr>Microsoft YaHei</vt:lpstr>
      <vt:lpstr>汉仪旗黑</vt:lpstr>
      <vt:lpstr>Arial Unicode MS</vt:lpstr>
      <vt:lpstr>Calibri Light</vt:lpstr>
      <vt:lpstr>Apple Color Emoji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mclight</cp:lastModifiedBy>
  <cp:revision>20</cp:revision>
  <dcterms:created xsi:type="dcterms:W3CDTF">2025-03-22T07:57:10Z</dcterms:created>
  <dcterms:modified xsi:type="dcterms:W3CDTF">2025-03-22T07:57:10Z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1033-6.12.2.8699</vt:lpwstr>
  </property>
  <property fmtid="{D5CDD505-2E9C-101B-9397-08002B2CF9AE}" pid="3" name="ICV">
    <vt:lpwstr>5AFB078019AAF175566DDE672245BCC0_43</vt:lpwstr>
  </property>
</Properties>
</file>