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9"/>
  </p:handoutMasterIdLst>
  <p:sldIdLst>
    <p:sldId id="256" r:id="rId3"/>
    <p:sldId id="257" r:id="rId5"/>
    <p:sldId id="258" r:id="rId6"/>
    <p:sldId id="266" r:id="rId7"/>
    <p:sldId id="285" r:id="rId8"/>
    <p:sldId id="279" r:id="rId9"/>
    <p:sldId id="280" r:id="rId10"/>
    <p:sldId id="286" r:id="rId11"/>
    <p:sldId id="281" r:id="rId12"/>
    <p:sldId id="282" r:id="rId13"/>
    <p:sldId id="287" r:id="rId14"/>
    <p:sldId id="290" r:id="rId15"/>
    <p:sldId id="291" r:id="rId16"/>
    <p:sldId id="292" r:id="rId17"/>
    <p:sldId id="29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ABB6"/>
    <a:srgbClr val="FFFFFF"/>
    <a:srgbClr val="4A6C78"/>
    <a:srgbClr val="8EACB7"/>
    <a:srgbClr val="F0F0F0"/>
    <a:srgbClr val="648FA0"/>
    <a:srgbClr val="4D7D91"/>
    <a:srgbClr val="FEFFFF"/>
    <a:srgbClr val="DCDCDC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23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handoutMaster" Target="handoutMasters/handoutMaster1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Arial" panose="020B0604020202090204" pitchFamily="34" charset="0"/>
                <a:ea typeface="Arial" panose="020B0604020202090204" pitchFamily="34" charset="0"/>
              </a:rPr>
            </a:fld>
            <a:endParaRPr lang="zh-CN" altLang="en-US" smtClean="0"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Microsoft YaHei" panose="020B0503020204020204" charset="-122"/>
              <a:ea typeface="Microsoft YaHei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Arial" panose="020B0604020202090204" pitchFamily="34" charset="0"/>
                <a:ea typeface="Arial" panose="020B0604020202090204" pitchFamily="34" charset="0"/>
              </a:rPr>
            </a:fld>
            <a:endParaRPr lang="zh-CN" altLang="en-US" smtClean="0"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90204" pitchFamily="34" charset="0"/>
                <a:ea typeface="Arial" panose="020B0604020202090204" pitchFamily="34" charset="0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90204" pitchFamily="34" charset="0"/>
        <a:ea typeface="Arial" panose="020B060402020209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9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ea typeface="Arial" panose="020B060402020209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ea typeface="Arial" panose="020B060402020209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ea typeface="Arial" panose="020B060402020209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ea typeface="Arial" panose="020B060402020209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Arial" panose="020B0604020202090204" pitchFamily="34" charset="0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Arial" panose="020B060402020209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66.xml"/><Relationship Id="rId7" Type="http://schemas.openxmlformats.org/officeDocument/2006/relationships/tags" Target="../tags/tag65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0" Type="http://schemas.openxmlformats.org/officeDocument/2006/relationships/notesSlide" Target="../notesSlides/notesSlide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16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0.xml"/><Relationship Id="rId3" Type="http://schemas.openxmlformats.org/officeDocument/2006/relationships/image" Target="../media/image17.png"/><Relationship Id="rId2" Type="http://schemas.openxmlformats.org/officeDocument/2006/relationships/tags" Target="../tags/tag79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8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3.xml"/><Relationship Id="rId3" Type="http://schemas.openxmlformats.org/officeDocument/2006/relationships/image" Target="../media/image18.png"/><Relationship Id="rId2" Type="http://schemas.openxmlformats.org/officeDocument/2006/relationships/tags" Target="../tags/tag82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84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21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8.xml"/><Relationship Id="rId3" Type="http://schemas.openxmlformats.org/officeDocument/2006/relationships/image" Target="../media/image4.png"/><Relationship Id="rId2" Type="http://schemas.openxmlformats.org/officeDocument/2006/relationships/tags" Target="../tags/tag6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9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2.xml"/><Relationship Id="rId3" Type="http://schemas.openxmlformats.org/officeDocument/2006/relationships/image" Target="../media/image9.png"/><Relationship Id="rId2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3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6.xml"/><Relationship Id="rId3" Type="http://schemas.openxmlformats.org/officeDocument/2006/relationships/image" Target="../media/image13.png"/><Relationship Id="rId2" Type="http://schemas.openxmlformats.org/officeDocument/2006/relationships/tags" Target="../tags/tag75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7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8" name="副标题 7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2636520" y="4629785"/>
            <a:ext cx="8376285" cy="607695"/>
          </a:xfrm>
        </p:spPr>
        <p:txBody>
          <a:bodyPr/>
          <a:lstStyle/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2000">
                <a:solidFill>
                  <a:schemeClr val="bg1"/>
                </a:solidFill>
              </a:rPr>
              <a:t>Student: Shukirillaev Mukhammad Sodik Sherzodbek Ugli          </a:t>
            </a:r>
            <a:endParaRPr lang="en-US" altLang="zh-CN" sz="2000">
              <a:solidFill>
                <a:schemeClr val="bg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2150110" y="2204720"/>
            <a:ext cx="7919720" cy="1008000"/>
          </a:xfrm>
          <a:prstGeom prst="roundRect">
            <a:avLst/>
          </a:prstGeom>
          <a:solidFill>
            <a:srgbClr val="FEFFFF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标题 6"/>
          <p:cNvSpPr>
            <a:spLocks noGrp="1"/>
          </p:cNvSpPr>
          <p:nvPr>
            <p:ph type="ctrTitle"/>
            <p:custDataLst>
              <p:tags r:id="rId3"/>
            </p:custDataLst>
          </p:nvPr>
        </p:nvSpPr>
        <p:spPr>
          <a:xfrm>
            <a:off x="2515553" y="2272665"/>
            <a:ext cx="7160895" cy="972000"/>
          </a:xfrm>
        </p:spPr>
        <p:txBody>
          <a:bodyPr/>
          <a:lstStyle/>
          <a:p>
            <a:r>
              <a:rPr lang="en-US" altLang="zh-CN" sz="5200">
                <a:gradFill>
                  <a:gsLst>
                    <a:gs pos="0">
                      <a:srgbClr val="4A6C78"/>
                    </a:gs>
                    <a:gs pos="100000">
                      <a:srgbClr val="648FA0"/>
                    </a:gs>
                  </a:gsLst>
                  <a:lin ang="0" scaled="0"/>
                </a:gra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Assignment-5</a:t>
            </a:r>
            <a:endParaRPr lang="en-US" altLang="zh-CN" sz="5200">
              <a:gradFill>
                <a:gsLst>
                  <a:gs pos="0">
                    <a:srgbClr val="4A6C78"/>
                  </a:gs>
                  <a:gs pos="100000">
                    <a:srgbClr val="648FA0"/>
                  </a:gs>
                </a:gsLst>
                <a:lin ang="0" scaled="0"/>
              </a:gra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" name="文本框 1"/>
          <p:cNvSpPr txBox="1"/>
          <p:nvPr>
            <p:custDataLst>
              <p:tags r:id="rId4"/>
            </p:custDataLst>
          </p:nvPr>
        </p:nvSpPr>
        <p:spPr>
          <a:xfrm>
            <a:off x="2052130" y="774700"/>
            <a:ext cx="8136000" cy="81153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spcBef>
                <a:spcPts val="1200"/>
              </a:spcBef>
              <a:buClr>
                <a:schemeClr val="accent6"/>
              </a:buClr>
              <a:defRPr sz="1400">
                <a:latin typeface="Arial" panose="020B0604020202090204" pitchFamily="34" charset="0"/>
                <a:ea typeface="Open Sans" panose="020B0606030504020204" pitchFamily="34" charset="0"/>
                <a:cs typeface="Arial" panose="020B0604020202090204" pitchFamily="34" charset="0"/>
              </a:defRPr>
            </a:lvl1pPr>
          </a:lstStyle>
          <a:p>
            <a:pPr algn="ctr"/>
            <a:r>
              <a:rPr lang="en-US" altLang="zh-CN" sz="3600" dirty="0">
                <a:solidFill>
                  <a:schemeClr val="bg1"/>
                </a:solidFill>
                <a:ea typeface="Arial" panose="020B0604020202090204" pitchFamily="34" charset="0"/>
              </a:rPr>
              <a:t>Web Programming</a:t>
            </a:r>
            <a:endParaRPr lang="en-US" altLang="zh-CN" sz="3600" dirty="0">
              <a:solidFill>
                <a:schemeClr val="bg1"/>
              </a:solidFill>
              <a:ea typeface="Arial" panose="020B0604020202090204" pitchFamily="34" charset="0"/>
            </a:endParaRPr>
          </a:p>
        </p:txBody>
      </p:sp>
      <p:pic>
        <p:nvPicPr>
          <p:cNvPr id="3" name="图片 2" descr="公司"/>
          <p:cNvPicPr>
            <a:picLocks noChangeAspect="1"/>
          </p:cNvPicPr>
          <p:nvPr/>
        </p:nvPicPr>
        <p:blipFill>
          <a:blip r:embed="rId5">
            <a:lum bright="100000"/>
          </a:blip>
          <a:stretch>
            <a:fillRect/>
          </a:stretch>
        </p:blipFill>
        <p:spPr>
          <a:xfrm>
            <a:off x="2348230" y="5385435"/>
            <a:ext cx="288000" cy="288000"/>
          </a:xfrm>
          <a:prstGeom prst="rect">
            <a:avLst/>
          </a:prstGeom>
        </p:spPr>
      </p:pic>
      <p:pic>
        <p:nvPicPr>
          <p:cNvPr id="4" name="图片 3" descr="人"/>
          <p:cNvPicPr>
            <a:picLocks noChangeAspect="1"/>
          </p:cNvPicPr>
          <p:nvPr/>
        </p:nvPicPr>
        <p:blipFill>
          <a:blip r:embed="rId6">
            <a:lum bright="100000"/>
          </a:blip>
          <a:stretch>
            <a:fillRect/>
          </a:stretch>
        </p:blipFill>
        <p:spPr>
          <a:xfrm>
            <a:off x="2312670" y="4745355"/>
            <a:ext cx="324000" cy="324000"/>
          </a:xfrm>
          <a:prstGeom prst="rect">
            <a:avLst/>
          </a:prstGeom>
        </p:spPr>
      </p:pic>
      <p:sp>
        <p:nvSpPr>
          <p:cNvPr id="5" name="副标题 7"/>
          <p:cNvSpPr>
            <a:spLocks noGrp="1"/>
          </p:cNvSpPr>
          <p:nvPr>
            <p:custDataLst>
              <p:tags r:id="rId7"/>
            </p:custDataLst>
          </p:nvPr>
        </p:nvSpPr>
        <p:spPr>
          <a:xfrm>
            <a:off x="2636520" y="5262245"/>
            <a:ext cx="7731760" cy="704215"/>
          </a:xfrm>
          <a:prstGeom prst="rect">
            <a:avLst/>
          </a:prstGeom>
        </p:spPr>
        <p:txBody>
          <a:bodyPr vert="horz" lIns="101600" tIns="38100" rIns="76200" bIns="38100" rtlCol="0">
            <a:noAutofit/>
          </a:bodyPr>
          <a:lstStyle>
            <a:lvl1pPr mar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8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None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  <a:spcAft>
                <a:spcPts val="0"/>
              </a:spcAft>
            </a:pPr>
            <a:r>
              <a:rPr lang="en-US" altLang="zh-CN" sz="2000">
                <a:solidFill>
                  <a:schemeClr val="bg1"/>
                </a:solidFill>
              </a:rPr>
              <a:t>Department:Computer Engineering</a:t>
            </a:r>
            <a:endParaRPr lang="en-US" altLang="zh-CN" sz="2000">
              <a:solidFill>
                <a:schemeClr val="bg1"/>
              </a:solidFill>
            </a:endParaRPr>
          </a:p>
        </p:txBody>
      </p:sp>
    </p:spTree>
    <p:custDataLst>
      <p:tags r:id="rId8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4135"/>
            <a:ext cx="12240000" cy="6885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4160" y="531495"/>
            <a:ext cx="11663680" cy="6048000"/>
          </a:xfrm>
          <a:prstGeom prst="rect">
            <a:avLst/>
          </a:prstGeom>
          <a:solidFill>
            <a:schemeClr val="bg1"/>
          </a:solidFill>
          <a:ln>
            <a:solidFill>
              <a:srgbClr val="8EA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3252000" y="236855"/>
            <a:ext cx="5688000" cy="648000"/>
          </a:xfrm>
          <a:prstGeom prst="roundRect">
            <a:avLst/>
          </a:prstGeom>
          <a:gradFill>
            <a:gsLst>
              <a:gs pos="0">
                <a:srgbClr val="4A6C78"/>
              </a:gs>
              <a:gs pos="100000">
                <a:srgbClr val="8EACB7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8703" y="342265"/>
            <a:ext cx="5014595" cy="49148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157CE9"/>
                    </a:gs>
                    <a:gs pos="100000">
                      <a:srgbClr val="73B2F7"/>
                    </a:gs>
                  </a:gsLst>
                  <a:lin ang="0" scaled="0"/>
                </a:gra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2600" b="1" dirty="0">
                <a:solidFill>
                  <a:schemeClr val="bg1"/>
                </a:solidFill>
                <a:effectLst/>
                <a:latin typeface="Arial" panose="020B0604020202090204" pitchFamily="34" charset="0"/>
                <a:ea typeface="Arial" panose="020B0604020202090204" pitchFamily="34" charset="0"/>
              </a:rPr>
              <a:t>Result</a:t>
            </a:r>
            <a:endParaRPr lang="en-US" altLang="zh-CN" sz="2600" b="1" dirty="0">
              <a:solidFill>
                <a:schemeClr val="bg1"/>
              </a:solidFill>
              <a:effectLst/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3" name="Picture 2" descr="Screenshot 2025-05-17 at 4.43.05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100" y="1213485"/>
            <a:ext cx="5849620" cy="4829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本框 1"/>
          <p:cNvSpPr txBox="1"/>
          <p:nvPr/>
        </p:nvSpPr>
        <p:spPr>
          <a:xfrm>
            <a:off x="6851015" y="1680210"/>
            <a:ext cx="439039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en-US" altLang="en-US" sz="2000" b="1" dirty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The code loops through each key-value pair in the object using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Object.entries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 and prints them to the console in the format key: 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value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.</a:t>
            </a:r>
            <a:endParaRPr lang="en-US" altLang="en-US" sz="2000" b="1" dirty="0">
              <a:solidFill>
                <a:schemeClr val="tx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065" y="-13500"/>
            <a:ext cx="12240000" cy="68850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813" y="643890"/>
            <a:ext cx="6458585" cy="972185"/>
          </a:xfrm>
        </p:spPr>
        <p:txBody>
          <a:bodyPr/>
          <a:p>
            <a:r>
              <a:rPr lang="en-US" altLang="zh-CN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Question 4:</a:t>
            </a:r>
            <a:endParaRPr lang="en-US" altLang="zh-CN" sz="4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3" name="Picture 2" descr="Screenshot 2025-05-17 at 4.26.27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130" y="3086100"/>
            <a:ext cx="9324975" cy="6858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7478" y="76835"/>
            <a:ext cx="2962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Answer:</a:t>
            </a:r>
            <a:endParaRPr lang="en-US" altLang="zh-CN" sz="60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sp>
        <p:nvSpPr>
          <p:cNvPr id="3" name="文本框 1"/>
          <p:cNvSpPr txBox="1"/>
          <p:nvPr/>
        </p:nvSpPr>
        <p:spPr>
          <a:xfrm>
            <a:off x="277495" y="2442210"/>
            <a:ext cx="1149667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en-US" altLang="en-US" sz="20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JS functions bring logic and behavior to a website, making it more than just a static page.</a:t>
            </a:r>
            <a:endParaRPr lang="en-US" altLang="en-US" sz="20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065" y="-13500"/>
            <a:ext cx="12240000" cy="68850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813" y="643890"/>
            <a:ext cx="6458585" cy="972185"/>
          </a:xfrm>
        </p:spPr>
        <p:txBody>
          <a:bodyPr/>
          <a:p>
            <a:r>
              <a:rPr lang="en-US" altLang="zh-CN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Question 5:</a:t>
            </a:r>
            <a:endParaRPr lang="en-US" altLang="zh-CN" sz="4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" name="Picture 1" descr="Screenshot 2025-05-17 at 4.27.03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920" y="1616075"/>
            <a:ext cx="9725025" cy="46482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7478" y="76835"/>
            <a:ext cx="2962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Code:</a:t>
            </a:r>
            <a:endParaRPr lang="en-US" altLang="zh-CN" sz="60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3" name="Picture 2" descr="Screenshot 2025-05-17 at 4.50.06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" y="1471930"/>
            <a:ext cx="6162040" cy="3394075"/>
          </a:xfrm>
          <a:prstGeom prst="rect">
            <a:avLst/>
          </a:prstGeom>
        </p:spPr>
      </p:pic>
      <p:pic>
        <p:nvPicPr>
          <p:cNvPr id="4" name="Picture 3" descr="Screenshot 2025-05-17 at 4.50.30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145" y="1625600"/>
            <a:ext cx="5345430" cy="32404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4135"/>
            <a:ext cx="12240000" cy="6885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4160" y="531495"/>
            <a:ext cx="11663680" cy="6048000"/>
          </a:xfrm>
          <a:prstGeom prst="rect">
            <a:avLst/>
          </a:prstGeom>
          <a:solidFill>
            <a:schemeClr val="bg1"/>
          </a:solidFill>
          <a:ln>
            <a:solidFill>
              <a:srgbClr val="8EA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</a:t>
            </a:r>
            <a:endParaRPr lang="en-US" altLang="zh-CN"/>
          </a:p>
        </p:txBody>
      </p:sp>
      <p:sp>
        <p:nvSpPr>
          <p:cNvPr id="13" name="圆角矩形 12"/>
          <p:cNvSpPr/>
          <p:nvPr/>
        </p:nvSpPr>
        <p:spPr>
          <a:xfrm>
            <a:off x="3252000" y="236855"/>
            <a:ext cx="5688000" cy="648000"/>
          </a:xfrm>
          <a:prstGeom prst="roundRect">
            <a:avLst/>
          </a:prstGeom>
          <a:gradFill>
            <a:gsLst>
              <a:gs pos="0">
                <a:srgbClr val="4A6C78"/>
              </a:gs>
              <a:gs pos="100000">
                <a:srgbClr val="8EACB7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8703" y="342265"/>
            <a:ext cx="5014595" cy="49148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157CE9"/>
                    </a:gs>
                    <a:gs pos="100000">
                      <a:srgbClr val="73B2F7"/>
                    </a:gs>
                  </a:gsLst>
                  <a:lin ang="0" scaled="0"/>
                </a:gra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2600" b="1" dirty="0">
                <a:solidFill>
                  <a:schemeClr val="bg1"/>
                </a:solidFill>
                <a:effectLst/>
                <a:latin typeface="Arial" panose="020B0604020202090204" pitchFamily="34" charset="0"/>
                <a:ea typeface="Arial" panose="020B0604020202090204" pitchFamily="34" charset="0"/>
              </a:rPr>
              <a:t>Result</a:t>
            </a:r>
            <a:endParaRPr lang="en-US" altLang="zh-CN" sz="2600" b="1" dirty="0">
              <a:solidFill>
                <a:schemeClr val="bg1"/>
              </a:solidFill>
              <a:effectLst/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2" name="Picture 1" descr="Screenshot 2025-05-17 at 4.50.52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818005"/>
            <a:ext cx="8267700" cy="2743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813" y="643890"/>
            <a:ext cx="6458585" cy="972185"/>
          </a:xfrm>
        </p:spPr>
        <p:txBody>
          <a:bodyPr/>
          <a:p>
            <a:r>
              <a:rPr lang="en-US" altLang="zh-CN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Question 1:</a:t>
            </a:r>
            <a:endParaRPr lang="en-US" altLang="zh-CN" sz="4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3" name="Picture 2" descr="Screenshot 2025-05-17 at 4.25.26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30" y="2321560"/>
            <a:ext cx="9305925" cy="34480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7478" y="76835"/>
            <a:ext cx="2962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Code:</a:t>
            </a:r>
            <a:endParaRPr lang="en-US" altLang="zh-CN" sz="60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3" name="Picture 2" descr="Screenshot 2025-05-17 at 4.31.58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" y="1163955"/>
            <a:ext cx="5758815" cy="4316095"/>
          </a:xfrm>
          <a:prstGeom prst="rect">
            <a:avLst/>
          </a:prstGeom>
        </p:spPr>
      </p:pic>
      <p:pic>
        <p:nvPicPr>
          <p:cNvPr id="5" name="Picture 4" descr="Screenshot 2025-05-17 at 4.32.26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100" y="76835"/>
            <a:ext cx="2869565" cy="3974465"/>
          </a:xfrm>
          <a:prstGeom prst="rect">
            <a:avLst/>
          </a:prstGeom>
        </p:spPr>
      </p:pic>
      <p:pic>
        <p:nvPicPr>
          <p:cNvPr id="6" name="Picture 5" descr="Screenshot 2025-05-17 at 4.32.48 P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3960" y="4357370"/>
            <a:ext cx="5621020" cy="21374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4135"/>
            <a:ext cx="12240000" cy="6885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4160" y="531495"/>
            <a:ext cx="11663680" cy="6048000"/>
          </a:xfrm>
          <a:prstGeom prst="rect">
            <a:avLst/>
          </a:prstGeom>
          <a:solidFill>
            <a:schemeClr val="bg1"/>
          </a:solidFill>
          <a:ln>
            <a:solidFill>
              <a:srgbClr val="8EA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252000" y="236855"/>
            <a:ext cx="5688000" cy="648000"/>
          </a:xfrm>
          <a:prstGeom prst="roundRect">
            <a:avLst/>
          </a:prstGeom>
          <a:gradFill>
            <a:gsLst>
              <a:gs pos="0">
                <a:srgbClr val="4A6C78"/>
              </a:gs>
              <a:gs pos="100000">
                <a:srgbClr val="8EACB7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8703" y="342265"/>
            <a:ext cx="5014595" cy="49148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157CE9"/>
                    </a:gs>
                    <a:gs pos="100000">
                      <a:srgbClr val="73B2F7"/>
                    </a:gs>
                  </a:gsLst>
                  <a:lin ang="0" scaled="0"/>
                </a:gra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2600" b="1" dirty="0">
                <a:solidFill>
                  <a:schemeClr val="bg1"/>
                </a:solidFill>
                <a:effectLst/>
                <a:latin typeface="Arial" panose="020B0604020202090204" pitchFamily="34" charset="0"/>
                <a:ea typeface="Arial" panose="020B0604020202090204" pitchFamily="34" charset="0"/>
              </a:rPr>
              <a:t>Result</a:t>
            </a:r>
            <a:endParaRPr lang="en-US" altLang="zh-CN" sz="2600" b="1" dirty="0">
              <a:solidFill>
                <a:schemeClr val="bg1"/>
              </a:solidFill>
              <a:effectLst/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2" name="Picture 1" descr="Screenshot 2025-05-17 at 4.35.47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255" y="1388745"/>
            <a:ext cx="8115300" cy="38227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813" y="643890"/>
            <a:ext cx="6458585" cy="972185"/>
          </a:xfrm>
        </p:spPr>
        <p:txBody>
          <a:bodyPr/>
          <a:p>
            <a:r>
              <a:rPr lang="en-US" altLang="zh-CN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Question 2:</a:t>
            </a:r>
            <a:endParaRPr lang="en-US" altLang="zh-CN" sz="4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" name="Picture 1" descr="Screenshot 2025-05-17 at 4.25.44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440" y="1616075"/>
            <a:ext cx="8801100" cy="44291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7478" y="76835"/>
            <a:ext cx="2962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Code:</a:t>
            </a:r>
            <a:endParaRPr lang="en-US" altLang="zh-CN" sz="60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3" name="Picture 2" descr="Screenshot 2025-05-17 at 4.38.42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0070" y="308610"/>
            <a:ext cx="3021330" cy="6240780"/>
          </a:xfrm>
          <a:prstGeom prst="rect">
            <a:avLst/>
          </a:prstGeom>
        </p:spPr>
      </p:pic>
      <p:pic>
        <p:nvPicPr>
          <p:cNvPr id="4" name="Picture 3" descr="Screenshot 2025-05-17 at 4.38.58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5455" y="1227455"/>
            <a:ext cx="4585970" cy="40151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4135"/>
            <a:ext cx="12240000" cy="688500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264160" y="531495"/>
            <a:ext cx="11663680" cy="6048000"/>
          </a:xfrm>
          <a:prstGeom prst="rect">
            <a:avLst/>
          </a:prstGeom>
          <a:solidFill>
            <a:schemeClr val="bg1"/>
          </a:solidFill>
          <a:ln>
            <a:solidFill>
              <a:srgbClr val="8EACB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3252000" y="236855"/>
            <a:ext cx="5688000" cy="648000"/>
          </a:xfrm>
          <a:prstGeom prst="roundRect">
            <a:avLst/>
          </a:prstGeom>
          <a:gradFill>
            <a:gsLst>
              <a:gs pos="0">
                <a:srgbClr val="4A6C78"/>
              </a:gs>
              <a:gs pos="100000">
                <a:srgbClr val="8EACB7"/>
              </a:gs>
            </a:gsLst>
            <a:lin ang="0" scaled="0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588703" y="342265"/>
            <a:ext cx="5014595" cy="491489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gradFill>
                  <a:gsLst>
                    <a:gs pos="0">
                      <a:srgbClr val="157CE9"/>
                    </a:gs>
                    <a:gs pos="100000">
                      <a:srgbClr val="73B2F7"/>
                    </a:gs>
                  </a:gsLst>
                  <a:lin ang="0" scaled="0"/>
                </a:gradFill>
              </a14:hiddenFill>
            </a:ext>
          </a:extLst>
        </p:spPr>
        <p:txBody>
          <a:bodyPr wrap="square" rtlCol="0">
            <a:spAutoFit/>
          </a:bodyPr>
          <a:p>
            <a:pPr algn="ctr"/>
            <a:r>
              <a:rPr lang="en-US" altLang="zh-CN" sz="2600" b="1" dirty="0">
                <a:solidFill>
                  <a:schemeClr val="bg1"/>
                </a:solidFill>
                <a:effectLst/>
                <a:latin typeface="Arial" panose="020B0604020202090204" pitchFamily="34" charset="0"/>
                <a:ea typeface="Arial" panose="020B0604020202090204" pitchFamily="34" charset="0"/>
              </a:rPr>
              <a:t>Result</a:t>
            </a:r>
            <a:endParaRPr lang="en-US" altLang="zh-CN" sz="2600" b="1" dirty="0">
              <a:solidFill>
                <a:schemeClr val="bg1"/>
              </a:solidFill>
              <a:effectLst/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3" name="Picture 2" descr="Screenshot 2025-05-17 at 4.39.30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90" y="1660525"/>
            <a:ext cx="8204200" cy="39751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065" y="-13500"/>
            <a:ext cx="12240000" cy="6885000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3813" y="643890"/>
            <a:ext cx="6458585" cy="972185"/>
          </a:xfrm>
        </p:spPr>
        <p:txBody>
          <a:bodyPr/>
          <a:p>
            <a:r>
              <a:rPr lang="en-US" altLang="zh-CN" sz="48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</a:rPr>
              <a:t>Question 3:</a:t>
            </a:r>
            <a:endParaRPr lang="en-US" altLang="zh-CN" sz="4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2" name="Picture 1" descr="Screenshot 2025-05-17 at 4.26.09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930" y="2030730"/>
            <a:ext cx="7306310" cy="29311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未标题-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4000" y="-13500"/>
            <a:ext cx="12240000" cy="688500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137478" y="76835"/>
            <a:ext cx="296227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6000" b="1" dirty="0">
                <a:solidFill>
                  <a:schemeClr val="bg1"/>
                </a:solidFill>
                <a:latin typeface="Arial" panose="020B0604020202090204" pitchFamily="34" charset="0"/>
                <a:ea typeface="Arial" panose="020B0604020202090204" pitchFamily="34" charset="0"/>
              </a:rPr>
              <a:t>Code:</a:t>
            </a:r>
            <a:endParaRPr lang="en-US" altLang="zh-CN" sz="6000" b="1" dirty="0">
              <a:solidFill>
                <a:schemeClr val="bg1"/>
              </a:solidFill>
              <a:latin typeface="Arial" panose="020B0604020202090204" pitchFamily="34" charset="0"/>
              <a:ea typeface="Arial" panose="020B0604020202090204" pitchFamily="34" charset="0"/>
            </a:endParaRPr>
          </a:p>
        </p:txBody>
      </p:sp>
      <p:pic>
        <p:nvPicPr>
          <p:cNvPr id="5" name="Picture 4" descr="Screenshot 2025-05-17 at 4.42.16 P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" y="1637030"/>
            <a:ext cx="5087620" cy="3583940"/>
          </a:xfrm>
          <a:prstGeom prst="rect">
            <a:avLst/>
          </a:prstGeom>
        </p:spPr>
      </p:pic>
      <p:pic>
        <p:nvPicPr>
          <p:cNvPr id="6" name="Picture 5" descr="Screenshot 2025-05-17 at 4.42.25 PM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830" y="1637030"/>
            <a:ext cx="5953125" cy="313817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TEXT_PART_ID" val="1-b"/>
  <p:tag name="KSO_WM_UNIT_TEXT_PART_ID_V2" val="d-1-1"/>
  <p:tag name="ORIWIDTHHEIGHT" val="224.5,75.55"/>
</p:tagLst>
</file>

<file path=ppt/tags/tag65.xml><?xml version="1.0" encoding="utf-8"?>
<p:tagLst xmlns:p="http://schemas.openxmlformats.org/presentationml/2006/main">
  <p:tag name="KSO_WM_UNIT_ISCONTENTSTITLE" val="0"/>
  <p:tag name="KSO_WM_UNIT_PRESET_TEXT" val="在此输入您的封面副标题"/>
  <p:tag name="KSO_WM_UNIT_NOCLEAR" val="0"/>
  <p:tag name="KSO_WM_UNIT_VALUE" val="1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187308_1*b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7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9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7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2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4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454</Words>
  <Application>WPS Slides</Application>
  <PresentationFormat>宽屏</PresentationFormat>
  <Paragraphs>44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8" baseType="lpstr">
      <vt:lpstr>Arial</vt:lpstr>
      <vt:lpstr>SimSun</vt:lpstr>
      <vt:lpstr>Wingdings</vt:lpstr>
      <vt:lpstr>Microsoft YaHei</vt:lpstr>
      <vt:lpstr>Arial Black</vt:lpstr>
      <vt:lpstr>Open Sans</vt:lpstr>
      <vt:lpstr>苹方-简</vt:lpstr>
      <vt:lpstr>Microsoft YaHei</vt:lpstr>
      <vt:lpstr>汉仪旗黑</vt:lpstr>
      <vt:lpstr>Arial Unicode MS</vt:lpstr>
      <vt:lpstr>SimSun</vt:lpstr>
      <vt:lpstr>宋体-简</vt:lpstr>
      <vt:lpstr>Office Theme</vt:lpstr>
      <vt:lpstr>Assignment-4</vt:lpstr>
      <vt:lpstr>Question 1:</vt:lpstr>
      <vt:lpstr>PowerPoint 演示文稿</vt:lpstr>
      <vt:lpstr>PowerPoint 演示文稿</vt:lpstr>
      <vt:lpstr>Question 2:</vt:lpstr>
      <vt:lpstr>PowerPoint 演示文稿</vt:lpstr>
      <vt:lpstr>PowerPoint 演示文稿</vt:lpstr>
      <vt:lpstr>Question 3:</vt:lpstr>
      <vt:lpstr>PowerPoint 演示文稿</vt:lpstr>
      <vt:lpstr>PowerPoint 演示文稿</vt:lpstr>
      <vt:lpstr>Question 4:</vt:lpstr>
      <vt:lpstr>PowerPoint 演示文稿</vt:lpstr>
      <vt:lpstr>Question 4: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</dc:creator>
  <cp:lastModifiedBy>Muhammadsodiq Shukurillayev</cp:lastModifiedBy>
  <cp:revision>45</cp:revision>
  <dcterms:created xsi:type="dcterms:W3CDTF">2025-05-17T07:51:01Z</dcterms:created>
  <dcterms:modified xsi:type="dcterms:W3CDTF">2025-05-17T07:51:01Z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1033-6.13.1.8710</vt:lpwstr>
  </property>
  <property fmtid="{D5CDD505-2E9C-101B-9397-08002B2CF9AE}" pid="3" name="ICV">
    <vt:lpwstr>AF3984CEF6054BDAD43928682AF86A33_43</vt:lpwstr>
  </property>
</Properties>
</file>