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391" autoAdjust="0"/>
  </p:normalViewPr>
  <p:slideViewPr>
    <p:cSldViewPr snapToGrid="0">
      <p:cViewPr varScale="1">
        <p:scale>
          <a:sx n="93" d="100"/>
          <a:sy n="93" d="100"/>
        </p:scale>
        <p:origin x="232" y="320"/>
      </p:cViewPr>
      <p:guideLst>
        <p:guide pos="3863"/>
        <p:guide orient="horz" pos="2160"/>
      </p:guideLst>
    </p:cSldViewPr>
  </p:slideViewPr>
  <p:outlineViewPr>
    <p:cViewPr>
      <p:scale>
        <a:sx n="33" d="100"/>
        <a:sy n="33" d="100"/>
      </p:scale>
      <p:origin x="0" y="-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E554-20DA-461A-A5FF-D4FB6AA822DC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C11C-3B93-4D76-ACD8-60AC3340C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1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C11C-3B93-4D76-ACD8-60AC3340C8B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46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08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71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34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57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35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6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42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1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7744-14A9-41C7-A028-348BD2C2624A}" type="datetimeFigureOut">
              <a:rPr lang="en-CA" smtClean="0"/>
              <a:t>2020-01-02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3D7A-27AB-4832-82A7-5974551D33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C00000"/>
                </a:solidFill>
                <a:latin typeface="Arial Narrow" panose="020B0606020202030204" pitchFamily="34" charset="0"/>
              </a:rPr>
              <a:t>About MIRA</a:t>
            </a:r>
          </a:p>
          <a:p>
            <a:pPr marL="0" indent="0">
              <a:buNone/>
            </a:pPr>
            <a:endParaRPr lang="en-CA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2400" dirty="0">
                <a:latin typeface="Arial Narrow" panose="020B0606020202030204" pitchFamily="34" charset="0"/>
              </a:rPr>
              <a:t>McMaster University committed to amplifying support for aging research and education by creating the McMaster Institute for Research on Aging (MIRA) in 2016. </a:t>
            </a:r>
          </a:p>
          <a:p>
            <a:pPr marL="0" indent="0">
              <a:buNone/>
            </a:pPr>
            <a:r>
              <a:rPr lang="en-CA" sz="2400" dirty="0">
                <a:latin typeface="Arial Narrow" panose="020B0606020202030204" pitchFamily="34" charset="0"/>
              </a:rPr>
              <a:t>MIRA is an umbrella organization that coordinates over </a:t>
            </a:r>
            <a:r>
              <a:rPr lang="en-CA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100 researchers, </a:t>
            </a:r>
            <a:r>
              <a:rPr lang="en-CA" sz="2400" dirty="0">
                <a:latin typeface="Arial Narrow" panose="020B0606020202030204" pitchFamily="34" charset="0"/>
              </a:rPr>
              <a:t>their projects and  initiatives across </a:t>
            </a:r>
            <a:r>
              <a:rPr lang="en-CA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all six McMaster Faculties</a:t>
            </a:r>
            <a:r>
              <a:rPr lang="en-CA" sz="2400" dirty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r>
              <a:rPr lang="en-CA" sz="2400" dirty="0">
                <a:latin typeface="Arial Narrow" panose="020B0606020202030204" pitchFamily="34" charset="0"/>
              </a:rPr>
              <a:t>The institute uses a collaborative approach supporting cross-Faculty teams working alongside key stakeholders and end-users to ignite innovation and create human-centred solutions for the most pressing challenges facing our aging population. </a:t>
            </a:r>
          </a:p>
          <a:p>
            <a:pPr marL="0" indent="0">
              <a:buNone/>
            </a:pPr>
            <a:r>
              <a:rPr lang="en-CA" sz="2400" dirty="0">
                <a:latin typeface="Arial Narrow" panose="020B0606020202030204" pitchFamily="34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851"/>
            <a:ext cx="3810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8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950"/>
          <a:stretch/>
        </p:blipFill>
        <p:spPr>
          <a:xfrm>
            <a:off x="0" y="68011"/>
            <a:ext cx="11516810" cy="66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3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0301" y="75856"/>
            <a:ext cx="8142210" cy="6856600"/>
            <a:chOff x="1373500" y="193228"/>
            <a:chExt cx="7271303" cy="598187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80297" y="3129996"/>
              <a:ext cx="6323797" cy="96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73341" y="444547"/>
              <a:ext cx="28875" cy="53612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2"/>
            <p:cNvSpPr txBox="1"/>
            <p:nvPr/>
          </p:nvSpPr>
          <p:spPr>
            <a:xfrm>
              <a:off x="2268678" y="5805772"/>
              <a:ext cx="5205543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PRODUCT or SERVICE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463539" y="2909945"/>
              <a:ext cx="295174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000">
                  <a:effectLst/>
                  <a:latin typeface="Times New Roman" panose="02020603050405020304" pitchFamily="18" charset="0"/>
                  <a:ea typeface="Yu Mincho"/>
                </a:rPr>
                <a:t> </a:t>
              </a: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3191262" y="193228"/>
              <a:ext cx="3373655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POLICY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 rot="10800000">
              <a:off x="7693589" y="2508570"/>
              <a:ext cx="951214" cy="2340751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THEORY &amp; DISCOVERY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 rot="10800000">
              <a:off x="1373500" y="2280299"/>
              <a:ext cx="1034837" cy="1572782"/>
            </a:xfrm>
            <a:prstGeom prst="rect">
              <a:avLst/>
            </a:prstGeom>
            <a:noFill/>
          </p:spPr>
          <p:txBody>
            <a:bodyPr vert="vert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PRACTICE &amp; APPLICATION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36255" y="3091294"/>
            <a:ext cx="155656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/>
              <a:t>FACULTY</a:t>
            </a:r>
          </a:p>
          <a:p>
            <a:endParaRPr lang="en-CA" sz="1200" dirty="0"/>
          </a:p>
          <a:p>
            <a:r>
              <a:rPr lang="en-CA" sz="1200" dirty="0">
                <a:solidFill>
                  <a:srgbClr val="7030A0"/>
                </a:solidFill>
              </a:rPr>
              <a:t>●</a:t>
            </a:r>
            <a:r>
              <a:rPr lang="en-CA" sz="1200" dirty="0"/>
              <a:t>    Engineering</a:t>
            </a:r>
          </a:p>
          <a:p>
            <a:r>
              <a:rPr lang="en-CA" sz="1200" dirty="0">
                <a:solidFill>
                  <a:srgbClr val="FF0000"/>
                </a:solidFill>
              </a:rPr>
              <a:t>●</a:t>
            </a:r>
            <a:r>
              <a:rPr lang="en-CA" sz="1200" dirty="0"/>
              <a:t>    Health Sciences</a:t>
            </a:r>
          </a:p>
          <a:p>
            <a:r>
              <a:rPr lang="en-CA" sz="1200" dirty="0">
                <a:solidFill>
                  <a:srgbClr val="0070C0"/>
                </a:solidFill>
              </a:rPr>
              <a:t>●</a:t>
            </a:r>
            <a:r>
              <a:rPr lang="en-CA" sz="1200" dirty="0"/>
              <a:t>    Business</a:t>
            </a:r>
          </a:p>
          <a:p>
            <a:r>
              <a:rPr lang="en-CA" sz="1200" dirty="0">
                <a:solidFill>
                  <a:srgbClr val="FFC000"/>
                </a:solidFill>
              </a:rPr>
              <a:t>●</a:t>
            </a:r>
            <a:r>
              <a:rPr lang="en-CA" sz="1200" dirty="0"/>
              <a:t>    Social Sciences</a:t>
            </a:r>
          </a:p>
          <a:p>
            <a:r>
              <a:rPr lang="en-CA" sz="1200" dirty="0">
                <a:solidFill>
                  <a:srgbClr val="92D050"/>
                </a:solidFill>
              </a:rPr>
              <a:t>●</a:t>
            </a:r>
            <a:r>
              <a:rPr lang="en-CA" sz="1200" dirty="0"/>
              <a:t>    Science</a:t>
            </a:r>
          </a:p>
          <a:p>
            <a:r>
              <a:rPr lang="en-CA" sz="1200" dirty="0">
                <a:solidFill>
                  <a:srgbClr val="FFFF00"/>
                </a:solidFill>
              </a:rPr>
              <a:t>●</a:t>
            </a:r>
            <a:r>
              <a:rPr lang="en-CA" sz="1200" dirty="0"/>
              <a:t>    Humanities</a:t>
            </a:r>
          </a:p>
          <a:p>
            <a:endParaRPr lang="en-CA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9393" y="3385114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Jennifer Heisz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3755" y="3375388"/>
            <a:ext cx="157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Ruta Valaitis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9209" y="2545223"/>
            <a:ext cx="161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C000"/>
                </a:solidFill>
              </a:rPr>
              <a:t>● </a:t>
            </a:r>
            <a:r>
              <a:rPr lang="en-CA" sz="1000" dirty="0"/>
              <a:t>Meridith Griffin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2612" y="2708432"/>
            <a:ext cx="116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FF00"/>
                </a:solidFill>
              </a:rPr>
              <a:t>●</a:t>
            </a:r>
            <a:r>
              <a:rPr lang="en-CA" sz="1000" dirty="0">
                <a:solidFill>
                  <a:srgbClr val="92D050"/>
                </a:solidFill>
              </a:rPr>
              <a:t> </a:t>
            </a:r>
            <a:r>
              <a:rPr lang="en-CA" sz="1000" dirty="0"/>
              <a:t>Ellen Amster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2629" y="3331299"/>
            <a:ext cx="1613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Chris </a:t>
            </a:r>
          </a:p>
          <a:p>
            <a:pPr algn="ctr"/>
            <a:r>
              <a:rPr lang="en-CA" sz="1000" dirty="0"/>
              <a:t>Verschoor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17879" y="3771205"/>
            <a:ext cx="151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Kathryn Grandfield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6549" y="4171315"/>
            <a:ext cx="13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Stuart Phillips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95042" y="4402531"/>
            <a:ext cx="130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Manaf Zargoush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3148" y="304198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Brenda Vrkljan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29206" y="6254188"/>
            <a:ext cx="157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Maryam Ghasemaghaei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863" y="5612785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Rong Zheng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6647" y="426379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Qiyin Fang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0992" y="3705752"/>
            <a:ext cx="152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Carrie McAiney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0745" y="1810369"/>
            <a:ext cx="1570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Parminder </a:t>
            </a:r>
          </a:p>
          <a:p>
            <a:pPr algn="ctr"/>
            <a:r>
              <a:rPr lang="en-CA" sz="1000" dirty="0"/>
              <a:t>Raina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6263" y="360500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Mike Surette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9392" y="515112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Ada Tang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6661" y="4931725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Jennifer Lemon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83123" y="2826956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Sue Becker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1611" y="3971838"/>
            <a:ext cx="16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Cheryl Quenneville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70013" y="3321187"/>
            <a:ext cx="124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Vladimir Ljubicic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3452" y="4349893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Norm Archer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673" y="4192421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Nicholas Bock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9718" y="2903488"/>
            <a:ext cx="116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Martin Gibala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8970" y="1324930"/>
            <a:ext cx="160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Lauren Griffith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4085" y="4160865"/>
            <a:ext cx="14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   George Ioannidis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3487" y="3768403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Janet Pritchard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75566" y="3930032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Nicole Wagner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58105" y="3575523"/>
            <a:ext cx="125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Thomas Hawke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1742" y="3238807"/>
            <a:ext cx="20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Allison Williams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92908" y="290967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Bruce Newbold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8033" y="2138558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Marla Beauchamp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06566" y="619218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Gary Bone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6316" y="6161007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Robert Fleisig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0109" y="255112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Andrew Mente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2772" y="2684633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 err="1"/>
              <a:t>Ayse</a:t>
            </a:r>
            <a:r>
              <a:rPr lang="en-CA" sz="1000" dirty="0"/>
              <a:t> </a:t>
            </a:r>
            <a:r>
              <a:rPr lang="en-CA" sz="1000" dirty="0" err="1"/>
              <a:t>Kuspinar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6464" y="3503776"/>
            <a:ext cx="169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Sarah Neil-Sztramko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90738" y="458613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Joyce Obeid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36296" y="5381952"/>
            <a:ext cx="187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        Ravi Selvaganapathy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49825" y="3002068"/>
            <a:ext cx="203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/>
              <a:t>Vanina</a:t>
            </a:r>
            <a:r>
              <a:rPr lang="en-CA" sz="1000" dirty="0"/>
              <a:t> Dal Bello Haas</a:t>
            </a:r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endParaRPr lang="en-CA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511626" y="508787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Steve Bray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78539" y="3246393"/>
            <a:ext cx="1650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James Gillett </a:t>
            </a:r>
            <a:r>
              <a:rPr lang="en-CA" sz="1000" dirty="0">
                <a:solidFill>
                  <a:srgbClr val="FFC000"/>
                </a:solidFill>
              </a:rPr>
              <a:t>●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30061" y="348402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Peter Keir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2465" y="572457"/>
            <a:ext cx="1606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</a:p>
          <a:p>
            <a:pPr algn="ctr"/>
            <a:r>
              <a:rPr lang="en-CA" sz="1000" dirty="0"/>
              <a:t>Daria </a:t>
            </a:r>
          </a:p>
          <a:p>
            <a:pPr algn="ctr"/>
            <a:r>
              <a:rPr lang="en-CA" sz="1000" dirty="0"/>
              <a:t>O’Reilly</a:t>
            </a:r>
          </a:p>
        </p:txBody>
      </p:sp>
      <p:sp>
        <p:nvSpPr>
          <p:cNvPr id="68" name="TextBox 54"/>
          <p:cNvSpPr txBox="1"/>
          <p:nvPr/>
        </p:nvSpPr>
        <p:spPr>
          <a:xfrm>
            <a:off x="5773715" y="3374401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Liz Alvarez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851"/>
            <a:ext cx="3810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0301" y="75856"/>
            <a:ext cx="8142210" cy="6856600"/>
            <a:chOff x="1373500" y="193228"/>
            <a:chExt cx="7271303" cy="598187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80297" y="3129996"/>
              <a:ext cx="6323797" cy="96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73341" y="444547"/>
              <a:ext cx="28875" cy="53612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2"/>
            <p:cNvSpPr txBox="1"/>
            <p:nvPr/>
          </p:nvSpPr>
          <p:spPr>
            <a:xfrm>
              <a:off x="2268678" y="5805772"/>
              <a:ext cx="5205543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PRODUCT or SERVICE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463539" y="2909945"/>
              <a:ext cx="295174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000">
                  <a:effectLst/>
                  <a:latin typeface="Times New Roman" panose="02020603050405020304" pitchFamily="18" charset="0"/>
                  <a:ea typeface="Yu Mincho"/>
                </a:rPr>
                <a:t> </a:t>
              </a: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3191262" y="193228"/>
              <a:ext cx="3373655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POLICY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 rot="10800000">
              <a:off x="7693589" y="2508570"/>
              <a:ext cx="951214" cy="2340751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THEORY &amp; DISCOVERY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 rot="10800000">
              <a:off x="1373500" y="2280299"/>
              <a:ext cx="1034837" cy="1572782"/>
            </a:xfrm>
            <a:prstGeom prst="rect">
              <a:avLst/>
            </a:prstGeom>
            <a:noFill/>
          </p:spPr>
          <p:txBody>
            <a:bodyPr vert="vert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PRACTICE &amp; APPLICATION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36255" y="3091294"/>
            <a:ext cx="155656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/>
              <a:t>FACULTY</a:t>
            </a:r>
          </a:p>
          <a:p>
            <a:endParaRPr lang="en-CA" sz="1200" dirty="0"/>
          </a:p>
          <a:p>
            <a:r>
              <a:rPr lang="en-CA" sz="1200" dirty="0">
                <a:solidFill>
                  <a:srgbClr val="7030A0"/>
                </a:solidFill>
              </a:rPr>
              <a:t>●</a:t>
            </a:r>
            <a:r>
              <a:rPr lang="en-CA" sz="1200" dirty="0"/>
              <a:t>    Engineering</a:t>
            </a:r>
          </a:p>
          <a:p>
            <a:r>
              <a:rPr lang="en-CA" sz="1200" dirty="0">
                <a:solidFill>
                  <a:srgbClr val="FF0000"/>
                </a:solidFill>
              </a:rPr>
              <a:t>●</a:t>
            </a:r>
            <a:r>
              <a:rPr lang="en-CA" sz="1200" dirty="0"/>
              <a:t>    Health Sciences</a:t>
            </a:r>
          </a:p>
          <a:p>
            <a:r>
              <a:rPr lang="en-CA" sz="1200" dirty="0">
                <a:solidFill>
                  <a:srgbClr val="0070C0"/>
                </a:solidFill>
              </a:rPr>
              <a:t>●</a:t>
            </a:r>
            <a:r>
              <a:rPr lang="en-CA" sz="1200" dirty="0"/>
              <a:t>    Business</a:t>
            </a:r>
          </a:p>
          <a:p>
            <a:r>
              <a:rPr lang="en-CA" sz="1200" dirty="0">
                <a:solidFill>
                  <a:srgbClr val="FFC000"/>
                </a:solidFill>
              </a:rPr>
              <a:t>●</a:t>
            </a:r>
            <a:r>
              <a:rPr lang="en-CA" sz="1200" dirty="0"/>
              <a:t>    Social Sciences</a:t>
            </a:r>
          </a:p>
          <a:p>
            <a:r>
              <a:rPr lang="en-CA" sz="1200" dirty="0">
                <a:solidFill>
                  <a:srgbClr val="92D050"/>
                </a:solidFill>
              </a:rPr>
              <a:t>●</a:t>
            </a:r>
            <a:r>
              <a:rPr lang="en-CA" sz="1200" dirty="0"/>
              <a:t>    Science</a:t>
            </a:r>
          </a:p>
          <a:p>
            <a:r>
              <a:rPr lang="en-CA" sz="1200" dirty="0">
                <a:solidFill>
                  <a:srgbClr val="FFFF00"/>
                </a:solidFill>
              </a:rPr>
              <a:t>●</a:t>
            </a:r>
            <a:r>
              <a:rPr lang="en-CA" sz="1200" dirty="0"/>
              <a:t>    Humanities</a:t>
            </a:r>
          </a:p>
          <a:p>
            <a:endParaRPr lang="en-CA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9393" y="3385114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Jennifer Heisz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3755" y="3375388"/>
            <a:ext cx="157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Ruta Valaitis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9209" y="2545223"/>
            <a:ext cx="161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C000"/>
                </a:solidFill>
              </a:rPr>
              <a:t>● </a:t>
            </a:r>
            <a:r>
              <a:rPr lang="en-CA" sz="1000" dirty="0"/>
              <a:t>Meridith Griffin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2612" y="2708432"/>
            <a:ext cx="116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FF00"/>
                </a:solidFill>
              </a:rPr>
              <a:t>●</a:t>
            </a:r>
            <a:r>
              <a:rPr lang="en-CA" sz="1000" dirty="0">
                <a:solidFill>
                  <a:srgbClr val="92D050"/>
                </a:solidFill>
              </a:rPr>
              <a:t> </a:t>
            </a:r>
            <a:r>
              <a:rPr lang="en-CA" sz="1000" dirty="0"/>
              <a:t>Ellen Amster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2629" y="3331299"/>
            <a:ext cx="1613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Chris </a:t>
            </a:r>
          </a:p>
          <a:p>
            <a:pPr algn="ctr"/>
            <a:r>
              <a:rPr lang="en-CA" sz="1000" dirty="0"/>
              <a:t>Verschoor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17879" y="3771205"/>
            <a:ext cx="151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Kathryn Grandfield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6549" y="4171315"/>
            <a:ext cx="13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Stuart Phillips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95042" y="4402531"/>
            <a:ext cx="130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Manaf Zargoush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3148" y="304198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Brenda Vrkljan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29206" y="6254188"/>
            <a:ext cx="157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Maryam Ghasemaghaei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863" y="5612785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Rong Zheng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6647" y="426379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Qiyin Fang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0992" y="3705752"/>
            <a:ext cx="152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Carrie McAiney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0745" y="1810369"/>
            <a:ext cx="1570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400" b="1" dirty="0"/>
              <a:t>Parminder </a:t>
            </a:r>
          </a:p>
          <a:p>
            <a:pPr algn="ctr"/>
            <a:r>
              <a:rPr lang="en-CA" sz="1400" b="1" dirty="0"/>
              <a:t>Raina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6263" y="360500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Mike Surette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9392" y="515112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Ada Tang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6661" y="4931725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Jennifer Lemon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83123" y="2826956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Sue Becker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1611" y="3971838"/>
            <a:ext cx="16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Cheryl Quenneville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70013" y="3321187"/>
            <a:ext cx="124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Vladimir Ljubicic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3452" y="4349893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Norm Archer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673" y="4192421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Nicholas Bock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9718" y="2903488"/>
            <a:ext cx="116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Martin Gibala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8970" y="1324930"/>
            <a:ext cx="160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Lauren Griffith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4085" y="4160865"/>
            <a:ext cx="14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   George Ioannidis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3487" y="3768403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Janet Pritchard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75566" y="3930032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Nicole Wagner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58105" y="3575523"/>
            <a:ext cx="125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Thomas Hawke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1742" y="3238807"/>
            <a:ext cx="20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Allison Williams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92908" y="290967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Bruce Newbold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8033" y="2138558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Marla Beauchamp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06566" y="619218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Gary Bone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6316" y="6161007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Robert Fleisig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0109" y="255112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Andrew Mente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2772" y="2684633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 err="1"/>
              <a:t>Ayse</a:t>
            </a:r>
            <a:r>
              <a:rPr lang="en-CA" sz="1000" dirty="0"/>
              <a:t> </a:t>
            </a:r>
            <a:r>
              <a:rPr lang="en-CA" sz="1000" dirty="0" err="1"/>
              <a:t>Kuspinar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6464" y="3503776"/>
            <a:ext cx="169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Sarah Neil-Sztramko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90738" y="458613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Joyce Obeid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36296" y="5381952"/>
            <a:ext cx="187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        Ravi Selvaganapathy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49825" y="3002068"/>
            <a:ext cx="203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/>
              <a:t>Vanina</a:t>
            </a:r>
            <a:r>
              <a:rPr lang="en-CA" sz="1000" dirty="0"/>
              <a:t> Dal Bello Haas</a:t>
            </a:r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endParaRPr lang="en-CA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511626" y="508787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Steve Bray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78539" y="3246393"/>
            <a:ext cx="1650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James Gillett </a:t>
            </a:r>
            <a:r>
              <a:rPr lang="en-CA" sz="1000" dirty="0">
                <a:solidFill>
                  <a:srgbClr val="FFC000"/>
                </a:solidFill>
              </a:rPr>
              <a:t>●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30061" y="348402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Peter Keir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2465" y="572457"/>
            <a:ext cx="1606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</a:p>
          <a:p>
            <a:pPr algn="ctr"/>
            <a:r>
              <a:rPr lang="en-CA" sz="1000" dirty="0"/>
              <a:t>Daria </a:t>
            </a:r>
          </a:p>
          <a:p>
            <a:pPr algn="ctr"/>
            <a:r>
              <a:rPr lang="en-CA" sz="1000" dirty="0"/>
              <a:t>O’Reilly</a:t>
            </a:r>
          </a:p>
        </p:txBody>
      </p:sp>
      <p:sp>
        <p:nvSpPr>
          <p:cNvPr id="68" name="TextBox 54"/>
          <p:cNvSpPr txBox="1"/>
          <p:nvPr/>
        </p:nvSpPr>
        <p:spPr>
          <a:xfrm>
            <a:off x="5773715" y="3374401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Liz Alvarez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851"/>
            <a:ext cx="3810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0301" y="75856"/>
            <a:ext cx="8142210" cy="6856600"/>
            <a:chOff x="1373500" y="193228"/>
            <a:chExt cx="7271303" cy="598187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80297" y="3129996"/>
              <a:ext cx="6323797" cy="96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73341" y="444547"/>
              <a:ext cx="28875" cy="53612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2"/>
            <p:cNvSpPr txBox="1"/>
            <p:nvPr/>
          </p:nvSpPr>
          <p:spPr>
            <a:xfrm>
              <a:off x="2268678" y="5805772"/>
              <a:ext cx="5205543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PRODUCT or SERVICE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463539" y="2909945"/>
              <a:ext cx="295174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000">
                  <a:effectLst/>
                  <a:latin typeface="Times New Roman" panose="02020603050405020304" pitchFamily="18" charset="0"/>
                  <a:ea typeface="Yu Mincho"/>
                </a:rPr>
                <a:t> </a:t>
              </a: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3191262" y="193228"/>
              <a:ext cx="3373655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POLICY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 rot="10800000">
              <a:off x="7693589" y="2508570"/>
              <a:ext cx="951214" cy="2340751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THEORY &amp; DISCOVERY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 rot="10800000">
              <a:off x="1373500" y="2280299"/>
              <a:ext cx="1034837" cy="1572782"/>
            </a:xfrm>
            <a:prstGeom prst="rect">
              <a:avLst/>
            </a:prstGeom>
            <a:noFill/>
          </p:spPr>
          <p:txBody>
            <a:bodyPr vert="vert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PRACTICE &amp; APPLICATION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36255" y="3091294"/>
            <a:ext cx="155656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/>
              <a:t>FACULTY</a:t>
            </a:r>
          </a:p>
          <a:p>
            <a:endParaRPr lang="en-CA" sz="1200" dirty="0"/>
          </a:p>
          <a:p>
            <a:r>
              <a:rPr lang="en-CA" sz="1200" dirty="0">
                <a:solidFill>
                  <a:srgbClr val="7030A0"/>
                </a:solidFill>
              </a:rPr>
              <a:t>●</a:t>
            </a:r>
            <a:r>
              <a:rPr lang="en-CA" sz="1200" dirty="0"/>
              <a:t>    Engineering</a:t>
            </a:r>
          </a:p>
          <a:p>
            <a:r>
              <a:rPr lang="en-CA" sz="1200" dirty="0">
                <a:solidFill>
                  <a:srgbClr val="FF0000"/>
                </a:solidFill>
              </a:rPr>
              <a:t>●</a:t>
            </a:r>
            <a:r>
              <a:rPr lang="en-CA" sz="1200" dirty="0"/>
              <a:t>    Health Sciences</a:t>
            </a:r>
          </a:p>
          <a:p>
            <a:r>
              <a:rPr lang="en-CA" sz="1200" dirty="0">
                <a:solidFill>
                  <a:srgbClr val="0070C0"/>
                </a:solidFill>
              </a:rPr>
              <a:t>●</a:t>
            </a:r>
            <a:r>
              <a:rPr lang="en-CA" sz="1200" dirty="0"/>
              <a:t>    Business</a:t>
            </a:r>
          </a:p>
          <a:p>
            <a:r>
              <a:rPr lang="en-CA" sz="1200" dirty="0">
                <a:solidFill>
                  <a:srgbClr val="FFC000"/>
                </a:solidFill>
              </a:rPr>
              <a:t>●</a:t>
            </a:r>
            <a:r>
              <a:rPr lang="en-CA" sz="1200" dirty="0"/>
              <a:t>    Social Sciences</a:t>
            </a:r>
          </a:p>
          <a:p>
            <a:r>
              <a:rPr lang="en-CA" sz="1200" dirty="0">
                <a:solidFill>
                  <a:srgbClr val="92D050"/>
                </a:solidFill>
              </a:rPr>
              <a:t>●</a:t>
            </a:r>
            <a:r>
              <a:rPr lang="en-CA" sz="1200" dirty="0"/>
              <a:t>    Science</a:t>
            </a:r>
          </a:p>
          <a:p>
            <a:r>
              <a:rPr lang="en-CA" sz="1200" dirty="0">
                <a:solidFill>
                  <a:srgbClr val="FFFF00"/>
                </a:solidFill>
              </a:rPr>
              <a:t>●</a:t>
            </a:r>
            <a:r>
              <a:rPr lang="en-CA" sz="1200" dirty="0"/>
              <a:t>    Humanities</a:t>
            </a:r>
          </a:p>
          <a:p>
            <a:endParaRPr lang="en-CA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9393" y="3385114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Jennifer Heisz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3755" y="3375388"/>
            <a:ext cx="157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Ruta Valaitis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9209" y="2545223"/>
            <a:ext cx="161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C000"/>
                </a:solidFill>
              </a:rPr>
              <a:t>● </a:t>
            </a:r>
            <a:r>
              <a:rPr lang="en-CA" sz="1000" dirty="0"/>
              <a:t>Meridith Griffin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2612" y="2708432"/>
            <a:ext cx="116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FF00"/>
                </a:solidFill>
              </a:rPr>
              <a:t>●</a:t>
            </a:r>
            <a:r>
              <a:rPr lang="en-CA" sz="1000" dirty="0">
                <a:solidFill>
                  <a:srgbClr val="92D050"/>
                </a:solidFill>
              </a:rPr>
              <a:t> </a:t>
            </a:r>
            <a:r>
              <a:rPr lang="en-CA" sz="1000" dirty="0"/>
              <a:t>Ellen Amster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2629" y="3331299"/>
            <a:ext cx="1613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Chris </a:t>
            </a:r>
          </a:p>
          <a:p>
            <a:pPr algn="ctr"/>
            <a:r>
              <a:rPr lang="en-CA" sz="1000" dirty="0"/>
              <a:t>Verschoor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17879" y="3771205"/>
            <a:ext cx="151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Kathryn Grandfield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6549" y="4171315"/>
            <a:ext cx="13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Stuart Phillips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95042" y="4402531"/>
            <a:ext cx="130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Manaf Zargoush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3148" y="304198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Brenda Vrkljan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29206" y="6254188"/>
            <a:ext cx="157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Maryam Ghasemaghaei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863" y="5612785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Rong Zheng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6647" y="426379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Qiyin Fang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0992" y="3705752"/>
            <a:ext cx="152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Carrie McAiney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6263" y="360500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Mike Surette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9392" y="515112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Ada Tang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6661" y="4931725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Jennifer Lemon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83123" y="2826956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Sue Becker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1611" y="3971838"/>
            <a:ext cx="16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Cheryl Quenneville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70013" y="3321187"/>
            <a:ext cx="124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Vladimir Ljubicic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3452" y="4349893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Norm Archer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673" y="4192421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Nicholas Bock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9718" y="2903488"/>
            <a:ext cx="116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Martin Gibala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8970" y="1324930"/>
            <a:ext cx="160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Lauren Griffith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4085" y="4160865"/>
            <a:ext cx="14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   George Ioannidis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3487" y="3768403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Janet Pritchard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75566" y="3930032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Nicole Wagner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58105" y="3575523"/>
            <a:ext cx="125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Thomas Hawke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1742" y="3238807"/>
            <a:ext cx="20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Allison Williams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92908" y="290967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Bruce Newbold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8033" y="2138558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Marla Beauchamp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06566" y="619218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Gary Bone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6316" y="6161007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Robert Fleisig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0109" y="255112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Andrew Mente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2772" y="2684633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 err="1"/>
              <a:t>Ayse</a:t>
            </a:r>
            <a:r>
              <a:rPr lang="en-CA" sz="1000" dirty="0"/>
              <a:t> </a:t>
            </a:r>
            <a:r>
              <a:rPr lang="en-CA" sz="1000" dirty="0" err="1"/>
              <a:t>Kuspinar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6464" y="3503776"/>
            <a:ext cx="169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Sarah Neil-Sztramko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90738" y="458613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Joyce Obeid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36296" y="5381952"/>
            <a:ext cx="187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        Ravi Selvaganapathy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49825" y="3002068"/>
            <a:ext cx="203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/>
              <a:t>Vanina</a:t>
            </a:r>
            <a:r>
              <a:rPr lang="en-CA" sz="1000" dirty="0"/>
              <a:t> Dal Bello Haas</a:t>
            </a:r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endParaRPr lang="en-CA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511626" y="508787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Steve Bray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78539" y="3246393"/>
            <a:ext cx="1650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James Gillett </a:t>
            </a:r>
            <a:r>
              <a:rPr lang="en-CA" sz="1000" dirty="0">
                <a:solidFill>
                  <a:srgbClr val="FFC000"/>
                </a:solidFill>
              </a:rPr>
              <a:t>●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30061" y="348402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Peter Keir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2465" y="572457"/>
            <a:ext cx="1606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</a:p>
          <a:p>
            <a:pPr algn="ctr"/>
            <a:r>
              <a:rPr lang="en-CA" sz="1000" dirty="0"/>
              <a:t>Daria </a:t>
            </a:r>
          </a:p>
          <a:p>
            <a:pPr algn="ctr"/>
            <a:r>
              <a:rPr lang="en-CA" sz="1000" dirty="0"/>
              <a:t>O’Reilly</a:t>
            </a:r>
          </a:p>
        </p:txBody>
      </p:sp>
      <p:sp>
        <p:nvSpPr>
          <p:cNvPr id="68" name="TextBox 54"/>
          <p:cNvSpPr txBox="1"/>
          <p:nvPr/>
        </p:nvSpPr>
        <p:spPr>
          <a:xfrm>
            <a:off x="5773715" y="3374401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Liz Alvarez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8867" y="1859761"/>
            <a:ext cx="1632945" cy="1167590"/>
          </a:xfrm>
          <a:prstGeom prst="rect">
            <a:avLst/>
          </a:prstGeom>
          <a:solidFill>
            <a:schemeClr val="bg1">
              <a:alpha val="77000"/>
            </a:schemeClr>
          </a:solidFill>
          <a:ln w="15875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7300745" y="1810369"/>
            <a:ext cx="1570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400" b="1" dirty="0"/>
              <a:t>Parminder </a:t>
            </a:r>
          </a:p>
          <a:p>
            <a:pPr algn="ctr"/>
            <a:r>
              <a:rPr lang="en-CA" sz="1400" b="1" dirty="0"/>
              <a:t>Raina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9393" y="2538668"/>
            <a:ext cx="15414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/>
              <a:t>Department: HEI</a:t>
            </a:r>
          </a:p>
          <a:p>
            <a:r>
              <a:rPr lang="en-CA" sz="900" b="1" dirty="0"/>
              <a:t>Research summary</a:t>
            </a:r>
          </a:p>
          <a:p>
            <a:r>
              <a:rPr lang="en-CA" sz="900" b="1" dirty="0"/>
              <a:t>MIRA projects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851"/>
            <a:ext cx="3810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1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0301" y="75856"/>
            <a:ext cx="8142210" cy="6856600"/>
            <a:chOff x="1373500" y="193228"/>
            <a:chExt cx="7271303" cy="598187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80297" y="3129996"/>
              <a:ext cx="6323797" cy="96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73341" y="444547"/>
              <a:ext cx="28875" cy="53612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2"/>
            <p:cNvSpPr txBox="1"/>
            <p:nvPr/>
          </p:nvSpPr>
          <p:spPr>
            <a:xfrm>
              <a:off x="2268678" y="5805772"/>
              <a:ext cx="5205543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PRODUCT or SERVICE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463539" y="2909945"/>
              <a:ext cx="295174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000">
                  <a:solidFill>
                    <a:schemeClr val="bg2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Yu Mincho"/>
                </a:rPr>
                <a:t> </a:t>
              </a: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3191262" y="193228"/>
              <a:ext cx="3373655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POLICY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 rot="10800000">
              <a:off x="7693589" y="2508570"/>
              <a:ext cx="951214" cy="2340751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THEORY &amp; DISCOVERY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 rot="10800000">
              <a:off x="1373500" y="2280299"/>
              <a:ext cx="1034837" cy="1572782"/>
            </a:xfrm>
            <a:prstGeom prst="rect">
              <a:avLst/>
            </a:prstGeom>
            <a:noFill/>
          </p:spPr>
          <p:txBody>
            <a:bodyPr vert="vert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PRACTICE &amp; APPLICATION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36255" y="3091294"/>
            <a:ext cx="155656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75000"/>
                  </a:schemeClr>
                </a:solidFill>
              </a:rPr>
              <a:t>FACULTY</a:t>
            </a:r>
          </a:p>
          <a:p>
            <a:endParaRPr lang="en-CA" sz="12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Engineering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Health Sciences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Business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Social Sciences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Science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Humanities</a:t>
            </a:r>
          </a:p>
          <a:p>
            <a:endParaRPr lang="en-CA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9393" y="3385114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Jennifer Heisz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3755" y="3375388"/>
            <a:ext cx="157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Ruta Valaitis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9209" y="2545223"/>
            <a:ext cx="161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C000"/>
                </a:solidFill>
              </a:rPr>
              <a:t>●</a:t>
            </a:r>
            <a:r>
              <a:rPr lang="en-CA" sz="1000" b="1" dirty="0"/>
              <a:t> Meridith Griffin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2612" y="2708432"/>
            <a:ext cx="116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Ellen Amster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2629" y="3331299"/>
            <a:ext cx="1613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Chris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Verschoor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17879" y="3771205"/>
            <a:ext cx="151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Kathryn Grandfield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6549" y="4171315"/>
            <a:ext cx="13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Stuart Phillips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95042" y="4402531"/>
            <a:ext cx="130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Manaf Zargoush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3148" y="304198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Brenda Vrkljan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29206" y="6254188"/>
            <a:ext cx="157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Maryam Ghasemaghaei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863" y="5612785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Rong Zheng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6647" y="4263797"/>
            <a:ext cx="101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Qiyin Fang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0992" y="3705752"/>
            <a:ext cx="152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Carrie McAiney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6263" y="360500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Mike Surette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9392" y="515112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Ada Tang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6661" y="4931725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Jennifer Lemon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83123" y="2826956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Sue Becker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1611" y="3971838"/>
            <a:ext cx="16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  Cheryl Quenneville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70013" y="3321187"/>
            <a:ext cx="124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Vladimir Ljubicic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3452" y="4349893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Norm Archer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673" y="4192421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Nicholas Bock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9718" y="2903488"/>
            <a:ext cx="116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Martin Gibala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8970" y="1324930"/>
            <a:ext cx="160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● </a:t>
            </a:r>
            <a:r>
              <a:rPr lang="en-CA" sz="1000" b="1" dirty="0"/>
              <a:t>Lauren Griffith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4085" y="4160865"/>
            <a:ext cx="14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  George Ioannidis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3487" y="3768403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Janet Pritchard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75566" y="3930032"/>
            <a:ext cx="116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b="1" dirty="0"/>
              <a:t>Nicole Wagner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58105" y="3575523"/>
            <a:ext cx="125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Thomas Hawke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1742" y="3238807"/>
            <a:ext cx="20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Allison Williams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92908" y="290967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Bruce Newbold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8033" y="2138558"/>
            <a:ext cx="1418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100" b="1" dirty="0"/>
              <a:t>Marla Beauchamp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06566" y="619218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Gary Bone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6316" y="6161007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Robert Fleisig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0109" y="255112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Andrew Mente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2772" y="2684633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 err="1">
                <a:solidFill>
                  <a:schemeClr val="bg2">
                    <a:lumMod val="75000"/>
                  </a:schemeClr>
                </a:solidFill>
              </a:rPr>
              <a:t>Ayse</a:t>
            </a:r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CA" sz="1000" dirty="0" err="1">
                <a:solidFill>
                  <a:schemeClr val="bg2">
                    <a:lumMod val="75000"/>
                  </a:schemeClr>
                </a:solidFill>
              </a:rPr>
              <a:t>Kuspinar</a:t>
            </a:r>
            <a:endParaRPr lang="en-CA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06464" y="3503776"/>
            <a:ext cx="169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Sarah Neil-Sztramko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90738" y="458613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Joyce Obeid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36296" y="5381952"/>
            <a:ext cx="187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          Ravi Selvaganapathy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49825" y="3002068"/>
            <a:ext cx="203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>
                <a:solidFill>
                  <a:schemeClr val="bg2">
                    <a:lumMod val="75000"/>
                  </a:schemeClr>
                </a:solidFill>
              </a:rPr>
              <a:t>Vanina</a:t>
            </a:r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Dal Bello Haas●</a:t>
            </a:r>
          </a:p>
          <a:p>
            <a:pPr algn="ctr"/>
            <a:endParaRPr lang="en-CA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1626" y="508787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Steve Bray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78539" y="3246393"/>
            <a:ext cx="1650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James Gillett ●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30061" y="348402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Peter Keir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2465" y="572457"/>
            <a:ext cx="1606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Daria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O’Reilly</a:t>
            </a:r>
          </a:p>
        </p:txBody>
      </p:sp>
      <p:sp>
        <p:nvSpPr>
          <p:cNvPr id="68" name="TextBox 54"/>
          <p:cNvSpPr txBox="1"/>
          <p:nvPr/>
        </p:nvSpPr>
        <p:spPr>
          <a:xfrm>
            <a:off x="5773715" y="3374401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Liz Alvarez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227995" y="1967345"/>
            <a:ext cx="2830110" cy="3140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461742" y="1967345"/>
            <a:ext cx="596363" cy="20377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058105" y="1459345"/>
            <a:ext cx="0" cy="50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952465" y="1967345"/>
            <a:ext cx="1096744" cy="24351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813964" y="2468118"/>
            <a:ext cx="5754" cy="349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00745" y="1810369"/>
            <a:ext cx="157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400" b="1" dirty="0"/>
              <a:t>Parminder </a:t>
            </a:r>
          </a:p>
          <a:p>
            <a:pPr algn="ctr"/>
            <a:r>
              <a:rPr lang="en-CA" sz="1400" b="1" dirty="0"/>
              <a:t>Raina</a:t>
            </a:r>
          </a:p>
        </p:txBody>
      </p:sp>
      <p:cxnSp>
        <p:nvCxnSpPr>
          <p:cNvPr id="69" name="Straight Connector 68"/>
          <p:cNvCxnSpPr>
            <a:endCxn id="18" idx="0"/>
          </p:cNvCxnSpPr>
          <p:nvPr/>
        </p:nvCxnSpPr>
        <p:spPr>
          <a:xfrm>
            <a:off x="8058105" y="1967345"/>
            <a:ext cx="345826" cy="7410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851"/>
            <a:ext cx="3810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6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0301" y="75856"/>
            <a:ext cx="8142210" cy="6856600"/>
            <a:chOff x="1373500" y="193228"/>
            <a:chExt cx="7271303" cy="598187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80297" y="3129996"/>
              <a:ext cx="6323797" cy="96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73341" y="444547"/>
              <a:ext cx="28875" cy="53612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2"/>
            <p:cNvSpPr txBox="1"/>
            <p:nvPr/>
          </p:nvSpPr>
          <p:spPr>
            <a:xfrm>
              <a:off x="2268678" y="5805772"/>
              <a:ext cx="5205543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PRODUCT or SERVICE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463539" y="2909945"/>
              <a:ext cx="295174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000">
                  <a:solidFill>
                    <a:schemeClr val="bg2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Yu Mincho"/>
                </a:rPr>
                <a:t> </a:t>
              </a: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3191262" y="193228"/>
              <a:ext cx="3373655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POLICY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 rot="10800000">
              <a:off x="7693589" y="2508570"/>
              <a:ext cx="951214" cy="2340751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THEORY &amp; DISCOVERY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 rot="10800000">
              <a:off x="1373500" y="2280299"/>
              <a:ext cx="1034837" cy="1572782"/>
            </a:xfrm>
            <a:prstGeom prst="rect">
              <a:avLst/>
            </a:prstGeom>
            <a:noFill/>
          </p:spPr>
          <p:txBody>
            <a:bodyPr vert="vert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PRACTICE &amp; APPLICATION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36255" y="3091294"/>
            <a:ext cx="155656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75000"/>
                  </a:schemeClr>
                </a:solidFill>
              </a:rPr>
              <a:t>FACULTY</a:t>
            </a:r>
          </a:p>
          <a:p>
            <a:endParaRPr lang="en-CA" sz="12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CA" sz="1200" b="1" dirty="0">
                <a:solidFill>
                  <a:srgbClr val="7030A0"/>
                </a:solidFill>
              </a:rPr>
              <a:t>●</a:t>
            </a:r>
            <a:r>
              <a:rPr lang="en-CA" sz="1200" b="1" dirty="0"/>
              <a:t>    Engineering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Health Sciences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Business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Social Sciences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Science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Humanities</a:t>
            </a:r>
          </a:p>
          <a:p>
            <a:endParaRPr lang="en-CA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9393" y="3385114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Jennifer Heisz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3755" y="3375388"/>
            <a:ext cx="157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Ruta Valaitis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9209" y="2545223"/>
            <a:ext cx="161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Meridith Griffin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2612" y="2708432"/>
            <a:ext cx="116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Ellen Amster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2629" y="3331299"/>
            <a:ext cx="1613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Chris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Verschoor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17879" y="3771205"/>
            <a:ext cx="1518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Kathryn Grandfield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6549" y="4171315"/>
            <a:ext cx="13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Stuart Phillips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95042" y="4402531"/>
            <a:ext cx="130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Manaf Zargoush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3148" y="304198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Brenda Vrkljan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29206" y="6254188"/>
            <a:ext cx="157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Maryam Ghasemaghaei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863" y="5612785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Rong Zheng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6647" y="426379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Qiyin Fang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0992" y="3705752"/>
            <a:ext cx="152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Carrie McAiney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0745" y="1810369"/>
            <a:ext cx="1570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Parminder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Raina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6263" y="360500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Mike Surette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9392" y="515112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Ada Tang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6661" y="4931725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Jennifer Lemon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83123" y="2826956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Sue Becker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1611" y="3971838"/>
            <a:ext cx="1659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   Cheryl Quenneville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70013" y="3321187"/>
            <a:ext cx="124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Vladimir Ljubicic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3452" y="4349893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Norm Archer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673" y="4192421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Nicholas Bock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9718" y="2903488"/>
            <a:ext cx="116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Martin Gibala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8970" y="1324930"/>
            <a:ext cx="160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Lauren Griffith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4085" y="4160865"/>
            <a:ext cx="14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  George Ioannidis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3487" y="3768403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Janet Pritchard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75566" y="3930032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Nicole Wagner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58105" y="3575523"/>
            <a:ext cx="125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Thomas Hawke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1742" y="3238807"/>
            <a:ext cx="20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Allison Williams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92908" y="290967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Bruce Newbold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8033" y="2138558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Marla Beauchamp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06566" y="6192189"/>
            <a:ext cx="1161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Gary Bone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6316" y="6161007"/>
            <a:ext cx="116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Robert Fleisig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0109" y="255112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Andrew Mente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2772" y="2684633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 err="1">
                <a:solidFill>
                  <a:schemeClr val="bg2">
                    <a:lumMod val="75000"/>
                  </a:schemeClr>
                </a:solidFill>
              </a:rPr>
              <a:t>Ayse</a:t>
            </a:r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CA" sz="1000" dirty="0" err="1">
                <a:solidFill>
                  <a:schemeClr val="bg2">
                    <a:lumMod val="75000"/>
                  </a:schemeClr>
                </a:solidFill>
              </a:rPr>
              <a:t>Kuspinar</a:t>
            </a:r>
            <a:endParaRPr lang="en-CA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06464" y="3503776"/>
            <a:ext cx="169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Sarah Neil-Sztramko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90738" y="458613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Joyce Obeid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86973" y="5375403"/>
            <a:ext cx="1870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           Ravi Selvaganapathy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49825" y="3002068"/>
            <a:ext cx="203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>
                <a:solidFill>
                  <a:schemeClr val="bg2">
                    <a:lumMod val="75000"/>
                  </a:schemeClr>
                </a:solidFill>
              </a:rPr>
              <a:t>Vanina</a:t>
            </a:r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Dal Bello Haas●</a:t>
            </a:r>
          </a:p>
          <a:p>
            <a:pPr algn="ctr"/>
            <a:endParaRPr lang="en-CA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1626" y="508787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Steve Bray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78539" y="3246393"/>
            <a:ext cx="1650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James Gillett ●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30061" y="348402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Peter Keir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2465" y="572457"/>
            <a:ext cx="1606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Daria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O’Reilly</a:t>
            </a:r>
          </a:p>
        </p:txBody>
      </p:sp>
      <p:sp>
        <p:nvSpPr>
          <p:cNvPr id="68" name="TextBox 54"/>
          <p:cNvSpPr txBox="1"/>
          <p:nvPr/>
        </p:nvSpPr>
        <p:spPr>
          <a:xfrm>
            <a:off x="5773715" y="3374401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Liz Alvarez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851"/>
            <a:ext cx="3810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0301" y="75856"/>
            <a:ext cx="8142210" cy="6856600"/>
            <a:chOff x="1373500" y="193228"/>
            <a:chExt cx="7271303" cy="598187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80297" y="3129996"/>
              <a:ext cx="6323797" cy="96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73341" y="444547"/>
              <a:ext cx="28875" cy="53612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2"/>
            <p:cNvSpPr txBox="1"/>
            <p:nvPr/>
          </p:nvSpPr>
          <p:spPr>
            <a:xfrm>
              <a:off x="2268678" y="5805772"/>
              <a:ext cx="5205543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PRODUCT or SERVICE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463539" y="2909945"/>
              <a:ext cx="295174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000">
                  <a:effectLst/>
                  <a:latin typeface="Times New Roman" panose="02020603050405020304" pitchFamily="18" charset="0"/>
                  <a:ea typeface="Yu Mincho"/>
                </a:rPr>
                <a:t> </a:t>
              </a: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3191262" y="193228"/>
              <a:ext cx="3373655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POLICY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 rot="10800000">
              <a:off x="7693589" y="2508570"/>
              <a:ext cx="951214" cy="2340751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THEORY &amp; DISCOVERY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 rot="10800000">
              <a:off x="1373500" y="2280299"/>
              <a:ext cx="1034837" cy="1572782"/>
            </a:xfrm>
            <a:prstGeom prst="rect">
              <a:avLst/>
            </a:prstGeom>
            <a:noFill/>
          </p:spPr>
          <p:txBody>
            <a:bodyPr vert="vert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PRACTICE &amp; APPLICATION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5608" y="1975921"/>
            <a:ext cx="155656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/>
              <a:t>FACULTY</a:t>
            </a:r>
          </a:p>
          <a:p>
            <a:endParaRPr lang="en-CA" sz="1200" dirty="0"/>
          </a:p>
          <a:p>
            <a:r>
              <a:rPr lang="en-CA" sz="1200" dirty="0">
                <a:solidFill>
                  <a:srgbClr val="7030A0"/>
                </a:solidFill>
              </a:rPr>
              <a:t>●</a:t>
            </a:r>
            <a:r>
              <a:rPr lang="en-CA" sz="1200" dirty="0"/>
              <a:t>    Engineering</a:t>
            </a:r>
          </a:p>
          <a:p>
            <a:r>
              <a:rPr lang="en-CA" sz="1200" dirty="0">
                <a:solidFill>
                  <a:srgbClr val="FF0000"/>
                </a:solidFill>
              </a:rPr>
              <a:t>●</a:t>
            </a:r>
            <a:r>
              <a:rPr lang="en-CA" sz="1200" dirty="0"/>
              <a:t>    Health Sciences</a:t>
            </a:r>
          </a:p>
          <a:p>
            <a:r>
              <a:rPr lang="en-CA" sz="1200" dirty="0">
                <a:solidFill>
                  <a:srgbClr val="0070C0"/>
                </a:solidFill>
              </a:rPr>
              <a:t>●</a:t>
            </a:r>
            <a:r>
              <a:rPr lang="en-CA" sz="1200" dirty="0"/>
              <a:t>    Business</a:t>
            </a:r>
          </a:p>
          <a:p>
            <a:r>
              <a:rPr lang="en-CA" sz="1200" dirty="0">
                <a:solidFill>
                  <a:srgbClr val="FFC000"/>
                </a:solidFill>
              </a:rPr>
              <a:t>●</a:t>
            </a:r>
            <a:r>
              <a:rPr lang="en-CA" sz="1200" dirty="0"/>
              <a:t>    Social Sciences</a:t>
            </a:r>
          </a:p>
          <a:p>
            <a:r>
              <a:rPr lang="en-CA" sz="1200" dirty="0">
                <a:solidFill>
                  <a:srgbClr val="92D050"/>
                </a:solidFill>
              </a:rPr>
              <a:t>●</a:t>
            </a:r>
            <a:r>
              <a:rPr lang="en-CA" sz="1200" dirty="0"/>
              <a:t>    Science</a:t>
            </a:r>
          </a:p>
          <a:p>
            <a:r>
              <a:rPr lang="en-CA" sz="1200" dirty="0">
                <a:solidFill>
                  <a:srgbClr val="FFFF00"/>
                </a:solidFill>
              </a:rPr>
              <a:t>●</a:t>
            </a:r>
            <a:r>
              <a:rPr lang="en-CA" sz="1200" dirty="0"/>
              <a:t>    Humanities</a:t>
            </a:r>
          </a:p>
          <a:p>
            <a:endParaRPr lang="en-CA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9393" y="3385114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Jennifer Heisz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3755" y="3375388"/>
            <a:ext cx="157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Ruta Valaitis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9209" y="2545223"/>
            <a:ext cx="161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C000"/>
                </a:solidFill>
              </a:rPr>
              <a:t>● </a:t>
            </a:r>
            <a:r>
              <a:rPr lang="en-CA" sz="1000" dirty="0"/>
              <a:t>Meridith Griffin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2612" y="2708432"/>
            <a:ext cx="116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FF00"/>
                </a:solidFill>
              </a:rPr>
              <a:t>●</a:t>
            </a:r>
            <a:r>
              <a:rPr lang="en-CA" sz="1000" dirty="0">
                <a:solidFill>
                  <a:srgbClr val="92D050"/>
                </a:solidFill>
              </a:rPr>
              <a:t> </a:t>
            </a:r>
            <a:r>
              <a:rPr lang="en-CA" sz="1000" dirty="0"/>
              <a:t>Ellen Amster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2629" y="3331299"/>
            <a:ext cx="1613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Chris </a:t>
            </a:r>
          </a:p>
          <a:p>
            <a:pPr algn="ctr"/>
            <a:r>
              <a:rPr lang="en-CA" sz="1000" dirty="0"/>
              <a:t>Verschoor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17879" y="3771205"/>
            <a:ext cx="151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Kathryn Grandfield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6549" y="4171315"/>
            <a:ext cx="13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Stuart Phillips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95042" y="4402531"/>
            <a:ext cx="130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Manaf Zargoush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3148" y="304198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Brenda Vrkljan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29206" y="6254188"/>
            <a:ext cx="157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Maryam Ghasemaghaei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863" y="5612785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Rong Zheng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6647" y="426379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Qiyin Fang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0992" y="3705752"/>
            <a:ext cx="152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Carrie McAiney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0745" y="1810369"/>
            <a:ext cx="1570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Parminder </a:t>
            </a:r>
          </a:p>
          <a:p>
            <a:pPr algn="ctr"/>
            <a:r>
              <a:rPr lang="en-CA" sz="1000" dirty="0"/>
              <a:t>Raina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6263" y="360500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Mike Surette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9392" y="515112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Ada Tang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6661" y="4931725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Jennifer Lemon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83123" y="2826956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Sue Becker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1611" y="3971838"/>
            <a:ext cx="16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Cheryl Quenneville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70013" y="3321187"/>
            <a:ext cx="124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Vladimir Ljubicic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3452" y="4349893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Norm Archer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673" y="4192421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Nicholas Bock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9718" y="2903488"/>
            <a:ext cx="116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Martin Gibala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8970" y="1324930"/>
            <a:ext cx="160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Lauren Griffith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4085" y="4160865"/>
            <a:ext cx="14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   George Ioannidis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3487" y="3768403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Janet Pritchard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75566" y="3930032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Nicole Wagner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58105" y="3575523"/>
            <a:ext cx="125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Thomas Hawke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1742" y="3238807"/>
            <a:ext cx="20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Allison Williams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92908" y="290967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Bruce Newbold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8033" y="2138558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Marla Beauchamp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06566" y="619218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Gary Bone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6316" y="6161007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Robert Fleisig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0109" y="255112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Andrew Mente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2772" y="2684633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 err="1"/>
              <a:t>Ayse</a:t>
            </a:r>
            <a:r>
              <a:rPr lang="en-CA" sz="1000" dirty="0"/>
              <a:t> </a:t>
            </a:r>
            <a:r>
              <a:rPr lang="en-CA" sz="1000" dirty="0" err="1"/>
              <a:t>Kuspinar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6464" y="3503776"/>
            <a:ext cx="169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Sarah Neil-Sztramko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90738" y="458613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Joyce Obeid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36296" y="5381952"/>
            <a:ext cx="187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        Ravi Selvaganapathy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49825" y="3002068"/>
            <a:ext cx="203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/>
              <a:t>Vanina</a:t>
            </a:r>
            <a:r>
              <a:rPr lang="en-CA" sz="1000" dirty="0"/>
              <a:t> Dal Bello Haas</a:t>
            </a:r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endParaRPr lang="en-CA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511626" y="508787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Steve Bray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78539" y="3246393"/>
            <a:ext cx="1650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James Gillett </a:t>
            </a:r>
            <a:r>
              <a:rPr lang="en-CA" sz="1000" dirty="0">
                <a:solidFill>
                  <a:srgbClr val="FFC000"/>
                </a:solidFill>
              </a:rPr>
              <a:t>●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30061" y="348402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Peter Keir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2465" y="572457"/>
            <a:ext cx="1606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</a:p>
          <a:p>
            <a:pPr algn="ctr"/>
            <a:r>
              <a:rPr lang="en-CA" sz="1000" dirty="0"/>
              <a:t>Daria </a:t>
            </a:r>
          </a:p>
          <a:p>
            <a:pPr algn="ctr"/>
            <a:r>
              <a:rPr lang="en-CA" sz="1000" dirty="0"/>
              <a:t>O’Reilly</a:t>
            </a:r>
          </a:p>
        </p:txBody>
      </p:sp>
      <p:sp>
        <p:nvSpPr>
          <p:cNvPr id="68" name="TextBox 54"/>
          <p:cNvSpPr txBox="1"/>
          <p:nvPr/>
        </p:nvSpPr>
        <p:spPr>
          <a:xfrm>
            <a:off x="5773715" y="3374401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Liz Alvarez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5608" y="4160865"/>
            <a:ext cx="2757001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/>
              <a:t>MIRA PROJECTS &amp; INITIATIVES</a:t>
            </a:r>
          </a:p>
          <a:p>
            <a:endParaRPr lang="en-CA" sz="1200" dirty="0"/>
          </a:p>
          <a:p>
            <a:r>
              <a:rPr lang="en-CA" sz="1200" dirty="0"/>
              <a:t>Exercise, Nutrition &amp; Mobility</a:t>
            </a:r>
          </a:p>
          <a:p>
            <a:r>
              <a:rPr lang="en-CA" sz="1200" dirty="0"/>
              <a:t>Technology, Environment &amp; Mobility</a:t>
            </a:r>
          </a:p>
          <a:p>
            <a:r>
              <a:rPr lang="en-CA" sz="1200" dirty="0"/>
              <a:t>Catalyst Grants</a:t>
            </a:r>
          </a:p>
          <a:p>
            <a:endParaRPr lang="en-CA" sz="10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851"/>
            <a:ext cx="3810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0301" y="75856"/>
            <a:ext cx="8142210" cy="6856600"/>
            <a:chOff x="1373500" y="193228"/>
            <a:chExt cx="7271303" cy="598187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80297" y="3129996"/>
              <a:ext cx="6323797" cy="96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73341" y="444547"/>
              <a:ext cx="28875" cy="53612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2"/>
            <p:cNvSpPr txBox="1"/>
            <p:nvPr/>
          </p:nvSpPr>
          <p:spPr>
            <a:xfrm>
              <a:off x="2268678" y="5805772"/>
              <a:ext cx="5205543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PRODUCT or SERVICE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463539" y="2909945"/>
              <a:ext cx="295174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000">
                  <a:solidFill>
                    <a:schemeClr val="bg2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Yu Mincho"/>
                </a:rPr>
                <a:t> </a:t>
              </a: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3191262" y="193228"/>
              <a:ext cx="3373655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POLICY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 rot="10800000">
              <a:off x="7693589" y="2508570"/>
              <a:ext cx="951214" cy="2340751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THEORY &amp; DISCOVERY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 rot="10800000">
              <a:off x="1373500" y="2280299"/>
              <a:ext cx="1034837" cy="1572782"/>
            </a:xfrm>
            <a:prstGeom prst="rect">
              <a:avLst/>
            </a:prstGeom>
            <a:noFill/>
          </p:spPr>
          <p:txBody>
            <a:bodyPr vert="vert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PRACTICE &amp; APPLICATION</a:t>
              </a:r>
              <a:endParaRPr lang="en-CA" sz="1200" b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5608" y="1975921"/>
            <a:ext cx="155656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75000"/>
                  </a:schemeClr>
                </a:solidFill>
              </a:rPr>
              <a:t>FACULTY</a:t>
            </a:r>
          </a:p>
          <a:p>
            <a:endParaRPr lang="en-CA" sz="12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Engineering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Health Sciences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Business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Social Sciences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Science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●    Humanities</a:t>
            </a:r>
          </a:p>
          <a:p>
            <a:endParaRPr lang="en-CA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9393" y="3385114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Jennifer Heisz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3755" y="3375388"/>
            <a:ext cx="157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Ruta Valaitis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9209" y="2545223"/>
            <a:ext cx="161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Meridith Griffin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2612" y="2708432"/>
            <a:ext cx="116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Ellen Amster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2629" y="3331299"/>
            <a:ext cx="1613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Chris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Verschoor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17879" y="3771205"/>
            <a:ext cx="151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Kathryn Grandfield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6549" y="4171315"/>
            <a:ext cx="13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Stuart Phillips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95042" y="4402531"/>
            <a:ext cx="130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b="1" dirty="0"/>
              <a:t>Manaf Zargoush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3148" y="304198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b="1" dirty="0"/>
              <a:t>Brenda Vrkljan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29206" y="6254188"/>
            <a:ext cx="157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Maryam Ghasemaghaei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863" y="5612785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Rong Zheng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6647" y="426379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Qiyin Fang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0992" y="3705752"/>
            <a:ext cx="152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Carrie McAiney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0745" y="1810369"/>
            <a:ext cx="1570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Parminder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Raina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6263" y="360500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Mike Surette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9392" y="515112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Ada Tang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6661" y="4931725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Jennifer Lemon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83123" y="2826956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Sue Becker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1611" y="3971838"/>
            <a:ext cx="16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  Cheryl Quenneville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70013" y="3321187"/>
            <a:ext cx="124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Vladimir Ljubicic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3452" y="4349893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accent5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b="1" dirty="0"/>
              <a:t>Norm Archer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673" y="4192421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Nicholas Bock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9718" y="2903488"/>
            <a:ext cx="116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Martin Gibala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8970" y="1324930"/>
            <a:ext cx="160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Lauren Griffith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4085" y="4160865"/>
            <a:ext cx="14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  George Ioannidis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3487" y="3768403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Janet Pritchard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75566" y="3930032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Nicole Wagner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58105" y="3575523"/>
            <a:ext cx="125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Thomas Hawke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1742" y="3238807"/>
            <a:ext cx="20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Allison Williams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92908" y="290967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B050"/>
                </a:solidFill>
              </a:rPr>
              <a:t>●</a:t>
            </a:r>
          </a:p>
          <a:p>
            <a:pPr algn="ctr"/>
            <a:r>
              <a:rPr lang="en-CA" sz="1000" b="1" dirty="0">
                <a:solidFill>
                  <a:schemeClr val="bg2">
                    <a:lumMod val="10000"/>
                  </a:schemeClr>
                </a:solidFill>
              </a:rPr>
              <a:t>Bruce Newbold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8033" y="2138558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Marla Beauchamp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06566" y="6192189"/>
            <a:ext cx="11616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Gary Bone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6316" y="6161007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Robert Fleisig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0109" y="255112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Andrew Mente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2772" y="2684633"/>
            <a:ext cx="14186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Ayse</a:t>
            </a:r>
            <a:r>
              <a:rPr lang="en-CA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Kuspinar</a:t>
            </a:r>
            <a:endParaRPr lang="en-CA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06464" y="3503776"/>
            <a:ext cx="169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Sarah Neil-Sztramko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90738" y="458613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Joyce Obeid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36296" y="5381952"/>
            <a:ext cx="187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b="1" dirty="0"/>
              <a:t>           Ravi Selvaganapathy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49825" y="3002068"/>
            <a:ext cx="203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>
                <a:solidFill>
                  <a:schemeClr val="bg2">
                    <a:lumMod val="75000"/>
                  </a:schemeClr>
                </a:solidFill>
              </a:rPr>
              <a:t>Vanina</a:t>
            </a:r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 Dal Bello Haas●</a:t>
            </a:r>
          </a:p>
          <a:p>
            <a:pPr algn="ctr"/>
            <a:endParaRPr lang="en-CA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1626" y="508787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Steve Bray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78539" y="3246393"/>
            <a:ext cx="1650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James Gillett ●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30061" y="348402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Peter Keir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2465" y="572457"/>
            <a:ext cx="1606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Daria 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O’Reilly</a:t>
            </a:r>
          </a:p>
        </p:txBody>
      </p:sp>
      <p:sp>
        <p:nvSpPr>
          <p:cNvPr id="68" name="TextBox 54"/>
          <p:cNvSpPr txBox="1"/>
          <p:nvPr/>
        </p:nvSpPr>
        <p:spPr>
          <a:xfrm>
            <a:off x="5773715" y="3374401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●</a:t>
            </a:r>
          </a:p>
          <a:p>
            <a:pPr algn="ctr"/>
            <a:r>
              <a:rPr lang="en-CA" sz="1000" dirty="0">
                <a:solidFill>
                  <a:schemeClr val="bg2">
                    <a:lumMod val="75000"/>
                  </a:schemeClr>
                </a:solidFill>
              </a:rPr>
              <a:t>Liz Alvarez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5608" y="4160865"/>
            <a:ext cx="275700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75000"/>
                  </a:schemeClr>
                </a:solidFill>
              </a:rPr>
              <a:t>MIRA PROJECTS &amp; INITIATIVES</a:t>
            </a:r>
          </a:p>
          <a:p>
            <a:endParaRPr lang="en-CA" sz="12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CA" sz="1200" b="1" dirty="0">
                <a:solidFill>
                  <a:schemeClr val="bg2">
                    <a:lumMod val="75000"/>
                  </a:schemeClr>
                </a:solidFill>
              </a:rPr>
              <a:t>Exercise, Nutrition &amp; Mobility</a:t>
            </a:r>
          </a:p>
          <a:p>
            <a:r>
              <a:rPr lang="en-CA" sz="1200" b="1" dirty="0"/>
              <a:t>Technology, Environment &amp; Mobility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2017 Catalyst Grants</a:t>
            </a:r>
          </a:p>
          <a:p>
            <a:r>
              <a:rPr lang="en-CA" sz="1200" dirty="0">
                <a:solidFill>
                  <a:schemeClr val="bg2">
                    <a:lumMod val="75000"/>
                  </a:schemeClr>
                </a:solidFill>
              </a:rPr>
              <a:t>2018 Catalyst Grants</a:t>
            </a:r>
          </a:p>
          <a:p>
            <a:endParaRPr lang="en-CA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851"/>
            <a:ext cx="3810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0301" y="75856"/>
            <a:ext cx="8142210" cy="6856600"/>
            <a:chOff x="1373500" y="193228"/>
            <a:chExt cx="7271303" cy="598187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80297" y="3129996"/>
              <a:ext cx="6323797" cy="96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73341" y="444547"/>
              <a:ext cx="28875" cy="53612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2"/>
            <p:cNvSpPr txBox="1"/>
            <p:nvPr/>
          </p:nvSpPr>
          <p:spPr>
            <a:xfrm>
              <a:off x="2268678" y="5805772"/>
              <a:ext cx="5205543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PRODUCT or SERVICE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463539" y="2909945"/>
              <a:ext cx="2951749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000">
                  <a:effectLst/>
                  <a:latin typeface="Times New Roman" panose="02020603050405020304" pitchFamily="18" charset="0"/>
                  <a:ea typeface="Yu Mincho"/>
                </a:rPr>
                <a:t> </a:t>
              </a: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3191262" y="193228"/>
              <a:ext cx="3373655" cy="369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POLICY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 rot="10800000">
              <a:off x="7693589" y="2508570"/>
              <a:ext cx="951214" cy="2340751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THEORY &amp; DISCOVERY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 rot="10800000">
              <a:off x="1373500" y="2280299"/>
              <a:ext cx="1034837" cy="1572782"/>
            </a:xfrm>
            <a:prstGeom prst="rect">
              <a:avLst/>
            </a:prstGeom>
            <a:noFill/>
          </p:spPr>
          <p:txBody>
            <a:bodyPr vert="vert"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CA" sz="12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Yu Mincho"/>
                  <a:cs typeface="Times New Roman" panose="02020603050405020304" pitchFamily="18" charset="0"/>
                </a:rPr>
                <a:t>PRACTICE &amp; APPLICATION</a:t>
              </a:r>
              <a:endParaRPr lang="en-CA" sz="1200" b="1" dirty="0">
                <a:effectLst/>
                <a:latin typeface="Times New Roman" panose="02020603050405020304" pitchFamily="18" charset="0"/>
                <a:ea typeface="Yu Minch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5608" y="1975921"/>
            <a:ext cx="155656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/>
              <a:t>FACULTY</a:t>
            </a:r>
          </a:p>
          <a:p>
            <a:endParaRPr lang="en-CA" sz="1200" dirty="0"/>
          </a:p>
          <a:p>
            <a:r>
              <a:rPr lang="en-CA" sz="1200" dirty="0">
                <a:solidFill>
                  <a:srgbClr val="7030A0"/>
                </a:solidFill>
              </a:rPr>
              <a:t>●</a:t>
            </a:r>
            <a:r>
              <a:rPr lang="en-CA" sz="1200" dirty="0"/>
              <a:t>    Engineering</a:t>
            </a:r>
          </a:p>
          <a:p>
            <a:r>
              <a:rPr lang="en-CA" sz="1200" dirty="0">
                <a:solidFill>
                  <a:srgbClr val="FF0000"/>
                </a:solidFill>
              </a:rPr>
              <a:t>●</a:t>
            </a:r>
            <a:r>
              <a:rPr lang="en-CA" sz="1200" dirty="0"/>
              <a:t>    Health Sciences</a:t>
            </a:r>
          </a:p>
          <a:p>
            <a:r>
              <a:rPr lang="en-CA" sz="1200" dirty="0">
                <a:solidFill>
                  <a:srgbClr val="0070C0"/>
                </a:solidFill>
              </a:rPr>
              <a:t>●</a:t>
            </a:r>
            <a:r>
              <a:rPr lang="en-CA" sz="1200" dirty="0"/>
              <a:t>    Business</a:t>
            </a:r>
          </a:p>
          <a:p>
            <a:r>
              <a:rPr lang="en-CA" sz="1200" dirty="0">
                <a:solidFill>
                  <a:srgbClr val="FFC000"/>
                </a:solidFill>
              </a:rPr>
              <a:t>●</a:t>
            </a:r>
            <a:r>
              <a:rPr lang="en-CA" sz="1200" dirty="0"/>
              <a:t>    Social Sciences</a:t>
            </a:r>
          </a:p>
          <a:p>
            <a:r>
              <a:rPr lang="en-CA" sz="1200" dirty="0">
                <a:solidFill>
                  <a:srgbClr val="92D050"/>
                </a:solidFill>
              </a:rPr>
              <a:t>●</a:t>
            </a:r>
            <a:r>
              <a:rPr lang="en-CA" sz="1200" dirty="0"/>
              <a:t>    Science</a:t>
            </a:r>
          </a:p>
          <a:p>
            <a:r>
              <a:rPr lang="en-CA" sz="1200" dirty="0">
                <a:solidFill>
                  <a:srgbClr val="FFFF00"/>
                </a:solidFill>
              </a:rPr>
              <a:t>●</a:t>
            </a:r>
            <a:r>
              <a:rPr lang="en-CA" sz="1200" dirty="0"/>
              <a:t>    Humanities</a:t>
            </a:r>
          </a:p>
          <a:p>
            <a:endParaRPr lang="en-CA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9393" y="3385114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Jennifer Heisz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3755" y="3375388"/>
            <a:ext cx="157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Ruta Valaitis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9209" y="2545223"/>
            <a:ext cx="161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C000"/>
                </a:solidFill>
              </a:rPr>
              <a:t>● </a:t>
            </a:r>
            <a:r>
              <a:rPr lang="en-CA" sz="1000" dirty="0"/>
              <a:t>Meridith Griffin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2612" y="2708432"/>
            <a:ext cx="116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FF00"/>
                </a:solidFill>
              </a:rPr>
              <a:t>●</a:t>
            </a:r>
            <a:r>
              <a:rPr lang="en-CA" sz="1000" dirty="0">
                <a:solidFill>
                  <a:srgbClr val="92D050"/>
                </a:solidFill>
              </a:rPr>
              <a:t> </a:t>
            </a:r>
            <a:r>
              <a:rPr lang="en-CA" sz="1000" dirty="0"/>
              <a:t>Ellen Amster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92629" y="3331299"/>
            <a:ext cx="1613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Chris </a:t>
            </a:r>
          </a:p>
          <a:p>
            <a:pPr algn="ctr"/>
            <a:r>
              <a:rPr lang="en-CA" sz="1000" dirty="0"/>
              <a:t>Verschoor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17879" y="3771205"/>
            <a:ext cx="151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Kathryn Grandfield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6549" y="4171315"/>
            <a:ext cx="13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Stuart Phillips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95042" y="4402531"/>
            <a:ext cx="130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Manaf Zargoush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3148" y="304198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Brenda Vrkljan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29206" y="6254188"/>
            <a:ext cx="157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Maryam Ghasemaghaei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863" y="5612785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Rong Zheng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6647" y="4263797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Qiyin Fang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0992" y="3705752"/>
            <a:ext cx="152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Carrie McAiney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0745" y="1810369"/>
            <a:ext cx="1570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Parminder </a:t>
            </a:r>
          </a:p>
          <a:p>
            <a:pPr algn="ctr"/>
            <a:r>
              <a:rPr lang="en-CA" sz="1000" dirty="0"/>
              <a:t>Raina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6263" y="360500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Mike Surette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79392" y="5151120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Ada Tang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6661" y="4931725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Jennifer Lemon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83123" y="2826956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Sue Becker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1611" y="3971838"/>
            <a:ext cx="16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Cheryl Quenneville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70013" y="3321187"/>
            <a:ext cx="124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Vladimir Ljubicic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3452" y="4349893"/>
            <a:ext cx="101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Norm Archer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673" y="4192421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Nicholas Bock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9718" y="2903488"/>
            <a:ext cx="116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Martin Gibala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8970" y="1324930"/>
            <a:ext cx="160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  <a:r>
              <a:rPr lang="en-CA" sz="1000" dirty="0"/>
              <a:t>Lauren Griffith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4085" y="4160865"/>
            <a:ext cx="14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   George Ioannidis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3487" y="3768403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Janet Pritchard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75566" y="3930032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0070C0"/>
                </a:solidFill>
              </a:rPr>
              <a:t>●</a:t>
            </a:r>
          </a:p>
          <a:p>
            <a:pPr algn="ctr"/>
            <a:r>
              <a:rPr lang="en-CA" sz="1000" dirty="0"/>
              <a:t>Nicole Wagner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58105" y="3575523"/>
            <a:ext cx="125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Thomas Hawke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1742" y="3238807"/>
            <a:ext cx="2052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Allison Williams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92908" y="290967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</a:t>
            </a:r>
          </a:p>
          <a:p>
            <a:pPr algn="ctr"/>
            <a:r>
              <a:rPr lang="en-CA" sz="1000" dirty="0"/>
              <a:t>Bruce Newbold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8033" y="2138558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Marla Beauchamp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06566" y="6192189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Gary Bone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6316" y="6161007"/>
            <a:ext cx="116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Robert Fleisig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0109" y="255112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Andrew Mente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2772" y="2684633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 err="1"/>
              <a:t>Ayse</a:t>
            </a:r>
            <a:r>
              <a:rPr lang="en-CA" sz="1000" dirty="0"/>
              <a:t> </a:t>
            </a:r>
            <a:r>
              <a:rPr lang="en-CA" sz="1000" dirty="0" err="1"/>
              <a:t>Kuspinar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6464" y="3503776"/>
            <a:ext cx="169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Sarah Neil-Sztramko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90738" y="4586134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Joyce Obeid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36296" y="5381952"/>
            <a:ext cx="187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7030A0"/>
                </a:solidFill>
              </a:rPr>
              <a:t>●</a:t>
            </a:r>
          </a:p>
          <a:p>
            <a:pPr algn="ctr"/>
            <a:r>
              <a:rPr lang="en-CA" sz="1000" dirty="0"/>
              <a:t>           Ravi Selvaganapathy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49825" y="3002068"/>
            <a:ext cx="203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err="1"/>
              <a:t>Vanina</a:t>
            </a:r>
            <a:r>
              <a:rPr lang="en-CA" sz="1000" dirty="0"/>
              <a:t> Dal Bello Haas</a:t>
            </a:r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endParaRPr lang="en-CA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511626" y="508787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Steve Bray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78539" y="3246393"/>
            <a:ext cx="1650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James Gillett </a:t>
            </a:r>
            <a:r>
              <a:rPr lang="en-CA" sz="1000" dirty="0">
                <a:solidFill>
                  <a:srgbClr val="FFC000"/>
                </a:solidFill>
              </a:rPr>
              <a:t>●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30061" y="3484026"/>
            <a:ext cx="1577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92D050"/>
                </a:solidFill>
              </a:rPr>
              <a:t>● </a:t>
            </a:r>
            <a:r>
              <a:rPr lang="en-CA" sz="1000" dirty="0"/>
              <a:t>Peter Keir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2465" y="572457"/>
            <a:ext cx="1606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rgbClr val="FF0000"/>
                </a:solidFill>
              </a:rPr>
              <a:t>● </a:t>
            </a:r>
          </a:p>
          <a:p>
            <a:pPr algn="ctr"/>
            <a:r>
              <a:rPr lang="en-CA" sz="1000" dirty="0"/>
              <a:t>Daria </a:t>
            </a:r>
          </a:p>
          <a:p>
            <a:pPr algn="ctr"/>
            <a:r>
              <a:rPr lang="en-CA" sz="1000" dirty="0"/>
              <a:t>O’Reilly</a:t>
            </a:r>
          </a:p>
        </p:txBody>
      </p:sp>
      <p:sp>
        <p:nvSpPr>
          <p:cNvPr id="68" name="TextBox 54"/>
          <p:cNvSpPr txBox="1"/>
          <p:nvPr/>
        </p:nvSpPr>
        <p:spPr>
          <a:xfrm>
            <a:off x="5773715" y="3374401"/>
            <a:ext cx="141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000" dirty="0">
                <a:solidFill>
                  <a:srgbClr val="FF0000"/>
                </a:solidFill>
              </a:rPr>
              <a:t>●</a:t>
            </a:r>
          </a:p>
          <a:p>
            <a:pPr algn="ctr"/>
            <a:r>
              <a:rPr lang="en-CA" sz="1000" dirty="0"/>
              <a:t>Liz Alvarez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5261" y="3930032"/>
            <a:ext cx="2757001" cy="286232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/>
              <a:t>MIRA PROJECTS &amp; INITIATIVES</a:t>
            </a:r>
          </a:p>
          <a:p>
            <a:endParaRPr lang="en-CA" sz="1200" dirty="0"/>
          </a:p>
          <a:p>
            <a:r>
              <a:rPr lang="en-CA" sz="1200" dirty="0"/>
              <a:t>Exercise, Nutrition &amp; Mobility</a:t>
            </a:r>
          </a:p>
          <a:p>
            <a:r>
              <a:rPr lang="en-CA" sz="1200" dirty="0"/>
              <a:t>Technology, Environment &amp; Mobility</a:t>
            </a:r>
          </a:p>
          <a:p>
            <a:r>
              <a:rPr lang="en-CA" sz="1200" dirty="0"/>
              <a:t>Catalyst Grants</a:t>
            </a:r>
          </a:p>
          <a:p>
            <a:r>
              <a:rPr lang="en-CA" sz="1200" dirty="0"/>
              <a:t>     2017 Catalyst Grants</a:t>
            </a:r>
          </a:p>
          <a:p>
            <a:r>
              <a:rPr lang="en-CA" sz="1200" dirty="0"/>
              <a:t>     2018 Catalyst Grants</a:t>
            </a:r>
          </a:p>
          <a:p>
            <a:r>
              <a:rPr lang="en-CA" sz="1200" dirty="0"/>
              <a:t>          Engineering</a:t>
            </a:r>
          </a:p>
          <a:p>
            <a:r>
              <a:rPr lang="en-CA" sz="1200" dirty="0"/>
              <a:t>          Health Sciences</a:t>
            </a:r>
          </a:p>
          <a:p>
            <a:r>
              <a:rPr lang="en-CA" sz="1200" dirty="0"/>
              <a:t>          Humanities</a:t>
            </a:r>
          </a:p>
          <a:p>
            <a:r>
              <a:rPr lang="en-CA" sz="1200" dirty="0"/>
              <a:t>          Social Sciences</a:t>
            </a:r>
          </a:p>
          <a:p>
            <a:r>
              <a:rPr lang="en-CA" sz="1200" dirty="0"/>
              <a:t>          Science</a:t>
            </a:r>
          </a:p>
          <a:p>
            <a:r>
              <a:rPr lang="en-CA" sz="1200" dirty="0"/>
              <a:t>          Business</a:t>
            </a:r>
          </a:p>
          <a:p>
            <a:r>
              <a:rPr lang="en-CA" sz="1200" dirty="0"/>
              <a:t>     2019 Catalyst Grants</a:t>
            </a:r>
          </a:p>
          <a:p>
            <a:endParaRPr lang="en-CA" sz="10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851"/>
            <a:ext cx="3810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1473</Words>
  <Application>Microsoft Macintosh PowerPoint</Application>
  <PresentationFormat>Widescreen</PresentationFormat>
  <Paragraphs>780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Patocs</dc:creator>
  <cp:lastModifiedBy>D. Bai</cp:lastModifiedBy>
  <cp:revision>35</cp:revision>
  <cp:lastPrinted>2018-04-17T20:45:52Z</cp:lastPrinted>
  <dcterms:created xsi:type="dcterms:W3CDTF">2017-11-19T19:33:04Z</dcterms:created>
  <dcterms:modified xsi:type="dcterms:W3CDTF">2020-01-02T20:41:12Z</dcterms:modified>
</cp:coreProperties>
</file>