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bddba51cb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bddba51cb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bddba51cb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bbddba51cb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c665ee98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c665ee98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bddba51cb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bddba51cb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bddba51cb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bddba51cb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c665ee9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c665ee9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c665ee98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c665ee98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Demonstrate training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Show performance of segmentation model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Show visualizations of segmentations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bddba51cb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bddba51cb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Demonstrate training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Show performance of segmentation model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Show visualizations of segmentations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c665ee98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c665ee98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bddba51cb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bddba51cb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 AI Radiology-and-AI Project Update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Feb 10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Normalization and Manual Segmentation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Need to establish when to apply normalization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Manual segmentation before or after image normalization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have found segmentation before normalization is standard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Steps/Future Plans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Can take project in whatever direction is most useful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Other tasks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Progression vs </a:t>
            </a:r>
            <a:r>
              <a:rPr lang="en" sz="1600"/>
              <a:t>Pseudoprogression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Tools/Tutorials for you and other lab members to use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Status</a:t>
            </a:r>
            <a:endParaRPr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Overview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Workflow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Research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Demonstration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Building workflow and tools for training with Neuroimaging data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Performing BraTS segmentation task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Researching best methods for performing tasks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Reviewing existing literature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Models used, augmentation and normalization methods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564300" y="1853850"/>
            <a:ext cx="7434300" cy="23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766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60"/>
              <a:buAutoNum type="arabicPeriod"/>
            </a:pPr>
            <a:r>
              <a:rPr lang="en" sz="1560"/>
              <a:t>Convert Dicom to Nifti: dcm2niix</a:t>
            </a:r>
            <a:endParaRPr sz="1560"/>
          </a:p>
          <a:p>
            <a:pPr indent="-32766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60"/>
              <a:buAutoNum type="arabicPeriod"/>
            </a:pPr>
            <a:r>
              <a:rPr lang="en" sz="1560"/>
              <a:t>Coregistration: SPM (Matlab)</a:t>
            </a:r>
            <a:endParaRPr sz="1560"/>
          </a:p>
          <a:p>
            <a:pPr indent="-32766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60"/>
              <a:buAutoNum type="arabicPeriod"/>
            </a:pPr>
            <a:r>
              <a:rPr lang="en" sz="1560"/>
              <a:t>Skull Stripping: ROBEX</a:t>
            </a:r>
            <a:endParaRPr sz="1560"/>
          </a:p>
          <a:p>
            <a:pPr indent="-32766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60"/>
              <a:buAutoNum type="arabicPeriod"/>
            </a:pPr>
            <a:r>
              <a:rPr lang="en" sz="1560"/>
              <a:t>Dataset Storage: Webdatasets</a:t>
            </a:r>
            <a:endParaRPr sz="1560"/>
          </a:p>
          <a:p>
            <a:pPr indent="-33401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0"/>
              <a:buAutoNum type="arabicPeriod"/>
            </a:pPr>
            <a:r>
              <a:rPr lang="en" sz="1560"/>
              <a:t>Normalization: </a:t>
            </a:r>
            <a:r>
              <a:rPr lang="en" sz="1390"/>
              <a:t> Z-score, Nyul</a:t>
            </a:r>
            <a:endParaRPr sz="1560"/>
          </a:p>
          <a:p>
            <a:pPr indent="-32766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60"/>
              <a:buAutoNum type="arabicPeriod"/>
            </a:pPr>
            <a:r>
              <a:rPr lang="en" sz="1560"/>
              <a:t>Collation</a:t>
            </a:r>
            <a:endParaRPr sz="1560"/>
          </a:p>
          <a:p>
            <a:pPr indent="-316865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90"/>
              <a:buAutoNum type="alphaLcPeriod"/>
            </a:pPr>
            <a:r>
              <a:rPr lang="en" sz="1390"/>
              <a:t>Augmentation: Power Law Transformation, (Elastic Deformation)</a:t>
            </a:r>
            <a:endParaRPr sz="1390"/>
          </a:p>
          <a:p>
            <a:pPr indent="-316865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90"/>
              <a:buAutoNum type="alphaLcPeriod"/>
            </a:pPr>
            <a:r>
              <a:rPr lang="en" sz="1390"/>
              <a:t>Apply normalization</a:t>
            </a:r>
            <a:endParaRPr sz="1390"/>
          </a:p>
          <a:p>
            <a:pPr indent="-32766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60"/>
              <a:buAutoNum type="arabicPeriod"/>
            </a:pPr>
            <a:r>
              <a:rPr lang="en" sz="1560"/>
              <a:t>Training: Pytorch/Pytorch Lightning, UNet3D</a:t>
            </a:r>
            <a:endParaRPr sz="1560"/>
          </a:p>
          <a:p>
            <a:pPr indent="-32766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60"/>
              <a:buAutoNum type="arabicPeriod"/>
            </a:pPr>
            <a:r>
              <a:rPr lang="en" sz="1560"/>
              <a:t>Visualization</a:t>
            </a:r>
            <a:endParaRPr sz="1560"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5747875" y="1613950"/>
            <a:ext cx="2778300" cy="29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60"/>
              <a:t>Also using Git for version control, training on Google Colab platform</a:t>
            </a:r>
            <a:endParaRPr sz="166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7650" y="1259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 Continued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245750" y="1737850"/>
            <a:ext cx="5051100" cy="23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40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0"/>
              <a:buChar char="●"/>
            </a:pPr>
            <a:r>
              <a:rPr lang="en" sz="1660"/>
              <a:t>Webdatasets allows for memory efficient data storage and loading</a:t>
            </a:r>
            <a:endParaRPr sz="1660"/>
          </a:p>
          <a:p>
            <a:pPr indent="-3340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0"/>
              <a:buChar char="●"/>
            </a:pPr>
            <a:r>
              <a:rPr lang="en" sz="1660"/>
              <a:t>Pytorch Lightning provides interface for more easily performing deep learning tasks</a:t>
            </a:r>
            <a:endParaRPr sz="1660"/>
          </a:p>
          <a:p>
            <a:pPr indent="-3340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0"/>
              <a:buChar char="●"/>
            </a:pPr>
            <a:r>
              <a:rPr lang="en" sz="1660"/>
              <a:t>UNet3D is widely used architecture</a:t>
            </a:r>
            <a:endParaRPr sz="1660"/>
          </a:p>
          <a:p>
            <a:pPr indent="-33401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0"/>
              <a:buChar char="○"/>
            </a:pPr>
            <a:r>
              <a:rPr lang="en" sz="1660"/>
              <a:t>Synthesis &amp; Analysis path</a:t>
            </a:r>
            <a:endParaRPr sz="1660"/>
          </a:p>
          <a:p>
            <a:pPr indent="-33401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0"/>
              <a:buChar char="○"/>
            </a:pPr>
            <a:r>
              <a:rPr lang="en" sz="1660"/>
              <a:t>Won BRaTS 2020</a:t>
            </a:r>
            <a:endParaRPr sz="1660"/>
          </a:p>
          <a:p>
            <a:pPr indent="-3340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0"/>
              <a:buChar char="●"/>
            </a:pPr>
            <a:r>
              <a:rPr lang="en" sz="1660"/>
              <a:t>Radiology_and_AI package</a:t>
            </a:r>
            <a:endParaRPr sz="1660"/>
          </a:p>
          <a:p>
            <a:pPr indent="-33401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0"/>
              <a:buChar char="○"/>
            </a:pPr>
            <a:r>
              <a:rPr lang="en" sz="1660"/>
              <a:t>Methods for collation, augmentation,  training, data visualization</a:t>
            </a:r>
            <a:endParaRPr sz="1660"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3975" y="2312237"/>
            <a:ext cx="3168150" cy="209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611475" y="1914825"/>
            <a:ext cx="7688700" cy="23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40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0"/>
              <a:buChar char="●"/>
            </a:pPr>
            <a:r>
              <a:rPr lang="en" sz="1660"/>
              <a:t>Have done reviews of some current literature to inform us</a:t>
            </a:r>
            <a:endParaRPr sz="1660"/>
          </a:p>
          <a:p>
            <a:pPr indent="-3340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0"/>
              <a:buChar char="●"/>
            </a:pPr>
            <a:r>
              <a:rPr lang="en" sz="1660"/>
              <a:t>Write-ups/summaries on following topics:</a:t>
            </a:r>
            <a:endParaRPr sz="1660"/>
          </a:p>
          <a:p>
            <a:pPr indent="-33401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0"/>
              <a:buChar char="○"/>
            </a:pPr>
            <a:r>
              <a:rPr lang="en" sz="1660"/>
              <a:t>UNet and other Models for segmentation task</a:t>
            </a:r>
            <a:endParaRPr sz="1660"/>
          </a:p>
          <a:p>
            <a:pPr indent="-33401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0"/>
              <a:buChar char="○"/>
            </a:pPr>
            <a:r>
              <a:rPr lang="en" sz="1660"/>
              <a:t>Other implementation of ML for characterizing tumours</a:t>
            </a:r>
            <a:endParaRPr sz="1660"/>
          </a:p>
          <a:p>
            <a:pPr indent="-33401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0"/>
              <a:buChar char="○"/>
            </a:pPr>
            <a:r>
              <a:rPr lang="en" sz="1660"/>
              <a:t>Most beneficial data augmentations to perform </a:t>
            </a:r>
            <a:endParaRPr sz="1660"/>
          </a:p>
          <a:p>
            <a:pPr indent="-33401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0"/>
              <a:buChar char="○"/>
            </a:pPr>
            <a:r>
              <a:rPr lang="en" sz="1660"/>
              <a:t>Elastic Deformation</a:t>
            </a:r>
            <a:endParaRPr sz="1660"/>
          </a:p>
          <a:p>
            <a:pPr indent="-33401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0"/>
              <a:buChar char="○"/>
            </a:pPr>
            <a:r>
              <a:rPr lang="en" sz="1660"/>
              <a:t>Pseudo vs True progression paper sent by Fateme</a:t>
            </a:r>
            <a:endParaRPr sz="166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points to discuss</a:t>
            </a:r>
            <a:endParaRPr/>
          </a:p>
        </p:txBody>
      </p:sp>
      <p:sp>
        <p:nvSpPr>
          <p:cNvPr id="130" name="Google Shape;130;p20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SMets Dataset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Normalization and Manual Segmentation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Next Steps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SMets Dataset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945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893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80"/>
              <a:buChar char="●"/>
            </a:pPr>
            <a:r>
              <a:rPr lang="en" sz="1580"/>
              <a:t>Organized by patient and examinations</a:t>
            </a:r>
            <a:endParaRPr sz="1580"/>
          </a:p>
          <a:p>
            <a:pPr indent="-32893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80"/>
              <a:buChar char="○"/>
            </a:pPr>
            <a:r>
              <a:rPr lang="en" sz="1580"/>
              <a:t>Not all examinations have same sequence types used</a:t>
            </a:r>
            <a:endParaRPr sz="1580"/>
          </a:p>
          <a:p>
            <a:pPr indent="-32893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80"/>
              <a:buChar char="○"/>
            </a:pPr>
            <a:r>
              <a:rPr lang="en" sz="1580"/>
              <a:t>Can only use those sharing sequence types</a:t>
            </a:r>
            <a:endParaRPr sz="1580"/>
          </a:p>
          <a:p>
            <a:pPr indent="-32893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80"/>
              <a:buChar char="○"/>
            </a:pPr>
            <a:r>
              <a:rPr lang="en" sz="1580"/>
              <a:t>64 different combinations of sequence names</a:t>
            </a:r>
            <a:endParaRPr sz="1580"/>
          </a:p>
          <a:p>
            <a:pPr indent="-32893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80"/>
              <a:buChar char="●"/>
            </a:pPr>
            <a:r>
              <a:rPr lang="en" sz="1580"/>
              <a:t>152 experiments coregistered and uploaded to PHRI</a:t>
            </a:r>
            <a:endParaRPr sz="1580"/>
          </a:p>
          <a:p>
            <a:pPr indent="-32893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80"/>
              <a:buChar char="○"/>
            </a:pPr>
            <a:r>
              <a:rPr lang="en" sz="1580"/>
              <a:t>Under jan_18_coregistered folder</a:t>
            </a:r>
            <a:endParaRPr sz="1580"/>
          </a:p>
          <a:p>
            <a:pPr indent="-32893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80"/>
              <a:buChar char="○"/>
            </a:pPr>
            <a:r>
              <a:rPr lang="en" sz="1580"/>
              <a:t>Docs showing where each entry comes from in SMets</a:t>
            </a:r>
            <a:endParaRPr sz="1580"/>
          </a:p>
          <a:p>
            <a:pPr indent="-32893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80"/>
              <a:buChar char="○"/>
            </a:pPr>
            <a:r>
              <a:rPr lang="en" sz="1580"/>
              <a:t>Each had one of the below selections of sequences performed</a:t>
            </a:r>
            <a:endParaRPr sz="158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487"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000" y="4037600"/>
            <a:ext cx="8839200" cy="821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