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17E2F-F812-E515-1C3B-858FAF30145D}" v="1108" dt="2020-02-10T21:22:02.956"/>
    <p1510:client id="{D4A2E53E-04F4-8F56-41BE-3E6F32C090E8}" v="1095" dt="2020-02-11T14:34:20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llen" userId="bfb8bcfa-ddba-4f9b-9478-2c672cca7370" providerId="ADAL" clId="{B1DF108B-0072-46B2-B831-208E047D5209}"/>
    <pc:docChg chg="modSld">
      <pc:chgData name="Paul Allen" userId="bfb8bcfa-ddba-4f9b-9478-2c672cca7370" providerId="ADAL" clId="{B1DF108B-0072-46B2-B831-208E047D5209}" dt="2020-02-11T15:19:44.576" v="161" actId="20577"/>
      <pc:docMkLst>
        <pc:docMk/>
      </pc:docMkLst>
      <pc:sldChg chg="modSp">
        <pc:chgData name="Paul Allen" userId="bfb8bcfa-ddba-4f9b-9478-2c672cca7370" providerId="ADAL" clId="{B1DF108B-0072-46B2-B831-208E047D5209}" dt="2020-02-11T15:12:57.765" v="99" actId="20577"/>
        <pc:sldMkLst>
          <pc:docMk/>
          <pc:sldMk cId="1917832035" sldId="260"/>
        </pc:sldMkLst>
        <pc:spChg chg="mod">
          <ac:chgData name="Paul Allen" userId="bfb8bcfa-ddba-4f9b-9478-2c672cca7370" providerId="ADAL" clId="{B1DF108B-0072-46B2-B831-208E047D5209}" dt="2020-02-11T15:12:57.765" v="99" actId="20577"/>
          <ac:spMkLst>
            <pc:docMk/>
            <pc:sldMk cId="1917832035" sldId="260"/>
            <ac:spMk id="3" creationId="{475B2516-EF1A-4F61-B379-E3E623A5923A}"/>
          </ac:spMkLst>
        </pc:spChg>
      </pc:sldChg>
      <pc:sldChg chg="modSp">
        <pc:chgData name="Paul Allen" userId="bfb8bcfa-ddba-4f9b-9478-2c672cca7370" providerId="ADAL" clId="{B1DF108B-0072-46B2-B831-208E047D5209}" dt="2020-02-11T15:19:44.576" v="161" actId="20577"/>
        <pc:sldMkLst>
          <pc:docMk/>
          <pc:sldMk cId="3941705156" sldId="266"/>
        </pc:sldMkLst>
        <pc:spChg chg="mod">
          <ac:chgData name="Paul Allen" userId="bfb8bcfa-ddba-4f9b-9478-2c672cca7370" providerId="ADAL" clId="{B1DF108B-0072-46B2-B831-208E047D5209}" dt="2020-02-11T15:19:44.576" v="161" actId="20577"/>
          <ac:spMkLst>
            <pc:docMk/>
            <pc:sldMk cId="3941705156" sldId="266"/>
            <ac:spMk id="3" creationId="{475B2516-EF1A-4F61-B379-E3E623A592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31" y="985419"/>
            <a:ext cx="3785030" cy="330112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  <a:cs typeface="Calibri Light"/>
              </a:rPr>
              <a:t>Repeating Control</a:t>
            </a:r>
            <a:br>
              <a:rPr lang="en-US" sz="4400" dirty="0">
                <a:solidFill>
                  <a:srgbClr val="FFFFFF"/>
                </a:solidFill>
                <a:cs typeface="Calibri Light"/>
              </a:rPr>
            </a:br>
            <a:r>
              <a:rPr lang="en-US" sz="4400" dirty="0">
                <a:solidFill>
                  <a:srgbClr val="FFFFFF"/>
                </a:solidFill>
                <a:cs typeface="Calibri Light"/>
              </a:rPr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30" y="4424975"/>
            <a:ext cx="3785031" cy="14431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Loops: for, while, do while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8D7C496-5BD2-4D1C-8315-CCCEB7C3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01" y="1019991"/>
            <a:ext cx="6350493" cy="47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F5C5E-E036-4B4F-9EA1-1EFBAF7C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Loop-Type Decision Tree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B29C18-8A69-4D09-A874-CC52836E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6" y="2496813"/>
            <a:ext cx="11097321" cy="40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1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582868" cy="12527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cs typeface="Calibri Light"/>
              </a:rPr>
              <a:t>Basic Loop Structure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FFFFFE"/>
                </a:solidFill>
                <a:cs typeface="Calibri"/>
              </a:rPr>
              <a:t>All loops use same structure</a:t>
            </a:r>
          </a:p>
          <a:p>
            <a:r>
              <a:rPr lang="en-US" sz="1400" dirty="0">
                <a:solidFill>
                  <a:srgbClr val="FFFFFE"/>
                </a:solidFill>
                <a:cs typeface="Calibri"/>
              </a:rPr>
              <a:t>Control structure: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cs typeface="Calibri"/>
              </a:rPr>
              <a:t>Keyword: while, do while, for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cs typeface="Calibri"/>
              </a:rPr>
              <a:t>Condition – when to exit the loop</a:t>
            </a:r>
          </a:p>
          <a:p>
            <a:pPr lvl="2"/>
            <a:r>
              <a:rPr lang="en-US" sz="1400" dirty="0">
                <a:solidFill>
                  <a:srgbClr val="FFFFFE"/>
                </a:solidFill>
                <a:cs typeface="Calibri"/>
              </a:rPr>
              <a:t>Control variable(s) - declared prior to loop</a:t>
            </a:r>
          </a:p>
          <a:p>
            <a:pPr lvl="2"/>
            <a:r>
              <a:rPr lang="en-US" sz="1400" dirty="0">
                <a:solidFill>
                  <a:srgbClr val="FFFFFE"/>
                </a:solidFill>
                <a:cs typeface="Calibri"/>
              </a:rPr>
              <a:t>Conditional operator(s) - comparison and/or logic</a:t>
            </a:r>
          </a:p>
          <a:p>
            <a:pPr lvl="2"/>
            <a:r>
              <a:rPr lang="en-US" sz="1400" dirty="0">
                <a:solidFill>
                  <a:srgbClr val="FFFFFE"/>
                </a:solidFill>
                <a:cs typeface="Calibri"/>
              </a:rPr>
              <a:t>Limiter value – literal or variable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cs typeface="Calibri"/>
              </a:rPr>
              <a:t>Update condition:</a:t>
            </a:r>
          </a:p>
          <a:p>
            <a:pPr lvl="2"/>
            <a:r>
              <a:rPr lang="en-US" sz="1400" dirty="0">
                <a:solidFill>
                  <a:srgbClr val="FFFFFE"/>
                </a:solidFill>
                <a:cs typeface="Calibri"/>
              </a:rPr>
              <a:t>Control variable(s) must change so that condition is eventually met</a:t>
            </a:r>
          </a:p>
          <a:p>
            <a:r>
              <a:rPr lang="en-US" sz="1400" dirty="0">
                <a:solidFill>
                  <a:srgbClr val="FFFFFE"/>
                </a:solidFill>
                <a:cs typeface="Calibri"/>
              </a:rPr>
              <a:t>Repeated statements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cs typeface="Calibri"/>
              </a:rPr>
              <a:t>Executable instructions that are repeated for each loop</a:t>
            </a:r>
          </a:p>
          <a:p>
            <a:pPr lvl="2"/>
            <a:endParaRPr lang="en-US" sz="1400">
              <a:solidFill>
                <a:srgbClr val="FFFFFE"/>
              </a:solidFill>
              <a:cs typeface="Calibri"/>
            </a:endParaRPr>
          </a:p>
        </p:txBody>
      </p:sp>
      <p:pic>
        <p:nvPicPr>
          <p:cNvPr id="4" name="Picture 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FB2F52C9-B6C0-4B6D-A1DC-CEEC73AB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3" y="1365849"/>
            <a:ext cx="3966394" cy="2539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2AC5FE-7F59-46A4-BDAA-B53946AEF7B5}"/>
              </a:ext>
            </a:extLst>
          </p:cNvPr>
          <p:cNvSpPr txBox="1"/>
          <p:nvPr/>
        </p:nvSpPr>
        <p:spPr>
          <a:xfrm>
            <a:off x="9036424" y="5468471"/>
            <a:ext cx="27432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consider condition as an exit conditional?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27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369136" cy="125272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  <a:ea typeface="+mj-lt"/>
                <a:cs typeface="+mj-lt"/>
              </a:rPr>
              <a:t>Conditional </a:t>
            </a:r>
            <a:br>
              <a:rPr lang="en-US" sz="41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FFFFFE"/>
                </a:solidFill>
                <a:cs typeface="Calibri"/>
              </a:rPr>
              <a:t>Condition must be true to enter the loop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Repeat instructions while condition is true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Control variable "</a:t>
            </a:r>
            <a:r>
              <a:rPr lang="en-US" sz="1800" err="1">
                <a:solidFill>
                  <a:srgbClr val="FFFFFE"/>
                </a:solidFill>
                <a:ea typeface="+mn-lt"/>
                <a:cs typeface="+mn-lt"/>
              </a:rPr>
              <a:t>xpos</a:t>
            </a:r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" is declared and initialized prior to the loop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Limiter "RIGHT_WALL" is a constant expression that serves as the limit value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Comparison range-operator "&lt;" sets the Boolean condition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Control variable "xpos</a:t>
            </a:r>
            <a:r>
              <a:rPr lang="en-US" sz="1800">
                <a:solidFill>
                  <a:srgbClr val="FFFFFE"/>
                </a:solidFill>
                <a:ea typeface="+mn-lt"/>
                <a:cs typeface="+mn-lt"/>
              </a:rPr>
              <a:t>" is updated each loop by the </a:t>
            </a:r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value in variable "speed"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Call to function "</a:t>
            </a:r>
            <a:r>
              <a:rPr lang="en-US" sz="1800" err="1">
                <a:solidFill>
                  <a:srgbClr val="FFFFFE"/>
                </a:solidFill>
                <a:ea typeface="+mn-lt"/>
                <a:cs typeface="+mn-lt"/>
              </a:rPr>
              <a:t>moveRight</a:t>
            </a:r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()" is repeated each loop</a:t>
            </a:r>
            <a:endParaRPr lang="en-US" sz="1800" dirty="0">
              <a:ea typeface="+mn-lt"/>
              <a:cs typeface="+mn-lt"/>
            </a:endParaRPr>
          </a:p>
          <a:p>
            <a:pPr lvl="2"/>
            <a:endParaRPr lang="en-US" sz="1400">
              <a:solidFill>
                <a:srgbClr val="FFFFFE"/>
              </a:solidFill>
              <a:cs typeface="Calibri"/>
            </a:endParaRPr>
          </a:p>
        </p:txBody>
      </p:sp>
      <p:pic>
        <p:nvPicPr>
          <p:cNvPr id="6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A6948398-8489-46C9-8B55-29278B13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3" y="1679301"/>
            <a:ext cx="3966394" cy="19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369136" cy="12527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Counting </a:t>
            </a:r>
            <a:br>
              <a:rPr lang="en-US" sz="41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While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FFFFFE"/>
                </a:solidFill>
                <a:cs typeface="Calibri"/>
              </a:rPr>
              <a:t>Counter control-variable is declared and initialized prior to loop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Range comparison operator sets Boolean condition</a:t>
            </a: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Control-variable value must meet Boolean condition relative to the limiter value to enter the loop </a:t>
            </a:r>
            <a:r>
              <a:rPr lang="en-US" sz="1800" dirty="0" err="1">
                <a:solidFill>
                  <a:srgbClr val="FFFFFE"/>
                </a:solidFill>
                <a:ea typeface="+mn-lt"/>
                <a:cs typeface="+mn-lt"/>
              </a:rPr>
              <a:t>loop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Control variable is updated each loop by the step-expression (</a:t>
            </a:r>
            <a:r>
              <a:rPr lang="en-US" sz="1800" dirty="0" err="1">
                <a:solidFill>
                  <a:srgbClr val="FFFFFE"/>
                </a:solidFill>
                <a:ea typeface="+mn-lt"/>
                <a:cs typeface="+mn-lt"/>
              </a:rPr>
              <a:t>incrementer</a:t>
            </a:r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 "++", </a:t>
            </a:r>
            <a:r>
              <a:rPr lang="en-US" sz="1800" dirty="0" err="1">
                <a:solidFill>
                  <a:srgbClr val="FFFFFE"/>
                </a:solidFill>
                <a:ea typeface="+mn-lt"/>
                <a:cs typeface="+mn-lt"/>
              </a:rPr>
              <a:t>decrementer</a:t>
            </a:r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 "--", or other expressions like control += 2)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pPr lvl="2"/>
            <a:endParaRPr lang="en-US" sz="1400" dirty="0">
              <a:solidFill>
                <a:srgbClr val="FFFFFE"/>
              </a:solidFill>
              <a:ea typeface="+mn-lt"/>
              <a:cs typeface="+mn-lt"/>
            </a:endParaRP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5388BA97-FE47-445A-8487-0316A10C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94" y="1603220"/>
            <a:ext cx="3200167" cy="24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3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369136" cy="12527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For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FFFFFE"/>
                </a:solidFill>
                <a:cs typeface="Calibri"/>
              </a:rPr>
              <a:t>Counter control-variable is declared and initialized inside loop instruction</a:t>
            </a:r>
            <a:endParaRPr lang="en-US" sz="1800" dirty="0">
              <a:solidFill>
                <a:srgbClr val="FFFFFE"/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Range comparison operator sets Boolean condition</a:t>
            </a: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Step-expression indicates value to +/- control variable each loop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Example conditions: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ea typeface="+mn-lt"/>
                <a:cs typeface="+mn-lt"/>
              </a:rPr>
              <a:t>[0..24]: control=0; control &lt; 25; control++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ea typeface="+mn-lt"/>
                <a:cs typeface="+mn-lt"/>
              </a:rPr>
              <a:t>[1..25]: control=1; control &lt;=25; control++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ea typeface="+mn-lt"/>
                <a:cs typeface="+mn-lt"/>
              </a:rPr>
              <a:t>[24..0]: control=24; control &gt;=0; control--</a:t>
            </a:r>
          </a:p>
          <a:p>
            <a:pPr lvl="1"/>
            <a:r>
              <a:rPr lang="en-US" sz="1400" dirty="0">
                <a:solidFill>
                  <a:srgbClr val="FFFFFE"/>
                </a:solidFill>
                <a:ea typeface="+mn-lt"/>
                <a:cs typeface="+mn-lt"/>
              </a:rPr>
              <a:t>[2,4,6,8]: control=2; control &lt; 10; control += 2</a:t>
            </a:r>
          </a:p>
          <a:p>
            <a:pPr marL="0" indent="0">
              <a:buNone/>
            </a:pPr>
            <a:endParaRPr lang="en-US" sz="1800" dirty="0">
              <a:solidFill>
                <a:srgbClr val="FFFFFE"/>
              </a:solidFill>
              <a:ea typeface="+mn-lt"/>
              <a:cs typeface="+mn-lt"/>
            </a:endParaRPr>
          </a:p>
          <a:p>
            <a:endParaRPr lang="en-US" sz="1000">
              <a:solidFill>
                <a:srgbClr val="FFFFFE"/>
              </a:solidFill>
              <a:ea typeface="+mn-lt"/>
              <a:cs typeface="+mn-lt"/>
            </a:endParaRPr>
          </a:p>
        </p:txBody>
      </p:sp>
      <p:pic>
        <p:nvPicPr>
          <p:cNvPr id="4" name="Picture 5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B967BC43-C599-46D0-83DA-B11511A9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76" y="1297837"/>
            <a:ext cx="5187174" cy="8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369136" cy="125272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  <a:ea typeface="+mj-lt"/>
                <a:cs typeface="+mj-lt"/>
              </a:rPr>
              <a:t>Counting </a:t>
            </a:r>
            <a:br>
              <a:rPr lang="en-US" sz="41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For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FFFFFE"/>
                </a:solidFill>
                <a:cs typeface="Calibri"/>
              </a:rPr>
              <a:t>Control-variable "count" is declared and initialized to "0" inside FOR loop statement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Loop will run 25 times [0..24]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Count is updated by "1" each loop using the </a:t>
            </a:r>
            <a:r>
              <a:rPr lang="en-US" sz="1800" dirty="0" err="1">
                <a:solidFill>
                  <a:srgbClr val="FFFFFE"/>
                </a:solidFill>
                <a:ea typeface="+mn-lt"/>
                <a:cs typeface="+mn-lt"/>
              </a:rPr>
              <a:t>incrementer</a:t>
            </a:r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 operator "++"</a:t>
            </a:r>
          </a:p>
          <a:p>
            <a:pPr lvl="2"/>
            <a:endParaRPr lang="en-US" sz="1400">
              <a:solidFill>
                <a:srgbClr val="FFFFFE"/>
              </a:solidFill>
              <a:ea typeface="+mn-lt"/>
              <a:cs typeface="+mn-lt"/>
            </a:endParaRP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5388BA97-FE47-445A-8487-0316A10C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36" y="3861342"/>
            <a:ext cx="2503217" cy="1932413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778D3C-4A6A-4195-90A8-D779D3BC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170" y="1435214"/>
            <a:ext cx="4908393" cy="1719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F62EF-A9DF-49CE-86C2-5881B616FF4B}"/>
              </a:ext>
            </a:extLst>
          </p:cNvPr>
          <p:cNvSpPr txBox="1"/>
          <p:nvPr/>
        </p:nvSpPr>
        <p:spPr>
          <a:xfrm>
            <a:off x="9126071" y="3281082"/>
            <a:ext cx="194534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FOR loop compared to same WHILE counting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4FFD5-A901-419E-B299-7EFCE325D2EE}"/>
              </a:ext>
            </a:extLst>
          </p:cNvPr>
          <p:cNvSpPr txBox="1"/>
          <p:nvPr/>
        </p:nvSpPr>
        <p:spPr>
          <a:xfrm>
            <a:off x="1676400" y="4706470"/>
            <a:ext cx="3146611" cy="14773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Guidelines for use of FOR loop: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Counting loop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Know how many times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Plan to execute every loop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Simple step-expression</a:t>
            </a:r>
          </a:p>
        </p:txBody>
      </p:sp>
    </p:spTree>
    <p:extLst>
      <p:ext uri="{BB962C8B-B14F-4D97-AF65-F5344CB8AC3E}">
        <p14:creationId xmlns:p14="http://schemas.microsoft.com/office/powerpoint/2010/main" val="811501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369136" cy="12527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Do While Loop</a:t>
            </a:r>
            <a:endParaRPr lang="en-US" sz="41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rgbClr val="FFFFFE"/>
                </a:solidFill>
                <a:cs typeface="Calibri"/>
              </a:rPr>
              <a:t>Counter control-variable is declared prior to </a:t>
            </a:r>
            <a:r>
              <a:rPr lang="en-US" sz="1800" dirty="0">
                <a:solidFill>
                  <a:srgbClr val="FFFFFE"/>
                </a:solidFill>
                <a:cs typeface="Calibri"/>
              </a:rPr>
              <a:t>loop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>
                <a:solidFill>
                  <a:srgbClr val="FFFFFE"/>
                </a:solidFill>
                <a:ea typeface="+mn-lt"/>
                <a:cs typeface="+mn-lt"/>
              </a:rPr>
              <a:t>Repeated statements are executed</a:t>
            </a:r>
            <a:endParaRPr lang="en-US" sz="1800" dirty="0">
              <a:solidFill>
                <a:srgbClr val="FFFFFE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E"/>
                </a:solidFill>
                <a:ea typeface="+mn-lt"/>
                <a:cs typeface="+mn-lt"/>
              </a:rPr>
              <a:t>Control variable is updated as part of execution</a:t>
            </a:r>
          </a:p>
          <a:p>
            <a:r>
              <a:rPr lang="en-US" sz="1800">
                <a:solidFill>
                  <a:srgbClr val="FFFFFE"/>
                </a:solidFill>
                <a:ea typeface="+mn-lt"/>
                <a:cs typeface="+mn-lt"/>
              </a:rPr>
              <a:t>Conditional expression is evaluated at bottom of loop</a:t>
            </a:r>
            <a:endParaRPr lang="en-US" sz="1800" dirty="0">
              <a:solidFill>
                <a:srgbClr val="FFFFFE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E"/>
                </a:solidFill>
                <a:ea typeface="+mn-lt"/>
                <a:cs typeface="+mn-lt"/>
              </a:rPr>
              <a:t>Execution will occur at least once</a:t>
            </a:r>
            <a:endParaRPr lang="en-US" sz="1800" dirty="0">
              <a:solidFill>
                <a:srgbClr val="FFFFFE"/>
              </a:solidFill>
              <a:ea typeface="+mn-lt"/>
              <a:cs typeface="+mn-lt"/>
            </a:endParaRPr>
          </a:p>
          <a:p>
            <a:pPr lvl="2"/>
            <a:endParaRPr lang="en-US" sz="1400">
              <a:solidFill>
                <a:srgbClr val="FFFFFE"/>
              </a:solidFill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6BE1F2-574C-4803-B993-EAD65B56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08" y="735958"/>
            <a:ext cx="3821150" cy="42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5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369136" cy="125272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  <a:ea typeface="+mj-lt"/>
                <a:cs typeface="+mj-lt"/>
              </a:rPr>
              <a:t>Flag Loop</a:t>
            </a:r>
            <a:endParaRPr lang="en-US" sz="41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FFFFFE"/>
                </a:solidFill>
                <a:cs typeface="Calibri"/>
              </a:rPr>
              <a:t>Boolean variable/expression used as conditional</a:t>
            </a:r>
          </a:p>
          <a:p>
            <a:r>
              <a:rPr lang="en-US" sz="2000" dirty="0">
                <a:solidFill>
                  <a:srgbClr val="FFFFFE"/>
                </a:solidFill>
                <a:ea typeface="+mn-lt"/>
                <a:cs typeface="+mn-lt"/>
              </a:rPr>
              <a:t>Name of variable should indicate condition, e.g.: </a:t>
            </a:r>
          </a:p>
          <a:p>
            <a:pPr lvl="1"/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"continue=true; while(continue){}"</a:t>
            </a:r>
          </a:p>
          <a:p>
            <a:r>
              <a:rPr lang="en-US" sz="2000" dirty="0">
                <a:solidFill>
                  <a:srgbClr val="FFFFFE"/>
                </a:solidFill>
                <a:ea typeface="+mn-lt"/>
                <a:cs typeface="+mn-lt"/>
              </a:rPr>
              <a:t>Logical NOT can be used with conditional, e.g.:</a:t>
            </a:r>
            <a:endParaRPr lang="en-US" sz="2000">
              <a:solidFill>
                <a:srgbClr val="FFFFFE"/>
              </a:solidFill>
              <a:ea typeface="+mn-lt"/>
              <a:cs typeface="+mn-lt"/>
            </a:endParaRPr>
          </a:p>
          <a:p>
            <a:pPr lvl="1"/>
            <a:r>
              <a:rPr lang="en-US" sz="1800" dirty="0">
                <a:solidFill>
                  <a:srgbClr val="FFFFFE"/>
                </a:solidFill>
                <a:ea typeface="+mn-lt"/>
                <a:cs typeface="+mn-lt"/>
              </a:rPr>
              <a:t>"exit=false; while (!exit){}"</a:t>
            </a:r>
          </a:p>
          <a:p>
            <a:r>
              <a:rPr lang="en-US" sz="2000" dirty="0">
                <a:solidFill>
                  <a:srgbClr val="FFFFFE"/>
                </a:solidFill>
                <a:ea typeface="+mn-lt"/>
                <a:cs typeface="+mn-lt"/>
              </a:rPr>
              <a:t>Boolean variable/expression updated in repeated statements</a:t>
            </a:r>
          </a:p>
          <a:p>
            <a:pPr lvl="2"/>
            <a:endParaRPr lang="en-US" sz="1400">
              <a:solidFill>
                <a:srgbClr val="FFFFFE"/>
              </a:solidFill>
              <a:ea typeface="+mn-lt"/>
              <a:cs typeface="+mn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F153B7-DE23-4141-8F35-F8A3795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517" y="298411"/>
            <a:ext cx="3090282" cy="130817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367099-74E1-4598-BCEB-91366C1E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99" y="2216430"/>
            <a:ext cx="3077736" cy="3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CC27-D173-4BF6-AC5B-7E27E64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369136" cy="125272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  <a:ea typeface="+mj-lt"/>
                <a:cs typeface="+mj-lt"/>
              </a:rPr>
              <a:t>Breaking Out of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516-EF1A-4F61-B379-E3E623A5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FFFFFE"/>
                </a:solidFill>
                <a:cs typeface="Calibri"/>
              </a:rPr>
              <a:t>Keyword "break" will terminate a loop or switch statement</a:t>
            </a:r>
          </a:p>
          <a:p>
            <a:r>
              <a:rPr lang="en-US" sz="2000" dirty="0">
                <a:solidFill>
                  <a:srgbClr val="FFFFFE"/>
                </a:solidFill>
                <a:cs typeface="Calibri"/>
              </a:rPr>
              <a:t>execution returns to the next statement following the loop or switch statement</a:t>
            </a:r>
          </a:p>
          <a:p>
            <a:r>
              <a:rPr lang="en-US" sz="2000" dirty="0">
                <a:solidFill>
                  <a:srgbClr val="FFFFFE"/>
                </a:solidFill>
                <a:cs typeface="Calibri"/>
              </a:rPr>
              <a:t>When executed in an inner nested-loop, will only exit inner-most loop</a:t>
            </a:r>
          </a:p>
          <a:p>
            <a:r>
              <a:rPr lang="en-US" sz="2000" dirty="0">
                <a:solidFill>
                  <a:srgbClr val="FFFFFE"/>
                </a:solidFill>
                <a:cs typeface="Calibri"/>
              </a:rPr>
              <a:t>Use of keyword "break" to exit a loop should be </a:t>
            </a:r>
            <a:r>
              <a:rPr lang="en-US" sz="2000" u="sng" dirty="0">
                <a:solidFill>
                  <a:srgbClr val="FFFFFE"/>
                </a:solidFill>
                <a:cs typeface="Calibri"/>
              </a:rPr>
              <a:t>avoided</a:t>
            </a:r>
            <a:endParaRPr lang="en-US" u="sng" dirty="0">
              <a:cs typeface="Calibri"/>
            </a:endParaRPr>
          </a:p>
          <a:p>
            <a:r>
              <a:rPr lang="en-US" sz="2000" u="sng" dirty="0">
                <a:solidFill>
                  <a:srgbClr val="FFFFFE"/>
                </a:solidFill>
                <a:ea typeface="+mn-lt"/>
                <a:cs typeface="+mn-lt"/>
              </a:rPr>
              <a:t>May be used</a:t>
            </a:r>
            <a:r>
              <a:rPr lang="en-US" sz="2000" dirty="0">
                <a:solidFill>
                  <a:srgbClr val="FFFFFE"/>
                </a:solidFill>
                <a:ea typeface="+mn-lt"/>
                <a:cs typeface="+mn-lt"/>
              </a:rPr>
              <a:t> when exit condition is awkward to incorporate into conditional expression</a:t>
            </a:r>
          </a:p>
          <a:p>
            <a:endParaRPr lang="en-US" sz="2200" dirty="0">
              <a:solidFill>
                <a:srgbClr val="FFFFFE"/>
              </a:solidFill>
              <a:ea typeface="+mn-lt"/>
              <a:cs typeface="+mn-l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79FBDD-D7D8-467A-8757-47A156A6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9" y="1287003"/>
            <a:ext cx="3746808" cy="36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573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Repeating Control Structures</vt:lpstr>
      <vt:lpstr>Basic Loop Structure</vt:lpstr>
      <vt:lpstr>Conditional  While Loop</vt:lpstr>
      <vt:lpstr>Counting  While Loop</vt:lpstr>
      <vt:lpstr>For Loop</vt:lpstr>
      <vt:lpstr>Counting  For Loop</vt:lpstr>
      <vt:lpstr>Do While Loop</vt:lpstr>
      <vt:lpstr>Flag Loop</vt:lpstr>
      <vt:lpstr>Breaking Out of Loops</vt:lpstr>
      <vt:lpstr>Loop-Type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Allen</cp:lastModifiedBy>
  <cp:revision>665</cp:revision>
  <dcterms:created xsi:type="dcterms:W3CDTF">2020-02-10T13:27:59Z</dcterms:created>
  <dcterms:modified xsi:type="dcterms:W3CDTF">2020-02-11T15:24:05Z</dcterms:modified>
</cp:coreProperties>
</file>