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en, Paul" userId="bfb8bcfa-ddba-4f9b-9478-2c672cca7370" providerId="ADAL" clId="{FCB6FCAE-19EF-40FD-B72D-F6949EAF12C3}"/>
    <pc:docChg chg="delSld">
      <pc:chgData name="Allen, Paul" userId="bfb8bcfa-ddba-4f9b-9478-2c672cca7370" providerId="ADAL" clId="{FCB6FCAE-19EF-40FD-B72D-F6949EAF12C3}" dt="2021-01-21T13:17:47.533" v="0" actId="47"/>
      <pc:docMkLst>
        <pc:docMk/>
      </pc:docMkLst>
      <pc:sldChg chg="del">
        <pc:chgData name="Allen, Paul" userId="bfb8bcfa-ddba-4f9b-9478-2c672cca7370" providerId="ADAL" clId="{FCB6FCAE-19EF-40FD-B72D-F6949EAF12C3}" dt="2021-01-21T13:17:47.533" v="0" actId="47"/>
        <pc:sldMkLst>
          <pc:docMk/>
          <pc:sldMk cId="1089615354" sldId="26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11E93E-5749-4FB0-AF54-1A749AF0AA2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AFABE5F-E9F7-4811-85B5-4014E0C437D6}">
      <dgm:prSet/>
      <dgm:spPr/>
      <dgm:t>
        <a:bodyPr/>
        <a:lstStyle/>
        <a:p>
          <a:r>
            <a:rPr lang="en-US">
              <a:latin typeface="Calibri Light" panose="020F0302020204030204"/>
            </a:rPr>
            <a:t>Numbers</a:t>
          </a:r>
          <a:endParaRPr lang="en-US"/>
        </a:p>
      </dgm:t>
    </dgm:pt>
    <dgm:pt modelId="{11CA04CA-43D2-435C-88B5-A2ADCB026E2B}" type="parTrans" cxnId="{FFB96254-5277-4AFA-BDD3-228698C2BF97}">
      <dgm:prSet/>
      <dgm:spPr/>
      <dgm:t>
        <a:bodyPr/>
        <a:lstStyle/>
        <a:p>
          <a:endParaRPr lang="en-US"/>
        </a:p>
      </dgm:t>
    </dgm:pt>
    <dgm:pt modelId="{C88AD647-331E-4BEC-9423-0FECA8A85D44}" type="sibTrans" cxnId="{FFB96254-5277-4AFA-BDD3-228698C2BF97}">
      <dgm:prSet/>
      <dgm:spPr/>
      <dgm:t>
        <a:bodyPr/>
        <a:lstStyle/>
        <a:p>
          <a:endParaRPr lang="en-US"/>
        </a:p>
      </dgm:t>
    </dgm:pt>
    <dgm:pt modelId="{120063F8-82F6-4E00-9715-50AB70BB5540}">
      <dgm:prSet/>
      <dgm:spPr/>
      <dgm:t>
        <a:bodyPr/>
        <a:lstStyle/>
        <a:p>
          <a:r>
            <a:rPr lang="en-US"/>
            <a:t>Integers:  5 or –17</a:t>
          </a:r>
        </a:p>
      </dgm:t>
    </dgm:pt>
    <dgm:pt modelId="{794DF797-8358-4965-BC67-96F36D6177AA}" type="parTrans" cxnId="{191B36B9-FA0E-4416-B97F-ABC180F52244}">
      <dgm:prSet/>
      <dgm:spPr/>
      <dgm:t>
        <a:bodyPr/>
        <a:lstStyle/>
        <a:p>
          <a:endParaRPr lang="en-US"/>
        </a:p>
      </dgm:t>
    </dgm:pt>
    <dgm:pt modelId="{9B13F6B8-5BCC-42D5-AF29-AA49E1788FF4}" type="sibTrans" cxnId="{191B36B9-FA0E-4416-B97F-ABC180F52244}">
      <dgm:prSet/>
      <dgm:spPr/>
      <dgm:t>
        <a:bodyPr/>
        <a:lstStyle/>
        <a:p>
          <a:endParaRPr lang="en-US"/>
        </a:p>
      </dgm:t>
    </dgm:pt>
    <dgm:pt modelId="{BC74D67A-BC56-4CB1-A83C-CF066660457B}">
      <dgm:prSet/>
      <dgm:spPr/>
      <dgm:t>
        <a:bodyPr/>
        <a:lstStyle/>
        <a:p>
          <a:r>
            <a:rPr lang="en-US"/>
            <a:t>Floats: 0.325 or 250.36 or –17.145</a:t>
          </a:r>
        </a:p>
      </dgm:t>
    </dgm:pt>
    <dgm:pt modelId="{0D4FEC2A-444B-4BFD-93FF-31FF353B7FAE}" type="parTrans" cxnId="{07573EF2-3BE3-4653-A2DB-69F3FF772C2C}">
      <dgm:prSet/>
      <dgm:spPr/>
      <dgm:t>
        <a:bodyPr/>
        <a:lstStyle/>
        <a:p>
          <a:endParaRPr lang="en-US"/>
        </a:p>
      </dgm:t>
    </dgm:pt>
    <dgm:pt modelId="{0902CF22-EC9B-4D5A-AB1A-B51D0C636600}" type="sibTrans" cxnId="{07573EF2-3BE3-4653-A2DB-69F3FF772C2C}">
      <dgm:prSet/>
      <dgm:spPr/>
      <dgm:t>
        <a:bodyPr/>
        <a:lstStyle/>
        <a:p>
          <a:endParaRPr lang="en-US"/>
        </a:p>
      </dgm:t>
    </dgm:pt>
    <dgm:pt modelId="{CC235CD4-50DB-4D62-8C77-1D4BC1CCF389}">
      <dgm:prSet/>
      <dgm:spPr/>
      <dgm:t>
        <a:bodyPr/>
        <a:lstStyle/>
        <a:p>
          <a:r>
            <a:rPr lang="en-US">
              <a:latin typeface="Calibri Light" panose="020F0302020204030204"/>
            </a:rPr>
            <a:t>Characters</a:t>
          </a:r>
          <a:endParaRPr lang="en-US"/>
        </a:p>
      </dgm:t>
    </dgm:pt>
    <dgm:pt modelId="{E906DE79-DFCF-464D-B807-95FD94B58961}" type="parTrans" cxnId="{5ED03669-3652-4609-9A22-C4BF029D3D03}">
      <dgm:prSet/>
      <dgm:spPr/>
      <dgm:t>
        <a:bodyPr/>
        <a:lstStyle/>
        <a:p>
          <a:endParaRPr lang="en-US"/>
        </a:p>
      </dgm:t>
    </dgm:pt>
    <dgm:pt modelId="{A5FDF276-70D8-4055-A43B-402D994241C1}" type="sibTrans" cxnId="{5ED03669-3652-4609-9A22-C4BF029D3D03}">
      <dgm:prSet/>
      <dgm:spPr/>
      <dgm:t>
        <a:bodyPr/>
        <a:lstStyle/>
        <a:p>
          <a:endParaRPr lang="en-US"/>
        </a:p>
      </dgm:t>
    </dgm:pt>
    <dgm:pt modelId="{C1655356-865C-49A5-884F-2957325BE72A}">
      <dgm:prSet/>
      <dgm:spPr/>
      <dgm:t>
        <a:bodyPr/>
        <a:lstStyle/>
        <a:p>
          <a:r>
            <a:rPr lang="en-US"/>
            <a:t>Delimeter – signle quotes</a:t>
          </a:r>
        </a:p>
      </dgm:t>
    </dgm:pt>
    <dgm:pt modelId="{D95CB2A3-D0BC-4544-9A35-EE63F92C41C6}" type="parTrans" cxnId="{B7C767C3-A719-4FF6-AA29-E840BAEC5F12}">
      <dgm:prSet/>
      <dgm:spPr/>
      <dgm:t>
        <a:bodyPr/>
        <a:lstStyle/>
        <a:p>
          <a:endParaRPr lang="en-US"/>
        </a:p>
      </dgm:t>
    </dgm:pt>
    <dgm:pt modelId="{137EBF8F-D97C-42D9-B3D3-9A861C3139C4}" type="sibTrans" cxnId="{B7C767C3-A719-4FF6-AA29-E840BAEC5F12}">
      <dgm:prSet/>
      <dgm:spPr/>
      <dgm:t>
        <a:bodyPr/>
        <a:lstStyle/>
        <a:p>
          <a:endParaRPr lang="en-US"/>
        </a:p>
      </dgm:t>
    </dgm:pt>
    <dgm:pt modelId="{0691438E-8828-41FE-B1C9-615C86DFC43B}">
      <dgm:prSet/>
      <dgm:spPr/>
      <dgm:t>
        <a:bodyPr/>
        <a:lstStyle/>
        <a:p>
          <a:r>
            <a:rPr lang="en-US"/>
            <a:t>'A' is ASCII decimal value 65</a:t>
          </a:r>
        </a:p>
      </dgm:t>
    </dgm:pt>
    <dgm:pt modelId="{16F2F3DE-906B-423B-8A6A-15267CE02A5E}" type="parTrans" cxnId="{7E949F01-FF69-4445-B3AD-B10BB073FC27}">
      <dgm:prSet/>
      <dgm:spPr/>
      <dgm:t>
        <a:bodyPr/>
        <a:lstStyle/>
        <a:p>
          <a:endParaRPr lang="en-US"/>
        </a:p>
      </dgm:t>
    </dgm:pt>
    <dgm:pt modelId="{950DD94F-211F-49F2-A26E-57DA12514F22}" type="sibTrans" cxnId="{7E949F01-FF69-4445-B3AD-B10BB073FC27}">
      <dgm:prSet/>
      <dgm:spPr/>
      <dgm:t>
        <a:bodyPr/>
        <a:lstStyle/>
        <a:p>
          <a:endParaRPr lang="en-US"/>
        </a:p>
      </dgm:t>
    </dgm:pt>
    <dgm:pt modelId="{F011D465-EB0B-41D7-83B8-07D38B9914BF}">
      <dgm:prSet/>
      <dgm:spPr/>
      <dgm:t>
        <a:bodyPr/>
        <a:lstStyle/>
        <a:p>
          <a:r>
            <a:rPr lang="en-US"/>
            <a:t>char letter = 'A';   </a:t>
          </a:r>
        </a:p>
      </dgm:t>
    </dgm:pt>
    <dgm:pt modelId="{9D32EC71-47C4-45EB-8C22-5C1C24E7A224}" type="parTrans" cxnId="{3E8A41DD-CAED-4429-9814-B24FBB52439D}">
      <dgm:prSet/>
      <dgm:spPr/>
      <dgm:t>
        <a:bodyPr/>
        <a:lstStyle/>
        <a:p>
          <a:endParaRPr lang="en-US"/>
        </a:p>
      </dgm:t>
    </dgm:pt>
    <dgm:pt modelId="{E3131A7E-900A-4CD9-915A-FB3DC87C0FAA}" type="sibTrans" cxnId="{3E8A41DD-CAED-4429-9814-B24FBB52439D}">
      <dgm:prSet/>
      <dgm:spPr/>
      <dgm:t>
        <a:bodyPr/>
        <a:lstStyle/>
        <a:p>
          <a:endParaRPr lang="en-US"/>
        </a:p>
      </dgm:t>
    </dgm:pt>
    <dgm:pt modelId="{BE045E61-5308-4891-97AA-D7A6D33A244D}">
      <dgm:prSet/>
      <dgm:spPr/>
      <dgm:t>
        <a:bodyPr/>
        <a:lstStyle/>
        <a:p>
          <a:r>
            <a:rPr lang="en-US"/>
            <a:t>Same as:</a:t>
          </a:r>
        </a:p>
      </dgm:t>
    </dgm:pt>
    <dgm:pt modelId="{6437EA66-95E1-4C08-9CA6-4B871A09DE9B}" type="parTrans" cxnId="{9B3A72AB-37F6-46F5-A387-2CA4D75D8F21}">
      <dgm:prSet/>
      <dgm:spPr/>
      <dgm:t>
        <a:bodyPr/>
        <a:lstStyle/>
        <a:p>
          <a:endParaRPr lang="en-US"/>
        </a:p>
      </dgm:t>
    </dgm:pt>
    <dgm:pt modelId="{4D06F5C3-A4CF-4C8A-949B-F23DE3C4912C}" type="sibTrans" cxnId="{9B3A72AB-37F6-46F5-A387-2CA4D75D8F21}">
      <dgm:prSet/>
      <dgm:spPr/>
      <dgm:t>
        <a:bodyPr/>
        <a:lstStyle/>
        <a:p>
          <a:endParaRPr lang="en-US"/>
        </a:p>
      </dgm:t>
    </dgm:pt>
    <dgm:pt modelId="{0BADE5B1-29D3-45B4-909D-45985D35F2FF}">
      <dgm:prSet/>
      <dgm:spPr/>
      <dgm:t>
        <a:bodyPr/>
        <a:lstStyle/>
        <a:p>
          <a:r>
            <a:rPr lang="en-US"/>
            <a:t>char letter = 65;</a:t>
          </a:r>
        </a:p>
      </dgm:t>
    </dgm:pt>
    <dgm:pt modelId="{B7C6C05C-B8C9-4C44-A053-115DFE4B6C40}" type="parTrans" cxnId="{D1C7D64C-9B68-4D1D-9E75-ABBE33C726B4}">
      <dgm:prSet/>
      <dgm:spPr/>
      <dgm:t>
        <a:bodyPr/>
        <a:lstStyle/>
        <a:p>
          <a:endParaRPr lang="en-US"/>
        </a:p>
      </dgm:t>
    </dgm:pt>
    <dgm:pt modelId="{F52E7AC5-034C-4641-B674-A689253D0C30}" type="sibTrans" cxnId="{D1C7D64C-9B68-4D1D-9E75-ABBE33C726B4}">
      <dgm:prSet/>
      <dgm:spPr/>
      <dgm:t>
        <a:bodyPr/>
        <a:lstStyle/>
        <a:p>
          <a:endParaRPr lang="en-US"/>
        </a:p>
      </dgm:t>
    </dgm:pt>
    <dgm:pt modelId="{04ACEEEB-96FD-4B95-9DB1-84314EC709F6}">
      <dgm:prSet/>
      <dgm:spPr/>
      <dgm:t>
        <a:bodyPr/>
        <a:lstStyle/>
        <a:p>
          <a:r>
            <a:rPr lang="en-US">
              <a:latin typeface="Calibri Light" panose="020F0302020204030204"/>
            </a:rPr>
            <a:t>Strings</a:t>
          </a:r>
          <a:endParaRPr lang="en-US"/>
        </a:p>
      </dgm:t>
    </dgm:pt>
    <dgm:pt modelId="{38DBD5DE-CD30-4864-BE87-2E08530C0CF9}" type="parTrans" cxnId="{3B1041B9-7077-4A6B-94AF-626F40673E5B}">
      <dgm:prSet/>
      <dgm:spPr/>
      <dgm:t>
        <a:bodyPr/>
        <a:lstStyle/>
        <a:p>
          <a:endParaRPr lang="en-US"/>
        </a:p>
      </dgm:t>
    </dgm:pt>
    <dgm:pt modelId="{BDDAC73D-8F76-4A81-82C1-32FFA1EAFC10}" type="sibTrans" cxnId="{3B1041B9-7077-4A6B-94AF-626F40673E5B}">
      <dgm:prSet/>
      <dgm:spPr/>
      <dgm:t>
        <a:bodyPr/>
        <a:lstStyle/>
        <a:p>
          <a:endParaRPr lang="en-US"/>
        </a:p>
      </dgm:t>
    </dgm:pt>
    <dgm:pt modelId="{50C0411B-1627-496A-8366-55A785164539}">
      <dgm:prSet/>
      <dgm:spPr/>
      <dgm:t>
        <a:bodyPr/>
        <a:lstStyle/>
        <a:p>
          <a:r>
            <a:rPr lang="en-US"/>
            <a:t>Delimeter – double quotes</a:t>
          </a:r>
        </a:p>
      </dgm:t>
    </dgm:pt>
    <dgm:pt modelId="{43FDD828-2836-471F-812A-11B2A824F265}" type="parTrans" cxnId="{5D04C1DD-DF7E-44FC-ADB3-EC4497D6D265}">
      <dgm:prSet/>
      <dgm:spPr/>
      <dgm:t>
        <a:bodyPr/>
        <a:lstStyle/>
        <a:p>
          <a:endParaRPr lang="en-US"/>
        </a:p>
      </dgm:t>
    </dgm:pt>
    <dgm:pt modelId="{F9E2550D-6B78-4550-9CE4-EB48B0E56D15}" type="sibTrans" cxnId="{5D04C1DD-DF7E-44FC-ADB3-EC4497D6D265}">
      <dgm:prSet/>
      <dgm:spPr/>
      <dgm:t>
        <a:bodyPr/>
        <a:lstStyle/>
        <a:p>
          <a:endParaRPr lang="en-US"/>
        </a:p>
      </dgm:t>
    </dgm:pt>
    <dgm:pt modelId="{DE5F68B2-8178-4568-8035-1B2034BDCFBB}">
      <dgm:prSet/>
      <dgm:spPr/>
      <dgm:t>
        <a:bodyPr/>
        <a:lstStyle/>
        <a:p>
          <a:r>
            <a:rPr lang="en-US"/>
            <a:t>"This is my string"</a:t>
          </a:r>
        </a:p>
      </dgm:t>
    </dgm:pt>
    <dgm:pt modelId="{E1233E31-28F8-4DB8-A799-A720AED17E57}" type="parTrans" cxnId="{72B209A6-7DED-472E-A98B-49DAC2DB1FE3}">
      <dgm:prSet/>
      <dgm:spPr/>
      <dgm:t>
        <a:bodyPr/>
        <a:lstStyle/>
        <a:p>
          <a:endParaRPr lang="en-US"/>
        </a:p>
      </dgm:t>
    </dgm:pt>
    <dgm:pt modelId="{A831299C-C3CF-40D4-9A1F-476F03612624}" type="sibTrans" cxnId="{72B209A6-7DED-472E-A98B-49DAC2DB1FE3}">
      <dgm:prSet/>
      <dgm:spPr/>
      <dgm:t>
        <a:bodyPr/>
        <a:lstStyle/>
        <a:p>
          <a:endParaRPr lang="en-US"/>
        </a:p>
      </dgm:t>
    </dgm:pt>
    <dgm:pt modelId="{2305A04D-4B25-4244-A465-3D8501EC1F90}">
      <dgm:prSet/>
      <dgm:spPr/>
      <dgm:t>
        <a:bodyPr/>
        <a:lstStyle/>
        <a:p>
          <a:r>
            <a:rPr lang="en-US"/>
            <a:t>Boolean</a:t>
          </a:r>
        </a:p>
      </dgm:t>
    </dgm:pt>
    <dgm:pt modelId="{D6F9C705-7C10-4D7A-8AFA-C2E3DE682E5B}" type="parTrans" cxnId="{604DD764-6096-471C-8C4B-E113639F66D2}">
      <dgm:prSet/>
      <dgm:spPr/>
      <dgm:t>
        <a:bodyPr/>
        <a:lstStyle/>
        <a:p>
          <a:endParaRPr lang="en-US"/>
        </a:p>
      </dgm:t>
    </dgm:pt>
    <dgm:pt modelId="{B2716F0E-02E1-48CD-A12A-82B3789C6458}" type="sibTrans" cxnId="{604DD764-6096-471C-8C4B-E113639F66D2}">
      <dgm:prSet/>
      <dgm:spPr/>
      <dgm:t>
        <a:bodyPr/>
        <a:lstStyle/>
        <a:p>
          <a:endParaRPr lang="en-US"/>
        </a:p>
      </dgm:t>
    </dgm:pt>
    <dgm:pt modelId="{EDBA0FDE-69DC-4E8C-B5FD-5E0FAD4C0D6F}">
      <dgm:prSet/>
      <dgm:spPr/>
      <dgm:t>
        <a:bodyPr/>
        <a:lstStyle/>
        <a:p>
          <a:r>
            <a:rPr lang="en-US"/>
            <a:t>true or false</a:t>
          </a:r>
        </a:p>
      </dgm:t>
    </dgm:pt>
    <dgm:pt modelId="{F71C93DA-FD8E-4114-AB49-A235A440F147}" type="parTrans" cxnId="{385D53AF-8ADB-4ABD-B38F-EF33A539E4EB}">
      <dgm:prSet/>
      <dgm:spPr/>
      <dgm:t>
        <a:bodyPr/>
        <a:lstStyle/>
        <a:p>
          <a:endParaRPr lang="en-US"/>
        </a:p>
      </dgm:t>
    </dgm:pt>
    <dgm:pt modelId="{9410165B-8B08-415F-854B-BEBFC7BE9DA6}" type="sibTrans" cxnId="{385D53AF-8ADB-4ABD-B38F-EF33A539E4EB}">
      <dgm:prSet/>
      <dgm:spPr/>
      <dgm:t>
        <a:bodyPr/>
        <a:lstStyle/>
        <a:p>
          <a:endParaRPr lang="en-US"/>
        </a:p>
      </dgm:t>
    </dgm:pt>
    <dgm:pt modelId="{B7F43701-F1A9-4200-8507-515448C892A8}">
      <dgm:prSet/>
      <dgm:spPr/>
      <dgm:t>
        <a:bodyPr/>
        <a:lstStyle/>
        <a:p>
          <a:r>
            <a:rPr lang="en-US"/>
            <a:t>bool continue = true;</a:t>
          </a:r>
        </a:p>
      </dgm:t>
    </dgm:pt>
    <dgm:pt modelId="{6A4A7952-5060-4F90-B792-3993FC13487C}" type="parTrans" cxnId="{8FF8BC75-8D73-4815-85D2-76D0AE0437B0}">
      <dgm:prSet/>
      <dgm:spPr/>
      <dgm:t>
        <a:bodyPr/>
        <a:lstStyle/>
        <a:p>
          <a:endParaRPr lang="en-US"/>
        </a:p>
      </dgm:t>
    </dgm:pt>
    <dgm:pt modelId="{70B96369-0481-41E3-A597-7A1B1D2E3E85}" type="sibTrans" cxnId="{8FF8BC75-8D73-4815-85D2-76D0AE0437B0}">
      <dgm:prSet/>
      <dgm:spPr/>
      <dgm:t>
        <a:bodyPr/>
        <a:lstStyle/>
        <a:p>
          <a:endParaRPr lang="en-US"/>
        </a:p>
      </dgm:t>
    </dgm:pt>
    <dgm:pt modelId="{1CBE5E39-9076-4EBC-9996-2F4AEE458EF1}" type="pres">
      <dgm:prSet presAssocID="{1411E93E-5749-4FB0-AF54-1A749AF0AA28}" presName="linear" presStyleCnt="0">
        <dgm:presLayoutVars>
          <dgm:animLvl val="lvl"/>
          <dgm:resizeHandles val="exact"/>
        </dgm:presLayoutVars>
      </dgm:prSet>
      <dgm:spPr/>
    </dgm:pt>
    <dgm:pt modelId="{835D8206-D390-493D-AA1C-6B48EA2E97F0}" type="pres">
      <dgm:prSet presAssocID="{AAFABE5F-E9F7-4811-85B5-4014E0C437D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DBF572F-8F12-48B9-8BEE-05D6C66090C9}" type="pres">
      <dgm:prSet presAssocID="{AAFABE5F-E9F7-4811-85B5-4014E0C437D6}" presName="childText" presStyleLbl="revTx" presStyleIdx="0" presStyleCnt="4">
        <dgm:presLayoutVars>
          <dgm:bulletEnabled val="1"/>
        </dgm:presLayoutVars>
      </dgm:prSet>
      <dgm:spPr/>
    </dgm:pt>
    <dgm:pt modelId="{E2851E39-3406-4097-9B9B-A04485EBD078}" type="pres">
      <dgm:prSet presAssocID="{CC235CD4-50DB-4D62-8C77-1D4BC1CCF38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FE8990D-D95A-4C64-8FB2-C8DC36979762}" type="pres">
      <dgm:prSet presAssocID="{CC235CD4-50DB-4D62-8C77-1D4BC1CCF389}" presName="childText" presStyleLbl="revTx" presStyleIdx="1" presStyleCnt="4">
        <dgm:presLayoutVars>
          <dgm:bulletEnabled val="1"/>
        </dgm:presLayoutVars>
      </dgm:prSet>
      <dgm:spPr/>
    </dgm:pt>
    <dgm:pt modelId="{327FB981-0029-409B-90EA-026F61B7583B}" type="pres">
      <dgm:prSet presAssocID="{04ACEEEB-96FD-4B95-9DB1-84314EC709F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C1C6BAB-CC3F-440C-89AF-1F480891776A}" type="pres">
      <dgm:prSet presAssocID="{04ACEEEB-96FD-4B95-9DB1-84314EC709F6}" presName="childText" presStyleLbl="revTx" presStyleIdx="2" presStyleCnt="4">
        <dgm:presLayoutVars>
          <dgm:bulletEnabled val="1"/>
        </dgm:presLayoutVars>
      </dgm:prSet>
      <dgm:spPr/>
    </dgm:pt>
    <dgm:pt modelId="{C426F194-44EB-4F6B-B995-B8DF3AE55616}" type="pres">
      <dgm:prSet presAssocID="{2305A04D-4B25-4244-A465-3D8501EC1F9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985305E-A00B-4A71-B0AA-16AECA61C90F}" type="pres">
      <dgm:prSet presAssocID="{2305A04D-4B25-4244-A465-3D8501EC1F90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7E949F01-FF69-4445-B3AD-B10BB073FC27}" srcId="{CC235CD4-50DB-4D62-8C77-1D4BC1CCF389}" destId="{0691438E-8828-41FE-B1C9-615C86DFC43B}" srcOrd="1" destOrd="0" parTransId="{16F2F3DE-906B-423B-8A6A-15267CE02A5E}" sibTransId="{950DD94F-211F-49F2-A26E-57DA12514F22}"/>
    <dgm:cxn modelId="{6B412711-79BF-4858-98ED-36AAD4BB2C56}" type="presOf" srcId="{0691438E-8828-41FE-B1C9-615C86DFC43B}" destId="{DFE8990D-D95A-4C64-8FB2-C8DC36979762}" srcOrd="0" destOrd="1" presId="urn:microsoft.com/office/officeart/2005/8/layout/vList2"/>
    <dgm:cxn modelId="{D8029360-2C6B-4468-83F9-93051253936E}" type="presOf" srcId="{120063F8-82F6-4E00-9715-50AB70BB5540}" destId="{EDBF572F-8F12-48B9-8BEE-05D6C66090C9}" srcOrd="0" destOrd="0" presId="urn:microsoft.com/office/officeart/2005/8/layout/vList2"/>
    <dgm:cxn modelId="{604DD764-6096-471C-8C4B-E113639F66D2}" srcId="{1411E93E-5749-4FB0-AF54-1A749AF0AA28}" destId="{2305A04D-4B25-4244-A465-3D8501EC1F90}" srcOrd="3" destOrd="0" parTransId="{D6F9C705-7C10-4D7A-8AFA-C2E3DE682E5B}" sibTransId="{B2716F0E-02E1-48CD-A12A-82B3789C6458}"/>
    <dgm:cxn modelId="{8FC64168-FBAF-42F1-99E1-19ED7AE299FE}" type="presOf" srcId="{50C0411B-1627-496A-8366-55A785164539}" destId="{0C1C6BAB-CC3F-440C-89AF-1F480891776A}" srcOrd="0" destOrd="0" presId="urn:microsoft.com/office/officeart/2005/8/layout/vList2"/>
    <dgm:cxn modelId="{5ED03669-3652-4609-9A22-C4BF029D3D03}" srcId="{1411E93E-5749-4FB0-AF54-1A749AF0AA28}" destId="{CC235CD4-50DB-4D62-8C77-1D4BC1CCF389}" srcOrd="1" destOrd="0" parTransId="{E906DE79-DFCF-464D-B807-95FD94B58961}" sibTransId="{A5FDF276-70D8-4055-A43B-402D994241C1}"/>
    <dgm:cxn modelId="{8D31A36B-864B-4D90-B0F2-BBF31E9EE0AE}" type="presOf" srcId="{BE045E61-5308-4891-97AA-D7A6D33A244D}" destId="{DFE8990D-D95A-4C64-8FB2-C8DC36979762}" srcOrd="0" destOrd="3" presId="urn:microsoft.com/office/officeart/2005/8/layout/vList2"/>
    <dgm:cxn modelId="{D1C7D64C-9B68-4D1D-9E75-ABBE33C726B4}" srcId="{BE045E61-5308-4891-97AA-D7A6D33A244D}" destId="{0BADE5B1-29D3-45B4-909D-45985D35F2FF}" srcOrd="0" destOrd="0" parTransId="{B7C6C05C-B8C9-4C44-A053-115DFE4B6C40}" sibTransId="{F52E7AC5-034C-4641-B674-A689253D0C30}"/>
    <dgm:cxn modelId="{FFB96254-5277-4AFA-BDD3-228698C2BF97}" srcId="{1411E93E-5749-4FB0-AF54-1A749AF0AA28}" destId="{AAFABE5F-E9F7-4811-85B5-4014E0C437D6}" srcOrd="0" destOrd="0" parTransId="{11CA04CA-43D2-435C-88B5-A2ADCB026E2B}" sibTransId="{C88AD647-331E-4BEC-9423-0FECA8A85D44}"/>
    <dgm:cxn modelId="{8FF8BC75-8D73-4815-85D2-76D0AE0437B0}" srcId="{EDBA0FDE-69DC-4E8C-B5FD-5E0FAD4C0D6F}" destId="{B7F43701-F1A9-4200-8507-515448C892A8}" srcOrd="0" destOrd="0" parTransId="{6A4A7952-5060-4F90-B792-3993FC13487C}" sibTransId="{70B96369-0481-41E3-A597-7A1B1D2E3E85}"/>
    <dgm:cxn modelId="{4DD77F7F-21F1-418E-A0AA-44447D7E0C68}" type="presOf" srcId="{CC235CD4-50DB-4D62-8C77-1D4BC1CCF389}" destId="{E2851E39-3406-4097-9B9B-A04485EBD078}" srcOrd="0" destOrd="0" presId="urn:microsoft.com/office/officeart/2005/8/layout/vList2"/>
    <dgm:cxn modelId="{67F55D8A-9F12-4F4B-B69A-EC83FF1EEBBD}" type="presOf" srcId="{0BADE5B1-29D3-45B4-909D-45985D35F2FF}" destId="{DFE8990D-D95A-4C64-8FB2-C8DC36979762}" srcOrd="0" destOrd="4" presId="urn:microsoft.com/office/officeart/2005/8/layout/vList2"/>
    <dgm:cxn modelId="{0D99C996-17CA-4FD1-8D3C-342C85D14FF8}" type="presOf" srcId="{2305A04D-4B25-4244-A465-3D8501EC1F90}" destId="{C426F194-44EB-4F6B-B995-B8DF3AE55616}" srcOrd="0" destOrd="0" presId="urn:microsoft.com/office/officeart/2005/8/layout/vList2"/>
    <dgm:cxn modelId="{72B209A6-7DED-472E-A98B-49DAC2DB1FE3}" srcId="{04ACEEEB-96FD-4B95-9DB1-84314EC709F6}" destId="{DE5F68B2-8178-4568-8035-1B2034BDCFBB}" srcOrd="1" destOrd="0" parTransId="{E1233E31-28F8-4DB8-A799-A720AED17E57}" sibTransId="{A831299C-C3CF-40D4-9A1F-476F03612624}"/>
    <dgm:cxn modelId="{CBD049A9-9480-4F71-B9C7-7924BCC5409C}" type="presOf" srcId="{B7F43701-F1A9-4200-8507-515448C892A8}" destId="{7985305E-A00B-4A71-B0AA-16AECA61C90F}" srcOrd="0" destOrd="1" presId="urn:microsoft.com/office/officeart/2005/8/layout/vList2"/>
    <dgm:cxn modelId="{9B3A72AB-37F6-46F5-A387-2CA4D75D8F21}" srcId="{CC235CD4-50DB-4D62-8C77-1D4BC1CCF389}" destId="{BE045E61-5308-4891-97AA-D7A6D33A244D}" srcOrd="2" destOrd="0" parTransId="{6437EA66-95E1-4C08-9CA6-4B871A09DE9B}" sibTransId="{4D06F5C3-A4CF-4C8A-949B-F23DE3C4912C}"/>
    <dgm:cxn modelId="{385D53AF-8ADB-4ABD-B38F-EF33A539E4EB}" srcId="{2305A04D-4B25-4244-A465-3D8501EC1F90}" destId="{EDBA0FDE-69DC-4E8C-B5FD-5E0FAD4C0D6F}" srcOrd="0" destOrd="0" parTransId="{F71C93DA-FD8E-4114-AB49-A235A440F147}" sibTransId="{9410165B-8B08-415F-854B-BEBFC7BE9DA6}"/>
    <dgm:cxn modelId="{F5CA0CB1-4A23-438B-BA71-D37552887091}" type="presOf" srcId="{04ACEEEB-96FD-4B95-9DB1-84314EC709F6}" destId="{327FB981-0029-409B-90EA-026F61B7583B}" srcOrd="0" destOrd="0" presId="urn:microsoft.com/office/officeart/2005/8/layout/vList2"/>
    <dgm:cxn modelId="{70EAA8B6-C123-4E11-AD04-5953845BE56A}" type="presOf" srcId="{DE5F68B2-8178-4568-8035-1B2034BDCFBB}" destId="{0C1C6BAB-CC3F-440C-89AF-1F480891776A}" srcOrd="0" destOrd="1" presId="urn:microsoft.com/office/officeart/2005/8/layout/vList2"/>
    <dgm:cxn modelId="{191B36B9-FA0E-4416-B97F-ABC180F52244}" srcId="{AAFABE5F-E9F7-4811-85B5-4014E0C437D6}" destId="{120063F8-82F6-4E00-9715-50AB70BB5540}" srcOrd="0" destOrd="0" parTransId="{794DF797-8358-4965-BC67-96F36D6177AA}" sibTransId="{9B13F6B8-5BCC-42D5-AF29-AA49E1788FF4}"/>
    <dgm:cxn modelId="{3B1041B9-7077-4A6B-94AF-626F40673E5B}" srcId="{1411E93E-5749-4FB0-AF54-1A749AF0AA28}" destId="{04ACEEEB-96FD-4B95-9DB1-84314EC709F6}" srcOrd="2" destOrd="0" parTransId="{38DBD5DE-CD30-4864-BE87-2E08530C0CF9}" sibTransId="{BDDAC73D-8F76-4A81-82C1-32FFA1EAFC10}"/>
    <dgm:cxn modelId="{B7C767C3-A719-4FF6-AA29-E840BAEC5F12}" srcId="{CC235CD4-50DB-4D62-8C77-1D4BC1CCF389}" destId="{C1655356-865C-49A5-884F-2957325BE72A}" srcOrd="0" destOrd="0" parTransId="{D95CB2A3-D0BC-4544-9A35-EE63F92C41C6}" sibTransId="{137EBF8F-D97C-42D9-B3D3-9A861C3139C4}"/>
    <dgm:cxn modelId="{DCFD51D2-413E-4469-BB5C-18D97B747818}" type="presOf" srcId="{BC74D67A-BC56-4CB1-A83C-CF066660457B}" destId="{EDBF572F-8F12-48B9-8BEE-05D6C66090C9}" srcOrd="0" destOrd="1" presId="urn:microsoft.com/office/officeart/2005/8/layout/vList2"/>
    <dgm:cxn modelId="{5E6A8DDC-4FA5-4C3D-B492-BCF2C2843275}" type="presOf" srcId="{1411E93E-5749-4FB0-AF54-1A749AF0AA28}" destId="{1CBE5E39-9076-4EBC-9996-2F4AEE458EF1}" srcOrd="0" destOrd="0" presId="urn:microsoft.com/office/officeart/2005/8/layout/vList2"/>
    <dgm:cxn modelId="{3E8A41DD-CAED-4429-9814-B24FBB52439D}" srcId="{0691438E-8828-41FE-B1C9-615C86DFC43B}" destId="{F011D465-EB0B-41D7-83B8-07D38B9914BF}" srcOrd="0" destOrd="0" parTransId="{9D32EC71-47C4-45EB-8C22-5C1C24E7A224}" sibTransId="{E3131A7E-900A-4CD9-915A-FB3DC87C0FAA}"/>
    <dgm:cxn modelId="{5D04C1DD-DF7E-44FC-ADB3-EC4497D6D265}" srcId="{04ACEEEB-96FD-4B95-9DB1-84314EC709F6}" destId="{50C0411B-1627-496A-8366-55A785164539}" srcOrd="0" destOrd="0" parTransId="{43FDD828-2836-471F-812A-11B2A824F265}" sibTransId="{F9E2550D-6B78-4550-9CE4-EB48B0E56D15}"/>
    <dgm:cxn modelId="{51C559E8-E788-417B-8106-DB0F39528608}" type="presOf" srcId="{EDBA0FDE-69DC-4E8C-B5FD-5E0FAD4C0D6F}" destId="{7985305E-A00B-4A71-B0AA-16AECA61C90F}" srcOrd="0" destOrd="0" presId="urn:microsoft.com/office/officeart/2005/8/layout/vList2"/>
    <dgm:cxn modelId="{52311AEC-BDAA-43F3-A0CC-C9C9353CF21C}" type="presOf" srcId="{F011D465-EB0B-41D7-83B8-07D38B9914BF}" destId="{DFE8990D-D95A-4C64-8FB2-C8DC36979762}" srcOrd="0" destOrd="2" presId="urn:microsoft.com/office/officeart/2005/8/layout/vList2"/>
    <dgm:cxn modelId="{07573EF2-3BE3-4653-A2DB-69F3FF772C2C}" srcId="{AAFABE5F-E9F7-4811-85B5-4014E0C437D6}" destId="{BC74D67A-BC56-4CB1-A83C-CF066660457B}" srcOrd="1" destOrd="0" parTransId="{0D4FEC2A-444B-4BFD-93FF-31FF353B7FAE}" sibTransId="{0902CF22-EC9B-4D5A-AB1A-B51D0C636600}"/>
    <dgm:cxn modelId="{A4E276F6-2B8E-401C-A8E6-D9A0874708A0}" type="presOf" srcId="{C1655356-865C-49A5-884F-2957325BE72A}" destId="{DFE8990D-D95A-4C64-8FB2-C8DC36979762}" srcOrd="0" destOrd="0" presId="urn:microsoft.com/office/officeart/2005/8/layout/vList2"/>
    <dgm:cxn modelId="{C4B778FB-1130-446F-985B-BA8CC71612B6}" type="presOf" srcId="{AAFABE5F-E9F7-4811-85B5-4014E0C437D6}" destId="{835D8206-D390-493D-AA1C-6B48EA2E97F0}" srcOrd="0" destOrd="0" presId="urn:microsoft.com/office/officeart/2005/8/layout/vList2"/>
    <dgm:cxn modelId="{DD15885E-0669-4D7D-B503-391B2655BF4A}" type="presParOf" srcId="{1CBE5E39-9076-4EBC-9996-2F4AEE458EF1}" destId="{835D8206-D390-493D-AA1C-6B48EA2E97F0}" srcOrd="0" destOrd="0" presId="urn:microsoft.com/office/officeart/2005/8/layout/vList2"/>
    <dgm:cxn modelId="{855F10A6-7B8F-43BC-889E-6A2DD0E670BE}" type="presParOf" srcId="{1CBE5E39-9076-4EBC-9996-2F4AEE458EF1}" destId="{EDBF572F-8F12-48B9-8BEE-05D6C66090C9}" srcOrd="1" destOrd="0" presId="urn:microsoft.com/office/officeart/2005/8/layout/vList2"/>
    <dgm:cxn modelId="{2745D354-41B9-4551-8425-7289B2C877EC}" type="presParOf" srcId="{1CBE5E39-9076-4EBC-9996-2F4AEE458EF1}" destId="{E2851E39-3406-4097-9B9B-A04485EBD078}" srcOrd="2" destOrd="0" presId="urn:microsoft.com/office/officeart/2005/8/layout/vList2"/>
    <dgm:cxn modelId="{95599925-1C00-4A86-ABCA-E08A43FBC019}" type="presParOf" srcId="{1CBE5E39-9076-4EBC-9996-2F4AEE458EF1}" destId="{DFE8990D-D95A-4C64-8FB2-C8DC36979762}" srcOrd="3" destOrd="0" presId="urn:microsoft.com/office/officeart/2005/8/layout/vList2"/>
    <dgm:cxn modelId="{D1249EAA-E522-4CFE-B9BD-40D8DEC59787}" type="presParOf" srcId="{1CBE5E39-9076-4EBC-9996-2F4AEE458EF1}" destId="{327FB981-0029-409B-90EA-026F61B7583B}" srcOrd="4" destOrd="0" presId="urn:microsoft.com/office/officeart/2005/8/layout/vList2"/>
    <dgm:cxn modelId="{1F760A2F-4D68-4A24-8F1C-9AD1775D7CCE}" type="presParOf" srcId="{1CBE5E39-9076-4EBC-9996-2F4AEE458EF1}" destId="{0C1C6BAB-CC3F-440C-89AF-1F480891776A}" srcOrd="5" destOrd="0" presId="urn:microsoft.com/office/officeart/2005/8/layout/vList2"/>
    <dgm:cxn modelId="{3D3D9247-550E-40CF-921C-3CD70DFC7598}" type="presParOf" srcId="{1CBE5E39-9076-4EBC-9996-2F4AEE458EF1}" destId="{C426F194-44EB-4F6B-B995-B8DF3AE55616}" srcOrd="6" destOrd="0" presId="urn:microsoft.com/office/officeart/2005/8/layout/vList2"/>
    <dgm:cxn modelId="{574D1E9F-C83A-4539-BD7D-6E6E91FFEBD1}" type="presParOf" srcId="{1CBE5E39-9076-4EBC-9996-2F4AEE458EF1}" destId="{7985305E-A00B-4A71-B0AA-16AECA61C90F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D8206-D390-493D-AA1C-6B48EA2E97F0}">
      <dsp:nvSpPr>
        <dsp:cNvPr id="0" name=""/>
        <dsp:cNvSpPr/>
      </dsp:nvSpPr>
      <dsp:spPr>
        <a:xfrm>
          <a:off x="0" y="125442"/>
          <a:ext cx="6513603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alibri Light" panose="020F0302020204030204"/>
            </a:rPr>
            <a:t>Numbers</a:t>
          </a:r>
          <a:endParaRPr lang="en-US" sz="2300" kern="1200"/>
        </a:p>
      </dsp:txBody>
      <dsp:txXfrm>
        <a:off x="26930" y="152372"/>
        <a:ext cx="6459743" cy="497795"/>
      </dsp:txXfrm>
    </dsp:sp>
    <dsp:sp modelId="{EDBF572F-8F12-48B9-8BEE-05D6C66090C9}">
      <dsp:nvSpPr>
        <dsp:cNvPr id="0" name=""/>
        <dsp:cNvSpPr/>
      </dsp:nvSpPr>
      <dsp:spPr>
        <a:xfrm>
          <a:off x="0" y="677097"/>
          <a:ext cx="6513603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Integers:  5 or –17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Floats: 0.325 or 250.36 or –17.145</a:t>
          </a:r>
        </a:p>
      </dsp:txBody>
      <dsp:txXfrm>
        <a:off x="0" y="677097"/>
        <a:ext cx="6513603" cy="618930"/>
      </dsp:txXfrm>
    </dsp:sp>
    <dsp:sp modelId="{E2851E39-3406-4097-9B9B-A04485EBD078}">
      <dsp:nvSpPr>
        <dsp:cNvPr id="0" name=""/>
        <dsp:cNvSpPr/>
      </dsp:nvSpPr>
      <dsp:spPr>
        <a:xfrm>
          <a:off x="0" y="1296027"/>
          <a:ext cx="6513603" cy="55165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alibri Light" panose="020F0302020204030204"/>
            </a:rPr>
            <a:t>Characters</a:t>
          </a:r>
          <a:endParaRPr lang="en-US" sz="2300" kern="1200"/>
        </a:p>
      </dsp:txBody>
      <dsp:txXfrm>
        <a:off x="26930" y="1322957"/>
        <a:ext cx="6459743" cy="497795"/>
      </dsp:txXfrm>
    </dsp:sp>
    <dsp:sp modelId="{DFE8990D-D95A-4C64-8FB2-C8DC36979762}">
      <dsp:nvSpPr>
        <dsp:cNvPr id="0" name=""/>
        <dsp:cNvSpPr/>
      </dsp:nvSpPr>
      <dsp:spPr>
        <a:xfrm>
          <a:off x="0" y="1847683"/>
          <a:ext cx="6513603" cy="1571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Delimeter – signle quotes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'A' is ASCII decimal value 65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char letter = 'A';   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Same as: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char letter = 65;</a:t>
          </a:r>
        </a:p>
      </dsp:txBody>
      <dsp:txXfrm>
        <a:off x="0" y="1847683"/>
        <a:ext cx="6513603" cy="1571130"/>
      </dsp:txXfrm>
    </dsp:sp>
    <dsp:sp modelId="{327FB981-0029-409B-90EA-026F61B7583B}">
      <dsp:nvSpPr>
        <dsp:cNvPr id="0" name=""/>
        <dsp:cNvSpPr/>
      </dsp:nvSpPr>
      <dsp:spPr>
        <a:xfrm>
          <a:off x="0" y="3418813"/>
          <a:ext cx="6513603" cy="55165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alibri Light" panose="020F0302020204030204"/>
            </a:rPr>
            <a:t>Strings</a:t>
          </a:r>
          <a:endParaRPr lang="en-US" sz="2300" kern="1200"/>
        </a:p>
      </dsp:txBody>
      <dsp:txXfrm>
        <a:off x="26930" y="3445743"/>
        <a:ext cx="6459743" cy="497795"/>
      </dsp:txXfrm>
    </dsp:sp>
    <dsp:sp modelId="{0C1C6BAB-CC3F-440C-89AF-1F480891776A}">
      <dsp:nvSpPr>
        <dsp:cNvPr id="0" name=""/>
        <dsp:cNvSpPr/>
      </dsp:nvSpPr>
      <dsp:spPr>
        <a:xfrm>
          <a:off x="0" y="3970468"/>
          <a:ext cx="6513603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Delimeter – double quotes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"This is my string"</a:t>
          </a:r>
        </a:p>
      </dsp:txBody>
      <dsp:txXfrm>
        <a:off x="0" y="3970468"/>
        <a:ext cx="6513603" cy="618930"/>
      </dsp:txXfrm>
    </dsp:sp>
    <dsp:sp modelId="{C426F194-44EB-4F6B-B995-B8DF3AE55616}">
      <dsp:nvSpPr>
        <dsp:cNvPr id="0" name=""/>
        <dsp:cNvSpPr/>
      </dsp:nvSpPr>
      <dsp:spPr>
        <a:xfrm>
          <a:off x="0" y="4589398"/>
          <a:ext cx="6513603" cy="55165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Boolean</a:t>
          </a:r>
        </a:p>
      </dsp:txBody>
      <dsp:txXfrm>
        <a:off x="26930" y="4616328"/>
        <a:ext cx="6459743" cy="497795"/>
      </dsp:txXfrm>
    </dsp:sp>
    <dsp:sp modelId="{7985305E-A00B-4A71-B0AA-16AECA61C90F}">
      <dsp:nvSpPr>
        <dsp:cNvPr id="0" name=""/>
        <dsp:cNvSpPr/>
      </dsp:nvSpPr>
      <dsp:spPr>
        <a:xfrm>
          <a:off x="0" y="5141053"/>
          <a:ext cx="6513603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true or false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bool continue = true;</a:t>
          </a:r>
        </a:p>
      </dsp:txBody>
      <dsp:txXfrm>
        <a:off x="0" y="5141053"/>
        <a:ext cx="6513603" cy="618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  <a:cs typeface="Calibri Light"/>
              </a:rPr>
              <a:t>Data Declarations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cs typeface="Calibri"/>
              </a:rPr>
              <a:t>Defining variables and assigning values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text, computer, sign&#10;&#10;Description generated with very high confidence">
            <a:extLst>
              <a:ext uri="{FF2B5EF4-FFF2-40B4-BE49-F238E27FC236}">
                <a16:creationId xmlns:a16="http://schemas.microsoft.com/office/drawing/2014/main" id="{39AF5858-5553-49D4-A4AD-962E37FA9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86CB-E101-4699-8328-6ED9A6FF4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Objectives</a:t>
            </a:r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8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E6F73ECF-E7AB-4145-B535-90350A4F4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3" y="2163629"/>
            <a:ext cx="3835488" cy="5945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6D643-E165-49D5-B24E-37317E161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cs typeface="Calibri"/>
              </a:rPr>
              <a:t>Data declaration syntax</a:t>
            </a:r>
          </a:p>
          <a:p>
            <a:r>
              <a:rPr lang="en-US" sz="1800" dirty="0">
                <a:cs typeface="Calibri"/>
              </a:rPr>
              <a:t>Primitive data types</a:t>
            </a:r>
          </a:p>
          <a:p>
            <a:r>
              <a:rPr lang="en-US" sz="1800" dirty="0">
                <a:ea typeface="+mn-lt"/>
                <a:cs typeface="+mn-lt"/>
              </a:rPr>
              <a:t>Literals</a:t>
            </a:r>
          </a:p>
          <a:p>
            <a:r>
              <a:rPr lang="en-US" sz="1800" dirty="0">
                <a:cs typeface="Calibri"/>
              </a:rPr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3784342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AC834-899A-4495-AFB9-577A267E7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Data Declaration Syntax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F5BC7-2CC2-43EA-883A-43F5B34F3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400" dirty="0">
                <a:cs typeface="Calibri"/>
              </a:rPr>
              <a:t>Type – data type</a:t>
            </a:r>
          </a:p>
          <a:p>
            <a:pPr lvl="1"/>
            <a:r>
              <a:rPr lang="en-US" sz="1400" dirty="0">
                <a:cs typeface="Calibri"/>
              </a:rPr>
              <a:t>Primitives – int, float, double, bool, char</a:t>
            </a:r>
          </a:p>
          <a:p>
            <a:pPr lvl="1"/>
            <a:r>
              <a:rPr lang="en-US" sz="1400" dirty="0">
                <a:cs typeface="Calibri"/>
              </a:rPr>
              <a:t>Simple – string, arrays and structures</a:t>
            </a:r>
          </a:p>
          <a:p>
            <a:pPr lvl="1"/>
            <a:r>
              <a:rPr lang="en-US" sz="1400" dirty="0">
                <a:cs typeface="Calibri"/>
              </a:rPr>
              <a:t>Complex – system and user defined class objects</a:t>
            </a:r>
          </a:p>
          <a:p>
            <a:r>
              <a:rPr lang="en-US" sz="1400" dirty="0">
                <a:cs typeface="Calibri"/>
              </a:rPr>
              <a:t>Identifier – variable name</a:t>
            </a:r>
          </a:p>
          <a:p>
            <a:pPr lvl="1"/>
            <a:r>
              <a:rPr lang="en-US" sz="1400" dirty="0">
                <a:cs typeface="Calibri"/>
              </a:rPr>
              <a:t>1-255 characters</a:t>
            </a:r>
          </a:p>
          <a:p>
            <a:pPr lvl="1"/>
            <a:r>
              <a:rPr lang="en-US" sz="1400" dirty="0">
                <a:cs typeface="Calibri"/>
              </a:rPr>
              <a:t>Must begin with alpha or underscore "_"</a:t>
            </a:r>
          </a:p>
          <a:p>
            <a:pPr lvl="1"/>
            <a:r>
              <a:rPr lang="en-US" sz="1400" dirty="0">
                <a:cs typeface="Calibri"/>
              </a:rPr>
              <a:t>May only contain alpha, numbers and underscore</a:t>
            </a:r>
          </a:p>
          <a:p>
            <a:pPr lvl="1"/>
            <a:r>
              <a:rPr lang="en-US" sz="1400" dirty="0">
                <a:cs typeface="Calibri"/>
              </a:rPr>
              <a:t>Are case sensitive</a:t>
            </a:r>
          </a:p>
          <a:p>
            <a:pPr lvl="1"/>
            <a:r>
              <a:rPr lang="en-US" sz="1400" dirty="0">
                <a:cs typeface="Calibri"/>
              </a:rPr>
              <a:t>May not be C++ reserved words</a:t>
            </a:r>
          </a:p>
          <a:p>
            <a:r>
              <a:rPr lang="en-US" sz="1400" dirty="0">
                <a:cs typeface="Calibri"/>
              </a:rPr>
              <a:t>Assignment – optional expression that results in a constant value of the defined data type *</a:t>
            </a:r>
            <a:endParaRPr lang="en-US" dirty="0"/>
          </a:p>
          <a:p>
            <a:r>
              <a:rPr lang="en-US" sz="1400" dirty="0">
                <a:cs typeface="Calibri"/>
              </a:rPr>
              <a:t>Constant – optional prefix that makes the variable immutable </a:t>
            </a:r>
          </a:p>
          <a:p>
            <a:pPr lvl="1"/>
            <a:r>
              <a:rPr lang="en-US" sz="1100" dirty="0">
                <a:cs typeface="Calibri"/>
              </a:rPr>
              <a:t>*Assignment is required for constants</a:t>
            </a:r>
            <a:endParaRPr lang="en-US" sz="1100" dirty="0">
              <a:ea typeface="+mn-lt"/>
              <a:cs typeface="+mn-lt"/>
            </a:endParaRPr>
          </a:p>
          <a:p>
            <a:endParaRPr lang="en-US" sz="1400" dirty="0">
              <a:cs typeface="Calibri"/>
            </a:endParaRPr>
          </a:p>
          <a:p>
            <a:pPr marL="0" indent="0">
              <a:buNone/>
            </a:pPr>
            <a:endParaRPr lang="en-US" sz="1400" dirty="0">
              <a:cs typeface="Calibri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83E72-9EE1-4F69-9D43-961EFFBF0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endParaRPr lang="en-US" sz="18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800" dirty="0">
                <a:cs typeface="Calibri" panose="020F0502020204030204"/>
              </a:rPr>
              <a:t>[const] type </a:t>
            </a:r>
            <a:r>
              <a:rPr lang="en-US" sz="1800" i="1" dirty="0">
                <a:cs typeface="Calibri" panose="020F0502020204030204"/>
              </a:rPr>
              <a:t>identifier</a:t>
            </a:r>
            <a:r>
              <a:rPr lang="en-US" sz="1800" dirty="0">
                <a:cs typeface="Calibri" panose="020F0502020204030204"/>
              </a:rPr>
              <a:t> [ = value];</a:t>
            </a:r>
            <a:endParaRPr lang="en-US" dirty="0"/>
          </a:p>
          <a:p>
            <a:pPr marL="0" indent="0">
              <a:buNone/>
            </a:pPr>
            <a:endParaRPr lang="en-US" sz="1800" dirty="0">
              <a:cs typeface="Calibri" panose="020F0502020204030204"/>
            </a:endParaRPr>
          </a:p>
          <a:p>
            <a:pPr marL="0" indent="0">
              <a:buNone/>
            </a:pPr>
            <a:endParaRPr lang="en-US" sz="1400" dirty="0">
              <a:cs typeface="Calibri" panose="020F0502020204030204"/>
            </a:endParaRPr>
          </a:p>
          <a:p>
            <a:pPr marL="0" indent="0">
              <a:buNone/>
            </a:pPr>
            <a:endParaRPr lang="en-US" sz="14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400" dirty="0">
                <a:cs typeface="Calibri" panose="020F0502020204030204"/>
              </a:rPr>
              <a:t>int subtotal;</a:t>
            </a:r>
            <a:endParaRPr lang="en-US" dirty="0"/>
          </a:p>
          <a:p>
            <a:pPr marL="0" indent="0">
              <a:buNone/>
            </a:pPr>
            <a:r>
              <a:rPr lang="en-US" sz="1400" dirty="0">
                <a:cs typeface="Calibri" panose="020F0502020204030204"/>
              </a:rPr>
              <a:t>string </a:t>
            </a:r>
            <a:r>
              <a:rPr lang="en-US" sz="1400" dirty="0" err="1">
                <a:cs typeface="Calibri" panose="020F0502020204030204"/>
              </a:rPr>
              <a:t>stuFirstName</a:t>
            </a:r>
            <a:r>
              <a:rPr lang="en-US" sz="1400" dirty="0">
                <a:cs typeface="Calibri" panose="020F0502020204030204"/>
              </a:rPr>
              <a:t> = "John";</a:t>
            </a:r>
          </a:p>
          <a:p>
            <a:pPr marL="0" indent="0">
              <a:buNone/>
            </a:pPr>
            <a:r>
              <a:rPr lang="en-US" sz="1400" dirty="0">
                <a:cs typeface="Calibri" panose="020F0502020204030204"/>
              </a:rPr>
              <a:t>const int REFRESH_RATE = 60;</a:t>
            </a:r>
          </a:p>
          <a:p>
            <a:pPr marL="0" indent="0">
              <a:buNone/>
            </a:pPr>
            <a:endParaRPr lang="en-US" sz="2000" dirty="0">
              <a:cs typeface="Calibri" panose="020F0502020204030204"/>
            </a:endParaRPr>
          </a:p>
          <a:p>
            <a:pPr marL="0" indent="0">
              <a:buNone/>
            </a:pPr>
            <a:endParaRPr lang="en-US" sz="2000" dirty="0"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7EC6B-93B8-4579-8EA9-6EF388CF56C0}"/>
              </a:ext>
            </a:extLst>
          </p:cNvPr>
          <p:cNvSpPr txBox="1"/>
          <p:nvPr/>
        </p:nvSpPr>
        <p:spPr>
          <a:xfrm>
            <a:off x="8175812" y="5298141"/>
            <a:ext cx="3603811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200"/>
              <a:t>Use meanigful names for identifiers</a:t>
            </a:r>
            <a:endParaRPr lang="en-US" sz="12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200"/>
              <a:t>Identifiers should be spelled out or shortend using well known or understandable abbreviations </a:t>
            </a:r>
            <a:endParaRPr lang="en-US" sz="12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200">
                <a:cs typeface="Calibri"/>
              </a:rPr>
              <a:t>Use Lower Camel Case for variables</a:t>
            </a:r>
          </a:p>
          <a:p>
            <a:pPr marL="285750" indent="-285750">
              <a:buFont typeface="Arial"/>
              <a:buChar char="•"/>
            </a:pPr>
            <a:r>
              <a:rPr lang="en-US" sz="1200">
                <a:cs typeface="Calibri"/>
              </a:rPr>
              <a:t>Use all upper case with underscores for constants</a:t>
            </a:r>
            <a:endParaRPr lang="en-US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747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2AC420E-F79A-4FB7-8013-94B1E8B63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90539-22BF-412E-9B74-A72FB2CF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Primitive Data Types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E8872B6-836E-4281-A971-D133C6187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0B655FA0-F08E-419A-83F5-23E3ADA5A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AD8E9261-7E3D-4B22-9B39-8CC1D4F43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632485D7-A2AD-470C-BD26-EABCF63F9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22BD4173-4E70-447E-9DFE-F4E5CB830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037F912F-356C-4A91-B15E-7A1D626E6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49B3E584-4770-448C-AEA7-2CEE9F85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BB0DAED8-C4B6-4A57-9196-B11759865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72B27AFA-86A5-4FB9-9FE1-33E25039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655899FB-5538-4E4C-B95A-D3BA49BB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885694C0-F226-4392-885A-1056B163F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483E3282-BB58-46D8-BB45-F7F2DBCC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402E8DFE-1141-4DAF-AB0C-A74CC0EFD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B261BAA8-8B84-4751-80F6-9153C68F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10FB8389-B4B0-4276-A6EB-553593773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7E496AA7-168D-4B53-A954-31C3A61C2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E0223324-6476-4A1F-B26F-77CB4E5A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81E2E8B6-2216-47C5-A3C2-1DBAD819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9A0ABF1C-7928-4DD3-B9A6-6B599599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8D1F42DA-9F6E-477D-B3BB-92EC089D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9457FA40-677B-4BAA-BF89-253A485D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85078-7C37-45A2-A43C-9311DE1D1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101" y="521207"/>
            <a:ext cx="4496426" cy="59577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dirty="0">
                <a:cs typeface="Calibri"/>
              </a:rPr>
              <a:t>What does a data type provide:</a:t>
            </a:r>
          </a:p>
          <a:p>
            <a:pPr lvl="1"/>
            <a:r>
              <a:rPr lang="en-US" sz="1700" dirty="0">
                <a:cs typeface="Calibri"/>
              </a:rPr>
              <a:t>Storage size</a:t>
            </a:r>
          </a:p>
          <a:p>
            <a:pPr lvl="1"/>
            <a:r>
              <a:rPr lang="en-US" sz="1700" dirty="0">
                <a:cs typeface="Calibri"/>
              </a:rPr>
              <a:t>Value types</a:t>
            </a:r>
          </a:p>
          <a:p>
            <a:pPr lvl="1"/>
            <a:r>
              <a:rPr lang="en-US" sz="1700" dirty="0">
                <a:cs typeface="Calibri"/>
              </a:rPr>
              <a:t>Value conversion, truncation, promotion</a:t>
            </a:r>
          </a:p>
          <a:p>
            <a:r>
              <a:rPr lang="en-US" sz="1700" dirty="0">
                <a:cs typeface="Calibri"/>
              </a:rPr>
              <a:t>Number types:</a:t>
            </a:r>
          </a:p>
          <a:p>
            <a:pPr lvl="1"/>
            <a:r>
              <a:rPr lang="en-US" sz="1700" dirty="0">
                <a:cs typeface="Calibri"/>
              </a:rPr>
              <a:t>int, short, long – whole integer numbers</a:t>
            </a:r>
          </a:p>
          <a:p>
            <a:pPr lvl="1"/>
            <a:r>
              <a:rPr lang="en-US" sz="1700" dirty="0">
                <a:cs typeface="Calibri"/>
              </a:rPr>
              <a:t>float, double – real numbers</a:t>
            </a:r>
          </a:p>
          <a:p>
            <a:r>
              <a:rPr lang="en-US" sz="1700" dirty="0">
                <a:cs typeface="Calibri"/>
              </a:rPr>
              <a:t>Character types:</a:t>
            </a:r>
          </a:p>
          <a:p>
            <a:pPr lvl="1"/>
            <a:r>
              <a:rPr lang="en-US" sz="1700" dirty="0">
                <a:cs typeface="Calibri"/>
              </a:rPr>
              <a:t>char – single ASCII character code</a:t>
            </a:r>
          </a:p>
          <a:p>
            <a:pPr lvl="1"/>
            <a:r>
              <a:rPr lang="en-US" sz="1700" dirty="0">
                <a:cs typeface="Calibri"/>
              </a:rPr>
              <a:t>string – pseudo-primitive array of char </a:t>
            </a:r>
            <a:r>
              <a:rPr lang="en-US" sz="1700">
                <a:cs typeface="Calibri"/>
              </a:rPr>
              <a:t>with member methods (String class)</a:t>
            </a:r>
          </a:p>
          <a:p>
            <a:r>
              <a:rPr lang="en-US" sz="1700" dirty="0">
                <a:cs typeface="Calibri"/>
              </a:rPr>
              <a:t>Boolean type:</a:t>
            </a:r>
          </a:p>
          <a:p>
            <a:pPr lvl="1"/>
            <a:r>
              <a:rPr lang="en-US" sz="1700" dirty="0">
                <a:cs typeface="Calibri"/>
              </a:rPr>
              <a:t>bool – true, false (1, 0)</a:t>
            </a:r>
          </a:p>
          <a:p>
            <a:r>
              <a:rPr lang="en-US" sz="1700" dirty="0">
                <a:cs typeface="Calibri"/>
              </a:rPr>
              <a:t>Modifiers</a:t>
            </a:r>
          </a:p>
          <a:p>
            <a:pPr lvl="1"/>
            <a:r>
              <a:rPr lang="en-US" sz="1700" dirty="0">
                <a:cs typeface="Calibri"/>
              </a:rPr>
              <a:t>signed / unsigned</a:t>
            </a:r>
          </a:p>
          <a:p>
            <a:pPr lvl="1"/>
            <a:r>
              <a:rPr lang="en-US" sz="1700" dirty="0">
                <a:cs typeface="Calibri"/>
              </a:rPr>
              <a:t>short / long</a:t>
            </a:r>
            <a:endParaRPr lang="en-US" sz="17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4FD323-9AC4-41F7-A86E-717A7F7DF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026131"/>
              </p:ext>
            </p:extLst>
          </p:nvPr>
        </p:nvGraphicFramePr>
        <p:xfrm>
          <a:off x="1227504" y="3420687"/>
          <a:ext cx="4807632" cy="27943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6421">
                  <a:extLst>
                    <a:ext uri="{9D8B030D-6E8A-4147-A177-3AD203B41FA5}">
                      <a16:colId xmlns:a16="http://schemas.microsoft.com/office/drawing/2014/main" val="1790971313"/>
                    </a:ext>
                  </a:extLst>
                </a:gridCol>
                <a:gridCol w="1057834">
                  <a:extLst>
                    <a:ext uri="{9D8B030D-6E8A-4147-A177-3AD203B41FA5}">
                      <a16:colId xmlns:a16="http://schemas.microsoft.com/office/drawing/2014/main" val="1658915744"/>
                    </a:ext>
                  </a:extLst>
                </a:gridCol>
                <a:gridCol w="2333377">
                  <a:extLst>
                    <a:ext uri="{9D8B030D-6E8A-4147-A177-3AD203B41FA5}">
                      <a16:colId xmlns:a16="http://schemas.microsoft.com/office/drawing/2014/main" val="2495558417"/>
                    </a:ext>
                  </a:extLst>
                </a:gridCol>
              </a:tblGrid>
              <a:tr h="1915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Type</a:t>
                      </a:r>
                      <a:endParaRPr lang="en-US" sz="2000" dirty="0">
                        <a:effectLst/>
                      </a:endParaRPr>
                    </a:p>
                  </a:txBody>
                  <a:tcPr marL="73524" marR="7352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Typical Bit Width</a:t>
                      </a:r>
                      <a:endParaRPr lang="en-US" sz="2000" dirty="0">
                        <a:effectLst/>
                      </a:endParaRPr>
                    </a:p>
                  </a:txBody>
                  <a:tcPr marL="73524" marR="7352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Typical Range</a:t>
                      </a:r>
                      <a:endParaRPr lang="en-US" sz="2000" dirty="0">
                        <a:effectLst/>
                      </a:endParaRPr>
                    </a:p>
                  </a:txBody>
                  <a:tcPr marL="73524" marR="73524" marT="0" marB="0"/>
                </a:tc>
                <a:extLst>
                  <a:ext uri="{0D108BD9-81ED-4DB2-BD59-A6C34878D82A}">
                    <a16:rowId xmlns:a16="http://schemas.microsoft.com/office/drawing/2014/main" val="2650991611"/>
                  </a:ext>
                </a:extLst>
              </a:tr>
              <a:tr h="1915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char</a:t>
                      </a:r>
                      <a:endParaRPr lang="en-US" sz="2000" dirty="0">
                        <a:effectLst/>
                      </a:endParaRPr>
                    </a:p>
                  </a:txBody>
                  <a:tcPr marL="73524" marR="7352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 byte</a:t>
                      </a:r>
                      <a:endParaRPr lang="en-US" sz="2000" dirty="0">
                        <a:effectLst/>
                      </a:endParaRPr>
                    </a:p>
                  </a:txBody>
                  <a:tcPr marL="73524" marR="7352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-128 to 127 or 0 to 255</a:t>
                      </a:r>
                      <a:endParaRPr lang="en-US" sz="2000" dirty="0">
                        <a:effectLst/>
                      </a:endParaRPr>
                    </a:p>
                  </a:txBody>
                  <a:tcPr marL="73524" marR="73524" marT="0" marB="0"/>
                </a:tc>
                <a:extLst>
                  <a:ext uri="{0D108BD9-81ED-4DB2-BD59-A6C34878D82A}">
                    <a16:rowId xmlns:a16="http://schemas.microsoft.com/office/drawing/2014/main" val="1727416913"/>
                  </a:ext>
                </a:extLst>
              </a:tr>
              <a:tr h="1915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unsigned char</a:t>
                      </a:r>
                      <a:endParaRPr lang="en-US" sz="2000" dirty="0">
                        <a:effectLst/>
                      </a:endParaRPr>
                    </a:p>
                  </a:txBody>
                  <a:tcPr marL="73524" marR="7352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 byte</a:t>
                      </a:r>
                      <a:endParaRPr lang="en-US" sz="2000" dirty="0">
                        <a:effectLst/>
                      </a:endParaRPr>
                    </a:p>
                  </a:txBody>
                  <a:tcPr marL="73524" marR="7352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 to 255</a:t>
                      </a:r>
                      <a:endParaRPr lang="en-US" sz="2000" dirty="0">
                        <a:effectLst/>
                      </a:endParaRPr>
                    </a:p>
                  </a:txBody>
                  <a:tcPr marL="73524" marR="73524" marT="0" marB="0"/>
                </a:tc>
                <a:extLst>
                  <a:ext uri="{0D108BD9-81ED-4DB2-BD59-A6C34878D82A}">
                    <a16:rowId xmlns:a16="http://schemas.microsoft.com/office/drawing/2014/main" val="379315725"/>
                  </a:ext>
                </a:extLst>
              </a:tr>
              <a:tr h="1915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int</a:t>
                      </a:r>
                      <a:endParaRPr lang="en-US" sz="2000" dirty="0">
                        <a:effectLst/>
                      </a:endParaRPr>
                    </a:p>
                  </a:txBody>
                  <a:tcPr marL="73524" marR="7352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 bytes</a:t>
                      </a:r>
                      <a:endParaRPr lang="en-US" sz="2000" dirty="0">
                        <a:effectLst/>
                      </a:endParaRPr>
                    </a:p>
                  </a:txBody>
                  <a:tcPr marL="73524" marR="7352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-2147483648 to 2147483647</a:t>
                      </a:r>
                      <a:endParaRPr lang="en-US" sz="2000" dirty="0">
                        <a:effectLst/>
                      </a:endParaRPr>
                    </a:p>
                  </a:txBody>
                  <a:tcPr marL="73524" marR="73524" marT="0" marB="0"/>
                </a:tc>
                <a:extLst>
                  <a:ext uri="{0D108BD9-81ED-4DB2-BD59-A6C34878D82A}">
                    <a16:rowId xmlns:a16="http://schemas.microsoft.com/office/drawing/2014/main" val="3889087013"/>
                  </a:ext>
                </a:extLst>
              </a:tr>
              <a:tr h="1915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unsigned int</a:t>
                      </a:r>
                      <a:endParaRPr lang="en-US" sz="2000" dirty="0">
                        <a:effectLst/>
                      </a:endParaRPr>
                    </a:p>
                  </a:txBody>
                  <a:tcPr marL="73524" marR="7352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 bytes</a:t>
                      </a:r>
                      <a:endParaRPr lang="en-US" sz="2000" dirty="0">
                        <a:effectLst/>
                      </a:endParaRPr>
                    </a:p>
                  </a:txBody>
                  <a:tcPr marL="73524" marR="7352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 to 4294967295</a:t>
                      </a:r>
                      <a:endParaRPr lang="en-US" sz="2000" dirty="0">
                        <a:effectLst/>
                      </a:endParaRPr>
                    </a:p>
                  </a:txBody>
                  <a:tcPr marL="73524" marR="73524" marT="0" marB="0"/>
                </a:tc>
                <a:extLst>
                  <a:ext uri="{0D108BD9-81ED-4DB2-BD59-A6C34878D82A}">
                    <a16:rowId xmlns:a16="http://schemas.microsoft.com/office/drawing/2014/main" val="4052560552"/>
                  </a:ext>
                </a:extLst>
              </a:tr>
              <a:tr h="1915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short int</a:t>
                      </a:r>
                      <a:endParaRPr lang="en-US" sz="2000" dirty="0">
                        <a:effectLst/>
                      </a:endParaRPr>
                    </a:p>
                  </a:txBody>
                  <a:tcPr marL="73524" marR="7352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 bytes</a:t>
                      </a:r>
                      <a:endParaRPr lang="en-US" sz="2000" dirty="0">
                        <a:effectLst/>
                      </a:endParaRPr>
                    </a:p>
                  </a:txBody>
                  <a:tcPr marL="73524" marR="7352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-32768 to 32767</a:t>
                      </a:r>
                      <a:endParaRPr lang="en-US" sz="2000" dirty="0">
                        <a:effectLst/>
                      </a:endParaRPr>
                    </a:p>
                  </a:txBody>
                  <a:tcPr marL="73524" marR="73524" marT="0" marB="0"/>
                </a:tc>
                <a:extLst>
                  <a:ext uri="{0D108BD9-81ED-4DB2-BD59-A6C34878D82A}">
                    <a16:rowId xmlns:a16="http://schemas.microsoft.com/office/drawing/2014/main" val="2221964329"/>
                  </a:ext>
                </a:extLst>
              </a:tr>
              <a:tr h="1915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unsigned short int</a:t>
                      </a:r>
                      <a:endParaRPr lang="en-US" sz="2000" dirty="0">
                        <a:effectLst/>
                      </a:endParaRPr>
                    </a:p>
                  </a:txBody>
                  <a:tcPr marL="73524" marR="73524" marT="0" marB="0"/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 dirty="0">
                          <a:effectLst/>
                          <a:latin typeface="Calibri"/>
                        </a:rPr>
                        <a:t>2 bytes</a:t>
                      </a:r>
                      <a:endParaRPr lang="en-US" dirty="0"/>
                    </a:p>
                  </a:txBody>
                  <a:tcPr marL="73524" marR="7352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 to 65,535</a:t>
                      </a:r>
                      <a:endParaRPr lang="en-US" sz="2000" dirty="0">
                        <a:effectLst/>
                      </a:endParaRPr>
                    </a:p>
                  </a:txBody>
                  <a:tcPr marL="73524" marR="73524" marT="0" marB="0"/>
                </a:tc>
                <a:extLst>
                  <a:ext uri="{0D108BD9-81ED-4DB2-BD59-A6C34878D82A}">
                    <a16:rowId xmlns:a16="http://schemas.microsoft.com/office/drawing/2014/main" val="4220419344"/>
                  </a:ext>
                </a:extLst>
              </a:tr>
              <a:tr h="1915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long int</a:t>
                      </a:r>
                      <a:endParaRPr lang="en-US" sz="2000" dirty="0">
                        <a:effectLst/>
                      </a:endParaRPr>
                    </a:p>
                  </a:txBody>
                  <a:tcPr marL="73524" marR="7352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 bytes</a:t>
                      </a:r>
                      <a:endParaRPr lang="en-US" sz="2000" dirty="0">
                        <a:effectLst/>
                      </a:endParaRPr>
                    </a:p>
                  </a:txBody>
                  <a:tcPr marL="73524" marR="7352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-2,147,483,648 to 2,147,483,647</a:t>
                      </a:r>
                      <a:endParaRPr lang="en-US" sz="2000" dirty="0">
                        <a:effectLst/>
                      </a:endParaRPr>
                    </a:p>
                  </a:txBody>
                  <a:tcPr marL="73524" marR="73524" marT="0" marB="0"/>
                </a:tc>
                <a:extLst>
                  <a:ext uri="{0D108BD9-81ED-4DB2-BD59-A6C34878D82A}">
                    <a16:rowId xmlns:a16="http://schemas.microsoft.com/office/drawing/2014/main" val="2113222160"/>
                  </a:ext>
                </a:extLst>
              </a:tr>
              <a:tr h="1915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unsigned long int</a:t>
                      </a:r>
                      <a:endParaRPr lang="en-US" sz="2000" dirty="0">
                        <a:effectLst/>
                      </a:endParaRPr>
                    </a:p>
                  </a:txBody>
                  <a:tcPr marL="73524" marR="7352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 bytes</a:t>
                      </a:r>
                      <a:endParaRPr lang="en-US" sz="2000" dirty="0">
                        <a:effectLst/>
                      </a:endParaRPr>
                    </a:p>
                  </a:txBody>
                  <a:tcPr marL="73524" marR="7352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 to 4,294,967,295</a:t>
                      </a:r>
                      <a:endParaRPr lang="en-US" sz="2000" dirty="0">
                        <a:effectLst/>
                      </a:endParaRPr>
                    </a:p>
                  </a:txBody>
                  <a:tcPr marL="73524" marR="73524" marT="0" marB="0"/>
                </a:tc>
                <a:extLst>
                  <a:ext uri="{0D108BD9-81ED-4DB2-BD59-A6C34878D82A}">
                    <a16:rowId xmlns:a16="http://schemas.microsoft.com/office/drawing/2014/main" val="19509166"/>
                  </a:ext>
                </a:extLst>
              </a:tr>
              <a:tr h="191505"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effectLst/>
                        </a:rPr>
                        <a:t>long </a:t>
                      </a:r>
                      <a:r>
                        <a:rPr lang="en-US" sz="1000" dirty="0" err="1">
                          <a:effectLst/>
                        </a:rPr>
                        <a:t>long</a:t>
                      </a:r>
                      <a:r>
                        <a:rPr lang="en-US" sz="1000" dirty="0">
                          <a:effectLst/>
                        </a:rPr>
                        <a:t> int</a:t>
                      </a:r>
                    </a:p>
                  </a:txBody>
                  <a:tcPr marL="73524" marR="73524" marT="0" marB="0"/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effectLst/>
                        </a:rPr>
                        <a:t>8 bytes</a:t>
                      </a:r>
                    </a:p>
                  </a:txBody>
                  <a:tcPr marL="73524" marR="73524" marT="0" marB="0"/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effectLst/>
                        </a:rPr>
                        <a:t>-</a:t>
                      </a:r>
                      <a:r>
                        <a:rPr lang="en-US" sz="1000" b="0" i="0" u="none" strike="noStrike" noProof="0" dirty="0">
                          <a:effectLst/>
                          <a:latin typeface="Calibri"/>
                        </a:rPr>
                        <a:t>‭9,223,372,036,854,775,808‬ to </a:t>
                      </a:r>
                      <a:r>
                        <a:rPr lang="en-US" sz="1000" b="0" i="0" u="none" strike="noStrike" noProof="0" dirty="0">
                          <a:effectLst/>
                        </a:rPr>
                        <a:t>‭9,223,372,036,854,775,807</a:t>
                      </a:r>
                      <a:endParaRPr lang="en-US" sz="1000" dirty="0">
                        <a:effectLst/>
                      </a:endParaRPr>
                    </a:p>
                  </a:txBody>
                  <a:tcPr marL="73524" marR="73524" marT="0" marB="0"/>
                </a:tc>
                <a:extLst>
                  <a:ext uri="{0D108BD9-81ED-4DB2-BD59-A6C34878D82A}">
                    <a16:rowId xmlns:a16="http://schemas.microsoft.com/office/drawing/2014/main" val="3766858793"/>
                  </a:ext>
                </a:extLst>
              </a:tr>
              <a:tr h="191505"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effectLst/>
                        </a:rPr>
                        <a:t>unsigned long </a:t>
                      </a:r>
                      <a:r>
                        <a:rPr lang="en-US" sz="1000" dirty="0" err="1">
                          <a:effectLst/>
                        </a:rPr>
                        <a:t>long</a:t>
                      </a:r>
                      <a:r>
                        <a:rPr lang="en-US" sz="1000" dirty="0">
                          <a:effectLst/>
                        </a:rPr>
                        <a:t> int</a:t>
                      </a:r>
                    </a:p>
                  </a:txBody>
                  <a:tcPr marL="73524" marR="73524" marT="0" marB="0"/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effectLst/>
                        </a:rPr>
                        <a:t>8 bytes</a:t>
                      </a:r>
                    </a:p>
                  </a:txBody>
                  <a:tcPr marL="73524" marR="73524" marT="0" marB="0"/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 dirty="0">
                          <a:effectLst/>
                          <a:latin typeface="Calibri"/>
                        </a:rPr>
                        <a:t>‭0 to 18,446,744,073,709,551,616‬</a:t>
                      </a:r>
                      <a:endParaRPr lang="en-US" dirty="0"/>
                    </a:p>
                  </a:txBody>
                  <a:tcPr marL="73524" marR="73524" marT="0" marB="0"/>
                </a:tc>
                <a:extLst>
                  <a:ext uri="{0D108BD9-81ED-4DB2-BD59-A6C34878D82A}">
                    <a16:rowId xmlns:a16="http://schemas.microsoft.com/office/drawing/2014/main" val="4128998244"/>
                  </a:ext>
                </a:extLst>
              </a:tr>
              <a:tr h="1915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float</a:t>
                      </a:r>
                      <a:endParaRPr lang="en-US" sz="2000" dirty="0">
                        <a:effectLst/>
                      </a:endParaRPr>
                    </a:p>
                  </a:txBody>
                  <a:tcPr marL="73524" marR="7352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 bytes</a:t>
                      </a:r>
                      <a:endParaRPr lang="en-US" sz="2000" dirty="0">
                        <a:effectLst/>
                      </a:endParaRPr>
                    </a:p>
                  </a:txBody>
                  <a:tcPr marL="73524" marR="7352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+/- 3.4e +/- 38 (~7 digits)</a:t>
                      </a:r>
                      <a:endParaRPr lang="en-US" sz="2000" dirty="0">
                        <a:effectLst/>
                      </a:endParaRPr>
                    </a:p>
                  </a:txBody>
                  <a:tcPr marL="73524" marR="73524" marT="0" marB="0"/>
                </a:tc>
                <a:extLst>
                  <a:ext uri="{0D108BD9-81ED-4DB2-BD59-A6C34878D82A}">
                    <a16:rowId xmlns:a16="http://schemas.microsoft.com/office/drawing/2014/main" val="253627731"/>
                  </a:ext>
                </a:extLst>
              </a:tr>
              <a:tr h="1915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double</a:t>
                      </a:r>
                      <a:endParaRPr lang="en-US" sz="2000" dirty="0">
                        <a:effectLst/>
                      </a:endParaRPr>
                    </a:p>
                  </a:txBody>
                  <a:tcPr marL="73524" marR="7352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8 bytes</a:t>
                      </a:r>
                      <a:endParaRPr lang="en-US" sz="2000" dirty="0">
                        <a:effectLst/>
                      </a:endParaRPr>
                    </a:p>
                  </a:txBody>
                  <a:tcPr marL="73524" marR="7352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+/- 1.7e +/- 308 (~15 digits)</a:t>
                      </a:r>
                      <a:endParaRPr lang="en-US" sz="2000" dirty="0">
                        <a:effectLst/>
                      </a:endParaRPr>
                    </a:p>
                  </a:txBody>
                  <a:tcPr marL="73524" marR="73524" marT="0" marB="0"/>
                </a:tc>
                <a:extLst>
                  <a:ext uri="{0D108BD9-81ED-4DB2-BD59-A6C34878D82A}">
                    <a16:rowId xmlns:a16="http://schemas.microsoft.com/office/drawing/2014/main" val="3251626329"/>
                  </a:ext>
                </a:extLst>
              </a:tr>
              <a:tr h="1915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err="1">
                          <a:effectLst/>
                        </a:rPr>
                        <a:t>wchar_t</a:t>
                      </a:r>
                      <a:endParaRPr lang="en-US" sz="2000" err="1">
                        <a:effectLst/>
                      </a:endParaRPr>
                    </a:p>
                  </a:txBody>
                  <a:tcPr marL="73524" marR="7352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 or 4 bytes</a:t>
                      </a:r>
                      <a:endParaRPr lang="en-US" sz="2000" dirty="0">
                        <a:effectLst/>
                      </a:endParaRPr>
                    </a:p>
                  </a:txBody>
                  <a:tcPr marL="73524" marR="7352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 wide character</a:t>
                      </a:r>
                      <a:endParaRPr lang="en-US" sz="2000" dirty="0">
                        <a:effectLst/>
                      </a:endParaRPr>
                    </a:p>
                  </a:txBody>
                  <a:tcPr marL="73524" marR="73524" marT="0" marB="0"/>
                </a:tc>
                <a:extLst>
                  <a:ext uri="{0D108BD9-81ED-4DB2-BD59-A6C34878D82A}">
                    <a16:rowId xmlns:a16="http://schemas.microsoft.com/office/drawing/2014/main" val="284291082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8941D8B-F044-4EA1-B84F-DAF4ECF36D69}"/>
              </a:ext>
            </a:extLst>
          </p:cNvPr>
          <p:cNvSpPr txBox="1"/>
          <p:nvPr/>
        </p:nvSpPr>
        <p:spPr>
          <a:xfrm>
            <a:off x="2572311" y="6319558"/>
            <a:ext cx="2124636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Defined in &lt;</a:t>
            </a:r>
            <a:r>
              <a:rPr lang="en-US" sz="1200" dirty="0" err="1"/>
              <a:t>limits.h</a:t>
            </a:r>
            <a:r>
              <a:rPr lang="en-US" sz="1200" dirty="0"/>
              <a:t>&gt; &lt;</a:t>
            </a:r>
            <a:r>
              <a:rPr lang="en-US" sz="1200" dirty="0" err="1"/>
              <a:t>float.h</a:t>
            </a:r>
            <a:r>
              <a:rPr lang="en-US" sz="1200" dirty="0"/>
              <a:t>&gt;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82671A-8817-47DE-BFCE-A80CE549AEAC}"/>
              </a:ext>
            </a:extLst>
          </p:cNvPr>
          <p:cNvSpPr txBox="1"/>
          <p:nvPr/>
        </p:nvSpPr>
        <p:spPr>
          <a:xfrm>
            <a:off x="8538215" y="6087242"/>
            <a:ext cx="313753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To define string types, you must add directive: </a:t>
            </a:r>
          </a:p>
          <a:p>
            <a:r>
              <a:rPr lang="en-US" sz="1200"/>
              <a:t>            #include &lt;string&gt;</a:t>
            </a:r>
            <a:endParaRPr lang="en-US" sz="1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996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4F867-CB20-49B3-94AC-CCE837DA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Literals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D925165-8DC8-4410-A2AE-E7BAEDB012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013540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251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9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B3378C-6C77-4D5E-9D8C-5ED273259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8A15E-018F-4A62-A76A-D33042839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812" y="540167"/>
            <a:ext cx="4816589" cy="2135867"/>
          </a:xfrm>
        </p:spPr>
        <p:txBody>
          <a:bodyPr anchor="b">
            <a:normAutofit/>
          </a:bodyPr>
          <a:lstStyle/>
          <a:p>
            <a:r>
              <a:rPr lang="en-US" sz="4800">
                <a:cs typeface="Calibri Light"/>
              </a:rPr>
              <a:t>Operators</a:t>
            </a:r>
            <a:endParaRPr lang="en-US" sz="48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F31C88-3DEF-4EA8-AE3A-49441413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704088"/>
            <a:ext cx="422898" cy="5422392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B4CBB-27BD-4375-86F0-0E0273129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812" y="2880452"/>
            <a:ext cx="4816589" cy="30954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cs typeface="Calibri"/>
              </a:rPr>
              <a:t>Operators are symbols that perform an operation such as arithmetic, logic, assignment, bit shifts, stream, etc.</a:t>
            </a:r>
          </a:p>
          <a:p>
            <a:r>
              <a:rPr lang="en-US" sz="1800" dirty="0">
                <a:cs typeface="Calibri"/>
              </a:rPr>
              <a:t>Assignment operator</a:t>
            </a:r>
          </a:p>
          <a:p>
            <a:pPr marL="457200" lvl="1" indent="0">
              <a:buNone/>
            </a:pPr>
            <a:r>
              <a:rPr lang="en-US" sz="1800" dirty="0">
                <a:latin typeface="Consolas"/>
                <a:cs typeface="Calibri"/>
              </a:rPr>
              <a:t>int x = 5;</a:t>
            </a:r>
            <a:endParaRPr lang="en-US" sz="1800" dirty="0">
              <a:cs typeface="Calibri"/>
            </a:endParaRPr>
          </a:p>
          <a:p>
            <a:r>
              <a:rPr lang="en-US" sz="1800" dirty="0">
                <a:cs typeface="Calibri"/>
              </a:rPr>
              <a:t>Assignment with Arithmetic operator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>
                <a:latin typeface="Consolas"/>
                <a:cs typeface="Calibri"/>
              </a:rPr>
              <a:t>x = x + 10;</a:t>
            </a:r>
          </a:p>
          <a:p>
            <a:r>
              <a:rPr lang="en-US" sz="1800" dirty="0">
                <a:cs typeface="Calibri"/>
              </a:rPr>
              <a:t>Arithmetic Assignment operator</a:t>
            </a:r>
          </a:p>
          <a:p>
            <a:pPr marL="457200" lvl="1" indent="0">
              <a:buNone/>
            </a:pPr>
            <a:r>
              <a:rPr lang="en-US" sz="1800" dirty="0">
                <a:latin typeface="Consolas"/>
                <a:cs typeface="Calibri"/>
              </a:rPr>
              <a:t>x += 10;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093FF4C-75F6-4952-8B68-950D5C40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C238CF-3A3F-46B4-A71B-904B5044C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842937"/>
              </p:ext>
            </p:extLst>
          </p:nvPr>
        </p:nvGraphicFramePr>
        <p:xfrm>
          <a:off x="553465" y="699900"/>
          <a:ext cx="4750642" cy="5418112"/>
        </p:xfrm>
        <a:graphic>
          <a:graphicData uri="http://schemas.openxmlformats.org/drawingml/2006/table">
            <a:tbl>
              <a:tblPr firstRow="1" firstCol="1" bandRow="1">
                <a:noFill/>
                <a:tableStyleId>{F2DE63D5-997A-4646-A377-4702673A728D}</a:tableStyleId>
              </a:tblPr>
              <a:tblGrid>
                <a:gridCol w="2341927">
                  <a:extLst>
                    <a:ext uri="{9D8B030D-6E8A-4147-A177-3AD203B41FA5}">
                      <a16:colId xmlns:a16="http://schemas.microsoft.com/office/drawing/2014/main" val="358813603"/>
                    </a:ext>
                  </a:extLst>
                </a:gridCol>
                <a:gridCol w="2408715">
                  <a:extLst>
                    <a:ext uri="{9D8B030D-6E8A-4147-A177-3AD203B41FA5}">
                      <a16:colId xmlns:a16="http://schemas.microsoft.com/office/drawing/2014/main" val="3604812234"/>
                    </a:ext>
                  </a:extLst>
                </a:gridCol>
              </a:tblGrid>
              <a:tr h="4510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b="0" cap="all" spc="150">
                          <a:solidFill>
                            <a:schemeClr val="lt1"/>
                          </a:solidFill>
                          <a:effectLst/>
                          <a:latin typeface="Consolas"/>
                        </a:rPr>
                        <a:t>operator</a:t>
                      </a:r>
                    </a:p>
                  </a:txBody>
                  <a:tcPr marL="111535" marR="111535" marT="111535" marB="1115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b="0" cap="all" spc="150">
                          <a:solidFill>
                            <a:schemeClr val="lt1"/>
                          </a:solidFill>
                          <a:effectLst/>
                          <a:latin typeface="Consolas"/>
                        </a:rPr>
                        <a:t>function</a:t>
                      </a:r>
                    </a:p>
                  </a:txBody>
                  <a:tcPr marL="111535" marR="111535" marT="111535" marB="1115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679586"/>
                  </a:ext>
                </a:extLst>
              </a:tr>
              <a:tr h="413918">
                <a:tc gridSpan="2"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Arithmetic</a:t>
                      </a:r>
                    </a:p>
                  </a:txBody>
                  <a:tcPr marL="111535" marR="111535" marT="111535" marB="111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45294751"/>
                  </a:ext>
                </a:extLst>
              </a:tr>
              <a:tr h="4139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+</a:t>
                      </a:r>
                    </a:p>
                  </a:txBody>
                  <a:tcPr marL="111535" marR="111535" marT="111535" marB="111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addition</a:t>
                      </a:r>
                    </a:p>
                  </a:txBody>
                  <a:tcPr marL="111535" marR="111535" marT="111535" marB="111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660722"/>
                  </a:ext>
                </a:extLst>
              </a:tr>
              <a:tr h="4139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-</a:t>
                      </a:r>
                    </a:p>
                  </a:txBody>
                  <a:tcPr marL="111535" marR="111535" marT="111535" marB="111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subtraction</a:t>
                      </a:r>
                    </a:p>
                  </a:txBody>
                  <a:tcPr marL="111535" marR="111535" marT="111535" marB="111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6849161"/>
                  </a:ext>
                </a:extLst>
              </a:tr>
              <a:tr h="4139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*</a:t>
                      </a:r>
                    </a:p>
                  </a:txBody>
                  <a:tcPr marL="111535" marR="111535" marT="111535" marB="111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multiplication</a:t>
                      </a:r>
                    </a:p>
                  </a:txBody>
                  <a:tcPr marL="111535" marR="111535" marT="111535" marB="111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739631"/>
                  </a:ext>
                </a:extLst>
              </a:tr>
              <a:tr h="4139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/</a:t>
                      </a:r>
                    </a:p>
                  </a:txBody>
                  <a:tcPr marL="111535" marR="111535" marT="111535" marB="111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division</a:t>
                      </a:r>
                    </a:p>
                  </a:txBody>
                  <a:tcPr marL="111535" marR="111535" marT="111535" marB="111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752230"/>
                  </a:ext>
                </a:extLst>
              </a:tr>
              <a:tr h="4139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%</a:t>
                      </a:r>
                    </a:p>
                  </a:txBody>
                  <a:tcPr marL="111535" marR="111535" marT="111535" marB="111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modulo</a:t>
                      </a:r>
                    </a:p>
                  </a:txBody>
                  <a:tcPr marL="111535" marR="111535" marT="111535" marB="111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582602"/>
                  </a:ext>
                </a:extLst>
              </a:tr>
              <a:tr h="413918">
                <a:tc gridSpan="2"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Assignment</a:t>
                      </a:r>
                    </a:p>
                  </a:txBody>
                  <a:tcPr marL="111535" marR="111535" marT="111535" marB="111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4840154"/>
                  </a:ext>
                </a:extLst>
              </a:tr>
              <a:tr h="413918"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=</a:t>
                      </a:r>
                    </a:p>
                  </a:txBody>
                  <a:tcPr marL="111535" marR="111535" marT="111535" marB="111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assignment</a:t>
                      </a:r>
                      <a:endParaRPr lang="en-US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1535" marR="111535" marT="111535" marB="111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729852"/>
                  </a:ext>
                </a:extLst>
              </a:tr>
              <a:tr h="413918"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+=</a:t>
                      </a:r>
                      <a:endParaRPr lang="en-US" sz="11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11535" marR="111535" marT="111535" marB="111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addition</a:t>
                      </a:r>
                      <a:endParaRPr lang="en-US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1535" marR="111535" marT="111535" marB="111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828829"/>
                  </a:ext>
                </a:extLst>
              </a:tr>
              <a:tr h="413918"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-=</a:t>
                      </a:r>
                      <a:endParaRPr lang="en-US" sz="11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11535" marR="111535" marT="111535" marB="111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subtraction</a:t>
                      </a:r>
                      <a:endParaRPr lang="en-US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1535" marR="111535" marT="111535" marB="111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464547"/>
                  </a:ext>
                </a:extLst>
              </a:tr>
              <a:tr h="413918"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*=</a:t>
                      </a:r>
                      <a:endParaRPr lang="en-US" sz="11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11535" marR="111535" marT="111535" marB="111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multiplication</a:t>
                      </a:r>
                      <a:endParaRPr lang="en-US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1535" marR="111535" marT="111535" marB="111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632847"/>
                  </a:ext>
                </a:extLst>
              </a:tr>
              <a:tr h="413918"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/=</a:t>
                      </a:r>
                      <a:endParaRPr lang="en-US" sz="11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11535" marR="111535" marT="111535" marB="111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division</a:t>
                      </a:r>
                      <a:endParaRPr lang="en-US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1535" marR="111535" marT="111535" marB="111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347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198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81BDA9385BFD45913C95991E64858D" ma:contentTypeVersion="10" ma:contentTypeDescription="Create a new document." ma:contentTypeScope="" ma:versionID="ff5bab04db503f3b9fb52088ee229895">
  <xsd:schema xmlns:xsd="http://www.w3.org/2001/XMLSchema" xmlns:xs="http://www.w3.org/2001/XMLSchema" xmlns:p="http://schemas.microsoft.com/office/2006/metadata/properties" xmlns:ns3="fff51ea6-45a3-41ef-94f7-71bf0c053f62" targetNamespace="http://schemas.microsoft.com/office/2006/metadata/properties" ma:root="true" ma:fieldsID="86b77fbf4a015c4357c28296db9dd5d9" ns3:_="">
    <xsd:import namespace="fff51ea6-45a3-41ef-94f7-71bf0c053f6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f51ea6-45a3-41ef-94f7-71bf0c053f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4FA8CC-9E36-4DA2-8637-44D0214FFE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f51ea6-45a3-41ef-94f7-71bf0c053f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842D6E7-2166-4478-9925-7BE4189AD4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33D803-A08B-4946-BAA6-8AD636708335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fff51ea6-45a3-41ef-94f7-71bf0c053f6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</TotalTime>
  <Words>545</Words>
  <Application>Microsoft Office PowerPoint</Application>
  <PresentationFormat>Widescreen</PresentationFormat>
  <Paragraphs>142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Helvetica Neue Medium</vt:lpstr>
      <vt:lpstr>office theme</vt:lpstr>
      <vt:lpstr>Data Declarations</vt:lpstr>
      <vt:lpstr>Objectives</vt:lpstr>
      <vt:lpstr>Data Declaration Syntax</vt:lpstr>
      <vt:lpstr>Primitive Data Types</vt:lpstr>
      <vt:lpstr>Literals</vt:lpstr>
      <vt:lpstr>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pablohawk</dc:creator>
  <cp:lastModifiedBy>pallen</cp:lastModifiedBy>
  <cp:revision>793</cp:revision>
  <dcterms:created xsi:type="dcterms:W3CDTF">2020-01-15T14:34:19Z</dcterms:created>
  <dcterms:modified xsi:type="dcterms:W3CDTF">2021-01-21T13:17:50Z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0x010100E581BDA9385BFD45913C95991E64858D</vt:lpwstr>
  </property>
</Properties>
</file>