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8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0" r:id="rId23"/>
    <p:sldId id="291" r:id="rId24"/>
    <p:sldId id="278" r:id="rId25"/>
    <p:sldId id="279" r:id="rId26"/>
    <p:sldId id="280" r:id="rId27"/>
    <p:sldId id="281" r:id="rId28"/>
    <p:sldId id="282" r:id="rId29"/>
    <p:sldId id="283" r:id="rId30"/>
    <p:sldId id="286" r:id="rId31"/>
    <p:sldId id="287" r:id="rId3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86" autoAdjust="0"/>
  </p:normalViewPr>
  <p:slideViewPr>
    <p:cSldViewPr>
      <p:cViewPr>
        <p:scale>
          <a:sx n="150" d="100"/>
          <a:sy n="150" d="100"/>
        </p:scale>
        <p:origin x="-408" y="15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3C2E0-04B5-4E10-B9F2-24DAA29D8B8C}" type="datetimeFigureOut">
              <a:rPr lang="pl-PL" smtClean="0"/>
              <a:t>06.10.2017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36882-1819-44AA-93A7-FB4A4A27D0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077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36882-1819-44AA-93A7-FB4A4A27D0D6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6595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36882-1819-44AA-93A7-FB4A4A27D0D6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9312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36882-1819-44AA-93A7-FB4A4A27D0D6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9177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36882-1819-44AA-93A7-FB4A4A27D0D6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5536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36882-1819-44AA-93A7-FB4A4A27D0D6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7522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BE54-BC52-48B2-9F8A-FFCBF0F92473}" type="datetime1">
              <a:rPr lang="pl-PL" smtClean="0"/>
              <a:t>06.10.2017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5988-DA48-4414-ACC4-6F9D65ABEC2D}" type="datetime1">
              <a:rPr lang="pl-PL" smtClean="0"/>
              <a:t>06.10.2017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5277-C930-4054-BDF1-5350D235FEF4}" type="datetime1">
              <a:rPr lang="pl-PL" smtClean="0"/>
              <a:t>06.10.2017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C4FA-227C-4F22-A409-65B040C0486E}" type="datetime1">
              <a:rPr lang="pl-PL" smtClean="0"/>
              <a:t>06.10.2017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2B39-A005-4443-814A-639E1FE7F255}" type="datetime1">
              <a:rPr lang="pl-PL" smtClean="0"/>
              <a:t>06.10.2017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FC11-3793-4144-A9FA-1BA2E11558C3}" type="datetime1">
              <a:rPr lang="pl-PL" smtClean="0"/>
              <a:t>06.10.2017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2849-2833-47B1-AD48-46739B4BF749}" type="datetime1">
              <a:rPr lang="pl-PL" smtClean="0"/>
              <a:t>06.10.2017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C21F-86FD-4B6C-85DA-381803B3D4E3}" type="datetime1">
              <a:rPr lang="pl-PL" smtClean="0"/>
              <a:t>06.10.2017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2170-254C-4FDC-A82C-85F51397BF9C}" type="datetime1">
              <a:rPr lang="pl-PL" smtClean="0"/>
              <a:t>06.10.2017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C97F-DC13-4618-A21C-1BA983636066}" type="datetime1">
              <a:rPr lang="pl-PL" smtClean="0"/>
              <a:t>06.10.2017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43B9-4C0E-4788-BACF-50DE356B79EF}" type="datetime1">
              <a:rPr lang="pl-PL" smtClean="0"/>
              <a:t>06.10.2017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7F8FC-C4FC-453B-81DB-8B6F0C8D8684}" type="datetime1">
              <a:rPr lang="pl-PL" smtClean="0"/>
              <a:t>06.10.2017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594719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Generic types and methods</a:t>
            </a:r>
            <a:r>
              <a:rPr lang="pl-PL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pl-PL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pl-PL" b="1" dirty="0" smtClean="0"/>
              <a:t/>
            </a:r>
            <a:br>
              <a:rPr lang="pl-PL" b="1" dirty="0" smtClean="0"/>
            </a:b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Constraints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496399"/>
            <a:ext cx="8064896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must not:</a:t>
            </a:r>
            <a:endParaRPr lang="pl-PL" sz="16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instantiate type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parameters - unlike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Microsoft .NET </a:t>
            </a:r>
            <a:r>
              <a:rPr lang="en-US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 T() is illegal in Java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because it is not known what constructors the type which replaces T has and whether they are accessible from the calling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l-PL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</a:t>
            </a:r>
            <a:r>
              <a:rPr lang="en-US" sz="1600" i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instanceof</a:t>
            </a:r>
            <a:r>
              <a:rPr lang="en-US" sz="1600" i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for the same reasons as above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l-PL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type parameters in static </a:t>
            </a:r>
            <a:r>
              <a:rPr lang="en-US" sz="1600" i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 (static block)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because there </a:t>
            </a:r>
            <a:r>
              <a:rPr lang="en-US" sz="16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only be one static context for all types which replace type parameter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</a:t>
            </a:r>
            <a:r>
              <a:rPr lang="en-US" sz="1600" i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 parameters in class-scope literals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l-PL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call methods of particular classes or interfaces if they are not bounds of the type parameter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by default the upper bound is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java.lang.Object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Constraints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120" y="1628800"/>
            <a:ext cx="80648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Usage of type parameters during instantiation of particular instances is also constrained.</a:t>
            </a:r>
            <a:endParaRPr lang="pl-PL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pl-PL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l-PL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</a:t>
            </a:r>
            <a:r>
              <a:rPr lang="pl-PL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must</a:t>
            </a:r>
            <a:r>
              <a:rPr lang="pl-PL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not </a:t>
            </a:r>
            <a:r>
              <a:rPr lang="pl-PL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also</a:t>
            </a:r>
            <a:r>
              <a:rPr lang="pl-PL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br>
              <a:rPr lang="pl-PL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pl-PL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type parameters for arrays by passing it as a type of array element (</a:t>
            </a:r>
            <a:r>
              <a:rPr lang="en-US" sz="1600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 Pair&lt;String, Integer&gt;[5</a:t>
            </a:r>
            <a:r>
              <a:rPr lang="en-US" sz="1600" i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illegal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l-PL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type parameters in exception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handling (i.e. generic exception types)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for it is a mechanism of the run-time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pl-PL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6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Why array 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instantation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is disallowed</a:t>
            </a:r>
            <a:r>
              <a:rPr lang="pl-PL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611560" y="1052736"/>
            <a:ext cx="8064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solidFill>
                  <a:srgbClr val="000000"/>
                </a:solidFill>
                <a:latin typeface="Verdana"/>
              </a:rPr>
              <a:t/>
            </a:r>
            <a:br>
              <a:rPr lang="ja-JP" altLang="en-US" sz="1400" dirty="0" smtClean="0">
                <a:solidFill>
                  <a:srgbClr val="000000"/>
                </a:solidFill>
                <a:latin typeface="Verdana"/>
              </a:rPr>
            </a:br>
            <a:r>
              <a:rPr lang="sv-SE" altLang="ja-JP" sz="1400" dirty="0" smtClean="0">
                <a:solidFill>
                  <a:srgbClr val="000000"/>
                </a:solidFill>
                <a:latin typeface="Verdana"/>
              </a:rPr>
              <a:t>Pair&lt;String, Integer&gt;[] pArr = new Pair&lt;String, Integer&gt;[5]; </a:t>
            </a:r>
            <a:r>
              <a:rPr lang="ja-JP" altLang="en-US" sz="1400" dirty="0" smtClean="0">
                <a:solidFill>
                  <a:srgbClr val="000000"/>
                </a:solidFill>
                <a:latin typeface="Verdana"/>
              </a:rPr>
              <a:t> </a:t>
            </a:r>
            <a:r>
              <a:rPr lang="en-US" altLang="ja-JP" sz="1400" b="1" dirty="0" smtClean="0">
                <a:solidFill>
                  <a:srgbClr val="CC0000"/>
                </a:solidFill>
                <a:latin typeface="Verdana"/>
              </a:rPr>
              <a:t>// (1) illegal</a:t>
            </a:r>
          </a:p>
          <a:p>
            <a:r>
              <a:rPr lang="ja-JP" altLang="en-US" sz="1400" b="1" dirty="0" smtClean="0">
                <a:solidFill>
                  <a:srgbClr val="000000"/>
                </a:solidFill>
                <a:latin typeface="Verdana"/>
              </a:rPr>
              <a:t/>
            </a:r>
            <a:br>
              <a:rPr lang="ja-JP" altLang="en-US" sz="1400" b="1" dirty="0" smtClean="0">
                <a:solidFill>
                  <a:srgbClr val="000000"/>
                </a:solidFill>
                <a:latin typeface="Verdana"/>
              </a:rPr>
            </a:br>
            <a:r>
              <a:rPr lang="en-US" altLang="ja-JP" sz="1400" b="1" dirty="0" smtClean="0">
                <a:solidFill>
                  <a:srgbClr val="000000"/>
                </a:solidFill>
                <a:latin typeface="Verdana"/>
              </a:rPr>
              <a:t>Object[] </a:t>
            </a:r>
            <a:r>
              <a:rPr lang="en-US" altLang="ja-JP" sz="1400" b="1" dirty="0" err="1" smtClean="0">
                <a:solidFill>
                  <a:srgbClr val="000000"/>
                </a:solidFill>
                <a:latin typeface="Verdana"/>
              </a:rPr>
              <a:t>objArr</a:t>
            </a:r>
            <a:r>
              <a:rPr lang="en-US" altLang="ja-JP" sz="1400" b="1" dirty="0" smtClean="0">
                <a:solidFill>
                  <a:srgbClr val="000000"/>
                </a:solidFill>
                <a:latin typeface="Verdana"/>
              </a:rPr>
              <a:t> = p; // p --- an array of any type</a:t>
            </a:r>
            <a:r>
              <a:rPr lang="ja-JP" altLang="en-US" sz="1400" b="1" dirty="0" smtClean="0">
                <a:solidFill>
                  <a:srgbClr val="000000"/>
                </a:solidFill>
                <a:latin typeface="Verdana"/>
              </a:rPr>
              <a:t/>
            </a:r>
            <a:br>
              <a:rPr lang="ja-JP" altLang="en-US" sz="1400" b="1" dirty="0" smtClean="0">
                <a:solidFill>
                  <a:srgbClr val="000000"/>
                </a:solidFill>
                <a:latin typeface="Verdana"/>
              </a:rPr>
            </a:br>
            <a:r>
              <a:rPr lang="en-US" altLang="ja-JP" sz="1400" b="1" dirty="0" err="1" smtClean="0">
                <a:solidFill>
                  <a:srgbClr val="000000"/>
                </a:solidFill>
                <a:latin typeface="Verdana"/>
              </a:rPr>
              <a:t>objArr</a:t>
            </a:r>
            <a:r>
              <a:rPr lang="en-US" altLang="ja-JP" sz="1400" b="1" dirty="0" smtClean="0">
                <a:solidFill>
                  <a:srgbClr val="000000"/>
                </a:solidFill>
                <a:latin typeface="Verdana"/>
              </a:rPr>
              <a:t>[0] = new Pair&lt;String, String&gt;("A", "B"); </a:t>
            </a:r>
            <a:r>
              <a:rPr lang="ja-JP" altLang="en-US" sz="1400" b="1" dirty="0" smtClean="0">
                <a:solidFill>
                  <a:srgbClr val="000000"/>
                </a:solidFill>
                <a:latin typeface="Verdana"/>
              </a:rPr>
              <a:t>  </a:t>
            </a:r>
            <a:r>
              <a:rPr lang="en-US" altLang="ja-JP" sz="1400" b="1" dirty="0" smtClean="0">
                <a:solidFill>
                  <a:srgbClr val="000000"/>
                </a:solidFill>
                <a:latin typeface="Verdana"/>
              </a:rPr>
              <a:t>// would be legal if (1) were legal</a:t>
            </a:r>
            <a:r>
              <a:rPr lang="ja-JP" altLang="en-US" sz="1400" b="1" dirty="0" smtClean="0">
                <a:solidFill>
                  <a:srgbClr val="000000"/>
                </a:solidFill>
                <a:latin typeface="Verdana"/>
              </a:rPr>
              <a:t/>
            </a:r>
            <a:br>
              <a:rPr lang="ja-JP" altLang="en-US" sz="1400" b="1" dirty="0" smtClean="0">
                <a:solidFill>
                  <a:srgbClr val="000000"/>
                </a:solidFill>
                <a:latin typeface="Verdana"/>
              </a:rPr>
            </a:br>
            <a:r>
              <a:rPr lang="ja-JP" altLang="en-US" sz="1400" b="1" dirty="0" smtClean="0">
                <a:solidFill>
                  <a:srgbClr val="000000"/>
                </a:solidFill>
                <a:latin typeface="Verdana"/>
              </a:rPr>
              <a:t/>
            </a:r>
            <a:br>
              <a:rPr lang="ja-JP" altLang="en-US" sz="1400" b="1" dirty="0" smtClean="0">
                <a:solidFill>
                  <a:srgbClr val="000000"/>
                </a:solidFill>
                <a:latin typeface="Verdana"/>
              </a:rPr>
            </a:br>
            <a:r>
              <a:rPr lang="en-US" altLang="ja-JP" sz="1400" b="1" dirty="0" smtClean="0">
                <a:solidFill>
                  <a:srgbClr val="000000"/>
                </a:solidFill>
                <a:latin typeface="Verdana"/>
              </a:rPr>
              <a:t>and as the result </a:t>
            </a:r>
            <a:r>
              <a:rPr lang="pl-PL" altLang="ja-JP" sz="1400" b="1" dirty="0" err="1" smtClean="0">
                <a:solidFill>
                  <a:srgbClr val="000000"/>
                </a:solidFill>
                <a:latin typeface="Verdana"/>
              </a:rPr>
              <a:t>ClassCastException</a:t>
            </a:r>
            <a:r>
              <a:rPr lang="en-US" altLang="ja-JP" sz="1400" b="1" dirty="0" smtClean="0">
                <a:solidFill>
                  <a:srgbClr val="000000"/>
                </a:solidFill>
                <a:latin typeface="Verdana"/>
              </a:rPr>
              <a:t> would be casted in the future</a:t>
            </a:r>
            <a:r>
              <a:rPr lang="pl-PL" altLang="ja-JP" sz="1400" b="1" dirty="0" smtClean="0">
                <a:solidFill>
                  <a:srgbClr val="000000"/>
                </a:solidFill>
                <a:latin typeface="Verdana"/>
              </a:rPr>
              <a:t> </a:t>
            </a:r>
            <a:endParaRPr lang="pl-PL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2663788" y="3671436"/>
            <a:ext cx="396044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Solution:</a:t>
            </a:r>
          </a:p>
          <a:p>
            <a:endParaRPr lang="en-US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 collections instead of arrays</a:t>
            </a:r>
            <a:endParaRPr lang="pl-PL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Type parameter bounds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611560" y="1034631"/>
            <a:ext cx="806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Actually extends functionality of type parameter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2800087"/>
            <a:ext cx="8084988" cy="30469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The syntax for type parameter bounds:</a:t>
            </a:r>
            <a:r>
              <a:rPr lang="pl-PL" sz="1600" b="1" dirty="0"/>
              <a:t/>
            </a:r>
            <a:br>
              <a:rPr lang="pl-PL" sz="1600" b="1" dirty="0"/>
            </a:br>
            <a:endParaRPr lang="en-US" sz="1600" b="1" dirty="0" smtClean="0"/>
          </a:p>
          <a:p>
            <a:r>
              <a:rPr lang="en-US" sz="1600" b="1" i="1" dirty="0" smtClean="0"/>
              <a:t>    Type</a:t>
            </a:r>
            <a:r>
              <a:rPr lang="pl-PL" sz="1600" b="1" i="1" dirty="0" err="1" smtClean="0"/>
              <a:t>Paramet</a:t>
            </a:r>
            <a:r>
              <a:rPr lang="en-US" sz="1600" b="1" i="1" dirty="0" smtClean="0"/>
              <a:t>e</a:t>
            </a:r>
            <a:r>
              <a:rPr lang="pl-PL" sz="1600" b="1" i="1" dirty="0" smtClean="0"/>
              <a:t>r </a:t>
            </a:r>
            <a:r>
              <a:rPr lang="pl-PL" sz="1600" b="1" i="1" dirty="0" err="1"/>
              <a:t>extends</a:t>
            </a:r>
            <a:r>
              <a:rPr lang="pl-PL" sz="1600" b="1" i="1" dirty="0"/>
              <a:t> </a:t>
            </a:r>
            <a:r>
              <a:rPr lang="pl-PL" sz="1600" b="1" i="1" dirty="0" smtClean="0"/>
              <a:t>Typ</a:t>
            </a:r>
            <a:r>
              <a:rPr lang="en-US" sz="1600" b="1" i="1" dirty="0" smtClean="0"/>
              <a:t>e</a:t>
            </a:r>
            <a:r>
              <a:rPr lang="pl-PL" sz="1600" b="1" i="1" dirty="0" smtClean="0"/>
              <a:t>1 </a:t>
            </a:r>
            <a:r>
              <a:rPr lang="pl-PL" sz="1600" b="1" i="1" dirty="0"/>
              <a:t>&amp; </a:t>
            </a:r>
            <a:r>
              <a:rPr lang="pl-PL" sz="1600" b="1" i="1" dirty="0" smtClean="0"/>
              <a:t>Typ</a:t>
            </a:r>
            <a:r>
              <a:rPr lang="en-US" sz="1600" b="1" i="1" dirty="0" smtClean="0"/>
              <a:t>e</a:t>
            </a:r>
            <a:r>
              <a:rPr lang="pl-PL" sz="1600" b="1" i="1" dirty="0" smtClean="0"/>
              <a:t>2 </a:t>
            </a:r>
            <a:r>
              <a:rPr lang="pl-PL" sz="1600" b="1" i="1" dirty="0"/>
              <a:t>&amp; </a:t>
            </a:r>
            <a:r>
              <a:rPr lang="pl-PL" sz="1600" b="1" i="1" dirty="0" smtClean="0"/>
              <a:t>Typ</a:t>
            </a:r>
            <a:r>
              <a:rPr lang="en-US" sz="1600" b="1" i="1" dirty="0" smtClean="0"/>
              <a:t>e</a:t>
            </a:r>
            <a:r>
              <a:rPr lang="pl-PL" sz="1600" b="1" i="1" dirty="0" smtClean="0"/>
              <a:t>3 </a:t>
            </a:r>
            <a:r>
              <a:rPr lang="pl-PL" sz="1600" b="1" i="1" dirty="0"/>
              <a:t> &amp; ... &amp; </a:t>
            </a:r>
            <a:r>
              <a:rPr lang="pl-PL" sz="1600" b="1" i="1" dirty="0" smtClean="0"/>
              <a:t>Typ</a:t>
            </a:r>
            <a:r>
              <a:rPr lang="en-US" sz="1600" b="1" i="1" dirty="0" smtClean="0"/>
              <a:t>e</a:t>
            </a:r>
            <a:r>
              <a:rPr lang="pl-PL" sz="1600" b="1" i="1" dirty="0" smtClean="0"/>
              <a:t>N</a:t>
            </a:r>
            <a:r>
              <a:rPr lang="pl-PL" sz="1600" b="1" i="1" dirty="0"/>
              <a:t/>
            </a:r>
            <a:br>
              <a:rPr lang="pl-PL" sz="1600" b="1" i="1" dirty="0"/>
            </a:br>
            <a:r>
              <a:rPr lang="pl-PL" sz="1600" b="1" dirty="0"/>
              <a:t/>
            </a:r>
            <a:br>
              <a:rPr lang="pl-PL" sz="1600" b="1" dirty="0"/>
            </a:br>
            <a:r>
              <a:rPr lang="en-US" sz="1600" b="1" dirty="0" smtClean="0"/>
              <a:t>where</a:t>
            </a:r>
            <a:r>
              <a:rPr lang="pl-PL" sz="1600" b="1" dirty="0" smtClean="0"/>
              <a:t>:</a:t>
            </a:r>
            <a:r>
              <a:rPr lang="pl-PL" sz="1600" b="1" dirty="0"/>
              <a:t/>
            </a:r>
            <a:br>
              <a:rPr lang="pl-PL" sz="1600" b="1" dirty="0"/>
            </a:br>
            <a:r>
              <a:rPr lang="en-US" sz="1600" b="1" dirty="0" smtClean="0"/>
              <a:t>    </a:t>
            </a:r>
            <a:r>
              <a:rPr lang="pl-PL" sz="1600" b="1" dirty="0" smtClean="0"/>
              <a:t>Typ</a:t>
            </a:r>
            <a:r>
              <a:rPr lang="en-US" sz="1600" b="1" dirty="0" smtClean="0"/>
              <a:t>e</a:t>
            </a:r>
            <a:r>
              <a:rPr lang="pl-PL" sz="1600" b="1" dirty="0" smtClean="0"/>
              <a:t>1 </a:t>
            </a:r>
            <a:r>
              <a:rPr lang="en-US" sz="1600" b="1" dirty="0" smtClean="0"/>
              <a:t>– name of a class or an interface;</a:t>
            </a:r>
            <a:r>
              <a:rPr lang="pl-PL" sz="1600" b="1" dirty="0"/>
              <a:t/>
            </a:r>
            <a:br>
              <a:rPr lang="pl-PL" sz="1600" b="1" dirty="0"/>
            </a:br>
            <a:r>
              <a:rPr lang="en-US" sz="1600" b="1" dirty="0" smtClean="0"/>
              <a:t>    </a:t>
            </a:r>
            <a:r>
              <a:rPr lang="pl-PL" sz="1600" b="1" dirty="0" smtClean="0"/>
              <a:t>Typ</a:t>
            </a:r>
            <a:r>
              <a:rPr lang="en-US" sz="1600" b="1" dirty="0" smtClean="0"/>
              <a:t>e</a:t>
            </a:r>
            <a:r>
              <a:rPr lang="pl-PL" sz="1600" b="1" dirty="0" smtClean="0"/>
              <a:t>2</a:t>
            </a:r>
            <a:r>
              <a:rPr lang="en-US" sz="1600" b="1" dirty="0"/>
              <a:t> </a:t>
            </a:r>
            <a:r>
              <a:rPr lang="pl-PL" sz="1600" b="1" dirty="0" smtClean="0"/>
              <a:t>-</a:t>
            </a:r>
            <a:r>
              <a:rPr lang="en-US" sz="1600" b="1" dirty="0" smtClean="0"/>
              <a:t> </a:t>
            </a:r>
            <a:r>
              <a:rPr lang="pl-PL" sz="1600" b="1" dirty="0" smtClean="0"/>
              <a:t>Typ</a:t>
            </a:r>
            <a:r>
              <a:rPr lang="en-US" sz="1600" b="1" dirty="0" smtClean="0"/>
              <a:t>e</a:t>
            </a:r>
            <a:r>
              <a:rPr lang="pl-PL" sz="1600" b="1" dirty="0" smtClean="0"/>
              <a:t>N </a:t>
            </a:r>
            <a:r>
              <a:rPr lang="en-US" sz="1600" b="1" dirty="0" smtClean="0"/>
              <a:t>– names of interfaces</a:t>
            </a:r>
          </a:p>
          <a:p>
            <a:r>
              <a:rPr lang="pl-PL" sz="1600" b="1" dirty="0"/>
              <a:t/>
            </a:r>
            <a:br>
              <a:rPr lang="pl-PL" sz="1600" b="1" dirty="0"/>
            </a:br>
            <a:r>
              <a:rPr lang="en-US" sz="1600" b="1" dirty="0" smtClean="0"/>
              <a:t>NOTE:</a:t>
            </a:r>
          </a:p>
          <a:p>
            <a:r>
              <a:rPr lang="en-US" sz="1600" b="1" dirty="0" smtClean="0"/>
              <a:t>1. types Type1 – </a:t>
            </a:r>
            <a:r>
              <a:rPr lang="en-US" sz="1600" b="1" dirty="0" err="1" smtClean="0"/>
              <a:t>TypeN</a:t>
            </a:r>
            <a:r>
              <a:rPr lang="en-US" sz="1600" b="1" dirty="0" smtClean="0"/>
              <a:t> may be parametrized</a:t>
            </a:r>
          </a:p>
          <a:p>
            <a:pPr lvl="0"/>
            <a:r>
              <a:rPr lang="en-US" sz="1600" b="1" dirty="0" smtClean="0"/>
              <a:t>2. types used for particular bounds must not repeat – it also applies to parametrized types (e.g. Type&lt;X&gt; and Type&lt;Y&gt;) because of type erasure</a:t>
            </a:r>
            <a:r>
              <a:rPr lang="pl-PL" sz="1600" b="1" dirty="0" smtClean="0"/>
              <a:t>.</a:t>
            </a:r>
            <a:endParaRPr lang="pl-PL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14536" y="1633098"/>
            <a:ext cx="8082012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Type parameter bounds is a set of types which may replace particular generic parameter.</a:t>
            </a:r>
          </a:p>
          <a:p>
            <a:r>
              <a:rPr lang="en-US" sz="1600" b="1" dirty="0" smtClean="0"/>
              <a:t>As a result </a:t>
            </a:r>
            <a:r>
              <a:rPr lang="en-US" sz="1600" b="1" dirty="0" smtClean="0">
                <a:solidFill>
                  <a:srgbClr val="FF0000"/>
                </a:solidFill>
              </a:rPr>
              <a:t>generic type </a:t>
            </a:r>
            <a:r>
              <a:rPr lang="en-US" sz="1600" b="1" dirty="0" smtClean="0">
                <a:solidFill>
                  <a:srgbClr val="FF0000"/>
                </a:solidFill>
              </a:rPr>
              <a:t>parameter bounds</a:t>
            </a:r>
            <a:r>
              <a:rPr lang="en-US" sz="1600" b="1" dirty="0" smtClean="0"/>
              <a:t> </a:t>
            </a:r>
            <a:r>
              <a:rPr lang="en-US" sz="1600" b="1" i="1" dirty="0" smtClean="0">
                <a:solidFill>
                  <a:srgbClr val="00B050"/>
                </a:solidFill>
              </a:rPr>
              <a:t>specifies a set of methods which may be use for a variables of the given type parameter</a:t>
            </a:r>
            <a:r>
              <a:rPr lang="en-US" sz="1600" b="1" dirty="0" smtClean="0"/>
              <a:t>.</a:t>
            </a:r>
            <a:endParaRPr lang="pl-PL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Type parameter bounds in practice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3240360" cy="2970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 smtClean="0">
                <a:solidFill>
                  <a:srgbClr val="7F0055"/>
                </a:solidFill>
                <a:latin typeface="Consolas"/>
              </a:rPr>
              <a:t>abstract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Animal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endParaRPr lang="pl-PL" sz="1100" dirty="0" smtClean="0">
              <a:latin typeface="Consolas"/>
            </a:endParaRPr>
          </a:p>
          <a:p>
            <a:r>
              <a:rPr lang="nb-NO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nb-NO" sz="1100" b="1" dirty="0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nb-NO" sz="1100" b="1" dirty="0" smtClean="0">
                <a:solidFill>
                  <a:srgbClr val="000000"/>
                </a:solidFill>
                <a:latin typeface="Consolas"/>
              </a:rPr>
              <a:t> String </a:t>
            </a:r>
            <a:r>
              <a:rPr lang="nb-NO" sz="1100" b="1" dirty="0" smtClean="0">
                <a:solidFill>
                  <a:srgbClr val="0000C0"/>
                </a:solidFill>
                <a:latin typeface="Consolas"/>
              </a:rPr>
              <a:t>name</a:t>
            </a:r>
            <a:r>
              <a:rPr lang="nb-NO" sz="11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nb-NO" sz="1100" b="1" dirty="0" smtClean="0">
                <a:solidFill>
                  <a:srgbClr val="2A00FF"/>
                </a:solidFill>
                <a:latin typeface="Consolas"/>
              </a:rPr>
              <a:t>"no name"</a:t>
            </a:r>
            <a:r>
              <a:rPr lang="nb-NO" sz="11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pl-PL" sz="1100" dirty="0" smtClean="0">
              <a:latin typeface="Consolas"/>
            </a:endParaRP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Animal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() {}</a:t>
            </a:r>
          </a:p>
          <a:p>
            <a:endParaRPr lang="pl-PL" sz="1100" dirty="0" smtClean="0">
              <a:latin typeface="Consolas"/>
            </a:endParaRP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Animal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(String </a:t>
            </a:r>
            <a:r>
              <a:rPr lang="pl-PL" sz="1100" b="1" dirty="0" smtClean="0">
                <a:solidFill>
                  <a:srgbClr val="6A3E3E"/>
                </a:solidFill>
                <a:latin typeface="Consolas"/>
              </a:rPr>
              <a:t>s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100" dirty="0" err="1" smtClean="0">
                <a:solidFill>
                  <a:srgbClr val="0000C0"/>
                </a:solidFill>
                <a:latin typeface="Consolas"/>
              </a:rPr>
              <a:t>name</a:t>
            </a:r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dirty="0" smtClean="0">
                <a:solidFill>
                  <a:srgbClr val="6A3E3E"/>
                </a:solidFill>
                <a:latin typeface="Consolas"/>
              </a:rPr>
              <a:t>s</a:t>
            </a:r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pl-PL" sz="1100" dirty="0" smtClean="0">
              <a:latin typeface="Consolas"/>
            </a:endParaRP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 smtClean="0">
                <a:solidFill>
                  <a:srgbClr val="7F0055"/>
                </a:solidFill>
                <a:latin typeface="Consolas"/>
              </a:rPr>
              <a:t>abstract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String </a:t>
            </a:r>
            <a:r>
              <a:rPr lang="pl-PL" sz="1100" b="1" dirty="0" err="1" smtClean="0">
                <a:solidFill>
                  <a:srgbClr val="000000"/>
                </a:solidFill>
                <a:latin typeface="Consolas"/>
              </a:rPr>
              <a:t>getTyp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e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String </a:t>
            </a:r>
            <a:r>
              <a:rPr lang="pl-PL" sz="1100" b="1" dirty="0" err="1" smtClean="0">
                <a:solidFill>
                  <a:srgbClr val="000000"/>
                </a:solidFill>
                <a:latin typeface="Consolas"/>
              </a:rPr>
              <a:t>getName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1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 smtClean="0">
                <a:solidFill>
                  <a:srgbClr val="0000C0"/>
                </a:solidFill>
                <a:latin typeface="Consolas"/>
              </a:rPr>
              <a:t>name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l-PL" sz="1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23528" y="4362489"/>
            <a:ext cx="3240360" cy="9387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public </a:t>
            </a:r>
            <a:r>
              <a:rPr lang="pl-PL" sz="1100" dirty="0" err="1" smtClean="0">
                <a:solidFill>
                  <a:srgbClr val="000000"/>
                </a:solidFill>
                <a:latin typeface="Consolas"/>
              </a:rPr>
              <a:t>interface</a:t>
            </a:r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dirty="0" err="1" smtClean="0">
                <a:solidFill>
                  <a:srgbClr val="000000"/>
                </a:solidFill>
                <a:latin typeface="Consolas"/>
              </a:rPr>
              <a:t>Speakable</a:t>
            </a:r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100" dirty="0" err="1" smtClean="0">
                <a:solidFill>
                  <a:srgbClr val="000000"/>
                </a:solidFill>
                <a:latin typeface="Consolas"/>
              </a:rPr>
              <a:t>int</a:t>
            </a:r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QUIET = 0;            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100" dirty="0" err="1" smtClean="0">
                <a:solidFill>
                  <a:srgbClr val="000000"/>
                </a:solidFill>
                <a:latin typeface="Consolas"/>
              </a:rPr>
              <a:t>int</a:t>
            </a:r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LOUD  = 1;            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String </a:t>
            </a:r>
            <a:r>
              <a:rPr lang="pl-PL" sz="1100" dirty="0" err="1" smtClean="0">
                <a:solidFill>
                  <a:srgbClr val="000000"/>
                </a:solidFill>
                <a:latin typeface="Consolas"/>
              </a:rPr>
              <a:t>getVoice</a:t>
            </a:r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dirty="0" err="1" smtClean="0">
                <a:solidFill>
                  <a:srgbClr val="000000"/>
                </a:solidFill>
                <a:latin typeface="Consolas"/>
              </a:rPr>
              <a:t>int</a:t>
            </a:r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dirty="0" err="1" smtClean="0">
                <a:solidFill>
                  <a:srgbClr val="000000"/>
                </a:solidFill>
                <a:latin typeface="Consolas"/>
              </a:rPr>
              <a:t>voice</a:t>
            </a:r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l-PL" sz="1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23528" y="5611887"/>
            <a:ext cx="324036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public interface Moveable {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 Moveable start();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 Moveable stop();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l-PL" sz="1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923928" y="980728"/>
            <a:ext cx="4680520" cy="5509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Dog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Animal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Speakable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, Moveable {</a:t>
            </a:r>
          </a:p>
          <a:p>
            <a:endParaRPr lang="pl-PL" sz="1100" dirty="0" smtClean="0">
              <a:latin typeface="Consolas"/>
            </a:endParaRP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Dog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() {}</a:t>
            </a:r>
          </a:p>
          <a:p>
            <a:endParaRPr lang="pl-PL" sz="1100" dirty="0" smtClean="0">
              <a:latin typeface="Consolas"/>
            </a:endParaRP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Dog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(String </a:t>
            </a:r>
            <a:r>
              <a:rPr lang="pl-PL" sz="1100" b="1" dirty="0" smtClean="0">
                <a:solidFill>
                  <a:srgbClr val="6A3E3E"/>
                </a:solidFill>
                <a:latin typeface="Consolas"/>
              </a:rPr>
              <a:t>s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) {  </a:t>
            </a:r>
            <a:r>
              <a:rPr lang="pl-PL" sz="1100" b="1" dirty="0" smtClean="0">
                <a:solidFill>
                  <a:srgbClr val="7F0055"/>
                </a:solidFill>
                <a:latin typeface="Consolas"/>
              </a:rPr>
              <a:t>super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b="1" dirty="0" smtClean="0">
                <a:solidFill>
                  <a:srgbClr val="6A3E3E"/>
                </a:solidFill>
                <a:latin typeface="Consolas"/>
              </a:rPr>
              <a:t>s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); }</a:t>
            </a:r>
          </a:p>
          <a:p>
            <a:endParaRPr lang="pl-PL" sz="1100" dirty="0" smtClean="0">
              <a:latin typeface="Consolas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getType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() { 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2A00FF"/>
                </a:solidFill>
                <a:latin typeface="Consolas"/>
              </a:rPr>
              <a:t>“Dog"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; }</a:t>
            </a:r>
          </a:p>
          <a:p>
            <a:endParaRPr lang="pl-PL" sz="1100" dirty="0" smtClean="0">
              <a:latin typeface="Consolas"/>
            </a:endParaRP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String </a:t>
            </a:r>
            <a:r>
              <a:rPr lang="pl-PL" sz="1100" b="1" dirty="0" err="1" smtClean="0">
                <a:solidFill>
                  <a:srgbClr val="000000"/>
                </a:solidFill>
                <a:latin typeface="Consolas"/>
              </a:rPr>
              <a:t>getVoice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 smtClean="0">
                <a:solidFill>
                  <a:srgbClr val="6A3E3E"/>
                </a:solidFill>
                <a:latin typeface="Consolas"/>
              </a:rPr>
              <a:t>voice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100" b="1" dirty="0" err="1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100" b="1" dirty="0" err="1" smtClean="0">
                <a:solidFill>
                  <a:srgbClr val="6A3E3E"/>
                </a:solidFill>
                <a:latin typeface="Consolas"/>
              </a:rPr>
              <a:t>voice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== </a:t>
            </a:r>
            <a:r>
              <a:rPr lang="pl-PL" sz="1100" b="1" i="1" dirty="0" smtClean="0">
                <a:solidFill>
                  <a:srgbClr val="0000C0"/>
                </a:solidFill>
                <a:latin typeface="Consolas"/>
              </a:rPr>
              <a:t>LOUD</a:t>
            </a:r>
            <a:r>
              <a:rPr lang="pl-PL" sz="1100" b="1" i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pl-PL" sz="11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smtClean="0">
                <a:solidFill>
                  <a:srgbClr val="2A00FF"/>
                </a:solidFill>
                <a:latin typeface="Consolas"/>
              </a:rPr>
              <a:t>"HAU... HAU... HAU... "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100" b="1" dirty="0" err="1" smtClean="0">
                <a:solidFill>
                  <a:srgbClr val="7F0055"/>
                </a:solidFill>
                <a:latin typeface="Consolas"/>
              </a:rPr>
              <a:t>else</a:t>
            </a:r>
            <a:endParaRPr lang="pl-PL" sz="1100" b="1" dirty="0" smtClean="0">
              <a:solidFill>
                <a:srgbClr val="7F0055"/>
              </a:solidFill>
              <a:latin typeface="Consolas"/>
            </a:endParaRP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pl-PL" sz="11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smtClean="0">
                <a:solidFill>
                  <a:srgbClr val="2A00FF"/>
                </a:solidFill>
                <a:latin typeface="Consolas"/>
              </a:rPr>
              <a:t>"Hau... Hau..."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pl-PL" sz="1100" dirty="0" smtClean="0">
              <a:latin typeface="Consolas"/>
            </a:endParaRP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Pies start() {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1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1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1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1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b="1" i="1" dirty="0" smtClean="0">
                <a:solidFill>
                  <a:srgbClr val="2A00FF"/>
                </a:solidFill>
                <a:latin typeface="Consolas"/>
              </a:rPr>
              <a:t>“</a:t>
            </a:r>
            <a:r>
              <a:rPr lang="en-US" sz="1100" b="1" i="1" dirty="0" smtClean="0">
                <a:solidFill>
                  <a:srgbClr val="2A00FF"/>
                </a:solidFill>
                <a:latin typeface="Consolas"/>
              </a:rPr>
              <a:t>Dog</a:t>
            </a:r>
            <a:r>
              <a:rPr lang="pl-PL" sz="1100" b="1" i="1" dirty="0" smtClean="0">
                <a:solidFill>
                  <a:srgbClr val="2A00FF"/>
                </a:solidFill>
                <a:latin typeface="Consolas"/>
              </a:rPr>
              <a:t> "</a:t>
            </a:r>
            <a:r>
              <a:rPr lang="pl-PL" sz="1100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100" b="1" i="1" dirty="0" err="1" smtClean="0">
                <a:solidFill>
                  <a:srgbClr val="000000"/>
                </a:solidFill>
                <a:latin typeface="Consolas"/>
              </a:rPr>
              <a:t>getName</a:t>
            </a:r>
            <a:r>
              <a:rPr lang="pl-PL" sz="1100" b="1" i="1" dirty="0" smtClean="0">
                <a:solidFill>
                  <a:srgbClr val="000000"/>
                </a:solidFill>
                <a:latin typeface="Consolas"/>
              </a:rPr>
              <a:t>() + </a:t>
            </a:r>
            <a:r>
              <a:rPr lang="pl-PL" sz="1100" b="1" i="1" dirty="0" smtClean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sz="1100" b="1" i="1" dirty="0" smtClean="0">
                <a:solidFill>
                  <a:srgbClr val="2A00FF"/>
                </a:solidFill>
                <a:latin typeface="Consolas"/>
              </a:rPr>
              <a:t>is running</a:t>
            </a:r>
            <a:r>
              <a:rPr lang="pl-PL" sz="1100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1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1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pl-PL" sz="1100" dirty="0" smtClean="0">
              <a:latin typeface="Consolas"/>
            </a:endParaRP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Pies stop() {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1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1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1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1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b="1" i="1" dirty="0" smtClean="0">
                <a:solidFill>
                  <a:srgbClr val="2A00FF"/>
                </a:solidFill>
                <a:latin typeface="Consolas"/>
              </a:rPr>
              <a:t>“</a:t>
            </a:r>
            <a:r>
              <a:rPr lang="en-US" sz="1100" b="1" i="1" dirty="0" smtClean="0">
                <a:solidFill>
                  <a:srgbClr val="2A00FF"/>
                </a:solidFill>
                <a:latin typeface="Consolas"/>
              </a:rPr>
              <a:t>Dog</a:t>
            </a:r>
            <a:r>
              <a:rPr lang="pl-PL" sz="1100" b="1" i="1" dirty="0" smtClean="0">
                <a:solidFill>
                  <a:srgbClr val="2A00FF"/>
                </a:solidFill>
                <a:latin typeface="Consolas"/>
              </a:rPr>
              <a:t> "</a:t>
            </a:r>
            <a:r>
              <a:rPr lang="pl-PL" sz="1100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100" b="1" i="1" dirty="0" err="1" smtClean="0">
                <a:solidFill>
                  <a:srgbClr val="000000"/>
                </a:solidFill>
                <a:latin typeface="Consolas"/>
              </a:rPr>
              <a:t>getName</a:t>
            </a:r>
            <a:r>
              <a:rPr lang="pl-PL" sz="1100" b="1" i="1" dirty="0" smtClean="0">
                <a:solidFill>
                  <a:srgbClr val="000000"/>
                </a:solidFill>
                <a:latin typeface="Consolas"/>
              </a:rPr>
              <a:t>() + </a:t>
            </a:r>
            <a:r>
              <a:rPr lang="pl-PL" sz="1100" b="1" i="1" dirty="0" smtClean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sz="1100" b="1" i="1" dirty="0" smtClean="0">
                <a:solidFill>
                  <a:srgbClr val="2A00FF"/>
                </a:solidFill>
                <a:latin typeface="Consolas"/>
              </a:rPr>
              <a:t>stops</a:t>
            </a:r>
            <a:r>
              <a:rPr lang="pl-PL" sz="1100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1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1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Pies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wagATail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1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1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1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1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b="1" i="1" dirty="0" smtClean="0">
                <a:solidFill>
                  <a:srgbClr val="2A00FF"/>
                </a:solidFill>
                <a:latin typeface="Consolas"/>
              </a:rPr>
              <a:t>“</a:t>
            </a:r>
            <a:r>
              <a:rPr lang="en-US" sz="1100" b="1" i="1" dirty="0" smtClean="0">
                <a:solidFill>
                  <a:srgbClr val="2A00FF"/>
                </a:solidFill>
                <a:latin typeface="Consolas"/>
              </a:rPr>
              <a:t>wags his tail</a:t>
            </a:r>
            <a:r>
              <a:rPr lang="pl-PL" sz="1100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1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1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l-PL" sz="1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Type parameter bounds in practice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8568952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05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5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05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50" b="1" dirty="0" err="1" smtClean="0">
                <a:solidFill>
                  <a:srgbClr val="000000"/>
                </a:solidFill>
                <a:latin typeface="Consolas"/>
              </a:rPr>
              <a:t>MyAnimal</a:t>
            </a:r>
            <a:r>
              <a:rPr lang="en-US" sz="1050" b="1" dirty="0" smtClean="0">
                <a:solidFill>
                  <a:srgbClr val="000000"/>
                </a:solidFill>
                <a:latin typeface="Consolas"/>
              </a:rPr>
              <a:t>&lt;T </a:t>
            </a:r>
            <a:r>
              <a:rPr lang="en-US" sz="1050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050" b="1" dirty="0" smtClean="0">
                <a:solidFill>
                  <a:srgbClr val="000000"/>
                </a:solidFill>
                <a:latin typeface="Consolas"/>
              </a:rPr>
              <a:t> Animal &amp; Moveable &amp; </a:t>
            </a:r>
            <a:r>
              <a:rPr lang="en-US" sz="1050" b="1" dirty="0" err="1" smtClean="0">
                <a:solidFill>
                  <a:srgbClr val="000000"/>
                </a:solidFill>
                <a:latin typeface="Consolas"/>
              </a:rPr>
              <a:t>Speakable</a:t>
            </a:r>
            <a:r>
              <a:rPr lang="en-US" sz="1050" b="1" dirty="0" smtClean="0">
                <a:solidFill>
                  <a:srgbClr val="000000"/>
                </a:solidFill>
                <a:latin typeface="Consolas"/>
              </a:rPr>
              <a:t>&gt; {</a:t>
            </a:r>
          </a:p>
          <a:p>
            <a:r>
              <a:rPr lang="pl-PL" sz="1050" dirty="0" smtClean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pl-PL" sz="105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050" b="1" dirty="0" err="1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pl-PL" sz="1050" b="1" dirty="0" smtClean="0">
                <a:solidFill>
                  <a:srgbClr val="000000"/>
                </a:solidFill>
                <a:latin typeface="Consolas"/>
              </a:rPr>
              <a:t> T </a:t>
            </a:r>
            <a:r>
              <a:rPr lang="pl-PL" sz="1050" b="1" dirty="0" smtClean="0">
                <a:solidFill>
                  <a:srgbClr val="0000C0"/>
                </a:solidFill>
                <a:latin typeface="Consolas"/>
              </a:rPr>
              <a:t>z</a:t>
            </a:r>
            <a:r>
              <a:rPr lang="pl-PL" sz="105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050" dirty="0" smtClean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pl-PL" sz="105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05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l-PL" sz="105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50" b="1" dirty="0" err="1" smtClean="0">
                <a:solidFill>
                  <a:srgbClr val="000000"/>
                </a:solidFill>
                <a:latin typeface="Consolas"/>
              </a:rPr>
              <a:t>MyAnimal</a:t>
            </a:r>
            <a:r>
              <a:rPr lang="pl-PL" sz="1050" b="1" dirty="0" smtClean="0">
                <a:solidFill>
                  <a:srgbClr val="000000"/>
                </a:solidFill>
                <a:latin typeface="Consolas"/>
              </a:rPr>
              <a:t>(T </a:t>
            </a:r>
            <a:r>
              <a:rPr lang="en-US" sz="1050" b="1" dirty="0" smtClean="0">
                <a:solidFill>
                  <a:srgbClr val="000000"/>
                </a:solidFill>
                <a:latin typeface="Consolas"/>
              </a:rPr>
              <a:t>animal</a:t>
            </a:r>
            <a:r>
              <a:rPr lang="pl-PL" sz="105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05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050" dirty="0" smtClean="0">
                <a:solidFill>
                  <a:srgbClr val="0000C0"/>
                </a:solidFill>
                <a:latin typeface="Consolas"/>
              </a:rPr>
              <a:t>z</a:t>
            </a:r>
            <a:r>
              <a:rPr lang="pl-PL" sz="105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50" dirty="0" smtClean="0">
                <a:solidFill>
                  <a:srgbClr val="6A3E3E"/>
                </a:solidFill>
                <a:latin typeface="Consolas"/>
              </a:rPr>
              <a:t>animal</a:t>
            </a:r>
            <a:r>
              <a:rPr lang="pl-PL" sz="105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05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l-PL" sz="1050" dirty="0" smtClean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pl-PL" sz="105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05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l-PL" sz="105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050" b="1" dirty="0" err="1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pl-PL" sz="105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050" b="1" dirty="0" err="1" smtClean="0">
                <a:solidFill>
                  <a:srgbClr val="000000"/>
                </a:solidFill>
                <a:latin typeface="Consolas"/>
              </a:rPr>
              <a:t>speak</a:t>
            </a:r>
            <a:r>
              <a:rPr lang="pl-PL" sz="1050" b="1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l-PL" sz="105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05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05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05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050" b="1" i="1" dirty="0" smtClean="0">
                <a:solidFill>
                  <a:srgbClr val="000000"/>
                </a:solidFill>
                <a:latin typeface="Consolas"/>
              </a:rPr>
              <a:t>( </a:t>
            </a:r>
            <a:r>
              <a:rPr lang="pl-PL" sz="1050" b="1" i="1" dirty="0" err="1" smtClean="0">
                <a:solidFill>
                  <a:srgbClr val="0000C0"/>
                </a:solidFill>
                <a:latin typeface="Consolas"/>
              </a:rPr>
              <a:t>z</a:t>
            </a:r>
            <a:r>
              <a:rPr lang="pl-PL" sz="1050" b="1" i="1" dirty="0" err="1" smtClean="0">
                <a:solidFill>
                  <a:srgbClr val="000000"/>
                </a:solidFill>
                <a:latin typeface="Consolas"/>
              </a:rPr>
              <a:t>.getTyp</a:t>
            </a:r>
            <a:r>
              <a:rPr lang="pl-PL" sz="1050" b="1" i="1" dirty="0" smtClean="0">
                <a:solidFill>
                  <a:srgbClr val="000000"/>
                </a:solidFill>
                <a:latin typeface="Consolas"/>
              </a:rPr>
              <a:t>()+</a:t>
            </a:r>
            <a:r>
              <a:rPr lang="pl-PL" sz="1050" b="1" i="1" dirty="0" smtClean="0">
                <a:solidFill>
                  <a:srgbClr val="2A00FF"/>
                </a:solidFill>
                <a:latin typeface="Consolas"/>
              </a:rPr>
              <a:t>" "</a:t>
            </a:r>
            <a:r>
              <a:rPr lang="pl-PL" sz="1050" b="1" i="1" dirty="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en-US" sz="1050" b="1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050" b="1" i="1" dirty="0" err="1" smtClean="0">
                <a:solidFill>
                  <a:srgbClr val="0000C0"/>
                </a:solidFill>
                <a:latin typeface="Consolas"/>
              </a:rPr>
              <a:t>z</a:t>
            </a:r>
            <a:r>
              <a:rPr lang="pl-PL" sz="1050" b="1" i="1" dirty="0" err="1" smtClean="0">
                <a:solidFill>
                  <a:srgbClr val="000000"/>
                </a:solidFill>
                <a:latin typeface="Consolas"/>
              </a:rPr>
              <a:t>.getName</a:t>
            </a:r>
            <a:r>
              <a:rPr lang="pl-PL" sz="1050" b="1" i="1" dirty="0" smtClean="0">
                <a:solidFill>
                  <a:srgbClr val="000000"/>
                </a:solidFill>
                <a:latin typeface="Consolas"/>
              </a:rPr>
              <a:t>() + </a:t>
            </a:r>
          </a:p>
          <a:p>
            <a:r>
              <a:rPr lang="pl-PL" sz="1050" dirty="0" smtClean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pl-PL" sz="1050" dirty="0" smtClean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sz="1050" dirty="0" smtClean="0">
                <a:solidFill>
                  <a:srgbClr val="2A00FF"/>
                </a:solidFill>
                <a:latin typeface="Consolas"/>
              </a:rPr>
              <a:t>speaks</a:t>
            </a:r>
            <a:r>
              <a:rPr lang="pl-PL" sz="1050" dirty="0" smtClean="0">
                <a:solidFill>
                  <a:srgbClr val="2A00FF"/>
                </a:solidFill>
                <a:latin typeface="Consolas"/>
              </a:rPr>
              <a:t> "</a:t>
            </a:r>
            <a:r>
              <a:rPr lang="pl-PL" sz="1050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050" dirty="0" err="1" smtClean="0">
                <a:solidFill>
                  <a:srgbClr val="0000C0"/>
                </a:solidFill>
                <a:latin typeface="Consolas"/>
              </a:rPr>
              <a:t>z</a:t>
            </a:r>
            <a:r>
              <a:rPr lang="pl-PL" sz="1050" dirty="0" err="1" smtClean="0">
                <a:solidFill>
                  <a:srgbClr val="000000"/>
                </a:solidFill>
                <a:latin typeface="Consolas"/>
              </a:rPr>
              <a:t>.getVoice</a:t>
            </a:r>
            <a:r>
              <a:rPr lang="pl-PL" sz="105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050" dirty="0" err="1" smtClean="0">
                <a:solidFill>
                  <a:srgbClr val="000000"/>
                </a:solidFill>
                <a:latin typeface="Consolas"/>
              </a:rPr>
              <a:t>Speakable.</a:t>
            </a:r>
            <a:r>
              <a:rPr lang="pl-PL" sz="1050" b="1" i="1" dirty="0" err="1" smtClean="0">
                <a:solidFill>
                  <a:srgbClr val="0000C0"/>
                </a:solidFill>
                <a:latin typeface="Consolas"/>
              </a:rPr>
              <a:t>LOUD</a:t>
            </a:r>
            <a:r>
              <a:rPr lang="pl-PL" sz="1050" b="1" i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pl-PL" sz="1050" dirty="0" smtClean="0">
                <a:solidFill>
                  <a:srgbClr val="000000"/>
                </a:solidFill>
                <a:latin typeface="Consolas"/>
              </a:rPr>
              <a:t>           );</a:t>
            </a:r>
          </a:p>
          <a:p>
            <a:r>
              <a:rPr lang="pl-PL" sz="105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l-PL" sz="1050" dirty="0" smtClean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pl-PL" sz="1050" dirty="0" smtClean="0">
                <a:solidFill>
                  <a:srgbClr val="000000"/>
                </a:solidFill>
                <a:latin typeface="Consolas"/>
              </a:rPr>
              <a:t>  T </a:t>
            </a:r>
            <a:r>
              <a:rPr lang="pl-PL" sz="1050" dirty="0" err="1" smtClean="0">
                <a:solidFill>
                  <a:srgbClr val="000000"/>
                </a:solidFill>
                <a:latin typeface="Consolas"/>
              </a:rPr>
              <a:t>get</a:t>
            </a:r>
            <a:r>
              <a:rPr lang="pl-PL" sz="1050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l-PL" sz="105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05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05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050" b="1" dirty="0" smtClean="0">
                <a:solidFill>
                  <a:srgbClr val="0000C0"/>
                </a:solidFill>
                <a:latin typeface="Consolas"/>
              </a:rPr>
              <a:t>z</a:t>
            </a:r>
            <a:r>
              <a:rPr lang="pl-PL" sz="105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05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l-PL" sz="1050" dirty="0" smtClean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pl-PL" sz="105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05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l-PL" sz="105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050" b="1" dirty="0" err="1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pl-PL" sz="105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050" b="1" dirty="0" err="1" smtClean="0">
                <a:solidFill>
                  <a:srgbClr val="000000"/>
                </a:solidFill>
                <a:latin typeface="Consolas"/>
              </a:rPr>
              <a:t>startSpeakAndStop</a:t>
            </a:r>
            <a:r>
              <a:rPr lang="pl-PL" sz="1050" b="1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l-PL" sz="105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050" dirty="0" err="1" smtClean="0">
                <a:solidFill>
                  <a:srgbClr val="0000C0"/>
                </a:solidFill>
                <a:latin typeface="Consolas"/>
              </a:rPr>
              <a:t>z</a:t>
            </a:r>
            <a:r>
              <a:rPr lang="pl-PL" sz="1050" dirty="0" err="1" smtClean="0">
                <a:solidFill>
                  <a:srgbClr val="000000"/>
                </a:solidFill>
                <a:latin typeface="Consolas"/>
              </a:rPr>
              <a:t>.start</a:t>
            </a:r>
            <a:r>
              <a:rPr lang="pl-PL" sz="105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l-PL" sz="105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050" dirty="0" err="1" smtClean="0">
                <a:solidFill>
                  <a:srgbClr val="000000"/>
                </a:solidFill>
                <a:latin typeface="Consolas"/>
              </a:rPr>
              <a:t>speak</a:t>
            </a:r>
            <a:r>
              <a:rPr lang="pl-PL" sz="105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l-PL" sz="105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050" dirty="0" err="1" smtClean="0">
                <a:solidFill>
                  <a:srgbClr val="0000C0"/>
                </a:solidFill>
                <a:latin typeface="Consolas"/>
              </a:rPr>
              <a:t>z</a:t>
            </a:r>
            <a:r>
              <a:rPr lang="pl-PL" sz="1050" dirty="0" err="1" smtClean="0">
                <a:solidFill>
                  <a:srgbClr val="000000"/>
                </a:solidFill>
                <a:latin typeface="Consolas"/>
              </a:rPr>
              <a:t>.stop</a:t>
            </a:r>
            <a:r>
              <a:rPr lang="pl-PL" sz="105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l-PL" sz="105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pl-PL" sz="1050" dirty="0" smtClean="0">
              <a:latin typeface="Consolas"/>
            </a:endParaRPr>
          </a:p>
          <a:p>
            <a:r>
              <a:rPr lang="en-US" sz="105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05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05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5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05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5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050" b="1" dirty="0" smtClean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050" b="1" dirty="0" err="1" smtClean="0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05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05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050" dirty="0" err="1" smtClean="0">
                <a:solidFill>
                  <a:srgbClr val="000000"/>
                </a:solidFill>
                <a:latin typeface="Consolas"/>
              </a:rPr>
              <a:t>MyAnimal</a:t>
            </a:r>
            <a:r>
              <a:rPr lang="pl-PL" sz="1050" dirty="0" smtClean="0">
                <a:solidFill>
                  <a:srgbClr val="000000"/>
                </a:solidFill>
                <a:latin typeface="Consolas"/>
              </a:rPr>
              <a:t>&lt;Pies&gt; </a:t>
            </a:r>
            <a:r>
              <a:rPr lang="pl-PL" sz="1050" dirty="0" smtClean="0">
                <a:solidFill>
                  <a:srgbClr val="6A3E3E"/>
                </a:solidFill>
                <a:latin typeface="Consolas"/>
              </a:rPr>
              <a:t>p</a:t>
            </a:r>
            <a:r>
              <a:rPr lang="pl-PL" sz="105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050" b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05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50" b="1" dirty="0" err="1" smtClean="0">
                <a:solidFill>
                  <a:srgbClr val="000000"/>
                </a:solidFill>
                <a:latin typeface="Consolas"/>
              </a:rPr>
              <a:t>MyAnimal</a:t>
            </a:r>
            <a:r>
              <a:rPr lang="pl-PL" sz="1050" b="1" dirty="0" smtClean="0">
                <a:solidFill>
                  <a:srgbClr val="000000"/>
                </a:solidFill>
                <a:latin typeface="Consolas"/>
              </a:rPr>
              <a:t>&lt;&gt;(</a:t>
            </a:r>
            <a:r>
              <a:rPr lang="pl-PL" sz="1050" b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05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50" b="1" dirty="0" smtClean="0">
                <a:solidFill>
                  <a:srgbClr val="000000"/>
                </a:solidFill>
                <a:latin typeface="Consolas"/>
              </a:rPr>
              <a:t>Dog</a:t>
            </a:r>
            <a:r>
              <a:rPr lang="pl-PL" sz="105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050" b="1" dirty="0" smtClean="0">
                <a:solidFill>
                  <a:srgbClr val="2A00FF"/>
                </a:solidFill>
                <a:latin typeface="Consolas"/>
              </a:rPr>
              <a:t>"kuba"</a:t>
            </a:r>
            <a:r>
              <a:rPr lang="pl-PL" sz="1050" b="1" dirty="0" smtClean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pl-PL" sz="105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050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pl-PL" sz="1050" b="1" dirty="0" smtClean="0">
                <a:solidFill>
                  <a:srgbClr val="000000"/>
                </a:solidFill>
                <a:latin typeface="Consolas"/>
              </a:rPr>
              <a:t> (Method </a:t>
            </a:r>
            <a:r>
              <a:rPr lang="pl-PL" sz="1050" b="1" dirty="0" smtClean="0">
                <a:solidFill>
                  <a:srgbClr val="6A3E3E"/>
                </a:solidFill>
                <a:latin typeface="Consolas"/>
              </a:rPr>
              <a:t>m</a:t>
            </a:r>
            <a:r>
              <a:rPr lang="pl-PL" sz="1050" b="1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pl-PL" sz="1050" b="1" dirty="0" err="1" smtClean="0">
                <a:solidFill>
                  <a:srgbClr val="6A3E3E"/>
                </a:solidFill>
                <a:latin typeface="Consolas"/>
              </a:rPr>
              <a:t>p</a:t>
            </a:r>
            <a:r>
              <a:rPr lang="pl-PL" sz="1050" b="1" dirty="0" err="1" smtClean="0">
                <a:solidFill>
                  <a:srgbClr val="000000"/>
                </a:solidFill>
                <a:latin typeface="Consolas"/>
              </a:rPr>
              <a:t>.getClass</a:t>
            </a:r>
            <a:r>
              <a:rPr lang="pl-PL" sz="1050" b="1" dirty="0" smtClean="0">
                <a:solidFill>
                  <a:srgbClr val="000000"/>
                </a:solidFill>
                <a:latin typeface="Consolas"/>
              </a:rPr>
              <a:t>().</a:t>
            </a:r>
            <a:r>
              <a:rPr lang="pl-PL" sz="1050" b="1" dirty="0" err="1" smtClean="0">
                <a:solidFill>
                  <a:srgbClr val="000000"/>
                </a:solidFill>
                <a:latin typeface="Consolas"/>
              </a:rPr>
              <a:t>getDeclaredMethods</a:t>
            </a:r>
            <a:r>
              <a:rPr lang="pl-PL" sz="1050" b="1" dirty="0" smtClean="0">
                <a:solidFill>
                  <a:srgbClr val="000000"/>
                </a:solidFill>
                <a:latin typeface="Consolas"/>
              </a:rPr>
              <a:t>()) </a:t>
            </a:r>
            <a:r>
              <a:rPr lang="pl-PL" sz="1050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05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05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05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050" b="1" i="1" dirty="0" smtClean="0">
                <a:solidFill>
                  <a:srgbClr val="6A3E3E"/>
                </a:solidFill>
                <a:latin typeface="Consolas"/>
              </a:rPr>
              <a:t>m</a:t>
            </a:r>
            <a:r>
              <a:rPr lang="pl-PL" sz="105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05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050" dirty="0" err="1" smtClean="0">
                <a:solidFill>
                  <a:srgbClr val="6A3E3E"/>
                </a:solidFill>
                <a:latin typeface="Consolas"/>
              </a:rPr>
              <a:t>p</a:t>
            </a:r>
            <a:r>
              <a:rPr lang="pl-PL" sz="1050" dirty="0" err="1" smtClean="0">
                <a:solidFill>
                  <a:srgbClr val="000000"/>
                </a:solidFill>
                <a:latin typeface="Consolas"/>
              </a:rPr>
              <a:t>.startSpeakAndStop</a:t>
            </a:r>
            <a:r>
              <a:rPr lang="pl-PL" sz="105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l-PL" sz="105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050" dirty="0" err="1" smtClean="0">
                <a:solidFill>
                  <a:srgbClr val="6A3E3E"/>
                </a:solidFill>
                <a:latin typeface="Consolas"/>
              </a:rPr>
              <a:t>p</a:t>
            </a:r>
            <a:r>
              <a:rPr lang="pl-PL" sz="1050" dirty="0" err="1" smtClean="0">
                <a:solidFill>
                  <a:srgbClr val="000000"/>
                </a:solidFill>
                <a:latin typeface="Consolas"/>
              </a:rPr>
              <a:t>.get</a:t>
            </a:r>
            <a:r>
              <a:rPr lang="pl-PL" sz="1050" dirty="0" smtClean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sz="1050" dirty="0" err="1" smtClean="0">
                <a:solidFill>
                  <a:srgbClr val="000000"/>
                </a:solidFill>
                <a:latin typeface="Consolas"/>
              </a:rPr>
              <a:t>wagATail</a:t>
            </a:r>
            <a:r>
              <a:rPr lang="pl-PL" sz="1050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pl-PL" sz="1050" dirty="0" smtClean="0">
              <a:solidFill>
                <a:srgbClr val="000000"/>
              </a:solidFill>
              <a:latin typeface="Consolas"/>
            </a:endParaRPr>
          </a:p>
          <a:p>
            <a:r>
              <a:rPr lang="pl-PL" sz="105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050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en-US" sz="1050" dirty="0" err="1" smtClean="0">
                <a:solidFill>
                  <a:srgbClr val="3F7F5F"/>
                </a:solidFill>
                <a:latin typeface="Consolas"/>
              </a:rPr>
              <a:t>MyAnimal</a:t>
            </a:r>
            <a:r>
              <a:rPr lang="pl-PL" sz="1050" dirty="0" smtClean="0">
                <a:solidFill>
                  <a:srgbClr val="3F7F5F"/>
                </a:solidFill>
                <a:latin typeface="Consolas"/>
              </a:rPr>
              <a:t>&lt;</a:t>
            </a:r>
            <a:r>
              <a:rPr lang="en-US" sz="1050" dirty="0" smtClean="0">
                <a:solidFill>
                  <a:srgbClr val="3F7F5F"/>
                </a:solidFill>
                <a:latin typeface="Consolas"/>
              </a:rPr>
              <a:t>Fish</a:t>
            </a:r>
            <a:r>
              <a:rPr lang="pl-PL" sz="1050" dirty="0" smtClean="0">
                <a:solidFill>
                  <a:srgbClr val="3F7F5F"/>
                </a:solidFill>
                <a:latin typeface="Consolas"/>
              </a:rPr>
              <a:t>&gt; </a:t>
            </a:r>
            <a:r>
              <a:rPr lang="en-US" sz="1050" dirty="0" smtClean="0">
                <a:solidFill>
                  <a:srgbClr val="3F7F5F"/>
                </a:solidFill>
                <a:latin typeface="Consolas"/>
              </a:rPr>
              <a:t>fish</a:t>
            </a:r>
            <a:r>
              <a:rPr lang="pl-PL" sz="1050" dirty="0" smtClean="0">
                <a:solidFill>
                  <a:srgbClr val="3F7F5F"/>
                </a:solidFill>
                <a:latin typeface="Consolas"/>
              </a:rPr>
              <a:t>;   // </a:t>
            </a:r>
            <a:r>
              <a:rPr lang="en-US" sz="1050" dirty="0" smtClean="0">
                <a:solidFill>
                  <a:srgbClr val="3F7F5F"/>
                </a:solidFill>
                <a:latin typeface="Consolas"/>
              </a:rPr>
              <a:t>compile-time error – a Fish is not </a:t>
            </a:r>
            <a:r>
              <a:rPr lang="en-US" sz="1050" dirty="0" err="1" smtClean="0">
                <a:solidFill>
                  <a:srgbClr val="3F7F5F"/>
                </a:solidFill>
                <a:latin typeface="Consolas"/>
              </a:rPr>
              <a:t>Speakable</a:t>
            </a:r>
            <a:endParaRPr lang="pl-PL" sz="1050" dirty="0" smtClean="0">
              <a:solidFill>
                <a:srgbClr val="3F7F5F"/>
              </a:solidFill>
              <a:latin typeface="Consolas"/>
            </a:endParaRPr>
          </a:p>
          <a:p>
            <a:r>
              <a:rPr lang="pl-PL" sz="105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pl-PL" sz="1050" dirty="0" smtClean="0">
              <a:latin typeface="Consolas"/>
            </a:endParaRPr>
          </a:p>
          <a:p>
            <a:r>
              <a:rPr lang="pl-PL" sz="105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l-PL" sz="105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4427984" y="1988840"/>
            <a:ext cx="4320480" cy="1754326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/// ....</a:t>
            </a:r>
          </a:p>
          <a:p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Animal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MyAnimal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MyAnimal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speak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MyAnimal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startSpeakAndStop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pl-PL" sz="12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Dog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kuba 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is running</a:t>
            </a:r>
            <a:endParaRPr lang="pl-PL" sz="12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Dog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kuba 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speaks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HAU... HAU... HAU... 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Dog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kuba 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stop</a:t>
            </a:r>
            <a:endParaRPr lang="pl-PL" sz="12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Wags his tail</a:t>
            </a:r>
            <a:endParaRPr lang="pl-PL" sz="1200" dirty="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Generic array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83529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fr-FR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8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fr-FR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800" b="1" dirty="0" err="1" smtClean="0">
                <a:solidFill>
                  <a:srgbClr val="000000"/>
                </a:solidFill>
                <a:latin typeface="Consolas"/>
              </a:rPr>
              <a:t>GenArr</a:t>
            </a:r>
            <a:r>
              <a:rPr lang="fr-FR" sz="800" b="1" dirty="0" smtClean="0">
                <a:solidFill>
                  <a:srgbClr val="000000"/>
                </a:solidFill>
                <a:latin typeface="Consolas"/>
              </a:rPr>
              <a:t>&lt;T </a:t>
            </a:r>
            <a:r>
              <a:rPr lang="fr-FR" sz="800" b="1" dirty="0" err="1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fr-FR" sz="800" b="1" dirty="0" smtClean="0">
                <a:solidFill>
                  <a:srgbClr val="000000"/>
                </a:solidFill>
                <a:latin typeface="Consolas"/>
              </a:rPr>
              <a:t> Comparable&lt;T&gt;&gt; {</a:t>
            </a:r>
          </a:p>
          <a:p>
            <a:endParaRPr lang="pl-PL" sz="800" dirty="0" smtClean="0">
              <a:latin typeface="Consolas"/>
            </a:endParaRPr>
          </a:p>
          <a:p>
            <a:r>
              <a:rPr lang="pl-PL" sz="8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pl-PL" sz="800" b="1" dirty="0" err="1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pl-PL" sz="800" b="1" dirty="0" smtClean="0">
                <a:solidFill>
                  <a:srgbClr val="000000"/>
                </a:solidFill>
                <a:latin typeface="Consolas"/>
              </a:rPr>
              <a:t>  T[] </a:t>
            </a:r>
            <a:r>
              <a:rPr lang="pl-PL" sz="800" b="1" dirty="0" err="1" smtClean="0">
                <a:solidFill>
                  <a:srgbClr val="0000C0"/>
                </a:solidFill>
                <a:latin typeface="Consolas"/>
              </a:rPr>
              <a:t>arr</a:t>
            </a:r>
            <a:r>
              <a:rPr lang="pl-PL" sz="8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8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pl-PL" sz="800" b="1" dirty="0" err="1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pl-PL" sz="800" b="1" dirty="0" smtClean="0">
                <a:solidFill>
                  <a:srgbClr val="000000"/>
                </a:solidFill>
                <a:latin typeface="Consolas"/>
              </a:rPr>
              <a:t> Pa</a:t>
            </a:r>
            <a:r>
              <a:rPr lang="en-US" sz="800" b="1" dirty="0" err="1" smtClean="0">
                <a:solidFill>
                  <a:srgbClr val="000000"/>
                </a:solidFill>
                <a:latin typeface="Consolas"/>
              </a:rPr>
              <a:t>ir</a:t>
            </a:r>
            <a:r>
              <a:rPr lang="pl-PL" sz="800" b="1" dirty="0" smtClean="0">
                <a:solidFill>
                  <a:srgbClr val="000000"/>
                </a:solidFill>
                <a:latin typeface="Consolas"/>
              </a:rPr>
              <a:t>&lt;T,T&gt; </a:t>
            </a:r>
            <a:r>
              <a:rPr lang="pl-PL" sz="800" b="1" dirty="0" err="1" smtClean="0">
                <a:solidFill>
                  <a:srgbClr val="0000C0"/>
                </a:solidFill>
                <a:latin typeface="Consolas"/>
              </a:rPr>
              <a:t>minMax</a:t>
            </a:r>
            <a:r>
              <a:rPr lang="pl-PL" sz="800" b="1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pl-PL" sz="800" b="1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800" b="1" dirty="0" smtClean="0">
                <a:solidFill>
                  <a:srgbClr val="3F7F5F"/>
                </a:solidFill>
                <a:latin typeface="Consolas"/>
              </a:rPr>
              <a:t>for storing values min and max</a:t>
            </a:r>
            <a:endParaRPr lang="pl-PL" sz="800" b="1" dirty="0" smtClean="0">
              <a:solidFill>
                <a:srgbClr val="3F7F5F"/>
              </a:solidFill>
              <a:latin typeface="Consolas"/>
            </a:endParaRPr>
          </a:p>
          <a:p>
            <a:endParaRPr lang="pl-PL" sz="800" dirty="0" smtClean="0">
              <a:latin typeface="Consolas"/>
            </a:endParaRPr>
          </a:p>
          <a:p>
            <a:r>
              <a:rPr lang="pl-PL" sz="8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pl-PL" sz="8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l-PL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800" b="1" dirty="0" err="1" smtClean="0">
                <a:solidFill>
                  <a:srgbClr val="000000"/>
                </a:solidFill>
                <a:latin typeface="Consolas"/>
              </a:rPr>
              <a:t>GenArr</a:t>
            </a:r>
            <a:r>
              <a:rPr lang="pl-PL" sz="800" b="1" dirty="0" smtClean="0">
                <a:solidFill>
                  <a:srgbClr val="000000"/>
                </a:solidFill>
                <a:latin typeface="Consolas"/>
              </a:rPr>
              <a:t>(T[] </a:t>
            </a:r>
            <a:r>
              <a:rPr lang="pl-PL" sz="800" b="1" dirty="0" smtClean="0">
                <a:solidFill>
                  <a:srgbClr val="6A3E3E"/>
                </a:solidFill>
                <a:latin typeface="Consolas"/>
              </a:rPr>
              <a:t>a</a:t>
            </a:r>
            <a:r>
              <a:rPr lang="pl-PL" sz="800" b="1" dirty="0" smtClean="0">
                <a:solidFill>
                  <a:srgbClr val="000000"/>
                </a:solidFill>
                <a:latin typeface="Consolas"/>
              </a:rPr>
              <a:t>) { </a:t>
            </a:r>
            <a:r>
              <a:rPr lang="pl-PL" sz="800" b="1" dirty="0" err="1" smtClean="0">
                <a:solidFill>
                  <a:srgbClr val="000000"/>
                </a:solidFill>
                <a:latin typeface="Consolas"/>
              </a:rPr>
              <a:t>init</a:t>
            </a:r>
            <a:r>
              <a:rPr lang="pl-PL" sz="8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800" b="1" dirty="0" smtClean="0">
                <a:solidFill>
                  <a:srgbClr val="6A3E3E"/>
                </a:solidFill>
                <a:latin typeface="Consolas"/>
              </a:rPr>
              <a:t>a</a:t>
            </a:r>
            <a:r>
              <a:rPr lang="pl-PL" sz="800" b="1" dirty="0" smtClean="0">
                <a:solidFill>
                  <a:srgbClr val="000000"/>
                </a:solidFill>
                <a:latin typeface="Consolas"/>
              </a:rPr>
              <a:t>); }</a:t>
            </a:r>
          </a:p>
          <a:p>
            <a:endParaRPr lang="pl-PL" sz="800" dirty="0" smtClean="0">
              <a:latin typeface="Consolas"/>
            </a:endParaRPr>
          </a:p>
          <a:p>
            <a:r>
              <a:rPr lang="pl-PL" sz="8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pl-PL" sz="8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l-PL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800" b="1" dirty="0" err="1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pl-PL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800" b="1" dirty="0" err="1" smtClean="0">
                <a:solidFill>
                  <a:srgbClr val="000000"/>
                </a:solidFill>
                <a:latin typeface="Consolas"/>
              </a:rPr>
              <a:t>init</a:t>
            </a:r>
            <a:r>
              <a:rPr lang="pl-PL" sz="800" b="1" dirty="0" smtClean="0">
                <a:solidFill>
                  <a:srgbClr val="000000"/>
                </a:solidFill>
                <a:latin typeface="Consolas"/>
              </a:rPr>
              <a:t>(T[] </a:t>
            </a:r>
            <a:r>
              <a:rPr lang="pl-PL" sz="800" b="1" dirty="0" smtClean="0">
                <a:solidFill>
                  <a:srgbClr val="6A3E3E"/>
                </a:solidFill>
                <a:latin typeface="Consolas"/>
              </a:rPr>
              <a:t>a</a:t>
            </a:r>
            <a:r>
              <a:rPr lang="pl-PL" sz="8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8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800" b="1" dirty="0" smtClean="0">
                <a:solidFill>
                  <a:srgbClr val="6A3E3E"/>
                </a:solidFill>
                <a:latin typeface="Consolas"/>
              </a:rPr>
              <a:t>a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8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 || </a:t>
            </a:r>
            <a:r>
              <a:rPr lang="en-US" sz="800" b="1" dirty="0" err="1" smtClean="0">
                <a:solidFill>
                  <a:srgbClr val="6A3E3E"/>
                </a:solidFill>
                <a:latin typeface="Consolas"/>
              </a:rPr>
              <a:t>a</a:t>
            </a:r>
            <a:r>
              <a:rPr lang="en-US" sz="8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800" b="1" dirty="0" err="1" smtClean="0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 == 0)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800" b="1" dirty="0" smtClean="0">
                <a:solidFill>
                  <a:srgbClr val="7F0055"/>
                </a:solidFill>
                <a:latin typeface="Consolas"/>
              </a:rPr>
              <a:t>throw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 err="1" smtClean="0">
                <a:solidFill>
                  <a:srgbClr val="000000"/>
                </a:solidFill>
                <a:latin typeface="Consolas"/>
              </a:rPr>
              <a:t>IllegalArgumentException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800" b="1" dirty="0" smtClean="0">
                <a:solidFill>
                  <a:srgbClr val="2A00FF"/>
                </a:solidFill>
                <a:latin typeface="Consolas"/>
              </a:rPr>
              <a:t>"Invalid array </a:t>
            </a:r>
            <a:r>
              <a:rPr lang="en-US" sz="800" b="1" dirty="0" err="1" smtClean="0">
                <a:solidFill>
                  <a:srgbClr val="2A00FF"/>
                </a:solidFill>
                <a:latin typeface="Consolas"/>
              </a:rPr>
              <a:t>init</a:t>
            </a:r>
            <a:r>
              <a:rPr lang="en-US" sz="8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8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pl-PL" sz="800" dirty="0" err="1" smtClean="0">
                <a:solidFill>
                  <a:srgbClr val="0000C0"/>
                </a:solidFill>
                <a:latin typeface="Consolas"/>
              </a:rPr>
              <a:t>minMax</a:t>
            </a:r>
            <a:r>
              <a:rPr lang="pl-PL" sz="8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800" b="1" dirty="0" err="1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pl-PL" sz="8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8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pl-PL" sz="800" dirty="0" err="1" smtClean="0">
                <a:solidFill>
                  <a:srgbClr val="0000C0"/>
                </a:solidFill>
                <a:latin typeface="Consolas"/>
              </a:rPr>
              <a:t>arr</a:t>
            </a:r>
            <a:r>
              <a:rPr lang="pl-PL" sz="8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800" dirty="0" smtClean="0">
                <a:solidFill>
                  <a:srgbClr val="6A3E3E"/>
                </a:solidFill>
                <a:latin typeface="Consolas"/>
              </a:rPr>
              <a:t>a</a:t>
            </a:r>
            <a:r>
              <a:rPr lang="pl-PL" sz="8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800" dirty="0" smtClean="0">
                <a:solidFill>
                  <a:srgbClr val="000000"/>
                </a:solidFill>
                <a:latin typeface="Consolas"/>
              </a:rPr>
              <a:t>   }</a:t>
            </a:r>
          </a:p>
          <a:p>
            <a:r>
              <a:rPr lang="pl-PL" sz="800" dirty="0" smtClean="0">
                <a:solidFill>
                  <a:srgbClr val="000000"/>
                </a:solidFill>
                <a:latin typeface="Consolas"/>
              </a:rPr>
              <a:t>   </a:t>
            </a:r>
          </a:p>
          <a:p>
            <a:r>
              <a:rPr lang="pl-PL" sz="8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pl-PL" sz="8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l-PL" sz="800" b="1" dirty="0" smtClean="0">
                <a:solidFill>
                  <a:srgbClr val="000000"/>
                </a:solidFill>
                <a:latin typeface="Consolas"/>
              </a:rPr>
              <a:t> T max() {</a:t>
            </a:r>
          </a:p>
          <a:p>
            <a:r>
              <a:rPr lang="pl-PL" sz="8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pl-PL" sz="8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800" b="1" dirty="0" err="1" smtClean="0">
                <a:solidFill>
                  <a:srgbClr val="000000"/>
                </a:solidFill>
                <a:latin typeface="Consolas"/>
              </a:rPr>
              <a:t>evaluate</a:t>
            </a:r>
            <a:r>
              <a:rPr lang="pl-PL" sz="8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800" b="1" dirty="0" smtClean="0">
                <a:solidFill>
                  <a:srgbClr val="2A00FF"/>
                </a:solidFill>
                <a:latin typeface="Consolas"/>
              </a:rPr>
              <a:t>"MAX"</a:t>
            </a:r>
            <a:r>
              <a:rPr lang="pl-PL" sz="800" b="1" dirty="0" smtClean="0">
                <a:solidFill>
                  <a:srgbClr val="000000"/>
                </a:solidFill>
                <a:latin typeface="Consolas"/>
              </a:rPr>
              <a:t>).</a:t>
            </a:r>
            <a:r>
              <a:rPr lang="pl-PL" sz="800" b="1" dirty="0" err="1" smtClean="0">
                <a:solidFill>
                  <a:srgbClr val="000000"/>
                </a:solidFill>
                <a:latin typeface="Consolas"/>
              </a:rPr>
              <a:t>getFirst</a:t>
            </a:r>
            <a:r>
              <a:rPr lang="pl-PL" sz="800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l-PL" sz="800" dirty="0" smtClean="0">
                <a:solidFill>
                  <a:srgbClr val="000000"/>
                </a:solidFill>
                <a:latin typeface="Consolas"/>
              </a:rPr>
              <a:t>   }</a:t>
            </a:r>
          </a:p>
          <a:p>
            <a:r>
              <a:rPr lang="pl-PL" sz="800" dirty="0" smtClean="0">
                <a:solidFill>
                  <a:srgbClr val="000000"/>
                </a:solidFill>
                <a:latin typeface="Consolas"/>
              </a:rPr>
              <a:t>   </a:t>
            </a:r>
          </a:p>
          <a:p>
            <a:r>
              <a:rPr lang="pl-PL" sz="8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pl-PL" sz="8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l-PL" sz="800" b="1" dirty="0" smtClean="0">
                <a:solidFill>
                  <a:srgbClr val="000000"/>
                </a:solidFill>
                <a:latin typeface="Consolas"/>
              </a:rPr>
              <a:t> T min() {</a:t>
            </a:r>
          </a:p>
          <a:p>
            <a:r>
              <a:rPr lang="pl-PL" sz="8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pl-PL" sz="8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800" b="1" dirty="0" err="1" smtClean="0">
                <a:solidFill>
                  <a:srgbClr val="000000"/>
                </a:solidFill>
                <a:latin typeface="Consolas"/>
              </a:rPr>
              <a:t>evaluate</a:t>
            </a:r>
            <a:r>
              <a:rPr lang="pl-PL" sz="8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800" b="1" dirty="0" smtClean="0">
                <a:solidFill>
                  <a:srgbClr val="2A00FF"/>
                </a:solidFill>
                <a:latin typeface="Consolas"/>
              </a:rPr>
              <a:t>"MIN"</a:t>
            </a:r>
            <a:r>
              <a:rPr lang="pl-PL" sz="800" b="1" dirty="0" smtClean="0">
                <a:solidFill>
                  <a:srgbClr val="000000"/>
                </a:solidFill>
                <a:latin typeface="Consolas"/>
              </a:rPr>
              <a:t>).</a:t>
            </a:r>
            <a:r>
              <a:rPr lang="pl-PL" sz="800" b="1" dirty="0" err="1" smtClean="0">
                <a:solidFill>
                  <a:srgbClr val="000000"/>
                </a:solidFill>
                <a:latin typeface="Consolas"/>
              </a:rPr>
              <a:t>getLast</a:t>
            </a:r>
            <a:r>
              <a:rPr lang="pl-PL" sz="800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l-PL" sz="800" dirty="0" smtClean="0">
                <a:solidFill>
                  <a:srgbClr val="000000"/>
                </a:solidFill>
                <a:latin typeface="Consolas"/>
              </a:rPr>
              <a:t>   }</a:t>
            </a:r>
          </a:p>
          <a:p>
            <a:endParaRPr lang="pl-PL" sz="800" dirty="0" smtClean="0">
              <a:latin typeface="Consolas"/>
            </a:endParaRPr>
          </a:p>
          <a:p>
            <a:r>
              <a:rPr lang="pl-PL" sz="8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pl-PL" sz="800" b="1" dirty="0" err="1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pl-PL" sz="800" b="1" dirty="0" smtClean="0">
                <a:solidFill>
                  <a:srgbClr val="000000"/>
                </a:solidFill>
                <a:latin typeface="Consolas"/>
              </a:rPr>
              <a:t>  Pa</a:t>
            </a:r>
            <a:r>
              <a:rPr lang="en-US" sz="800" b="1" dirty="0" err="1" smtClean="0">
                <a:solidFill>
                  <a:srgbClr val="000000"/>
                </a:solidFill>
                <a:latin typeface="Consolas"/>
              </a:rPr>
              <a:t>ir</a:t>
            </a:r>
            <a:r>
              <a:rPr lang="pl-PL" sz="800" b="1" dirty="0" smtClean="0">
                <a:solidFill>
                  <a:srgbClr val="000000"/>
                </a:solidFill>
                <a:latin typeface="Consolas"/>
              </a:rPr>
              <a:t>&lt;T,T&gt; </a:t>
            </a:r>
            <a:r>
              <a:rPr lang="pl-PL" sz="800" b="1" dirty="0" err="1" smtClean="0">
                <a:solidFill>
                  <a:srgbClr val="000000"/>
                </a:solidFill>
                <a:latin typeface="Consolas"/>
              </a:rPr>
              <a:t>evaluate</a:t>
            </a:r>
            <a:r>
              <a:rPr lang="pl-PL" sz="800" b="1" dirty="0" smtClean="0">
                <a:solidFill>
                  <a:srgbClr val="000000"/>
                </a:solidFill>
                <a:latin typeface="Consolas"/>
              </a:rPr>
              <a:t>(String </a:t>
            </a:r>
            <a:r>
              <a:rPr lang="pl-PL" sz="800" b="1" dirty="0" err="1" smtClean="0">
                <a:solidFill>
                  <a:srgbClr val="6A3E3E"/>
                </a:solidFill>
                <a:latin typeface="Consolas"/>
              </a:rPr>
              <a:t>kind</a:t>
            </a:r>
            <a:r>
              <a:rPr lang="pl-PL" sz="8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8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pl-PL" sz="8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800" dirty="0" smtClean="0">
                <a:solidFill>
                  <a:srgbClr val="3F7F5F"/>
                </a:solidFill>
                <a:latin typeface="Consolas"/>
              </a:rPr>
              <a:t>in class</a:t>
            </a:r>
            <a:r>
              <a:rPr lang="pl-PL" sz="800" dirty="0" smtClean="0">
                <a:solidFill>
                  <a:srgbClr val="3F7F5F"/>
                </a:solidFill>
                <a:latin typeface="Consolas"/>
              </a:rPr>
              <a:t> Pa</a:t>
            </a:r>
            <a:r>
              <a:rPr lang="en-US" sz="800" dirty="0" err="1" smtClean="0">
                <a:solidFill>
                  <a:srgbClr val="3F7F5F"/>
                </a:solidFill>
                <a:latin typeface="Consolas"/>
              </a:rPr>
              <a:t>ir</a:t>
            </a:r>
            <a:r>
              <a:rPr lang="pl-PL" sz="800" dirty="0" smtClean="0">
                <a:solidFill>
                  <a:srgbClr val="3F7F5F"/>
                </a:solidFill>
                <a:latin typeface="Consolas"/>
              </a:rPr>
              <a:t>&lt;S, T&gt; </a:t>
            </a:r>
            <a:r>
              <a:rPr lang="en-US" sz="800" dirty="0" smtClean="0">
                <a:solidFill>
                  <a:srgbClr val="3F7F5F"/>
                </a:solidFill>
                <a:latin typeface="Consolas"/>
              </a:rPr>
              <a:t>there is a </a:t>
            </a:r>
            <a:r>
              <a:rPr lang="en-US" sz="800" dirty="0" err="1" smtClean="0">
                <a:solidFill>
                  <a:srgbClr val="3F7F5F"/>
                </a:solidFill>
                <a:latin typeface="Consolas"/>
              </a:rPr>
              <a:t>parameterless</a:t>
            </a:r>
            <a:r>
              <a:rPr lang="en-US" sz="800" dirty="0" smtClean="0">
                <a:solidFill>
                  <a:srgbClr val="3F7F5F"/>
                </a:solidFill>
                <a:latin typeface="Consolas"/>
              </a:rPr>
              <a:t> constructor</a:t>
            </a:r>
            <a:endParaRPr lang="pl-PL" sz="800" dirty="0" smtClean="0">
              <a:solidFill>
                <a:srgbClr val="3F7F5F"/>
              </a:solidFill>
              <a:latin typeface="Consolas"/>
            </a:endParaRPr>
          </a:p>
          <a:p>
            <a:r>
              <a:rPr lang="de-DE" sz="8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de-DE" sz="8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de-DE" sz="8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800" b="1" dirty="0" smtClean="0">
                <a:solidFill>
                  <a:srgbClr val="0000C0"/>
                </a:solidFill>
                <a:latin typeface="Consolas"/>
              </a:rPr>
              <a:t>minMax</a:t>
            </a:r>
            <a:r>
              <a:rPr lang="de-DE" sz="800" b="1" dirty="0" smtClean="0">
                <a:solidFill>
                  <a:srgbClr val="000000"/>
                </a:solidFill>
                <a:latin typeface="Consolas"/>
              </a:rPr>
              <a:t> == </a:t>
            </a:r>
            <a:r>
              <a:rPr lang="de-DE" sz="8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de-DE" sz="800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de-DE" sz="800" b="1" dirty="0" smtClean="0">
                <a:solidFill>
                  <a:srgbClr val="0000C0"/>
                </a:solidFill>
                <a:latin typeface="Consolas"/>
              </a:rPr>
              <a:t>minMax</a:t>
            </a:r>
            <a:r>
              <a:rPr lang="de-DE" sz="8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800" b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800" b="1" dirty="0" smtClean="0">
                <a:solidFill>
                  <a:srgbClr val="000000"/>
                </a:solidFill>
                <a:latin typeface="Consolas"/>
              </a:rPr>
              <a:t>Pair&lt;T,T</a:t>
            </a:r>
            <a:r>
              <a:rPr lang="de-DE" sz="800" b="1" dirty="0" smtClean="0">
                <a:solidFill>
                  <a:srgbClr val="000000"/>
                </a:solidFill>
                <a:latin typeface="Consolas"/>
              </a:rPr>
              <a:t>&gt;();</a:t>
            </a:r>
          </a:p>
          <a:p>
            <a:r>
              <a:rPr lang="pl-PL" sz="800" dirty="0" smtClean="0">
                <a:solidFill>
                  <a:srgbClr val="000000"/>
                </a:solidFill>
                <a:latin typeface="Consolas"/>
              </a:rPr>
              <a:t>     T </a:t>
            </a:r>
            <a:r>
              <a:rPr lang="pl-PL" sz="800" dirty="0" smtClean="0">
                <a:solidFill>
                  <a:srgbClr val="6A3E3E"/>
                </a:solidFill>
                <a:latin typeface="Consolas"/>
              </a:rPr>
              <a:t>v</a:t>
            </a:r>
            <a:r>
              <a:rPr lang="pl-PL" sz="8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800" dirty="0" err="1" smtClean="0">
                <a:solidFill>
                  <a:srgbClr val="0000C0"/>
                </a:solidFill>
                <a:latin typeface="Consolas"/>
              </a:rPr>
              <a:t>arr</a:t>
            </a:r>
            <a:r>
              <a:rPr lang="pl-PL" sz="800" dirty="0" smtClean="0">
                <a:solidFill>
                  <a:srgbClr val="000000"/>
                </a:solidFill>
                <a:latin typeface="Consolas"/>
              </a:rPr>
              <a:t>[0];</a:t>
            </a:r>
          </a:p>
          <a:p>
            <a:r>
              <a:rPr lang="pl-PL" sz="8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pl-PL" sz="800" b="1" dirty="0" err="1" smtClean="0">
                <a:solidFill>
                  <a:srgbClr val="7F0055"/>
                </a:solidFill>
                <a:latin typeface="Consolas"/>
              </a:rPr>
              <a:t>switch</a:t>
            </a:r>
            <a:r>
              <a:rPr lang="pl-PL" sz="8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800" b="1" dirty="0" err="1" smtClean="0">
                <a:solidFill>
                  <a:srgbClr val="6A3E3E"/>
                </a:solidFill>
                <a:latin typeface="Consolas"/>
              </a:rPr>
              <a:t>kind</a:t>
            </a:r>
            <a:r>
              <a:rPr lang="pl-PL" sz="8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800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pl-PL" sz="800" b="1" dirty="0" err="1" smtClean="0">
                <a:solidFill>
                  <a:srgbClr val="7F0055"/>
                </a:solidFill>
                <a:latin typeface="Consolas"/>
              </a:rPr>
              <a:t>case</a:t>
            </a:r>
            <a:r>
              <a:rPr lang="pl-PL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800" b="1" dirty="0" smtClean="0">
                <a:solidFill>
                  <a:srgbClr val="2A00FF"/>
                </a:solidFill>
                <a:latin typeface="Consolas"/>
              </a:rPr>
              <a:t>"MAX"</a:t>
            </a:r>
            <a:r>
              <a:rPr lang="pl-PL" sz="800" b="1" dirty="0" smtClean="0">
                <a:solidFill>
                  <a:srgbClr val="000000"/>
                </a:solidFill>
                <a:latin typeface="Consolas"/>
              </a:rPr>
              <a:t>: {</a:t>
            </a:r>
          </a:p>
          <a:p>
            <a:r>
              <a:rPr lang="pl-PL" sz="800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pl-PL" sz="800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en-US" sz="800" dirty="0" smtClean="0">
                <a:solidFill>
                  <a:srgbClr val="3F7F5F"/>
                </a:solidFill>
                <a:latin typeface="Consolas"/>
              </a:rPr>
              <a:t> evaluate if it has not been evaluated yet</a:t>
            </a:r>
            <a:endParaRPr lang="pl-PL" sz="800" dirty="0" smtClean="0">
              <a:solidFill>
                <a:srgbClr val="3F7F5F"/>
              </a:solidFill>
              <a:latin typeface="Consolas"/>
            </a:endParaRPr>
          </a:p>
          <a:p>
            <a:r>
              <a:rPr lang="pl-PL" sz="800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pl-PL" sz="800" b="1" dirty="0" err="1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pl-PL" sz="8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800" b="1" dirty="0" err="1" smtClean="0">
                <a:solidFill>
                  <a:srgbClr val="0000C0"/>
                </a:solidFill>
                <a:latin typeface="Consolas"/>
              </a:rPr>
              <a:t>minMax</a:t>
            </a:r>
            <a:r>
              <a:rPr lang="pl-PL" sz="800" b="1" dirty="0" err="1" smtClean="0">
                <a:solidFill>
                  <a:srgbClr val="000000"/>
                </a:solidFill>
                <a:latin typeface="Consolas"/>
              </a:rPr>
              <a:t>.getFirst</a:t>
            </a:r>
            <a:r>
              <a:rPr lang="pl-PL" sz="800" b="1" dirty="0" smtClean="0">
                <a:solidFill>
                  <a:srgbClr val="000000"/>
                </a:solidFill>
                <a:latin typeface="Consolas"/>
              </a:rPr>
              <a:t>() == </a:t>
            </a:r>
            <a:r>
              <a:rPr lang="pl-PL" sz="800" b="1" dirty="0" err="1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pl-PL" sz="8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800" dirty="0" smtClean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pl-PL" sz="8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800" dirty="0" smtClean="0">
                <a:solidFill>
                  <a:srgbClr val="3F7F5F"/>
                </a:solidFill>
                <a:latin typeface="Consolas"/>
              </a:rPr>
              <a:t>we can use </a:t>
            </a:r>
            <a:r>
              <a:rPr lang="en-US" sz="800" dirty="0" err="1" smtClean="0">
                <a:solidFill>
                  <a:srgbClr val="3F7F5F"/>
                </a:solidFill>
                <a:latin typeface="Consolas"/>
              </a:rPr>
              <a:t>compareTo</a:t>
            </a:r>
            <a:r>
              <a:rPr lang="en-US" sz="800" dirty="0" smtClean="0">
                <a:solidFill>
                  <a:srgbClr val="3F7F5F"/>
                </a:solidFill>
                <a:latin typeface="Consolas"/>
              </a:rPr>
              <a:t> because type parameter T extends </a:t>
            </a:r>
            <a:r>
              <a:rPr lang="pl-PL" sz="800" dirty="0" err="1" smtClean="0">
                <a:solidFill>
                  <a:srgbClr val="3F7F5F"/>
                </a:solidFill>
                <a:latin typeface="Consolas"/>
              </a:rPr>
              <a:t>Comparable</a:t>
            </a:r>
            <a:endParaRPr lang="pl-PL" sz="800" dirty="0" smtClean="0">
              <a:solidFill>
                <a:srgbClr val="3F7F5F"/>
              </a:solidFill>
              <a:latin typeface="Consolas"/>
            </a:endParaRPr>
          </a:p>
          <a:p>
            <a:r>
              <a:rPr lang="pt-BR" sz="800" dirty="0" smtClean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pt-BR" sz="800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pt-BR" sz="800" b="1" dirty="0" smtClean="0">
                <a:solidFill>
                  <a:srgbClr val="000000"/>
                </a:solidFill>
                <a:latin typeface="Consolas"/>
              </a:rPr>
              <a:t> (T </a:t>
            </a:r>
            <a:r>
              <a:rPr lang="pt-BR" sz="800" b="1" dirty="0" smtClean="0">
                <a:solidFill>
                  <a:srgbClr val="6A3E3E"/>
                </a:solidFill>
                <a:latin typeface="Consolas"/>
              </a:rPr>
              <a:t>e</a:t>
            </a:r>
            <a:r>
              <a:rPr lang="pt-BR" sz="800" b="1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pt-BR" sz="800" b="1" dirty="0" smtClean="0">
                <a:solidFill>
                  <a:srgbClr val="0000C0"/>
                </a:solidFill>
                <a:latin typeface="Consolas"/>
              </a:rPr>
              <a:t>arr</a:t>
            </a:r>
            <a:r>
              <a:rPr lang="pt-BR" sz="800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pt-BR" sz="8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pt-BR" sz="8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800" b="1" dirty="0" smtClean="0">
                <a:solidFill>
                  <a:srgbClr val="6A3E3E"/>
                </a:solidFill>
                <a:latin typeface="Consolas"/>
              </a:rPr>
              <a:t>e</a:t>
            </a:r>
            <a:r>
              <a:rPr lang="pt-BR" sz="800" b="1" dirty="0" smtClean="0">
                <a:solidFill>
                  <a:srgbClr val="000000"/>
                </a:solidFill>
                <a:latin typeface="Consolas"/>
              </a:rPr>
              <a:t>.compareTo(</a:t>
            </a:r>
            <a:r>
              <a:rPr lang="pt-BR" sz="800" b="1" dirty="0" smtClean="0">
                <a:solidFill>
                  <a:srgbClr val="6A3E3E"/>
                </a:solidFill>
                <a:latin typeface="Consolas"/>
              </a:rPr>
              <a:t>v</a:t>
            </a:r>
            <a:r>
              <a:rPr lang="pt-BR" sz="800" b="1" dirty="0" smtClean="0">
                <a:solidFill>
                  <a:srgbClr val="000000"/>
                </a:solidFill>
                <a:latin typeface="Consolas"/>
              </a:rPr>
              <a:t>) &gt; 0) </a:t>
            </a:r>
            <a:r>
              <a:rPr lang="pt-BR" sz="800" b="1" dirty="0" smtClean="0">
                <a:solidFill>
                  <a:srgbClr val="6A3E3E"/>
                </a:solidFill>
                <a:latin typeface="Consolas"/>
              </a:rPr>
              <a:t>v</a:t>
            </a:r>
            <a:r>
              <a:rPr lang="pt-BR" sz="8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800" b="1" dirty="0" smtClean="0">
                <a:solidFill>
                  <a:srgbClr val="6A3E3E"/>
                </a:solidFill>
                <a:latin typeface="Consolas"/>
              </a:rPr>
              <a:t>e</a:t>
            </a:r>
            <a:r>
              <a:rPr lang="pt-BR" sz="800" b="1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r>
              <a:rPr lang="pl-PL" sz="800" dirty="0" smtClean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pl-PL" sz="800" dirty="0" err="1" smtClean="0">
                <a:solidFill>
                  <a:srgbClr val="0000C0"/>
                </a:solidFill>
                <a:latin typeface="Consolas"/>
              </a:rPr>
              <a:t>minMax</a:t>
            </a:r>
            <a:r>
              <a:rPr lang="pl-PL" sz="800" dirty="0" err="1" smtClean="0">
                <a:solidFill>
                  <a:srgbClr val="000000"/>
                </a:solidFill>
                <a:latin typeface="Consolas"/>
              </a:rPr>
              <a:t>.setFirst</a:t>
            </a:r>
            <a:r>
              <a:rPr lang="pl-PL" sz="8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800" dirty="0" smtClean="0">
                <a:solidFill>
                  <a:srgbClr val="6A3E3E"/>
                </a:solidFill>
                <a:latin typeface="Consolas"/>
              </a:rPr>
              <a:t>v</a:t>
            </a:r>
            <a:r>
              <a:rPr lang="pl-PL" sz="8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800" dirty="0" smtClean="0">
                <a:solidFill>
                  <a:srgbClr val="000000"/>
                </a:solidFill>
                <a:latin typeface="Consolas"/>
              </a:rPr>
              <a:t>         }</a:t>
            </a:r>
          </a:p>
          <a:p>
            <a:r>
              <a:rPr lang="pl-PL" sz="800" dirty="0" smtClean="0">
                <a:solidFill>
                  <a:srgbClr val="000000"/>
                </a:solidFill>
                <a:latin typeface="Consolas"/>
              </a:rPr>
              <a:t>       }</a:t>
            </a:r>
          </a:p>
          <a:p>
            <a:r>
              <a:rPr lang="pl-PL" sz="800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pl-PL" sz="800" b="1" dirty="0" err="1" smtClean="0">
                <a:solidFill>
                  <a:srgbClr val="7F0055"/>
                </a:solidFill>
                <a:latin typeface="Consolas"/>
              </a:rPr>
              <a:t>case</a:t>
            </a:r>
            <a:r>
              <a:rPr lang="pl-PL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800" b="1" dirty="0" smtClean="0">
                <a:solidFill>
                  <a:srgbClr val="2A00FF"/>
                </a:solidFill>
                <a:latin typeface="Consolas"/>
              </a:rPr>
              <a:t>"MIN"</a:t>
            </a:r>
            <a:r>
              <a:rPr lang="pl-PL" sz="800" b="1" dirty="0" smtClean="0">
                <a:solidFill>
                  <a:srgbClr val="000000"/>
                </a:solidFill>
                <a:latin typeface="Consolas"/>
              </a:rPr>
              <a:t>: {</a:t>
            </a:r>
          </a:p>
          <a:p>
            <a:r>
              <a:rPr lang="pl-PL" sz="800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pl-PL" sz="800" b="1" dirty="0" err="1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pl-PL" sz="8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800" b="1" dirty="0" err="1" smtClean="0">
                <a:solidFill>
                  <a:srgbClr val="0000C0"/>
                </a:solidFill>
                <a:latin typeface="Consolas"/>
              </a:rPr>
              <a:t>minMax</a:t>
            </a:r>
            <a:r>
              <a:rPr lang="pl-PL" sz="800" b="1" dirty="0" err="1" smtClean="0">
                <a:solidFill>
                  <a:srgbClr val="000000"/>
                </a:solidFill>
                <a:latin typeface="Consolas"/>
              </a:rPr>
              <a:t>.getLast</a:t>
            </a:r>
            <a:r>
              <a:rPr lang="pl-PL" sz="800" b="1" dirty="0" smtClean="0">
                <a:solidFill>
                  <a:srgbClr val="000000"/>
                </a:solidFill>
                <a:latin typeface="Consolas"/>
              </a:rPr>
              <a:t>() == </a:t>
            </a:r>
            <a:r>
              <a:rPr lang="pl-PL" sz="800" b="1" dirty="0" err="1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pl-PL" sz="800" b="1" dirty="0" smtClean="0">
                <a:solidFill>
                  <a:srgbClr val="000000"/>
                </a:solidFill>
                <a:latin typeface="Consolas"/>
              </a:rPr>
              <a:t>) { 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pt-BR" sz="800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pt-BR" sz="800" b="1" dirty="0" smtClean="0">
                <a:solidFill>
                  <a:srgbClr val="000000"/>
                </a:solidFill>
                <a:latin typeface="Consolas"/>
              </a:rPr>
              <a:t> (T </a:t>
            </a:r>
            <a:r>
              <a:rPr lang="pt-BR" sz="800" b="1" dirty="0" smtClean="0">
                <a:solidFill>
                  <a:srgbClr val="6A3E3E"/>
                </a:solidFill>
                <a:latin typeface="Consolas"/>
              </a:rPr>
              <a:t>e</a:t>
            </a:r>
            <a:r>
              <a:rPr lang="pt-BR" sz="800" b="1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pt-BR" sz="800" b="1" dirty="0" smtClean="0">
                <a:solidFill>
                  <a:srgbClr val="0000C0"/>
                </a:solidFill>
                <a:latin typeface="Consolas"/>
              </a:rPr>
              <a:t>arr</a:t>
            </a:r>
            <a:r>
              <a:rPr lang="pt-BR" sz="800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pt-BR" sz="8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pt-BR" sz="8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800" b="1" dirty="0" smtClean="0">
                <a:solidFill>
                  <a:srgbClr val="6A3E3E"/>
                </a:solidFill>
                <a:latin typeface="Consolas"/>
              </a:rPr>
              <a:t>e</a:t>
            </a:r>
            <a:r>
              <a:rPr lang="pt-BR" sz="800" b="1" dirty="0" smtClean="0">
                <a:solidFill>
                  <a:srgbClr val="000000"/>
                </a:solidFill>
                <a:latin typeface="Consolas"/>
              </a:rPr>
              <a:t>.compareTo(</a:t>
            </a:r>
            <a:r>
              <a:rPr lang="pt-BR" sz="800" b="1" dirty="0" smtClean="0">
                <a:solidFill>
                  <a:srgbClr val="6A3E3E"/>
                </a:solidFill>
                <a:latin typeface="Consolas"/>
              </a:rPr>
              <a:t>v</a:t>
            </a:r>
            <a:r>
              <a:rPr lang="pt-BR" sz="800" b="1" dirty="0" smtClean="0">
                <a:solidFill>
                  <a:srgbClr val="000000"/>
                </a:solidFill>
                <a:latin typeface="Consolas"/>
              </a:rPr>
              <a:t>) &lt; 0) </a:t>
            </a:r>
            <a:r>
              <a:rPr lang="pt-BR" sz="800" b="1" dirty="0" smtClean="0">
                <a:solidFill>
                  <a:srgbClr val="6A3E3E"/>
                </a:solidFill>
                <a:latin typeface="Consolas"/>
              </a:rPr>
              <a:t>v</a:t>
            </a:r>
            <a:r>
              <a:rPr lang="pt-BR" sz="8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800" b="1" dirty="0" smtClean="0">
                <a:solidFill>
                  <a:srgbClr val="6A3E3E"/>
                </a:solidFill>
                <a:latin typeface="Consolas"/>
              </a:rPr>
              <a:t>e</a:t>
            </a:r>
            <a:r>
              <a:rPr lang="pt-BR" sz="8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800" dirty="0" smtClean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pl-PL" sz="800" dirty="0" err="1" smtClean="0">
                <a:solidFill>
                  <a:srgbClr val="0000C0"/>
                </a:solidFill>
                <a:latin typeface="Consolas"/>
              </a:rPr>
              <a:t>minMax</a:t>
            </a:r>
            <a:r>
              <a:rPr lang="pl-PL" sz="800" dirty="0" err="1" smtClean="0">
                <a:solidFill>
                  <a:srgbClr val="000000"/>
                </a:solidFill>
                <a:latin typeface="Consolas"/>
              </a:rPr>
              <a:t>.setLast</a:t>
            </a:r>
            <a:r>
              <a:rPr lang="pl-PL" sz="8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800" dirty="0" smtClean="0">
                <a:solidFill>
                  <a:srgbClr val="6A3E3E"/>
                </a:solidFill>
                <a:latin typeface="Consolas"/>
              </a:rPr>
              <a:t>v</a:t>
            </a:r>
            <a:r>
              <a:rPr lang="pl-PL" sz="8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800" dirty="0" smtClean="0">
                <a:solidFill>
                  <a:srgbClr val="000000"/>
                </a:solidFill>
                <a:latin typeface="Consolas"/>
              </a:rPr>
              <a:t>         }</a:t>
            </a:r>
          </a:p>
          <a:p>
            <a:r>
              <a:rPr lang="pl-PL" sz="800" dirty="0" smtClean="0">
                <a:solidFill>
                  <a:srgbClr val="000000"/>
                </a:solidFill>
                <a:latin typeface="Consolas"/>
              </a:rPr>
              <a:t>       }</a:t>
            </a:r>
          </a:p>
          <a:p>
            <a:r>
              <a:rPr lang="pl-PL" sz="800" dirty="0" smtClean="0">
                <a:solidFill>
                  <a:srgbClr val="000000"/>
                </a:solidFill>
                <a:latin typeface="Consolas"/>
              </a:rPr>
              <a:t>     }</a:t>
            </a:r>
          </a:p>
          <a:p>
            <a:r>
              <a:rPr lang="pl-PL" sz="8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pl-PL" sz="8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800" b="1" dirty="0" err="1" smtClean="0">
                <a:solidFill>
                  <a:srgbClr val="0000C0"/>
                </a:solidFill>
                <a:latin typeface="Consolas"/>
              </a:rPr>
              <a:t>minMax</a:t>
            </a:r>
            <a:r>
              <a:rPr lang="pl-PL" sz="8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800" dirty="0" smtClean="0">
                <a:solidFill>
                  <a:srgbClr val="000000"/>
                </a:solidFill>
                <a:latin typeface="Consolas"/>
              </a:rPr>
              <a:t>   }</a:t>
            </a:r>
          </a:p>
          <a:p>
            <a:endParaRPr lang="pl-PL" sz="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5535074" y="2134883"/>
            <a:ext cx="3141382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 array of elements of an arbitrary type which implements Comparable providing methods:</a:t>
            </a:r>
          </a:p>
          <a:p>
            <a:pPr marL="342900" indent="-342900">
              <a:buAutoNum type="arabicParenBoth"/>
            </a:pPr>
            <a:r>
              <a:rPr lang="en-US" sz="16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min()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342900" indent="-342900">
              <a:buAutoNum type="arabicParenBoth"/>
            </a:pPr>
            <a:r>
              <a:rPr lang="en-US" sz="16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sz="16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ax()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Generic array - usage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85689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600" b="1" dirty="0" err="1" smtClean="0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sv-SE" sz="1600" dirty="0" smtClean="0">
                <a:solidFill>
                  <a:srgbClr val="000000"/>
                </a:solidFill>
                <a:latin typeface="Consolas"/>
              </a:rPr>
              <a:t>     Integer[] </a:t>
            </a:r>
            <a:r>
              <a:rPr lang="sv-SE" sz="1600" dirty="0" smtClean="0">
                <a:solidFill>
                  <a:srgbClr val="6A3E3E"/>
                </a:solidFill>
                <a:latin typeface="Consolas"/>
              </a:rPr>
              <a:t>arr1</a:t>
            </a:r>
            <a:r>
              <a:rPr lang="sv-SE" sz="1600" dirty="0" smtClean="0">
                <a:solidFill>
                  <a:srgbClr val="000000"/>
                </a:solidFill>
                <a:latin typeface="Consolas"/>
              </a:rPr>
              <a:t> = { 1, 2 , 7, -3 };</a:t>
            </a:r>
          </a:p>
          <a:p>
            <a:r>
              <a:rPr lang="sv-SE" sz="1600" dirty="0" smtClean="0">
                <a:solidFill>
                  <a:srgbClr val="000000"/>
                </a:solidFill>
                <a:latin typeface="Consolas"/>
              </a:rPr>
              <a:t>     Integer[] </a:t>
            </a:r>
            <a:r>
              <a:rPr lang="sv-SE" sz="1600" dirty="0" smtClean="0">
                <a:solidFill>
                  <a:srgbClr val="6A3E3E"/>
                </a:solidFill>
                <a:latin typeface="Consolas"/>
              </a:rPr>
              <a:t>arr2</a:t>
            </a:r>
            <a:r>
              <a:rPr lang="sv-SE" sz="1600" dirty="0" smtClean="0">
                <a:solidFill>
                  <a:srgbClr val="000000"/>
                </a:solidFill>
                <a:latin typeface="Consolas"/>
              </a:rPr>
              <a:t> = { 1, 7 , 8, -10 };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 String[]  </a:t>
            </a:r>
            <a:r>
              <a:rPr lang="en-US" sz="1600" dirty="0" smtClean="0">
                <a:solidFill>
                  <a:srgbClr val="6A3E3E"/>
                </a:solidFill>
                <a:latin typeface="Consolas"/>
              </a:rPr>
              <a:t>strings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= { </a:t>
            </a:r>
            <a:r>
              <a:rPr lang="pl-PL" sz="1600" dirty="0" smtClean="0">
                <a:solidFill>
                  <a:srgbClr val="2A00FF"/>
                </a:solidFill>
                <a:latin typeface="Consolas"/>
              </a:rPr>
              <a:t>"A"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dirty="0" smtClean="0">
                <a:solidFill>
                  <a:srgbClr val="2A00FF"/>
                </a:solidFill>
                <a:latin typeface="Consolas"/>
              </a:rPr>
              <a:t>"Z"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dirty="0" smtClean="0">
                <a:solidFill>
                  <a:srgbClr val="2A00FF"/>
                </a:solidFill>
                <a:latin typeface="Consolas"/>
              </a:rPr>
              <a:t>"C"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};</a:t>
            </a:r>
          </a:p>
          <a:p>
            <a:endParaRPr lang="pl-PL" sz="1600" dirty="0" smtClean="0">
              <a:latin typeface="Consolas"/>
            </a:endParaRP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GenArr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Integer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600" dirty="0" smtClean="0">
                <a:solidFill>
                  <a:srgbClr val="6A3E3E"/>
                </a:solidFill>
                <a:latin typeface="Consolas"/>
              </a:rPr>
              <a:t>gai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 smtClean="0">
                <a:solidFill>
                  <a:srgbClr val="000000"/>
                </a:solidFill>
                <a:latin typeface="Consolas"/>
              </a:rPr>
              <a:t>GenArr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&lt;&gt;(</a:t>
            </a:r>
            <a:r>
              <a:rPr lang="pl-PL" sz="1600" b="1" dirty="0" smtClean="0">
                <a:solidFill>
                  <a:srgbClr val="6A3E3E"/>
                </a:solidFill>
                <a:latin typeface="Consolas"/>
              </a:rPr>
              <a:t>arr1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 err="1" smtClean="0">
                <a:solidFill>
                  <a:srgbClr val="6A3E3E"/>
                </a:solidFill>
                <a:latin typeface="Consolas"/>
              </a:rPr>
              <a:t>gai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.max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() + </a:t>
            </a:r>
            <a:r>
              <a:rPr lang="pl-PL" sz="1600" b="1" i="1" dirty="0" smtClean="0">
                <a:solidFill>
                  <a:srgbClr val="2A00FF"/>
                </a:solidFill>
                <a:latin typeface="Consolas"/>
              </a:rPr>
              <a:t>" "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600" b="1" i="1" dirty="0" err="1" smtClean="0">
                <a:solidFill>
                  <a:srgbClr val="6A3E3E"/>
                </a:solidFill>
                <a:latin typeface="Consolas"/>
              </a:rPr>
              <a:t>gai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.min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gai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.init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smtClean="0">
                <a:solidFill>
                  <a:srgbClr val="6A3E3E"/>
                </a:solidFill>
                <a:latin typeface="Consolas"/>
              </a:rPr>
              <a:t>arr2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 err="1" smtClean="0">
                <a:solidFill>
                  <a:srgbClr val="6A3E3E"/>
                </a:solidFill>
                <a:latin typeface="Consolas"/>
              </a:rPr>
              <a:t>gai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.max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() + </a:t>
            </a:r>
            <a:r>
              <a:rPr lang="pl-PL" sz="1600" b="1" i="1" dirty="0" smtClean="0">
                <a:solidFill>
                  <a:srgbClr val="2A00FF"/>
                </a:solidFill>
                <a:latin typeface="Consolas"/>
              </a:rPr>
              <a:t>" "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600" b="1" i="1" dirty="0" err="1" smtClean="0">
                <a:solidFill>
                  <a:srgbClr val="6A3E3E"/>
                </a:solidFill>
                <a:latin typeface="Consolas"/>
              </a:rPr>
              <a:t>gai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.min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endParaRPr lang="pl-PL" sz="1600" dirty="0" smtClean="0">
              <a:latin typeface="Consolas"/>
            </a:endParaRP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GenArr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&lt;String&gt;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gas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 smtClean="0">
                <a:solidFill>
                  <a:srgbClr val="000000"/>
                </a:solidFill>
                <a:latin typeface="Consolas"/>
              </a:rPr>
              <a:t>GenArr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&lt;&gt;(</a:t>
            </a:r>
            <a:r>
              <a:rPr lang="en-US" sz="1600" b="1" dirty="0" smtClean="0">
                <a:solidFill>
                  <a:srgbClr val="6A3E3E"/>
                </a:solidFill>
                <a:latin typeface="Consolas"/>
              </a:rPr>
              <a:t>strings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 err="1" smtClean="0">
                <a:solidFill>
                  <a:srgbClr val="6A3E3E"/>
                </a:solidFill>
                <a:latin typeface="Consolas"/>
              </a:rPr>
              <a:t>gas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.max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() + </a:t>
            </a:r>
            <a:r>
              <a:rPr lang="pl-PL" sz="1600" b="1" i="1" dirty="0" smtClean="0">
                <a:solidFill>
                  <a:srgbClr val="2A00FF"/>
                </a:solidFill>
                <a:latin typeface="Consolas"/>
              </a:rPr>
              <a:t>" "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600" b="1" i="1" dirty="0" err="1" smtClean="0">
                <a:solidFill>
                  <a:srgbClr val="6A3E3E"/>
                </a:solidFill>
                <a:latin typeface="Consolas"/>
              </a:rPr>
              <a:t>gas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.min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 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}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2951820" y="5013176"/>
            <a:ext cx="3384376" cy="64633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7 -3</a:t>
            </a:r>
          </a:p>
          <a:p>
            <a:r>
              <a:rPr lang="pl-PL" sz="12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8 -10</a:t>
            </a:r>
          </a:p>
          <a:p>
            <a:r>
              <a:rPr lang="pl-PL" sz="12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Z A</a:t>
            </a:r>
            <a:endParaRPr lang="pl-PL" sz="120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Parametrized methods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611560" y="3861048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160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39552" y="3645024"/>
            <a:ext cx="799288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A below code snippet depicts an example for parametrized (generic) method returning the last element of the passed array of an arbitrary type.</a:t>
            </a:r>
            <a:endParaRPr lang="pl-PL" altLang="ja-JP" sz="1600" dirty="0" smtClean="0">
              <a:solidFill>
                <a:srgbClr val="000000"/>
              </a:solidFill>
              <a:latin typeface="Verdana"/>
            </a:endParaRPr>
          </a:p>
          <a:p>
            <a:endParaRPr lang="ja-JP" altLang="en-US" sz="1600" dirty="0" smtClean="0">
              <a:solidFill>
                <a:srgbClr val="000000"/>
              </a:solidFill>
              <a:latin typeface="Verdana"/>
            </a:endParaRPr>
          </a:p>
          <a:p>
            <a:r>
              <a:rPr lang="pl-PL" b="1" dirty="0" err="1" smtClean="0">
                <a:solidFill>
                  <a:srgbClr val="000000"/>
                </a:solidFill>
                <a:latin typeface="Courier New"/>
              </a:rPr>
              <a:t>class</a:t>
            </a:r>
            <a:r>
              <a:rPr lang="pl-PL" b="1" dirty="0" smtClean="0">
                <a:solidFill>
                  <a:srgbClr val="000000"/>
                </a:solidFill>
                <a:latin typeface="Courier New"/>
              </a:rPr>
              <a:t> A {</a:t>
            </a:r>
          </a:p>
          <a:p>
            <a:r>
              <a:rPr lang="pl-PL" b="1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GB" b="1" dirty="0" smtClean="0">
                <a:solidFill>
                  <a:srgbClr val="000000"/>
                </a:solidFill>
                <a:latin typeface="Courier New"/>
              </a:rPr>
              <a:t>static </a:t>
            </a:r>
            <a:r>
              <a:rPr lang="en-GB" b="1" dirty="0" smtClean="0">
                <a:solidFill>
                  <a:srgbClr val="00B050"/>
                </a:solidFill>
                <a:latin typeface="Courier New"/>
              </a:rPr>
              <a:t>&lt;T&gt;</a:t>
            </a:r>
            <a:r>
              <a:rPr lang="en-GB" b="1" dirty="0" smtClean="0">
                <a:solidFill>
                  <a:srgbClr val="000000"/>
                </a:solidFill>
                <a:latin typeface="Courier New"/>
              </a:rPr>
              <a:t> T last(T[] elements) {</a:t>
            </a:r>
          </a:p>
          <a:p>
            <a:r>
              <a:rPr lang="en-GB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pl-PL" b="1" dirty="0" smtClean="0">
                <a:solidFill>
                  <a:srgbClr val="000000"/>
                </a:solidFill>
                <a:latin typeface="Courier New"/>
              </a:rPr>
              <a:t>return el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emen</a:t>
            </a:r>
            <a:r>
              <a:rPr lang="pl-PL" b="1" dirty="0" err="1" smtClean="0">
                <a:solidFill>
                  <a:srgbClr val="000000"/>
                </a:solidFill>
                <a:latin typeface="Courier New"/>
              </a:rPr>
              <a:t>ts</a:t>
            </a:r>
            <a:r>
              <a:rPr lang="pl-PL" b="1" dirty="0" smtClean="0">
                <a:solidFill>
                  <a:srgbClr val="000000"/>
                </a:solidFill>
                <a:latin typeface="Courier New"/>
              </a:rPr>
              <a:t>[el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emen</a:t>
            </a:r>
            <a:r>
              <a:rPr lang="pl-PL" b="1" dirty="0" smtClean="0">
                <a:solidFill>
                  <a:srgbClr val="000000"/>
                </a:solidFill>
                <a:latin typeface="Courier New"/>
              </a:rPr>
              <a:t>ts.length-1];</a:t>
            </a:r>
          </a:p>
          <a:p>
            <a:r>
              <a:rPr lang="pl-PL" b="1" dirty="0" smtClean="0">
                <a:solidFill>
                  <a:srgbClr val="000000"/>
                </a:solidFill>
                <a:latin typeface="Courier New"/>
              </a:rPr>
              <a:t>  }</a:t>
            </a:r>
          </a:p>
          <a:p>
            <a:r>
              <a:rPr lang="pl-PL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1168003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Syntax of definition of parametrized (generic) method:</a:t>
            </a:r>
            <a:endParaRPr lang="pl-PL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l-PL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</a:p>
          <a:p>
            <a:r>
              <a:rPr lang="pl-PL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 specifier</a:t>
            </a:r>
            <a:r>
              <a:rPr lang="pl-PL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 </a:t>
            </a:r>
            <a:r>
              <a:rPr lang="pl-PL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pl-PL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static</a:t>
            </a:r>
            <a:r>
              <a:rPr lang="pl-PL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 </a:t>
            </a:r>
            <a:r>
              <a:rPr lang="pl-PL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TypeParameters</a:t>
            </a:r>
            <a:r>
              <a:rPr lang="pl-PL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n-US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esultType</a:t>
            </a:r>
            <a:endParaRPr lang="pl-PL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l-PL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methodName</a:t>
            </a:r>
            <a:r>
              <a:rPr lang="pl-PL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parameter list</a:t>
            </a:r>
            <a:r>
              <a:rPr lang="pl-PL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  <a:br>
              <a:rPr lang="pl-PL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l-PL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       // ...</a:t>
            </a:r>
            <a:br>
              <a:rPr lang="pl-PL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l-PL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pl-PL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Calling generic method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611560" y="1052736"/>
            <a:ext cx="80648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 call of parametrized method you may specify the actual type arguments:</a:t>
            </a:r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variable</a:t>
            </a:r>
            <a:r>
              <a:rPr lang="pl-PL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.&lt;</a:t>
            </a:r>
            <a:r>
              <a:rPr lang="en-US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TypeArguments</a:t>
            </a:r>
            <a:r>
              <a:rPr lang="pl-PL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 </a:t>
            </a:r>
            <a:r>
              <a:rPr lang="en-US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methodName</a:t>
            </a:r>
            <a:r>
              <a:rPr lang="pl-PL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argument list </a:t>
            </a:r>
            <a:r>
              <a:rPr lang="pl-PL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where</a:t>
            </a:r>
            <a:r>
              <a:rPr lang="pl-PL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variable</a:t>
            </a:r>
            <a:r>
              <a:rPr lang="pl-PL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–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reference to an object you invoke the method for</a:t>
            </a:r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 instance calling a static method of class A.</a:t>
            </a:r>
          </a:p>
          <a:p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l-PL" sz="1600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Integer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[] </a:t>
            </a:r>
            <a:r>
              <a:rPr lang="pl-PL" sz="1600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arr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;  </a:t>
            </a:r>
          </a:p>
          <a:p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// ....</a:t>
            </a:r>
          </a:p>
          <a:p>
            <a:r>
              <a:rPr lang="pl-PL" sz="1600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Integer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pl-PL" sz="1600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lastElt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= A.&lt;</a:t>
            </a:r>
            <a:r>
              <a:rPr lang="pl-PL" sz="1600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Integer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&gt; </a:t>
            </a:r>
            <a:r>
              <a:rPr lang="pl-PL" sz="1600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last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(</a:t>
            </a:r>
            <a:r>
              <a:rPr lang="pl-PL" sz="1600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arr</a:t>
            </a:r>
            <a:r>
              <a:rPr lang="pl-PL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);</a:t>
            </a:r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4869160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 most cases passing actual type arguments is not necessary because the compiler may guess them from the context of invocation.</a:t>
            </a:r>
            <a:endParaRPr lang="pl-PL" sz="1600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Defini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tion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FF0000"/>
                </a:solidFill>
                <a:latin typeface="Verdana"/>
              </a:rPr>
              <a:t>Generic type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pl-PL" altLang="ja-JP" sz="1600" dirty="0" smtClean="0">
                <a:solidFill>
                  <a:srgbClr val="000000"/>
                </a:solidFill>
                <a:latin typeface="Verdana"/>
              </a:rPr>
              <a:t>– 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a type</a:t>
            </a:r>
            <a:r>
              <a:rPr lang="pl-PL" altLang="ja-JP" sz="1600" dirty="0" smtClean="0">
                <a:solidFill>
                  <a:srgbClr val="000000"/>
                </a:solidFill>
                <a:latin typeface="Verdana"/>
              </a:rPr>
              <a:t> (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specified by the name of a class or an interface</a:t>
            </a:r>
            <a:r>
              <a:rPr lang="pl-PL" altLang="ja-JP" sz="1600" dirty="0" smtClean="0">
                <a:solidFill>
                  <a:srgbClr val="000000"/>
                </a:solidFill>
                <a:latin typeface="Verdana"/>
              </a:rPr>
              <a:t>) 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with one or more so called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/>
              </a:rPr>
              <a:t>generic parameters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.</a:t>
            </a:r>
          </a:p>
          <a:p>
            <a:r>
              <a:rPr lang="ja-JP" altLang="en-US" sz="1600" dirty="0" smtClean="0">
                <a:solidFill>
                  <a:srgbClr val="000000"/>
                </a:solidFill>
                <a:latin typeface="Verdana"/>
              </a:rPr>
              <a:t/>
            </a:r>
            <a:br>
              <a:rPr lang="ja-JP" altLang="en-US" sz="1600" dirty="0" smtClean="0">
                <a:solidFill>
                  <a:srgbClr val="000000"/>
                </a:solidFill>
                <a:latin typeface="Verdana"/>
              </a:rPr>
            </a:b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A </a:t>
            </a: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/>
              </a:rPr>
              <a:t>parametrized type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is specified with a keyword</a:t>
            </a:r>
            <a:r>
              <a:rPr lang="pl-PL" altLang="ja-JP" sz="1600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pl-PL" altLang="ja-JP" sz="1600" i="1" dirty="0" err="1" smtClean="0">
                <a:solidFill>
                  <a:srgbClr val="000000"/>
                </a:solidFill>
                <a:latin typeface="Verdana"/>
              </a:rPr>
              <a:t>class</a:t>
            </a:r>
            <a:r>
              <a:rPr lang="ja-JP" altLang="en-US" sz="1600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or </a:t>
            </a:r>
            <a:r>
              <a:rPr lang="en-US" altLang="ja-JP" sz="1600" i="1" dirty="0" smtClean="0">
                <a:solidFill>
                  <a:srgbClr val="000000"/>
                </a:solidFill>
                <a:latin typeface="Verdana"/>
              </a:rPr>
              <a:t>interface followed  by a </a:t>
            </a:r>
            <a:r>
              <a:rPr lang="en-US" altLang="ja-JP" sz="16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/>
              </a:rPr>
              <a:t>comma separated a list of generic parameters defined in angle brackets</a:t>
            </a:r>
            <a:r>
              <a:rPr lang="en-US" altLang="ja-JP" sz="1600" i="1" dirty="0" smtClean="0">
                <a:solidFill>
                  <a:srgbClr val="000000"/>
                </a:solidFill>
                <a:latin typeface="Verdana"/>
              </a:rPr>
              <a:t>.</a:t>
            </a:r>
          </a:p>
          <a:p>
            <a:endParaRPr lang="en-US" altLang="ja-JP" sz="1600" i="1" dirty="0" smtClean="0">
              <a:solidFill>
                <a:srgbClr val="000000"/>
              </a:solidFill>
              <a:latin typeface="Verdana"/>
            </a:endParaRPr>
          </a:p>
          <a:p>
            <a:r>
              <a:rPr lang="en-US" altLang="ja-JP" sz="1600" b="1" i="1" dirty="0" smtClean="0">
                <a:solidFill>
                  <a:srgbClr val="00B050"/>
                </a:solidFill>
                <a:latin typeface="Verdana"/>
              </a:rPr>
              <a:t>Further, in the body (definition) of the class, the generic parameters replace regular types.</a:t>
            </a:r>
            <a:endParaRPr lang="pl-PL" sz="1600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© Krzysztof Barteczko 2014 (</a:t>
            </a:r>
            <a:r>
              <a:rPr lang="pl-PL" dirty="0" err="1" smtClean="0"/>
              <a:t>translated</a:t>
            </a:r>
            <a:r>
              <a:rPr lang="pl-PL" dirty="0" smtClean="0"/>
              <a:t> from </a:t>
            </a:r>
            <a:r>
              <a:rPr lang="pl-PL" dirty="0" err="1" smtClean="0"/>
              <a:t>Polish</a:t>
            </a:r>
            <a:r>
              <a:rPr lang="pl-PL" dirty="0" smtClean="0"/>
              <a:t> by Edgar Głowacki)</a:t>
            </a:r>
            <a:endParaRPr lang="pl-PL" dirty="0"/>
          </a:p>
        </p:txBody>
      </p:sp>
      <p:sp>
        <p:nvSpPr>
          <p:cNvPr id="2" name="TextBox 1"/>
          <p:cNvSpPr txBox="1"/>
          <p:nvPr/>
        </p:nvSpPr>
        <p:spPr>
          <a:xfrm>
            <a:off x="328882" y="3545721"/>
            <a:ext cx="83475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/>
              <a:t> </a:t>
            </a:r>
            <a:r>
              <a:rPr lang="en-US" sz="1600" b="1" dirty="0" smtClean="0"/>
              <a:t>Syntax for defining </a:t>
            </a:r>
            <a:r>
              <a:rPr lang="en-US" sz="1600" b="1" dirty="0"/>
              <a:t>a generic type</a:t>
            </a:r>
            <a:endParaRPr lang="pl-PL" sz="1600" dirty="0"/>
          </a:p>
          <a:p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/>
              <a:t>class | interface </a:t>
            </a:r>
            <a:r>
              <a:rPr lang="en-US" sz="1600" b="1" dirty="0" err="1">
                <a:solidFill>
                  <a:srgbClr val="FF0000"/>
                </a:solidFill>
              </a:rPr>
              <a:t>TypeName</a:t>
            </a:r>
            <a:r>
              <a:rPr lang="en-US" sz="1600" b="1" dirty="0">
                <a:solidFill>
                  <a:srgbClr val="FF0000"/>
                </a:solidFill>
              </a:rPr>
              <a:t> &lt; ParameterType1, ParameterType2, ... </a:t>
            </a:r>
            <a:r>
              <a:rPr lang="en-US" sz="1600" b="1" dirty="0" err="1">
                <a:solidFill>
                  <a:srgbClr val="FF0000"/>
                </a:solidFill>
              </a:rPr>
              <a:t>ParameterTypeN</a:t>
            </a:r>
            <a:r>
              <a:rPr lang="en-US" sz="1600" b="1" dirty="0">
                <a:solidFill>
                  <a:srgbClr val="FF0000"/>
                </a:solidFill>
              </a:rPr>
              <a:t> &gt; </a:t>
            </a:r>
            <a:r>
              <a:rPr lang="en-US" sz="1600" b="1" dirty="0"/>
              <a:t>{</a:t>
            </a:r>
            <a:br>
              <a:rPr lang="en-US" sz="1600" b="1" dirty="0"/>
            </a:br>
            <a:r>
              <a:rPr lang="en-US" sz="1600" b="1" dirty="0"/>
              <a:t>//....</a:t>
            </a:r>
            <a:br>
              <a:rPr lang="en-US" sz="1600" b="1" dirty="0"/>
            </a:br>
            <a:r>
              <a:rPr lang="en-US" sz="1600" b="1" dirty="0" smtClean="0"/>
              <a:t>}</a:t>
            </a:r>
            <a:endParaRPr lang="pl-PL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Type inference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611560" y="1052736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Type argument which replace the generic parameters at the compile-time to ensure type compatibility and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/>
              </a:rPr>
              <a:t>narrowing conversions are determined based on actual types used in method call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.</a:t>
            </a:r>
          </a:p>
          <a:p>
            <a:endParaRPr lang="en-US" altLang="ja-JP" sz="1600" dirty="0">
              <a:solidFill>
                <a:srgbClr val="000000"/>
              </a:solidFill>
              <a:latin typeface="Verdana"/>
            </a:endParaRPr>
          </a:p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Determining actual type arguments is called </a:t>
            </a:r>
            <a:r>
              <a:rPr lang="en-US" altLang="ja-JP" sz="1600" b="1" dirty="0" smtClean="0">
                <a:solidFill>
                  <a:srgbClr val="000000"/>
                </a:solidFill>
                <a:latin typeface="Verdana"/>
              </a:rPr>
              <a:t>type inference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.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611560" y="2715086"/>
            <a:ext cx="8064896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smtClean="0">
                <a:solidFill>
                  <a:srgbClr val="FF0000"/>
                </a:solidFill>
                <a:latin typeface="Consolas"/>
              </a:rPr>
              <a:t>&lt;T&gt;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T </a:t>
            </a:r>
            <a:r>
              <a:rPr lang="pl-PL" sz="1600" b="1" dirty="0" err="1" smtClean="0">
                <a:solidFill>
                  <a:srgbClr val="000000"/>
                </a:solidFill>
                <a:latin typeface="Consolas"/>
              </a:rPr>
              <a:t>last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(T[] </a:t>
            </a:r>
            <a:r>
              <a:rPr lang="pl-PL" sz="1600" b="1" dirty="0" err="1" smtClean="0">
                <a:solidFill>
                  <a:srgbClr val="6A3E3E"/>
                </a:solidFill>
                <a:latin typeface="Consolas"/>
              </a:rPr>
              <a:t>elts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 smtClean="0">
                <a:solidFill>
                  <a:srgbClr val="6A3E3E"/>
                </a:solidFill>
                <a:latin typeface="Consolas"/>
              </a:rPr>
              <a:t>elts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pl-PL" sz="1600" b="1" dirty="0" smtClean="0">
                <a:solidFill>
                  <a:srgbClr val="6A3E3E"/>
                </a:solidFill>
                <a:latin typeface="Consolas"/>
              </a:rPr>
              <a:t>elts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l-PL" sz="1600" b="1" dirty="0" smtClean="0">
                <a:solidFill>
                  <a:srgbClr val="0000C0"/>
                </a:solidFill>
                <a:latin typeface="Consolas"/>
              </a:rPr>
              <a:t>length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-1];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// ....    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Integer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dirty="0" smtClean="0">
                <a:solidFill>
                  <a:srgbClr val="6A3E3E"/>
                </a:solidFill>
                <a:latin typeface="Consolas"/>
              </a:rPr>
              <a:t>n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i="1" dirty="0" err="1" smtClean="0">
                <a:solidFill>
                  <a:srgbClr val="000000"/>
                </a:solidFill>
                <a:latin typeface="Consolas"/>
              </a:rPr>
              <a:t>last</a:t>
            </a:r>
            <a:r>
              <a:rPr lang="en-US" sz="1600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Integer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[] { 1, 4, 7 }); </a:t>
            </a:r>
            <a:r>
              <a:rPr lang="pl-PL" sz="1600" b="1" i="1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600" b="1" i="1" dirty="0" smtClean="0">
                <a:solidFill>
                  <a:srgbClr val="3F7F5F"/>
                </a:solidFill>
                <a:latin typeface="Consolas"/>
              </a:rPr>
              <a:t>inferring type instead of </a:t>
            </a:r>
            <a:r>
              <a:rPr lang="en-US" sz="1600" b="1" i="1" dirty="0" smtClean="0">
                <a:solidFill>
                  <a:srgbClr val="FF0000"/>
                </a:solidFill>
                <a:latin typeface="Consolas"/>
              </a:rPr>
              <a:t>last&lt;Integer&gt;(new Integer[]{ … })</a:t>
            </a:r>
            <a:r>
              <a:rPr lang="en-US" sz="1600" b="1" i="1" dirty="0" smtClean="0">
                <a:solidFill>
                  <a:srgbClr val="3F7F5F"/>
                </a:solidFill>
                <a:latin typeface="Consolas"/>
              </a:rPr>
              <a:t>;</a:t>
            </a:r>
            <a:endParaRPr lang="pl-PL" sz="1600" b="1" i="1" dirty="0" smtClean="0">
              <a:solidFill>
                <a:srgbClr val="3F7F5F"/>
              </a:solidFill>
              <a:latin typeface="Consolas"/>
            </a:endParaRP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 smtClean="0">
                <a:solidFill>
                  <a:srgbClr val="6A3E3E"/>
                </a:solidFill>
                <a:latin typeface="Consolas"/>
              </a:rPr>
              <a:t>n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 + 1);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String </a:t>
            </a:r>
            <a:r>
              <a:rPr lang="pl-PL" sz="1600" dirty="0" smtClean="0">
                <a:solidFill>
                  <a:srgbClr val="6A3E3E"/>
                </a:solidFill>
                <a:latin typeface="Consolas"/>
              </a:rPr>
              <a:t>s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i="1" dirty="0" err="1" smtClean="0">
                <a:solidFill>
                  <a:srgbClr val="000000"/>
                </a:solidFill>
                <a:latin typeface="Consolas"/>
              </a:rPr>
              <a:t>last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 String[] {</a:t>
            </a:r>
            <a:r>
              <a:rPr lang="pl-PL" sz="1600" b="1" i="1" dirty="0" smtClean="0">
                <a:solidFill>
                  <a:srgbClr val="2A00FF"/>
                </a:solidFill>
                <a:latin typeface="Consolas"/>
              </a:rPr>
              <a:t>"a"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b="1" i="1" dirty="0" smtClean="0">
                <a:solidFill>
                  <a:srgbClr val="2A00FF"/>
                </a:solidFill>
                <a:latin typeface="Consolas"/>
              </a:rPr>
              <a:t>"b"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b="1" i="1" dirty="0" smtClean="0">
                <a:solidFill>
                  <a:srgbClr val="2A00FF"/>
                </a:solidFill>
                <a:latin typeface="Consolas"/>
              </a:rPr>
              <a:t>"ccc"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}); </a:t>
            </a:r>
            <a:r>
              <a:rPr lang="pl-PL" sz="1600" b="1" i="1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en-US" sz="1600" b="1" i="1" dirty="0" smtClean="0">
                <a:solidFill>
                  <a:srgbClr val="3F7F5F"/>
                </a:solidFill>
                <a:latin typeface="Consolas"/>
              </a:rPr>
              <a:t> inferring type</a:t>
            </a:r>
            <a:endParaRPr lang="pl-PL" sz="1600" b="1" i="1" dirty="0" smtClean="0">
              <a:solidFill>
                <a:srgbClr val="3F7F5F"/>
              </a:solidFill>
              <a:latin typeface="Consolas"/>
            </a:endParaRP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 smtClean="0">
                <a:solidFill>
                  <a:srgbClr val="6A3E3E"/>
                </a:solidFill>
                <a:latin typeface="Consolas"/>
              </a:rPr>
              <a:t>s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600" b="1" i="1" dirty="0" err="1" smtClean="0">
                <a:solidFill>
                  <a:srgbClr val="6A3E3E"/>
                </a:solidFill>
                <a:latin typeface="Consolas"/>
              </a:rPr>
              <a:t>s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.length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());</a:t>
            </a:r>
            <a:endParaRPr lang="pl-PL" sz="1600" dirty="0" smtClean="0">
              <a:latin typeface="Consolas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611560" y="5157192"/>
            <a:ext cx="3384376" cy="461665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</a:p>
          <a:p>
            <a:r>
              <a:rPr lang="pl-PL" sz="12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ccc3</a:t>
            </a:r>
            <a:endParaRPr lang="pl-PL" sz="120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Generic types and inheritance relationship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611560" y="1052737"/>
            <a:ext cx="799288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000000"/>
                </a:solidFill>
                <a:latin typeface="Verdana"/>
              </a:rPr>
              <a:t>Is </a:t>
            </a:r>
            <a:r>
              <a:rPr lang="en-US" altLang="ja-JP" sz="1400" b="1" i="1" dirty="0" err="1" smtClean="0">
                <a:solidFill>
                  <a:srgbClr val="000000"/>
                </a:solidFill>
                <a:latin typeface="Verdana"/>
              </a:rPr>
              <a:t>ArrayList</a:t>
            </a:r>
            <a:r>
              <a:rPr lang="en-US" altLang="ja-JP" sz="1400" b="1" i="1" dirty="0" smtClean="0">
                <a:solidFill>
                  <a:srgbClr val="000000"/>
                </a:solidFill>
                <a:latin typeface="Verdana"/>
              </a:rPr>
              <a:t>&lt;Object&gt;</a:t>
            </a:r>
            <a:r>
              <a:rPr lang="en-US" altLang="ja-JP" sz="1400" dirty="0" smtClean="0">
                <a:solidFill>
                  <a:srgbClr val="000000"/>
                </a:solidFill>
                <a:latin typeface="Verdana"/>
              </a:rPr>
              <a:t> a </a:t>
            </a:r>
            <a:r>
              <a:rPr lang="en-US" altLang="ja-JP" sz="1400" dirty="0" err="1" smtClean="0">
                <a:solidFill>
                  <a:srgbClr val="000000"/>
                </a:solidFill>
                <a:latin typeface="Verdana"/>
              </a:rPr>
              <a:t>supertype</a:t>
            </a:r>
            <a:r>
              <a:rPr lang="en-US" altLang="ja-JP" sz="1400" dirty="0" smtClean="0">
                <a:solidFill>
                  <a:srgbClr val="000000"/>
                </a:solidFill>
                <a:latin typeface="Verdana"/>
              </a:rPr>
              <a:t> for </a:t>
            </a:r>
            <a:r>
              <a:rPr lang="en-US" altLang="ja-JP" sz="1400" b="1" i="1" dirty="0" err="1" smtClean="0">
                <a:solidFill>
                  <a:srgbClr val="000000"/>
                </a:solidFill>
                <a:latin typeface="Verdana"/>
              </a:rPr>
              <a:t>ArrayList</a:t>
            </a:r>
            <a:r>
              <a:rPr lang="en-US" altLang="ja-JP" sz="1400" b="1" i="1" dirty="0" smtClean="0">
                <a:solidFill>
                  <a:srgbClr val="000000"/>
                </a:solidFill>
                <a:latin typeface="Verdana"/>
              </a:rPr>
              <a:t>&lt;Integer&gt;</a:t>
            </a:r>
            <a:r>
              <a:rPr lang="en-US" altLang="ja-JP" sz="1400" dirty="0" smtClean="0">
                <a:solidFill>
                  <a:srgbClr val="000000"/>
                </a:solidFill>
                <a:latin typeface="Verdana"/>
              </a:rPr>
              <a:t>?</a:t>
            </a:r>
            <a:r>
              <a:rPr lang="ja-JP" altLang="en-US" sz="1400" dirty="0" smtClean="0">
                <a:solidFill>
                  <a:srgbClr val="000000"/>
                </a:solidFill>
                <a:latin typeface="Verdana"/>
              </a:rPr>
              <a:t/>
            </a:r>
            <a:br>
              <a:rPr lang="ja-JP" altLang="en-US" sz="1400" dirty="0" smtClean="0">
                <a:solidFill>
                  <a:srgbClr val="000000"/>
                </a:solidFill>
                <a:latin typeface="Verdana"/>
              </a:rPr>
            </a:br>
            <a:endParaRPr lang="pl-PL" altLang="ja-JP" sz="1400" dirty="0" smtClean="0">
              <a:solidFill>
                <a:srgbClr val="000000"/>
              </a:solidFill>
              <a:latin typeface="Verdan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Verdana"/>
                <a:ea typeface="Verdana" pitchFamily="34" charset="0"/>
                <a:cs typeface="Verdana" pitchFamily="34" charset="0"/>
              </a:rPr>
              <a:t>If it were true, then:</a:t>
            </a:r>
          </a:p>
          <a:p>
            <a:endParaRPr lang="pl-PL" sz="1400" dirty="0" smtClean="0">
              <a:solidFill>
                <a:srgbClr val="000000"/>
              </a:solidFill>
              <a:latin typeface="Verdana"/>
              <a:ea typeface="Verdana" pitchFamily="34" charset="0"/>
              <a:cs typeface="Verdana" pitchFamily="34" charset="0"/>
            </a:endParaRPr>
          </a:p>
          <a:p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pl-PL" sz="1400" b="1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ArrayList</a:t>
            </a:r>
            <a:r>
              <a:rPr lang="pl-PL" sz="14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pl-PL" sz="1400" b="1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Integer</a:t>
            </a:r>
            <a:r>
              <a:rPr lang="pl-PL" sz="14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 list1 = </a:t>
            </a:r>
            <a:r>
              <a:rPr lang="pl-PL" sz="1400" b="1" i="1" dirty="0" err="1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new</a:t>
            </a:r>
            <a:r>
              <a:rPr lang="pl-PL" sz="1400" b="1" i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l-PL" sz="1400" b="1" i="1" dirty="0" err="1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ArrayList</a:t>
            </a:r>
            <a:r>
              <a:rPr lang="pl-PL" sz="1400" b="1" i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pl-PL" sz="1400" b="1" i="1" dirty="0" err="1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Integer</a:t>
            </a:r>
            <a:r>
              <a:rPr lang="pl-PL" sz="1400" b="1" i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&gt;();</a:t>
            </a:r>
            <a:endParaRPr lang="en-US" sz="1400" b="1" i="1" dirty="0" smtClean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and then</a:t>
            </a:r>
          </a:p>
          <a:p>
            <a:endParaRPr lang="pl-PL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pl-PL" sz="1400" b="1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ArrayList</a:t>
            </a:r>
            <a:r>
              <a:rPr lang="pl-PL" sz="14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&lt;Object&gt; list2 = list1; //</a:t>
            </a:r>
            <a:r>
              <a:rPr lang="en-US" sz="14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b="1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hyphotetical</a:t>
            </a:r>
            <a:r>
              <a:rPr lang="en-US" sz="14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conversion</a:t>
            </a:r>
            <a:endParaRPr lang="pl-PL" sz="1400" b="1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 then the compiler could not recognize as illegal the following:</a:t>
            </a:r>
          </a:p>
          <a:p>
            <a:endParaRPr lang="pl-PL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pl-PL" sz="14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list2.add(</a:t>
            </a:r>
            <a:r>
              <a:rPr lang="pl-PL" sz="1400" b="1" i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new</a:t>
            </a:r>
            <a:r>
              <a:rPr lang="pl-PL" sz="14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Object());</a:t>
            </a:r>
          </a:p>
          <a:p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which would imply an error</a:t>
            </a:r>
            <a:r>
              <a:rPr lang="pl-PL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endParaRPr lang="pl-PL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pl-PL" sz="1400" b="1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Integer</a:t>
            </a:r>
            <a:r>
              <a:rPr lang="pl-PL" sz="14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n = </a:t>
            </a:r>
            <a:r>
              <a:rPr lang="pl-PL" sz="14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list1.get(0);  // </a:t>
            </a:r>
            <a:r>
              <a:rPr lang="pl-PL" sz="1400" b="1" i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ClassCastException</a:t>
            </a:r>
            <a:endParaRPr lang="pl-PL" sz="1400" b="1" i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611560" y="5076473"/>
            <a:ext cx="8064896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There is no inheritance between types parametrized with some specific arguments.</a:t>
            </a:r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116632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Type wildcards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764704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If </a:t>
            </a:r>
            <a:r>
              <a:rPr lang="pl-PL" sz="1600" b="1" i="1" dirty="0" err="1" smtClean="0"/>
              <a:t>ArrayList</a:t>
            </a:r>
            <a:r>
              <a:rPr lang="pl-PL" sz="1600" b="1" i="1" dirty="0" smtClean="0"/>
              <a:t>&lt;</a:t>
            </a:r>
            <a:r>
              <a:rPr lang="pl-PL" sz="1600" b="1" i="1" dirty="0" err="1" smtClean="0"/>
              <a:t>Integer</a:t>
            </a:r>
            <a:r>
              <a:rPr lang="pl-PL" sz="1600" b="1" i="1" dirty="0"/>
              <a:t>&gt;</a:t>
            </a:r>
            <a:r>
              <a:rPr lang="pl-PL" sz="1600" dirty="0"/>
              <a:t> </a:t>
            </a:r>
            <a:r>
              <a:rPr lang="en-US" sz="1600" dirty="0" smtClean="0"/>
              <a:t>or</a:t>
            </a:r>
            <a:r>
              <a:rPr lang="pl-PL" sz="1600" dirty="0" smtClean="0"/>
              <a:t> </a:t>
            </a:r>
            <a:r>
              <a:rPr lang="pl-PL" sz="1600" b="1" i="1" dirty="0" err="1"/>
              <a:t>ArrayList</a:t>
            </a:r>
            <a:r>
              <a:rPr lang="pl-PL" sz="1600" b="1" i="1" dirty="0"/>
              <a:t>&lt;String&gt;</a:t>
            </a:r>
            <a:r>
              <a:rPr lang="pl-PL" sz="1600" dirty="0"/>
              <a:t> </a:t>
            </a:r>
            <a:r>
              <a:rPr lang="en-US" sz="1600" dirty="0" smtClean="0"/>
              <a:t>are not subtypes of </a:t>
            </a:r>
            <a:r>
              <a:rPr lang="pl-PL" sz="1600" b="1" i="1" dirty="0" err="1" smtClean="0"/>
              <a:t>ArrayList</a:t>
            </a:r>
            <a:r>
              <a:rPr lang="pl-PL" sz="1600" b="1" i="1" dirty="0" smtClean="0"/>
              <a:t>&lt;Object&gt;</a:t>
            </a:r>
            <a:r>
              <a:rPr lang="pl-PL" sz="1600" dirty="0" smtClean="0"/>
              <a:t> </a:t>
            </a:r>
            <a:r>
              <a:rPr lang="en-US" sz="1600" dirty="0" smtClean="0"/>
              <a:t>then how to create a method which displays content of any </a:t>
            </a:r>
            <a:r>
              <a:rPr lang="en-US" sz="1600" dirty="0" err="1" smtClean="0"/>
              <a:t>ArrayList</a:t>
            </a:r>
            <a:r>
              <a:rPr lang="pl-PL" sz="1600" dirty="0" smtClean="0"/>
              <a:t>?</a:t>
            </a:r>
            <a:endParaRPr lang="pl-PL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15196" y="1556792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 can achieve that goal with </a:t>
            </a:r>
            <a:r>
              <a:rPr lang="en-US" sz="1600" b="1" dirty="0" smtClean="0"/>
              <a:t>type wildcards (syntax ‘?’)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b="1" dirty="0" smtClean="0">
                <a:solidFill>
                  <a:srgbClr val="FF0000"/>
                </a:solidFill>
              </a:rPr>
              <a:t>Wildcard upper bound </a:t>
            </a:r>
            <a:r>
              <a:rPr lang="pl-PL" sz="1600" b="1" i="1" dirty="0" smtClean="0">
                <a:solidFill>
                  <a:srgbClr val="FF0000"/>
                </a:solidFill>
              </a:rPr>
              <a:t>&lt;? </a:t>
            </a:r>
            <a:r>
              <a:rPr lang="pl-PL" sz="1600" b="1" i="1" dirty="0" err="1">
                <a:solidFill>
                  <a:srgbClr val="FF0000"/>
                </a:solidFill>
              </a:rPr>
              <a:t>extends</a:t>
            </a:r>
            <a:r>
              <a:rPr lang="pl-PL" sz="1600" b="1" i="1" dirty="0">
                <a:solidFill>
                  <a:srgbClr val="FF0000"/>
                </a:solidFill>
              </a:rPr>
              <a:t> X&gt;</a:t>
            </a:r>
            <a:r>
              <a:rPr lang="pl-PL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- any subtype of X</a:t>
            </a:r>
          </a:p>
          <a:p>
            <a:r>
              <a:rPr lang="en-US" sz="1600" b="1" dirty="0" smtClean="0">
                <a:solidFill>
                  <a:srgbClr val="7030A0"/>
                </a:solidFill>
              </a:rPr>
              <a:t>Wildcard lower bound </a:t>
            </a:r>
            <a:r>
              <a:rPr lang="pl-PL" sz="1600" b="1" i="1" dirty="0" smtClean="0">
                <a:solidFill>
                  <a:srgbClr val="7030A0"/>
                </a:solidFill>
              </a:rPr>
              <a:t>&lt;? </a:t>
            </a:r>
            <a:r>
              <a:rPr lang="pl-PL" sz="1600" b="1" i="1" dirty="0">
                <a:solidFill>
                  <a:srgbClr val="7030A0"/>
                </a:solidFill>
              </a:rPr>
              <a:t>super X&gt;</a:t>
            </a:r>
            <a:r>
              <a:rPr lang="pl-PL" sz="1600" b="1" dirty="0">
                <a:solidFill>
                  <a:srgbClr val="7030A0"/>
                </a:solidFill>
              </a:rPr>
              <a:t> - </a:t>
            </a:r>
            <a:r>
              <a:rPr lang="en-US" sz="1600" b="1" dirty="0" smtClean="0">
                <a:solidFill>
                  <a:srgbClr val="7030A0"/>
                </a:solidFill>
              </a:rPr>
              <a:t>type X or a </a:t>
            </a:r>
            <a:r>
              <a:rPr lang="en-US" sz="1600" b="1" dirty="0" err="1" smtClean="0">
                <a:solidFill>
                  <a:srgbClr val="7030A0"/>
                </a:solidFill>
              </a:rPr>
              <a:t>supertype</a:t>
            </a:r>
            <a:r>
              <a:rPr lang="en-US" sz="1600" b="1" dirty="0" smtClean="0">
                <a:solidFill>
                  <a:srgbClr val="7030A0"/>
                </a:solidFill>
              </a:rPr>
              <a:t> of X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Unbounded</a:t>
            </a:r>
            <a:r>
              <a:rPr lang="pl-PL" sz="1600" b="1" dirty="0" smtClean="0">
                <a:solidFill>
                  <a:srgbClr val="00B050"/>
                </a:solidFill>
              </a:rPr>
              <a:t> </a:t>
            </a:r>
            <a:r>
              <a:rPr lang="pl-PL" sz="1600" b="1" i="1" dirty="0">
                <a:solidFill>
                  <a:srgbClr val="00B050"/>
                </a:solidFill>
              </a:rPr>
              <a:t>&lt;?&gt;</a:t>
            </a:r>
            <a:r>
              <a:rPr lang="pl-PL" sz="1600" b="1" dirty="0">
                <a:solidFill>
                  <a:srgbClr val="00B050"/>
                </a:solidFill>
              </a:rPr>
              <a:t> </a:t>
            </a:r>
            <a:r>
              <a:rPr lang="pl-PL" sz="1600" b="1" dirty="0" smtClean="0">
                <a:solidFill>
                  <a:srgbClr val="00B050"/>
                </a:solidFill>
              </a:rPr>
              <a:t>-</a:t>
            </a:r>
            <a:r>
              <a:rPr lang="en-US" sz="1600" b="1" dirty="0" smtClean="0">
                <a:solidFill>
                  <a:srgbClr val="00B050"/>
                </a:solidFill>
              </a:rPr>
              <a:t> unknown, any arbitrary type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0" y="2996952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Generic type C&lt;T&gt; is </a:t>
            </a:r>
            <a:r>
              <a:rPr lang="en-US" sz="1600" b="1" dirty="0" smtClean="0">
                <a:solidFill>
                  <a:srgbClr val="00B050"/>
                </a:solidFill>
              </a:rPr>
              <a:t>covariant</a:t>
            </a:r>
            <a:r>
              <a:rPr lang="en-US" sz="1600" dirty="0" smtClean="0"/>
              <a:t> </a:t>
            </a:r>
            <a:r>
              <a:rPr lang="en-US" sz="1600" dirty="0" smtClean="0"/>
              <a:t>to</a:t>
            </a:r>
            <a:r>
              <a:rPr lang="en-US" sz="1600" dirty="0" smtClean="0"/>
              <a:t> </a:t>
            </a:r>
            <a:r>
              <a:rPr lang="en-US" sz="1600" dirty="0" smtClean="0"/>
              <a:t>parameter T for types A and B, where </a:t>
            </a:r>
            <a:r>
              <a:rPr lang="en-US" sz="1600" b="1" dirty="0" smtClean="0">
                <a:solidFill>
                  <a:srgbClr val="00B0F0"/>
                </a:solidFill>
              </a:rPr>
              <a:t>B is a subtype of A and C&lt;B&gt; is subtype of C&lt;A&gt;</a:t>
            </a:r>
            <a:r>
              <a:rPr lang="en-US" sz="1600" dirty="0" smtClean="0"/>
              <a:t> - a direction of inheritance of parametrized types is the same as the direction of type arguments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1277" y="3959805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Generic type C&lt;T&gt; is </a:t>
            </a:r>
            <a:r>
              <a:rPr lang="en-US" sz="1600" b="1" dirty="0" smtClean="0">
                <a:solidFill>
                  <a:srgbClr val="00B050"/>
                </a:solidFill>
              </a:rPr>
              <a:t>contravariant</a:t>
            </a:r>
            <a:r>
              <a:rPr lang="en-US" sz="1600" dirty="0" smtClean="0"/>
              <a:t> </a:t>
            </a:r>
            <a:r>
              <a:rPr lang="en-US" sz="1600" dirty="0" smtClean="0"/>
              <a:t>to</a:t>
            </a:r>
            <a:r>
              <a:rPr lang="en-US" sz="1600" dirty="0" smtClean="0"/>
              <a:t> </a:t>
            </a:r>
            <a:r>
              <a:rPr lang="en-US" sz="1600" dirty="0" smtClean="0"/>
              <a:t>parameter T for types A and B, where </a:t>
            </a:r>
            <a:r>
              <a:rPr lang="en-US" sz="1600" b="1" dirty="0" smtClean="0">
                <a:solidFill>
                  <a:srgbClr val="00B0F0"/>
                </a:solidFill>
              </a:rPr>
              <a:t>B is a subtype of A and C&lt;A&gt; is a subtype of C&lt;B&gt;</a:t>
            </a:r>
            <a:r>
              <a:rPr lang="en-US" sz="1600" dirty="0" smtClean="0"/>
              <a:t> </a:t>
            </a:r>
            <a:r>
              <a:rPr lang="en-US" sz="1600" dirty="0"/>
              <a:t>- a direction of inheritance of parametrized types </a:t>
            </a:r>
            <a:r>
              <a:rPr lang="en-US" sz="1600" dirty="0" smtClean="0"/>
              <a:t>is opposite to the direction </a:t>
            </a:r>
            <a:r>
              <a:rPr lang="en-US" sz="1600" dirty="0"/>
              <a:t>of type </a:t>
            </a:r>
            <a:r>
              <a:rPr lang="en-US" sz="1600" dirty="0" smtClean="0"/>
              <a:t>arguments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21277" y="5030293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>
                <a:solidFill>
                  <a:srgbClr val="00B050"/>
                </a:solidFill>
              </a:rPr>
              <a:t>Bi</a:t>
            </a:r>
            <a:r>
              <a:rPr lang="en-US" sz="1600" b="1" dirty="0" smtClean="0">
                <a:solidFill>
                  <a:srgbClr val="00B050"/>
                </a:solidFill>
              </a:rPr>
              <a:t>v</a:t>
            </a:r>
            <a:r>
              <a:rPr lang="pl-PL" sz="1600" b="1" dirty="0" smtClean="0">
                <a:solidFill>
                  <a:srgbClr val="00B050"/>
                </a:solidFill>
              </a:rPr>
              <a:t>aria</a:t>
            </a:r>
            <a:r>
              <a:rPr lang="en-US" sz="1600" b="1" dirty="0" err="1" smtClean="0">
                <a:solidFill>
                  <a:srgbClr val="00B050"/>
                </a:solidFill>
              </a:rPr>
              <a:t>nce</a:t>
            </a:r>
            <a:r>
              <a:rPr lang="en-US" sz="1600" b="1" dirty="0" smtClean="0"/>
              <a:t> </a:t>
            </a:r>
            <a:r>
              <a:rPr lang="pl-PL" sz="1600" b="1" dirty="0" smtClean="0"/>
              <a:t>= </a:t>
            </a:r>
            <a:r>
              <a:rPr lang="en-US" sz="1600" b="1" dirty="0" smtClean="0"/>
              <a:t>covariance + </a:t>
            </a:r>
            <a:r>
              <a:rPr lang="en-US" sz="1600" b="1" dirty="0" err="1" smtClean="0"/>
              <a:t>contravariance</a:t>
            </a:r>
            <a:r>
              <a:rPr lang="en-US" sz="1600" b="1" dirty="0" smtClean="0"/>
              <a:t> </a:t>
            </a:r>
            <a:r>
              <a:rPr lang="en-US" sz="1600" dirty="0" smtClean="0"/>
              <a:t>– i.e. a type may be </a:t>
            </a:r>
            <a:r>
              <a:rPr lang="en-US" sz="1600" i="1" dirty="0" smtClean="0">
                <a:solidFill>
                  <a:srgbClr val="00B0F0"/>
                </a:solidFill>
              </a:rPr>
              <a:t>either a </a:t>
            </a:r>
            <a:r>
              <a:rPr lang="en-US" sz="1600" i="1" dirty="0" err="1" smtClean="0">
                <a:solidFill>
                  <a:srgbClr val="00B0F0"/>
                </a:solidFill>
              </a:rPr>
              <a:t>supertyp</a:t>
            </a:r>
            <a:r>
              <a:rPr lang="en-US" sz="1600" i="1" dirty="0" err="1" smtClean="0">
                <a:solidFill>
                  <a:srgbClr val="00B0F0"/>
                </a:solidFill>
              </a:rPr>
              <a:t>e</a:t>
            </a:r>
            <a:r>
              <a:rPr lang="en-US" sz="1600" i="1" dirty="0" smtClean="0">
                <a:solidFill>
                  <a:srgbClr val="00B0F0"/>
                </a:solidFill>
              </a:rPr>
              <a:t> or subtype of the given type</a:t>
            </a:r>
            <a:endParaRPr lang="pl-PL" sz="1600" i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82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116632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Type wildcards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5648" y="1124744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Covariance </a:t>
            </a:r>
            <a:r>
              <a:rPr lang="en-GB" sz="1600" b="1" i="1" dirty="0"/>
              <a:t>&lt;? extends X</a:t>
            </a:r>
            <a:r>
              <a:rPr lang="en-GB" sz="1600" b="1" i="1" dirty="0" smtClean="0"/>
              <a:t>&gt;</a:t>
            </a:r>
            <a:r>
              <a:rPr lang="en-GB" sz="1600" dirty="0" smtClean="0"/>
              <a:t> - e.g. </a:t>
            </a:r>
            <a:r>
              <a:rPr lang="en-GB" sz="1600" i="1" dirty="0" smtClean="0"/>
              <a:t>Number</a:t>
            </a:r>
            <a:r>
              <a:rPr lang="en-GB" sz="1600" dirty="0" smtClean="0"/>
              <a:t> is a </a:t>
            </a:r>
            <a:r>
              <a:rPr lang="en-GB" sz="1600" dirty="0" err="1" smtClean="0"/>
              <a:t>supertype</a:t>
            </a:r>
            <a:r>
              <a:rPr lang="en-GB" sz="1600" dirty="0" smtClean="0"/>
              <a:t> for Integer</a:t>
            </a:r>
          </a:p>
          <a:p>
            <a:r>
              <a:rPr lang="en-GB" sz="1600" b="1" i="1" dirty="0" smtClean="0">
                <a:solidFill>
                  <a:srgbClr val="00B0F0"/>
                </a:solidFill>
              </a:rPr>
              <a:t>Then </a:t>
            </a:r>
            <a:r>
              <a:rPr lang="en-GB" sz="1600" b="1" i="1" dirty="0" err="1" smtClean="0">
                <a:solidFill>
                  <a:srgbClr val="00B0F0"/>
                </a:solidFill>
              </a:rPr>
              <a:t>ArrayList</a:t>
            </a:r>
            <a:r>
              <a:rPr lang="en-GB" sz="1600" b="1" i="1" dirty="0">
                <a:solidFill>
                  <a:srgbClr val="00B0F0"/>
                </a:solidFill>
              </a:rPr>
              <a:t>&lt;? extends Number</a:t>
            </a:r>
            <a:r>
              <a:rPr lang="en-GB" sz="1600" b="1" i="1" dirty="0" smtClean="0">
                <a:solidFill>
                  <a:srgbClr val="00B0F0"/>
                </a:solidFill>
              </a:rPr>
              <a:t>&gt; is </a:t>
            </a:r>
            <a:r>
              <a:rPr lang="en-GB" sz="1600" b="1" i="1" dirty="0" err="1" smtClean="0">
                <a:solidFill>
                  <a:srgbClr val="00B0F0"/>
                </a:solidFill>
              </a:rPr>
              <a:t>supertype</a:t>
            </a:r>
            <a:r>
              <a:rPr lang="en-GB" sz="1600" b="1" i="1" dirty="0" smtClean="0">
                <a:solidFill>
                  <a:srgbClr val="00B0F0"/>
                </a:solidFill>
              </a:rPr>
              <a:t> of </a:t>
            </a:r>
            <a:r>
              <a:rPr lang="en-GB" sz="1600" b="1" i="1" dirty="0" err="1" smtClean="0">
                <a:solidFill>
                  <a:srgbClr val="00B0F0"/>
                </a:solidFill>
              </a:rPr>
              <a:t>AraryList</a:t>
            </a:r>
            <a:r>
              <a:rPr lang="en-GB" sz="1600" b="1" i="1" dirty="0" smtClean="0">
                <a:solidFill>
                  <a:srgbClr val="00B0F0"/>
                </a:solidFill>
              </a:rPr>
              <a:t>&lt;Integer&gt;</a:t>
            </a:r>
          </a:p>
          <a:p>
            <a:endParaRPr lang="pl-PL" sz="1600" dirty="0"/>
          </a:p>
          <a:p>
            <a:r>
              <a:rPr lang="en-US" sz="1600" b="1" dirty="0" err="1" smtClean="0"/>
              <a:t>Contravariance</a:t>
            </a:r>
            <a:r>
              <a:rPr lang="pl-PL" sz="1600" b="1" dirty="0" smtClean="0"/>
              <a:t> </a:t>
            </a:r>
            <a:r>
              <a:rPr lang="pl-PL" sz="1600" b="1" dirty="0"/>
              <a:t>&lt;? super X</a:t>
            </a:r>
            <a:r>
              <a:rPr lang="pl-PL" sz="1600" b="1" dirty="0" smtClean="0"/>
              <a:t>&gt;</a:t>
            </a:r>
            <a:r>
              <a:rPr lang="pl-PL" sz="1600" dirty="0" smtClean="0"/>
              <a:t> </a:t>
            </a:r>
            <a:r>
              <a:rPr lang="en-US" sz="1600" dirty="0" smtClean="0"/>
              <a:t>- e.g. </a:t>
            </a:r>
            <a:r>
              <a:rPr lang="pl-PL" sz="1600" dirty="0" smtClean="0"/>
              <a:t> </a:t>
            </a:r>
            <a:r>
              <a:rPr lang="pl-PL" sz="1600" dirty="0" err="1"/>
              <a:t>Integer</a:t>
            </a:r>
            <a:r>
              <a:rPr lang="pl-PL" sz="1600" dirty="0"/>
              <a:t> </a:t>
            </a:r>
            <a:r>
              <a:rPr lang="en-US" sz="1600" dirty="0" smtClean="0"/>
              <a:t>is a subtype of Number.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Then </a:t>
            </a:r>
            <a:r>
              <a:rPr lang="en-GB" sz="1600" b="1" i="1" dirty="0" err="1" smtClean="0">
                <a:solidFill>
                  <a:srgbClr val="00B050"/>
                </a:solidFill>
              </a:rPr>
              <a:t>ArrayList</a:t>
            </a:r>
            <a:r>
              <a:rPr lang="en-GB" sz="1600" b="1" i="1" dirty="0" smtClean="0">
                <a:solidFill>
                  <a:srgbClr val="00B050"/>
                </a:solidFill>
              </a:rPr>
              <a:t>&lt;Number</a:t>
            </a:r>
            <a:r>
              <a:rPr lang="en-GB" sz="1600" b="1" i="1" dirty="0">
                <a:solidFill>
                  <a:srgbClr val="00B050"/>
                </a:solidFill>
              </a:rPr>
              <a:t>&gt;</a:t>
            </a:r>
            <a:r>
              <a:rPr lang="en-GB" sz="1600" b="1" dirty="0">
                <a:solidFill>
                  <a:srgbClr val="00B050"/>
                </a:solidFill>
              </a:rPr>
              <a:t> </a:t>
            </a:r>
            <a:r>
              <a:rPr lang="en-GB" sz="1600" b="1" dirty="0" smtClean="0">
                <a:solidFill>
                  <a:srgbClr val="00B050"/>
                </a:solidFill>
              </a:rPr>
              <a:t>is subtype of </a:t>
            </a:r>
            <a:r>
              <a:rPr lang="en-GB" sz="1600" b="1" i="1" dirty="0" err="1" smtClean="0">
                <a:solidFill>
                  <a:srgbClr val="00B050"/>
                </a:solidFill>
              </a:rPr>
              <a:t>ArrayList</a:t>
            </a:r>
            <a:r>
              <a:rPr lang="en-GB" sz="1600" b="1" i="1" dirty="0">
                <a:solidFill>
                  <a:srgbClr val="00B050"/>
                </a:solidFill>
              </a:rPr>
              <a:t>&lt;? super Integer</a:t>
            </a:r>
            <a:r>
              <a:rPr lang="en-GB" sz="1600" b="1" i="1" dirty="0" smtClean="0">
                <a:solidFill>
                  <a:srgbClr val="00B050"/>
                </a:solidFill>
              </a:rPr>
              <a:t>&gt;</a:t>
            </a:r>
            <a:endParaRPr lang="pl-PL" sz="1600" b="1" i="1" dirty="0">
              <a:solidFill>
                <a:srgbClr val="00B050"/>
              </a:solidFill>
            </a:endParaRPr>
          </a:p>
        </p:txBody>
      </p:sp>
      <p:sp>
        <p:nvSpPr>
          <p:cNvPr id="13" name="pole tekstowe 5"/>
          <p:cNvSpPr txBox="1"/>
          <p:nvPr/>
        </p:nvSpPr>
        <p:spPr>
          <a:xfrm>
            <a:off x="611560" y="3068960"/>
            <a:ext cx="8064896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Print out content of </a:t>
            </a:r>
            <a:r>
              <a:rPr lang="pl-PL" sz="1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ArrayList</a:t>
            </a:r>
            <a:r>
              <a:rPr lang="pl-PL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of an arbitrary type</a:t>
            </a:r>
            <a:r>
              <a:rPr lang="pl-PL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endParaRPr lang="pl-PL" sz="1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l-PL" sz="1400" b="1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void</a:t>
            </a:r>
            <a:r>
              <a:rPr lang="pl-PL" sz="1400" b="1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show(</a:t>
            </a:r>
            <a:r>
              <a:rPr lang="pl-PL" sz="1400" b="1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ArrayList</a:t>
            </a:r>
            <a:r>
              <a:rPr lang="pl-PL" sz="1400" b="1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&lt;?&gt; list) {</a:t>
            </a:r>
          </a:p>
          <a:p>
            <a:r>
              <a:rPr lang="pl-PL" sz="1400" b="1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  </a:t>
            </a:r>
            <a:r>
              <a:rPr lang="pl-PL" sz="1400" b="1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System.out.println</a:t>
            </a:r>
            <a:r>
              <a:rPr lang="pl-PL" sz="1400" b="1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(list);</a:t>
            </a:r>
          </a:p>
          <a:p>
            <a:r>
              <a:rPr lang="pl-PL" sz="1400" b="1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407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Type wildcards in practice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1907704" y="1484784"/>
            <a:ext cx="489654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pl-PL" sz="1600" b="1" smtClean="0">
                <a:solidFill>
                  <a:srgbClr val="000000"/>
                </a:solidFill>
                <a:latin typeface="Consolas"/>
              </a:rPr>
              <a:t> Person {</a:t>
            </a:r>
          </a:p>
          <a:p>
            <a:r>
              <a:rPr lang="pl-PL" sz="1600" smtClean="0">
                <a:solidFill>
                  <a:srgbClr val="000000"/>
                </a:solidFill>
                <a:latin typeface="Consolas"/>
              </a:rPr>
              <a:t>  String </a:t>
            </a:r>
            <a:r>
              <a:rPr lang="pl-PL" sz="1600" smtClean="0">
                <a:solidFill>
                  <a:srgbClr val="0000C0"/>
                </a:solidFill>
                <a:latin typeface="Consolas"/>
              </a:rPr>
              <a:t>name</a:t>
            </a:r>
            <a:r>
              <a:rPr lang="pl-PL" sz="160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b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smtClean="0">
                <a:solidFill>
                  <a:srgbClr val="000000"/>
                </a:solidFill>
                <a:latin typeface="Consolas"/>
              </a:rPr>
              <a:t> Person(String </a:t>
            </a:r>
            <a:r>
              <a:rPr lang="en-US" sz="1600" b="1" smtClean="0">
                <a:solidFill>
                  <a:srgbClr val="6A3E3E"/>
                </a:solidFill>
                <a:latin typeface="Consolas"/>
              </a:rPr>
              <a:t>n</a:t>
            </a:r>
            <a:r>
              <a:rPr lang="en-US" sz="1600" b="1" smtClean="0">
                <a:solidFill>
                  <a:srgbClr val="000000"/>
                </a:solidFill>
                <a:latin typeface="Consolas"/>
              </a:rPr>
              <a:t>) { </a:t>
            </a:r>
            <a:r>
              <a:rPr lang="en-US" sz="1600" b="1" smtClean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600" b="1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 smtClean="0">
                <a:solidFill>
                  <a:srgbClr val="6A3E3E"/>
                </a:solidFill>
                <a:latin typeface="Consolas"/>
              </a:rPr>
              <a:t>n</a:t>
            </a:r>
            <a:r>
              <a:rPr lang="en-US" sz="1600" b="1" smtClean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pl-PL" sz="160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600" b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l-PL" sz="1600" b="1" smtClean="0">
                <a:solidFill>
                  <a:srgbClr val="000000"/>
                </a:solidFill>
                <a:latin typeface="Consolas"/>
              </a:rPr>
              <a:t> String toString() {</a:t>
            </a:r>
          </a:p>
          <a:p>
            <a:r>
              <a:rPr lang="pl-PL" sz="160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b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6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smtClean="0">
                <a:solidFill>
                  <a:srgbClr val="2A00FF"/>
                </a:solidFill>
                <a:latin typeface="Consolas"/>
              </a:rPr>
              <a:t>"Person [name="</a:t>
            </a:r>
            <a:r>
              <a:rPr lang="pl-PL" sz="1600" b="1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600" b="1" smtClean="0">
                <a:solidFill>
                  <a:srgbClr val="0000C0"/>
                </a:solidFill>
                <a:latin typeface="Consolas"/>
              </a:rPr>
              <a:t>name</a:t>
            </a:r>
            <a:r>
              <a:rPr lang="pl-PL" sz="1600" b="1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600" b="1" smtClean="0">
                <a:solidFill>
                  <a:srgbClr val="2A00FF"/>
                </a:solidFill>
                <a:latin typeface="Consolas"/>
              </a:rPr>
              <a:t>"]"</a:t>
            </a:r>
            <a:r>
              <a:rPr lang="pl-PL" sz="1600" b="1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60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l-PL" sz="160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l-PL" sz="1600" b="1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pl-PL" sz="1600" b="1" smtClean="0">
                <a:solidFill>
                  <a:srgbClr val="000000"/>
                </a:solidFill>
                <a:latin typeface="Consolas"/>
              </a:rPr>
              <a:t> Employee </a:t>
            </a:r>
            <a:r>
              <a:rPr lang="pl-PL" sz="1600" b="1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pl-PL" sz="1600" b="1" smtClean="0">
                <a:solidFill>
                  <a:srgbClr val="000000"/>
                </a:solidFill>
                <a:latin typeface="Consolas"/>
              </a:rPr>
              <a:t> Person {</a:t>
            </a:r>
          </a:p>
          <a:p>
            <a:r>
              <a:rPr lang="pl-PL" sz="1600" smtClean="0">
                <a:solidFill>
                  <a:srgbClr val="000000"/>
                </a:solidFill>
                <a:latin typeface="Consolas"/>
              </a:rPr>
              <a:t>  Employee(String </a:t>
            </a:r>
            <a:r>
              <a:rPr lang="pl-PL" sz="1600" smtClean="0">
                <a:solidFill>
                  <a:srgbClr val="6A3E3E"/>
                </a:solidFill>
                <a:latin typeface="Consolas"/>
              </a:rPr>
              <a:t>n</a:t>
            </a:r>
            <a:r>
              <a:rPr lang="pl-PL" sz="1600" smtClean="0">
                <a:solidFill>
                  <a:srgbClr val="000000"/>
                </a:solidFill>
                <a:latin typeface="Consolas"/>
              </a:rPr>
              <a:t>) { </a:t>
            </a:r>
            <a:r>
              <a:rPr lang="pl-PL" sz="1600" b="1" smtClean="0">
                <a:solidFill>
                  <a:srgbClr val="7F0055"/>
                </a:solidFill>
                <a:latin typeface="Consolas"/>
              </a:rPr>
              <a:t>super</a:t>
            </a:r>
            <a:r>
              <a:rPr lang="pl-PL" sz="1600" b="1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smtClean="0">
                <a:solidFill>
                  <a:srgbClr val="6A3E3E"/>
                </a:solidFill>
                <a:latin typeface="Consolas"/>
              </a:rPr>
              <a:t>n</a:t>
            </a:r>
            <a:r>
              <a:rPr lang="pl-PL" sz="1600" b="1" smtClean="0">
                <a:solidFill>
                  <a:srgbClr val="000000"/>
                </a:solidFill>
                <a:latin typeface="Consolas"/>
              </a:rPr>
              <a:t>); }</a:t>
            </a:r>
          </a:p>
          <a:p>
            <a:r>
              <a:rPr lang="pl-PL" sz="160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600" b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l-PL" sz="1600" b="1" smtClean="0">
                <a:solidFill>
                  <a:srgbClr val="000000"/>
                </a:solidFill>
                <a:latin typeface="Consolas"/>
              </a:rPr>
              <a:t> String toString() {</a:t>
            </a:r>
          </a:p>
          <a:p>
            <a:r>
              <a:rPr lang="pl-PL" sz="160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b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6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smtClean="0">
                <a:solidFill>
                  <a:srgbClr val="2A00FF"/>
                </a:solidFill>
                <a:latin typeface="Consolas"/>
              </a:rPr>
              <a:t>"Employee [name="</a:t>
            </a:r>
            <a:r>
              <a:rPr lang="pl-PL" sz="1600" b="1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600" b="1" smtClean="0">
                <a:solidFill>
                  <a:srgbClr val="0000C0"/>
                </a:solidFill>
                <a:latin typeface="Consolas"/>
              </a:rPr>
              <a:t>name</a:t>
            </a:r>
            <a:r>
              <a:rPr lang="pl-PL" sz="1600" b="1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600" b="1" smtClean="0">
                <a:solidFill>
                  <a:srgbClr val="2A00FF"/>
                </a:solidFill>
                <a:latin typeface="Consolas"/>
              </a:rPr>
              <a:t>"]"</a:t>
            </a:r>
            <a:r>
              <a:rPr lang="pl-PL" sz="1600" b="1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60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l-PL" sz="160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l-PL" sz="1600" b="1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pl-PL" sz="1600" b="1" smtClean="0">
                <a:solidFill>
                  <a:srgbClr val="000000"/>
                </a:solidFill>
                <a:latin typeface="Consolas"/>
              </a:rPr>
              <a:t> Manager </a:t>
            </a:r>
            <a:r>
              <a:rPr lang="pl-PL" sz="1600" b="1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pl-PL" sz="1600" b="1" smtClean="0">
                <a:solidFill>
                  <a:srgbClr val="000000"/>
                </a:solidFill>
                <a:latin typeface="Consolas"/>
              </a:rPr>
              <a:t> Employee {</a:t>
            </a:r>
          </a:p>
          <a:p>
            <a:r>
              <a:rPr lang="pl-PL" sz="1600" smtClean="0">
                <a:solidFill>
                  <a:srgbClr val="000000"/>
                </a:solidFill>
                <a:latin typeface="Consolas"/>
              </a:rPr>
              <a:t>  Manager(String </a:t>
            </a:r>
            <a:r>
              <a:rPr lang="pl-PL" sz="1600" smtClean="0">
                <a:solidFill>
                  <a:srgbClr val="6A3E3E"/>
                </a:solidFill>
                <a:latin typeface="Consolas"/>
              </a:rPr>
              <a:t>n</a:t>
            </a:r>
            <a:r>
              <a:rPr lang="pl-PL" sz="1600" smtClean="0">
                <a:solidFill>
                  <a:srgbClr val="000000"/>
                </a:solidFill>
                <a:latin typeface="Consolas"/>
              </a:rPr>
              <a:t>) { </a:t>
            </a:r>
            <a:r>
              <a:rPr lang="pl-PL" sz="1600" b="1" smtClean="0">
                <a:solidFill>
                  <a:srgbClr val="7F0055"/>
                </a:solidFill>
                <a:latin typeface="Consolas"/>
              </a:rPr>
              <a:t>super</a:t>
            </a:r>
            <a:r>
              <a:rPr lang="pl-PL" sz="1600" b="1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smtClean="0">
                <a:solidFill>
                  <a:srgbClr val="6A3E3E"/>
                </a:solidFill>
                <a:latin typeface="Consolas"/>
              </a:rPr>
              <a:t>n</a:t>
            </a:r>
            <a:r>
              <a:rPr lang="pl-PL" sz="1600" b="1" smtClean="0">
                <a:solidFill>
                  <a:srgbClr val="000000"/>
                </a:solidFill>
                <a:latin typeface="Consolas"/>
              </a:rPr>
              <a:t>); }</a:t>
            </a:r>
          </a:p>
          <a:p>
            <a:r>
              <a:rPr lang="pl-PL" sz="160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600" b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l-PL" sz="1600" b="1" smtClean="0">
                <a:solidFill>
                  <a:srgbClr val="000000"/>
                </a:solidFill>
                <a:latin typeface="Consolas"/>
              </a:rPr>
              <a:t> String toString() {</a:t>
            </a:r>
          </a:p>
          <a:p>
            <a:r>
              <a:rPr lang="pl-PL" sz="160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b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6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smtClean="0">
                <a:solidFill>
                  <a:srgbClr val="2A00FF"/>
                </a:solidFill>
                <a:latin typeface="Consolas"/>
              </a:rPr>
              <a:t>"Manager [name="</a:t>
            </a:r>
            <a:r>
              <a:rPr lang="pl-PL" sz="1600" b="1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600" b="1" smtClean="0">
                <a:solidFill>
                  <a:srgbClr val="0000C0"/>
                </a:solidFill>
                <a:latin typeface="Consolas"/>
              </a:rPr>
              <a:t>name</a:t>
            </a:r>
            <a:r>
              <a:rPr lang="pl-PL" sz="1600" b="1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600" b="1" smtClean="0">
                <a:solidFill>
                  <a:srgbClr val="2A00FF"/>
                </a:solidFill>
                <a:latin typeface="Consolas"/>
              </a:rPr>
              <a:t>"]"</a:t>
            </a:r>
            <a:r>
              <a:rPr lang="pl-PL" sz="1600" b="1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60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l-PL" sz="1600" smtClean="0">
                <a:solidFill>
                  <a:srgbClr val="000000"/>
                </a:solidFill>
                <a:latin typeface="Consolas"/>
              </a:rPr>
              <a:t>}</a:t>
            </a:r>
            <a:endParaRPr lang="pl-PL" sz="16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683568" y="980728"/>
            <a:ext cx="7704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Let us assume we have the following class hierarchy:</a:t>
            </a:r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Type wildcards in practice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611560" y="1052736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We want to process any pair of objects of the above mentioned types, e.g. </a:t>
            </a:r>
            <a:r>
              <a:rPr lang="pl-PL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(Person, </a:t>
            </a:r>
            <a:r>
              <a:rPr lang="pl-PL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Employee</a:t>
            </a:r>
            <a:r>
              <a:rPr lang="pl-PL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  <a:r>
              <a:rPr lang="pl-PL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(Manager, </a:t>
            </a:r>
            <a:r>
              <a:rPr lang="pl-PL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Employee</a:t>
            </a:r>
            <a:r>
              <a:rPr lang="pl-PL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  <a:r>
              <a:rPr lang="pl-PL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(Manager, Manager).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611560" y="1967934"/>
            <a:ext cx="806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ja-JP" sz="1600" b="1" dirty="0" smtClean="0">
                <a:solidFill>
                  <a:srgbClr val="000000"/>
                </a:solidFill>
                <a:latin typeface="Verdana"/>
              </a:rPr>
              <a:t>Bi</a:t>
            </a:r>
            <a:r>
              <a:rPr lang="en-US" altLang="ja-JP" sz="1600" b="1" dirty="0" smtClean="0">
                <a:solidFill>
                  <a:srgbClr val="000000"/>
                </a:solidFill>
                <a:latin typeface="Verdana"/>
              </a:rPr>
              <a:t>variance is not very useful for such a case</a:t>
            </a:r>
            <a:endParaRPr lang="pl-PL" altLang="ja-JP" sz="1600" dirty="0" smtClean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" name="pole tekstowe 4"/>
          <p:cNvSpPr txBox="1"/>
          <p:nvPr/>
        </p:nvSpPr>
        <p:spPr>
          <a:xfrm>
            <a:off x="611560" y="2539921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err="1" smtClean="0">
                <a:solidFill>
                  <a:srgbClr val="000000"/>
                </a:solidFill>
                <a:latin typeface="Courier New"/>
              </a:rPr>
              <a:t>void</a:t>
            </a:r>
            <a:r>
              <a:rPr lang="pl-PL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l-PL" b="1" dirty="0" err="1" smtClean="0">
                <a:solidFill>
                  <a:srgbClr val="000000"/>
                </a:solidFill>
                <a:latin typeface="Courier New"/>
              </a:rPr>
              <a:t>process</a:t>
            </a:r>
            <a:r>
              <a:rPr lang="pl-PL" b="1" dirty="0" smtClean="0">
                <a:solidFill>
                  <a:srgbClr val="000000"/>
                </a:solidFill>
                <a:latin typeface="Courier New"/>
              </a:rPr>
              <a:t>(Pa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pl-PL" b="1" dirty="0" smtClean="0">
                <a:solidFill>
                  <a:srgbClr val="000000"/>
                </a:solidFill>
                <a:latin typeface="Courier New"/>
              </a:rPr>
              <a:t>r&lt;?,?&gt; p) {</a:t>
            </a:r>
          </a:p>
          <a:p>
            <a:r>
              <a:rPr lang="pl-PL" b="1" dirty="0" smtClean="0">
                <a:solidFill>
                  <a:srgbClr val="000000"/>
                </a:solidFill>
                <a:latin typeface="Courier New"/>
              </a:rPr>
              <a:t>// ... </a:t>
            </a:r>
          </a:p>
          <a:p>
            <a:r>
              <a:rPr lang="pl-PL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7" name="pole tekstowe 4"/>
          <p:cNvSpPr txBox="1"/>
          <p:nvPr/>
        </p:nvSpPr>
        <p:spPr>
          <a:xfrm>
            <a:off x="611560" y="3699609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000000"/>
                </a:solidFill>
                <a:latin typeface="Verdana"/>
              </a:rPr>
              <a:t>In method </a:t>
            </a:r>
            <a:r>
              <a:rPr lang="pl-PL" altLang="ja-JP" sz="1400" i="1" dirty="0" err="1" smtClean="0">
                <a:solidFill>
                  <a:srgbClr val="000000"/>
                </a:solidFill>
                <a:latin typeface="Verdana"/>
              </a:rPr>
              <a:t>process</a:t>
            </a:r>
            <a:r>
              <a:rPr lang="pl-PL" altLang="ja-JP" sz="1400" i="1" dirty="0" smtClean="0">
                <a:solidFill>
                  <a:srgbClr val="000000"/>
                </a:solidFill>
                <a:latin typeface="Verdana"/>
              </a:rPr>
              <a:t>()</a:t>
            </a:r>
            <a:r>
              <a:rPr lang="pl-PL" altLang="ja-JP" sz="1400" dirty="0" smtClean="0">
                <a:solidFill>
                  <a:srgbClr val="000000"/>
                </a:solidFill>
                <a:latin typeface="Verdana"/>
              </a:rPr>
              <a:t>:</a:t>
            </a:r>
          </a:p>
          <a:p>
            <a:r>
              <a:rPr lang="en-US" altLang="ja-JP" sz="1400" dirty="0" smtClean="0">
                <a:solidFill>
                  <a:srgbClr val="000000"/>
                </a:solidFill>
                <a:latin typeface="Verdana"/>
              </a:rPr>
              <a:t>1)</a:t>
            </a:r>
            <a:r>
              <a:rPr lang="pl-PL" altLang="ja-JP" sz="1400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pl-PL" altLang="ja-JP" sz="1400" dirty="0" err="1" smtClean="0">
                <a:solidFill>
                  <a:srgbClr val="000000"/>
                </a:solidFill>
                <a:latin typeface="Verdana"/>
              </a:rPr>
              <a:t>p.getFirst</a:t>
            </a:r>
            <a:r>
              <a:rPr lang="pl-PL" altLang="ja-JP" sz="1400" dirty="0" smtClean="0">
                <a:solidFill>
                  <a:srgbClr val="000000"/>
                </a:solidFill>
                <a:latin typeface="Verdana"/>
              </a:rPr>
              <a:t>() </a:t>
            </a:r>
            <a:r>
              <a:rPr lang="en-US" altLang="ja-JP" sz="1400" dirty="0" smtClean="0">
                <a:solidFill>
                  <a:srgbClr val="000000"/>
                </a:solidFill>
                <a:latin typeface="Verdana"/>
              </a:rPr>
              <a:t>and </a:t>
            </a:r>
            <a:r>
              <a:rPr lang="pl-PL" altLang="ja-JP" sz="1400" dirty="0" err="1" smtClean="0">
                <a:solidFill>
                  <a:srgbClr val="000000"/>
                </a:solidFill>
                <a:latin typeface="Verdana"/>
              </a:rPr>
              <a:t>p.getLast</a:t>
            </a:r>
            <a:r>
              <a:rPr lang="pl-PL" altLang="ja-JP" sz="1400" dirty="0" smtClean="0">
                <a:solidFill>
                  <a:srgbClr val="000000"/>
                </a:solidFill>
                <a:latin typeface="Verdana"/>
              </a:rPr>
              <a:t>()</a:t>
            </a:r>
            <a:r>
              <a:rPr lang="en-US" altLang="ja-JP" sz="1400" dirty="0" smtClean="0">
                <a:solidFill>
                  <a:srgbClr val="000000"/>
                </a:solidFill>
                <a:latin typeface="Verdana"/>
              </a:rPr>
              <a:t> return </a:t>
            </a:r>
            <a:r>
              <a:rPr lang="en-US" altLang="ja-JP" sz="1400" dirty="0" err="1" smtClean="0">
                <a:solidFill>
                  <a:srgbClr val="000000"/>
                </a:solidFill>
                <a:latin typeface="Verdana"/>
              </a:rPr>
              <a:t>java.lang.Object</a:t>
            </a:r>
            <a:r>
              <a:rPr lang="en-US" altLang="ja-JP" sz="1400" dirty="0" smtClean="0">
                <a:solidFill>
                  <a:srgbClr val="000000"/>
                </a:solidFill>
                <a:latin typeface="Verdana"/>
              </a:rPr>
              <a:t> at compile-time</a:t>
            </a:r>
            <a:endParaRPr lang="pl-PL" altLang="ja-JP" sz="1400" dirty="0" smtClean="0">
              <a:solidFill>
                <a:srgbClr val="000000"/>
              </a:solidFill>
              <a:latin typeface="Verdana"/>
            </a:endParaRPr>
          </a:p>
          <a:p>
            <a:endParaRPr lang="pl-PL" altLang="ja-JP" sz="1400" dirty="0" smtClean="0">
              <a:solidFill>
                <a:srgbClr val="000000"/>
              </a:solidFill>
              <a:latin typeface="Verdana"/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  <a:latin typeface="Verdana"/>
              </a:rPr>
              <a:t>2</a:t>
            </a:r>
            <a:r>
              <a:rPr lang="pl-PL" altLang="ja-JP" sz="1400" dirty="0" smtClean="0">
                <a:solidFill>
                  <a:srgbClr val="000000"/>
                </a:solidFill>
                <a:latin typeface="Verdana"/>
              </a:rPr>
              <a:t>)</a:t>
            </a:r>
            <a:r>
              <a:rPr lang="en-US" altLang="ja-JP" sz="1400" dirty="0" smtClean="0">
                <a:solidFill>
                  <a:srgbClr val="000000"/>
                </a:solidFill>
                <a:latin typeface="Verdana"/>
              </a:rPr>
              <a:t> we cannot modify elements of a pair – any call of </a:t>
            </a:r>
            <a:r>
              <a:rPr lang="en-US" altLang="ja-JP" sz="1400" dirty="0" err="1" smtClean="0">
                <a:solidFill>
                  <a:srgbClr val="000000"/>
                </a:solidFill>
                <a:latin typeface="Verdana"/>
              </a:rPr>
              <a:t>setFirst</a:t>
            </a:r>
            <a:r>
              <a:rPr lang="en-US" altLang="ja-JP" sz="1400" dirty="0" smtClean="0">
                <a:solidFill>
                  <a:srgbClr val="000000"/>
                </a:solidFill>
                <a:latin typeface="Verdana"/>
              </a:rPr>
              <a:t>(…) or </a:t>
            </a:r>
            <a:r>
              <a:rPr lang="en-US" altLang="ja-JP" sz="1400" dirty="0" err="1" smtClean="0">
                <a:solidFill>
                  <a:srgbClr val="000000"/>
                </a:solidFill>
                <a:latin typeface="Verdana"/>
              </a:rPr>
              <a:t>setLast</a:t>
            </a:r>
            <a:r>
              <a:rPr lang="en-US" altLang="ja-JP" sz="1400" dirty="0" smtClean="0">
                <a:solidFill>
                  <a:srgbClr val="000000"/>
                </a:solidFill>
                <a:latin typeface="Verdana"/>
              </a:rPr>
              <a:t>(…) will raise compile-time error if some other value than </a:t>
            </a:r>
            <a:r>
              <a:rPr lang="en-US" altLang="ja-JP" sz="1400" b="1" i="1" dirty="0" smtClean="0">
                <a:solidFill>
                  <a:srgbClr val="000000"/>
                </a:solidFill>
                <a:latin typeface="Verdana"/>
              </a:rPr>
              <a:t>null</a:t>
            </a:r>
            <a:r>
              <a:rPr lang="en-US" altLang="ja-JP" sz="1400" b="1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ja-JP" sz="1400" dirty="0" smtClean="0">
                <a:solidFill>
                  <a:srgbClr val="000000"/>
                </a:solidFill>
                <a:latin typeface="Verdana"/>
              </a:rPr>
              <a:t>is passed – null is the only universal value for any reference type</a:t>
            </a:r>
            <a:endParaRPr lang="pl-PL" altLang="ja-JP" sz="1400" dirty="0" smtClean="0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Type wildcards in practice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611560" y="1052736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process any pair of types extending Person we need to use </a:t>
            </a:r>
            <a:r>
              <a:rPr lang="en-US" sz="16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bounded wildcards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which will provide some additional information to the compiler.</a:t>
            </a:r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611560" y="4584030"/>
            <a:ext cx="8064896" cy="1077218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 case we use covariance </a:t>
            </a:r>
            <a:r>
              <a:rPr lang="en-US" sz="1600" b="1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pl-PL" sz="16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 </a:t>
            </a:r>
            <a:r>
              <a:rPr lang="pl-PL" sz="1600" b="1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extends</a:t>
            </a:r>
            <a:r>
              <a:rPr lang="pl-PL" sz="16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X</a:t>
            </a:r>
            <a:r>
              <a:rPr lang="en-US" sz="16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r>
              <a:rPr lang="pl-PL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we can safely get values for upper bound in class hierarchy;</a:t>
            </a:r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we cannot change values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611560" y="2291388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 smtClean="0">
                <a:solidFill>
                  <a:srgbClr val="000000"/>
                </a:solidFill>
                <a:latin typeface="Consolas"/>
              </a:rPr>
              <a:t>process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(Pa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pl-PL" sz="1600" b="1" smtClean="0">
                <a:solidFill>
                  <a:srgbClr val="000000"/>
                </a:solidFill>
                <a:latin typeface="Consolas"/>
              </a:rPr>
              <a:t>r&lt;? </a:t>
            </a:r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Person, ? </a:t>
            </a:r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Person&gt; </a:t>
            </a:r>
            <a:r>
              <a:rPr lang="pl-PL" sz="1600" b="1" dirty="0" smtClean="0">
                <a:solidFill>
                  <a:srgbClr val="6A3E3E"/>
                </a:solidFill>
                <a:latin typeface="Consolas"/>
              </a:rPr>
              <a:t>p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Person </a:t>
            </a:r>
            <a:r>
              <a:rPr lang="pl-PL" sz="1600" dirty="0" smtClean="0">
                <a:solidFill>
                  <a:srgbClr val="6A3E3E"/>
                </a:solidFill>
                <a:latin typeface="Consolas"/>
              </a:rPr>
              <a:t>pers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p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.getFirst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Employee </a:t>
            </a:r>
            <a:r>
              <a:rPr lang="en-US" sz="1600" dirty="0" err="1" smtClean="0">
                <a:solidFill>
                  <a:srgbClr val="6A3E3E"/>
                </a:solidFill>
                <a:latin typeface="Consolas"/>
              </a:rPr>
              <a:t>emp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= (Employee) </a:t>
            </a:r>
            <a:r>
              <a:rPr lang="en-US" sz="1600" dirty="0" err="1" smtClean="0">
                <a:solidFill>
                  <a:srgbClr val="6A3E3E"/>
                </a:solidFill>
                <a:latin typeface="Consolas"/>
              </a:rPr>
              <a:t>p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.getFirst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sz="1600" b="1" dirty="0" smtClean="0">
                <a:solidFill>
                  <a:srgbClr val="3F7F5F"/>
                </a:solidFill>
                <a:latin typeface="Consolas"/>
              </a:rPr>
              <a:t>// potential runtime error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p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l-PL" sz="1600" u="sng" dirty="0" err="1" smtClean="0">
                <a:solidFill>
                  <a:srgbClr val="000000"/>
                </a:solidFill>
                <a:latin typeface="Consolas"/>
              </a:rPr>
              <a:t>setFirst</a:t>
            </a:r>
            <a:r>
              <a:rPr lang="pl-PL" sz="1600" u="sng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u="sng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600" b="1" u="sng" dirty="0" smtClean="0">
                <a:solidFill>
                  <a:srgbClr val="000000"/>
                </a:solidFill>
                <a:latin typeface="Consolas"/>
              </a:rPr>
              <a:t> Person(</a:t>
            </a:r>
            <a:r>
              <a:rPr lang="pl-PL" sz="1600" b="1" u="sng" dirty="0" smtClean="0">
                <a:solidFill>
                  <a:srgbClr val="2A00FF"/>
                </a:solidFill>
                <a:latin typeface="Consolas"/>
              </a:rPr>
              <a:t>"a"</a:t>
            </a:r>
            <a:r>
              <a:rPr lang="pl-PL" sz="1600" b="1" u="sng" dirty="0" smtClean="0">
                <a:solidFill>
                  <a:srgbClr val="000000"/>
                </a:solidFill>
                <a:latin typeface="Consolas"/>
              </a:rPr>
              <a:t>)); </a:t>
            </a:r>
            <a:r>
              <a:rPr lang="pl-PL" sz="1600" b="1" u="sng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600" b="1" u="sng" dirty="0" smtClean="0">
                <a:solidFill>
                  <a:srgbClr val="3F7F5F"/>
                </a:solidFill>
                <a:latin typeface="Consolas"/>
              </a:rPr>
              <a:t>compile-time error</a:t>
            </a:r>
            <a:endParaRPr lang="pl-PL" sz="1600" b="1" u="sng" dirty="0" smtClean="0">
              <a:solidFill>
                <a:srgbClr val="3F7F5F"/>
              </a:solidFill>
              <a:latin typeface="Consolas"/>
            </a:endParaRP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p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.setFirst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pl-PL" sz="1600" b="1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600" b="1" dirty="0" smtClean="0">
                <a:solidFill>
                  <a:srgbClr val="3F7F5F"/>
                </a:solidFill>
                <a:latin typeface="Consolas"/>
              </a:rPr>
              <a:t>OK</a:t>
            </a:r>
            <a:endParaRPr lang="pl-PL" sz="1600" b="1" dirty="0" smtClean="0">
              <a:solidFill>
                <a:srgbClr val="3F7F5F"/>
              </a:solidFill>
              <a:latin typeface="Consolas"/>
            </a:endParaRP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3"/>
          <p:cNvSpPr txBox="1"/>
          <p:nvPr/>
        </p:nvSpPr>
        <p:spPr>
          <a:xfrm>
            <a:off x="640160" y="1908121"/>
            <a:ext cx="806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Covariance</a:t>
            </a:r>
            <a:endParaRPr lang="pl-PL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Type wildcards in practice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611560" y="1153482"/>
            <a:ext cx="806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Contravariance</a:t>
            </a: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and getting value</a:t>
            </a:r>
            <a:endParaRPr lang="pl-PL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611560" y="5085184"/>
            <a:ext cx="8064896" cy="830997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Contravariance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pl-PL" sz="16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 super X</a:t>
            </a:r>
            <a:r>
              <a:rPr lang="en-US" sz="16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r>
              <a:rPr lang="pl-PL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l-PL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disallows us to get value of other type than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java.lang.Object</a:t>
            </a:r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611560" y="2852936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What particular type can replace ???:</a:t>
            </a:r>
          </a:p>
          <a:p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l-PL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Manager –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illegal – compile-time error</a:t>
            </a:r>
          </a:p>
          <a:p>
            <a:r>
              <a:rPr lang="pl-PL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Person –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illegal – compile-time error</a:t>
            </a:r>
          </a:p>
          <a:p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 strong typing rules only </a:t>
            </a:r>
            <a:r>
              <a:rPr lang="en-US" sz="1600" i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java.lang.Object</a:t>
            </a:r>
            <a:r>
              <a:rPr lang="en-US" sz="1600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is </a:t>
            </a:r>
            <a:r>
              <a:rPr lang="en-US" sz="1600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allowed</a:t>
            </a:r>
            <a:r>
              <a:rPr lang="pl-PL" sz="1600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!</a:t>
            </a:r>
            <a:endParaRPr lang="pl-PL" sz="1600" i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3"/>
          <p:cNvSpPr txBox="1"/>
          <p:nvPr/>
        </p:nvSpPr>
        <p:spPr>
          <a:xfrm>
            <a:off x="611560" y="1589891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 smtClean="0">
                <a:solidFill>
                  <a:srgbClr val="000000"/>
                </a:solidFill>
                <a:latin typeface="Consolas"/>
              </a:rPr>
              <a:t>process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(Para&lt;? </a:t>
            </a:r>
            <a:r>
              <a:rPr lang="pl-PL" sz="1600" b="1" dirty="0" smtClean="0">
                <a:solidFill>
                  <a:srgbClr val="7F0055"/>
                </a:solidFill>
                <a:latin typeface="Consolas"/>
              </a:rPr>
              <a:t>super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Manager, ? </a:t>
            </a:r>
            <a:r>
              <a:rPr lang="pl-PL" sz="1600" b="1" dirty="0" smtClean="0">
                <a:solidFill>
                  <a:srgbClr val="7F0055"/>
                </a:solidFill>
                <a:latin typeface="Consolas"/>
              </a:rPr>
              <a:t>super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Manager&gt; </a:t>
            </a:r>
            <a:r>
              <a:rPr lang="pl-PL" sz="1600" b="1" dirty="0" smtClean="0">
                <a:solidFill>
                  <a:srgbClr val="6A3E3E"/>
                </a:solidFill>
                <a:latin typeface="Consolas"/>
              </a:rPr>
              <a:t>p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???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first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u="sng" dirty="0" err="1" smtClean="0">
                <a:solidFill>
                  <a:srgbClr val="6A3E3E"/>
                </a:solidFill>
                <a:latin typeface="Consolas"/>
              </a:rPr>
              <a:t>p</a:t>
            </a:r>
            <a:r>
              <a:rPr lang="pl-PL" sz="1600" u="sng" dirty="0" err="1" smtClean="0">
                <a:solidFill>
                  <a:srgbClr val="000000"/>
                </a:solidFill>
                <a:latin typeface="Consolas"/>
              </a:rPr>
              <a:t>.getFirst</a:t>
            </a:r>
            <a:r>
              <a:rPr lang="pl-PL" sz="1600" u="sng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Type wildcards in practice</a:t>
            </a:r>
            <a:r>
              <a:rPr lang="pl-PL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 (5)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611560" y="2941206"/>
            <a:ext cx="806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Only Manager can replace </a:t>
            </a:r>
            <a:r>
              <a:rPr lang="pl-PL" sz="16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???</a:t>
            </a:r>
            <a:r>
              <a:rPr lang="en-US" sz="16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but we can safely change value.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611560" y="3757289"/>
            <a:ext cx="8064896" cy="830997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Contravariance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pl-PL" sz="16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 super X</a:t>
            </a:r>
            <a:r>
              <a:rPr lang="en-US" sz="16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r>
              <a:rPr lang="pl-PL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allows us to change values to lower bound type</a:t>
            </a:r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611560" y="1153482"/>
            <a:ext cx="806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Contravariance</a:t>
            </a: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and setting value</a:t>
            </a:r>
            <a:endParaRPr lang="pl-PL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3"/>
          <p:cNvSpPr txBox="1"/>
          <p:nvPr/>
        </p:nvSpPr>
        <p:spPr>
          <a:xfrm>
            <a:off x="611560" y="1544231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 smtClean="0">
                <a:solidFill>
                  <a:srgbClr val="000000"/>
                </a:solidFill>
                <a:latin typeface="Consolas"/>
              </a:rPr>
              <a:t>process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(Para&lt;? </a:t>
            </a:r>
            <a:r>
              <a:rPr lang="pl-PL" sz="1600" b="1" dirty="0" smtClean="0">
                <a:solidFill>
                  <a:srgbClr val="7F0055"/>
                </a:solidFill>
                <a:latin typeface="Consolas"/>
              </a:rPr>
              <a:t>super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Manager, ? </a:t>
            </a:r>
            <a:r>
              <a:rPr lang="pl-PL" sz="1600" b="1" dirty="0" smtClean="0">
                <a:solidFill>
                  <a:srgbClr val="7F0055"/>
                </a:solidFill>
                <a:latin typeface="Consolas"/>
              </a:rPr>
              <a:t>super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Manager&gt; </a:t>
            </a:r>
            <a:r>
              <a:rPr lang="pl-PL" sz="1600" b="1" dirty="0" smtClean="0">
                <a:solidFill>
                  <a:srgbClr val="6A3E3E"/>
                </a:solidFill>
                <a:latin typeface="Consolas"/>
              </a:rPr>
              <a:t>p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600" dirty="0" smtClean="0">
                <a:solidFill>
                  <a:srgbClr val="6A3E3E"/>
                </a:solidFill>
                <a:latin typeface="Consolas"/>
              </a:rPr>
              <a:t>   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p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.setFirst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 </a:t>
            </a:r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???(</a:t>
            </a:r>
            <a:r>
              <a:rPr lang="pl-PL" sz="1600" b="1" dirty="0" smtClean="0">
                <a:solidFill>
                  <a:srgbClr val="2A00FF"/>
                </a:solidFill>
                <a:latin typeface="Consolas"/>
              </a:rPr>
              <a:t>"a"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Type wildcards in practice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611560" y="2132856"/>
            <a:ext cx="8064896" cy="2677656"/>
          </a:xfrm>
          <a:prstGeom prst="rect">
            <a:avLst/>
          </a:prstGeom>
          <a:solidFill>
            <a:schemeClr val="accent3">
              <a:alpha val="3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pl-PL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sz="3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Rule of a thumb</a:t>
            </a:r>
          </a:p>
          <a:p>
            <a:pPr algn="ctr"/>
            <a:endParaRPr lang="pl-PL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ja-JP" sz="2200" b="1" dirty="0" smtClean="0">
                <a:solidFill>
                  <a:srgbClr val="000000"/>
                </a:solidFill>
                <a:latin typeface="Verdana"/>
              </a:rPr>
              <a:t>to get values use covariance &lt;</a:t>
            </a:r>
            <a:r>
              <a:rPr lang="pl-PL" altLang="ja-JP" sz="2200" b="1" dirty="0" smtClean="0">
                <a:solidFill>
                  <a:srgbClr val="000000"/>
                </a:solidFill>
                <a:latin typeface="Verdana"/>
              </a:rPr>
              <a:t>? </a:t>
            </a:r>
            <a:r>
              <a:rPr lang="pl-PL" altLang="ja-JP" sz="2200" b="1" dirty="0" err="1" smtClean="0">
                <a:solidFill>
                  <a:srgbClr val="000000"/>
                </a:solidFill>
                <a:latin typeface="Verdana"/>
              </a:rPr>
              <a:t>extends</a:t>
            </a:r>
            <a:r>
              <a:rPr lang="pl-PL" altLang="ja-JP" sz="2200" b="1" dirty="0" smtClean="0">
                <a:solidFill>
                  <a:srgbClr val="000000"/>
                </a:solidFill>
                <a:latin typeface="Verdana"/>
              </a:rPr>
              <a:t> T</a:t>
            </a:r>
            <a:r>
              <a:rPr lang="en-US" altLang="ja-JP" sz="2200" b="1" dirty="0" smtClean="0">
                <a:solidFill>
                  <a:srgbClr val="000000"/>
                </a:solidFill>
                <a:latin typeface="Verdana"/>
              </a:rPr>
              <a:t>&gt;</a:t>
            </a:r>
            <a:endParaRPr lang="pl-PL" altLang="ja-JP" sz="2200" b="1" dirty="0" smtClean="0">
              <a:solidFill>
                <a:srgbClr val="000000"/>
              </a:solidFill>
              <a:latin typeface="Verdana"/>
            </a:endParaRPr>
          </a:p>
          <a:p>
            <a:pPr lvl="1"/>
            <a:endParaRPr lang="en-US" altLang="ja-JP" sz="2200" dirty="0" smtClean="0">
              <a:solidFill>
                <a:srgbClr val="000000"/>
              </a:solidFill>
              <a:latin typeface="Verdana"/>
            </a:endParaRPr>
          </a:p>
          <a:p>
            <a:pPr lvl="1"/>
            <a:r>
              <a:rPr lang="en-US" altLang="ja-JP" sz="2200" b="1" dirty="0">
                <a:solidFill>
                  <a:srgbClr val="000000"/>
                </a:solidFill>
                <a:latin typeface="Verdana"/>
              </a:rPr>
              <a:t>t</a:t>
            </a:r>
            <a:r>
              <a:rPr lang="en-US" altLang="ja-JP" sz="2200" b="1" dirty="0" smtClean="0">
                <a:solidFill>
                  <a:srgbClr val="000000"/>
                </a:solidFill>
                <a:latin typeface="Verdana"/>
              </a:rPr>
              <a:t>o set values use </a:t>
            </a:r>
            <a:r>
              <a:rPr lang="en-US" altLang="ja-JP" sz="2200" b="1" dirty="0" err="1" smtClean="0">
                <a:solidFill>
                  <a:srgbClr val="000000"/>
                </a:solidFill>
                <a:latin typeface="Verdana"/>
              </a:rPr>
              <a:t>contravariance</a:t>
            </a:r>
            <a:r>
              <a:rPr lang="en-US" altLang="ja-JP" sz="2200" b="1" dirty="0" smtClean="0">
                <a:solidFill>
                  <a:srgbClr val="000000"/>
                </a:solidFill>
                <a:latin typeface="Verdana"/>
              </a:rPr>
              <a:t> &lt;</a:t>
            </a:r>
            <a:r>
              <a:rPr lang="pl-PL" altLang="ja-JP" sz="2200" b="1" dirty="0" smtClean="0">
                <a:solidFill>
                  <a:srgbClr val="000000"/>
                </a:solidFill>
                <a:latin typeface="Verdana"/>
              </a:rPr>
              <a:t>? super T</a:t>
            </a:r>
            <a:r>
              <a:rPr lang="en-US" altLang="ja-JP" sz="2200" b="1" dirty="0">
                <a:solidFill>
                  <a:srgbClr val="000000"/>
                </a:solidFill>
                <a:latin typeface="Verdana"/>
              </a:rPr>
              <a:t>&gt;</a:t>
            </a:r>
            <a:endParaRPr lang="pl-PL" sz="22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 example of parametrized type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856895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Pair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&lt;S, T&gt; {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S </a:t>
            </a:r>
            <a:r>
              <a:rPr lang="pl-PL" sz="1600" b="1" dirty="0" err="1" smtClean="0">
                <a:solidFill>
                  <a:srgbClr val="0000C0"/>
                </a:solidFill>
                <a:latin typeface="Consolas"/>
              </a:rPr>
              <a:t>first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T </a:t>
            </a:r>
            <a:r>
              <a:rPr lang="pl-PL" sz="1600" b="1" dirty="0" err="1" smtClean="0">
                <a:solidFill>
                  <a:srgbClr val="0000C0"/>
                </a:solidFill>
                <a:latin typeface="Consolas"/>
              </a:rPr>
              <a:t>last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pl-PL" sz="1600" dirty="0" smtClean="0">
              <a:latin typeface="Consolas"/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t-BR" sz="16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 Pair(S </a:t>
            </a:r>
            <a:r>
              <a:rPr lang="pt-BR" sz="1600" b="1" dirty="0" smtClean="0">
                <a:solidFill>
                  <a:srgbClr val="6A3E3E"/>
                </a:solidFill>
                <a:latin typeface="Consolas"/>
              </a:rPr>
              <a:t>f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, T </a:t>
            </a:r>
            <a:r>
              <a:rPr lang="pt-BR" sz="1600" b="1" dirty="0" smtClean="0">
                <a:solidFill>
                  <a:srgbClr val="6A3E3E"/>
                </a:solidFill>
                <a:latin typeface="Consolas"/>
              </a:rPr>
              <a:t>l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err="1" smtClean="0">
                <a:solidFill>
                  <a:srgbClr val="0000C0"/>
                </a:solidFill>
                <a:latin typeface="Consolas"/>
              </a:rPr>
              <a:t>first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dirty="0" smtClean="0">
                <a:solidFill>
                  <a:srgbClr val="6A3E3E"/>
                </a:solidFill>
                <a:latin typeface="Consolas"/>
              </a:rPr>
              <a:t>f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err="1" smtClean="0">
                <a:solidFill>
                  <a:srgbClr val="0000C0"/>
                </a:solidFill>
                <a:latin typeface="Consolas"/>
              </a:rPr>
              <a:t>last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dirty="0" smtClean="0">
                <a:solidFill>
                  <a:srgbClr val="6A3E3E"/>
                </a:solidFill>
                <a:latin typeface="Consolas"/>
              </a:rPr>
              <a:t>l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6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P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air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() {}</a:t>
            </a:r>
          </a:p>
          <a:p>
            <a:endParaRPr lang="pl-PL" sz="1600" dirty="0" smtClean="0"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S 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getFirst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() {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0000C0"/>
                </a:solidFill>
                <a:latin typeface="Consolas"/>
              </a:rPr>
              <a:t>first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T 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getLast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()   {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0000C0"/>
                </a:solidFill>
                <a:latin typeface="Consolas"/>
              </a:rPr>
              <a:t>last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; }</a:t>
            </a:r>
          </a:p>
          <a:p>
            <a:endParaRPr lang="pl-PL" sz="1600" dirty="0" smtClean="0"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setFirst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(S </a:t>
            </a:r>
            <a:r>
              <a:rPr lang="en-US" sz="1600" b="1" dirty="0" smtClean="0">
                <a:solidFill>
                  <a:srgbClr val="6A3E3E"/>
                </a:solidFill>
                <a:latin typeface="Consolas"/>
              </a:rPr>
              <a:t>f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) { </a:t>
            </a:r>
            <a:r>
              <a:rPr lang="en-US" sz="1600" b="1" dirty="0" smtClean="0">
                <a:solidFill>
                  <a:srgbClr val="0000C0"/>
                </a:solidFill>
                <a:latin typeface="Consolas"/>
              </a:rPr>
              <a:t>first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 dirty="0" smtClean="0">
                <a:solidFill>
                  <a:srgbClr val="6A3E3E"/>
                </a:solidFill>
                <a:latin typeface="Consolas"/>
              </a:rPr>
              <a:t>f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setLast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(T </a:t>
            </a:r>
            <a:r>
              <a:rPr lang="en-US" sz="1600" b="1" dirty="0" smtClean="0">
                <a:solidFill>
                  <a:srgbClr val="6A3E3E"/>
                </a:solidFill>
                <a:latin typeface="Consolas"/>
              </a:rPr>
              <a:t>l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) { </a:t>
            </a:r>
            <a:r>
              <a:rPr lang="en-US" sz="1600" b="1" dirty="0" smtClean="0">
                <a:solidFill>
                  <a:srgbClr val="0000C0"/>
                </a:solidFill>
                <a:latin typeface="Consolas"/>
              </a:rPr>
              <a:t>last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 dirty="0" smtClean="0">
                <a:solidFill>
                  <a:srgbClr val="6A3E3E"/>
                </a:solidFill>
                <a:latin typeface="Consolas"/>
              </a:rPr>
              <a:t>l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6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String </a:t>
            </a:r>
            <a:r>
              <a:rPr lang="pl-PL" sz="1600" b="1" dirty="0" err="1" smtClean="0">
                <a:solidFill>
                  <a:srgbClr val="000000"/>
                </a:solidFill>
                <a:latin typeface="Consolas"/>
              </a:rPr>
              <a:t>toString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 smtClean="0">
                <a:solidFill>
                  <a:srgbClr val="0000C0"/>
                </a:solidFill>
                <a:latin typeface="Consolas"/>
              </a:rPr>
              <a:t>first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600" b="1" dirty="0" smtClean="0">
                <a:solidFill>
                  <a:srgbClr val="2A00FF"/>
                </a:solidFill>
                <a:latin typeface="Consolas"/>
              </a:rPr>
              <a:t>" "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600" b="1" dirty="0" err="1" smtClean="0">
                <a:solidFill>
                  <a:srgbClr val="0000C0"/>
                </a:solidFill>
                <a:latin typeface="Consolas"/>
              </a:rPr>
              <a:t>last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Type wildcards in practice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611560" y="1052736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Let us assume we want to have a method for shallow copying one pair into another.</a:t>
            </a:r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611560" y="1860436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 &lt;S,T&gt; 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Pair&lt;S,T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copy(Pair&lt;S,T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pt-BR" sz="1600" b="1" dirty="0" smtClean="0">
                <a:solidFill>
                  <a:srgbClr val="6A3E3E"/>
                </a:solidFill>
                <a:latin typeface="Consolas"/>
              </a:rPr>
              <a:t>src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Pair&lt;S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, T&gt; </a:t>
            </a:r>
            <a:r>
              <a:rPr lang="pt-BR" sz="1600" b="1" dirty="0" smtClean="0">
                <a:solidFill>
                  <a:srgbClr val="6A3E3E"/>
                </a:solidFill>
                <a:latin typeface="Consolas"/>
              </a:rPr>
              <a:t>dest</a:t>
            </a:r>
            <a:r>
              <a:rPr lang="pt-BR" sz="16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dest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.setFirst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src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.getFirst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dest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.setLast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src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.getLast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 smtClean="0">
                <a:solidFill>
                  <a:srgbClr val="6A3E3E"/>
                </a:solidFill>
                <a:latin typeface="Consolas"/>
              </a:rPr>
              <a:t>dest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6" name="pole tekstowe 3"/>
          <p:cNvSpPr txBox="1"/>
          <p:nvPr/>
        </p:nvSpPr>
        <p:spPr>
          <a:xfrm>
            <a:off x="611560" y="3513624"/>
            <a:ext cx="7978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is incorrect (managers are employees too)</a:t>
            </a:r>
          </a:p>
        </p:txBody>
      </p:sp>
      <p:sp>
        <p:nvSpPr>
          <p:cNvPr id="7" name="pole tekstowe 3"/>
          <p:cNvSpPr txBox="1"/>
          <p:nvPr/>
        </p:nvSpPr>
        <p:spPr>
          <a:xfrm>
            <a:off x="611560" y="4048026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Employee </a:t>
            </a:r>
            <a:r>
              <a:rPr lang="en-US" sz="1600" dirty="0" smtClean="0">
                <a:solidFill>
                  <a:srgbClr val="6A3E3E"/>
                </a:solidFill>
                <a:latin typeface="Consolas"/>
              </a:rPr>
              <a:t>emp1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Employee(</a:t>
            </a:r>
            <a:r>
              <a:rPr lang="en-US" sz="1600" b="1" dirty="0" smtClean="0">
                <a:solidFill>
                  <a:srgbClr val="2A00FF"/>
                </a:solidFill>
                <a:latin typeface="Consolas"/>
              </a:rPr>
              <a:t>"emp1"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),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pl-PL" sz="1600" dirty="0" smtClean="0">
                <a:solidFill>
                  <a:srgbClr val="6A3E3E"/>
                </a:solidFill>
                <a:latin typeface="Consolas"/>
              </a:rPr>
              <a:t>emp2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 smtClean="0">
                <a:solidFill>
                  <a:srgbClr val="000000"/>
                </a:solidFill>
                <a:latin typeface="Consolas"/>
              </a:rPr>
              <a:t>Employee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dirty="0" smtClean="0">
                <a:solidFill>
                  <a:srgbClr val="2A00FF"/>
                </a:solidFill>
                <a:latin typeface="Consolas"/>
              </a:rPr>
              <a:t>"emp2"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Manager </a:t>
            </a:r>
            <a:r>
              <a:rPr lang="de-DE" sz="1600" dirty="0" smtClean="0">
                <a:solidFill>
                  <a:srgbClr val="6A3E3E"/>
                </a:solidFill>
                <a:latin typeface="Consolas"/>
              </a:rPr>
              <a:t>man1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=  </a:t>
            </a:r>
            <a:r>
              <a:rPr lang="de-DE" sz="16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 Manager(</a:t>
            </a:r>
            <a:r>
              <a:rPr lang="de-DE" sz="1600" b="1" dirty="0" smtClean="0">
                <a:solidFill>
                  <a:srgbClr val="2A00FF"/>
                </a:solidFill>
                <a:latin typeface="Consolas"/>
              </a:rPr>
              <a:t>"man1"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),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l-PL" sz="1600" dirty="0" smtClean="0">
                <a:solidFill>
                  <a:srgbClr val="6A3E3E"/>
                </a:solidFill>
                <a:latin typeface="Consolas"/>
              </a:rPr>
              <a:t>man2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=  </a:t>
            </a:r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Manager(</a:t>
            </a:r>
            <a:r>
              <a:rPr lang="pl-PL" sz="1600" b="1" dirty="0" smtClean="0">
                <a:solidFill>
                  <a:srgbClr val="2A00FF"/>
                </a:solidFill>
                <a:latin typeface="Consolas"/>
              </a:rPr>
              <a:t>"man2"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Para&lt;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Employee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Employee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epar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Pa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r&lt;&gt;(</a:t>
            </a:r>
            <a:r>
              <a:rPr lang="pl-PL" sz="1600" b="1" dirty="0" smtClean="0">
                <a:solidFill>
                  <a:srgbClr val="6A3E3E"/>
                </a:solidFill>
                <a:latin typeface="Consolas"/>
              </a:rPr>
              <a:t>emp1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b="1" dirty="0" smtClean="0">
                <a:solidFill>
                  <a:srgbClr val="6A3E3E"/>
                </a:solidFill>
                <a:latin typeface="Consolas"/>
              </a:rPr>
              <a:t>emp1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Para&lt;Manager, Manager&gt;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mpar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Pa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r&lt;&gt;(</a:t>
            </a:r>
            <a:r>
              <a:rPr lang="pl-PL" sz="1600" b="1" dirty="0" smtClean="0">
                <a:solidFill>
                  <a:srgbClr val="6A3E3E"/>
                </a:solidFill>
                <a:latin typeface="Consolas"/>
              </a:rPr>
              <a:t>man1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b="1" dirty="0" smtClean="0">
                <a:solidFill>
                  <a:srgbClr val="6A3E3E"/>
                </a:solidFill>
                <a:latin typeface="Consolas"/>
              </a:rPr>
              <a:t>man2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b="1" i="1" dirty="0" err="1" smtClean="0">
                <a:solidFill>
                  <a:srgbClr val="FF0000"/>
                </a:solidFill>
                <a:latin typeface="Consolas"/>
              </a:rPr>
              <a:t>copy</a:t>
            </a:r>
            <a:r>
              <a:rPr lang="pl-PL" sz="1600" b="1" i="1" dirty="0" smtClean="0">
                <a:solidFill>
                  <a:srgbClr val="FF0000"/>
                </a:solidFill>
                <a:latin typeface="Consolas"/>
              </a:rPr>
              <a:t>(</a:t>
            </a:r>
            <a:r>
              <a:rPr lang="pl-PL" sz="1600" b="1" i="1" dirty="0" err="1" smtClean="0">
                <a:solidFill>
                  <a:srgbClr val="FF0000"/>
                </a:solidFill>
                <a:latin typeface="Consolas"/>
              </a:rPr>
              <a:t>mpar</a:t>
            </a:r>
            <a:r>
              <a:rPr lang="pl-PL" sz="1600" b="1" i="1" dirty="0" smtClean="0">
                <a:solidFill>
                  <a:srgbClr val="FF0000"/>
                </a:solidFill>
                <a:latin typeface="Consolas"/>
              </a:rPr>
              <a:t>, </a:t>
            </a:r>
            <a:r>
              <a:rPr lang="pl-PL" sz="1600" b="1" i="1" dirty="0" err="1" smtClean="0">
                <a:solidFill>
                  <a:srgbClr val="FF0000"/>
                </a:solidFill>
                <a:latin typeface="Consolas"/>
              </a:rPr>
              <a:t>epar</a:t>
            </a:r>
            <a:r>
              <a:rPr lang="pl-PL" sz="1600" b="1" i="1" dirty="0" smtClean="0">
                <a:solidFill>
                  <a:srgbClr val="FF0000"/>
                </a:solidFill>
                <a:latin typeface="Consolas"/>
              </a:rPr>
              <a:t>);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pl-PL" sz="1600" b="1" i="1" u="sng" dirty="0" smtClean="0">
                <a:solidFill>
                  <a:schemeClr val="accent3">
                    <a:lumMod val="75000"/>
                  </a:schemeClr>
                </a:solidFill>
                <a:latin typeface="Consolas"/>
              </a:rPr>
              <a:t>// </a:t>
            </a:r>
            <a:r>
              <a:rPr lang="en-US" sz="1600" b="1" i="1" u="sng" dirty="0" smtClean="0">
                <a:solidFill>
                  <a:schemeClr val="accent3">
                    <a:lumMod val="75000"/>
                  </a:schemeClr>
                </a:solidFill>
                <a:latin typeface="Consolas"/>
              </a:rPr>
              <a:t>compile-time error</a:t>
            </a:r>
            <a:endParaRPr lang="pl-PL" sz="1600" b="1" i="1" u="sng" dirty="0" smtClean="0">
              <a:solidFill>
                <a:schemeClr val="accent3">
                  <a:lumMod val="75000"/>
                </a:schemeClr>
              </a:solidFill>
              <a:latin typeface="Consolas"/>
            </a:endParaRPr>
          </a:p>
          <a:p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 err="1" smtClean="0">
                <a:solidFill>
                  <a:srgbClr val="6A3E3E"/>
                </a:solidFill>
                <a:latin typeface="Consolas"/>
              </a:rPr>
              <a:t>epar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 err="1" smtClean="0">
                <a:solidFill>
                  <a:srgbClr val="6A3E3E"/>
                </a:solidFill>
                <a:latin typeface="Consolas"/>
              </a:rPr>
              <a:t>mpar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pl-PL" sz="1600" dirty="0" smtClean="0">
              <a:solidFill>
                <a:srgbClr val="000000"/>
              </a:solidFill>
              <a:latin typeface="Consolas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Type wildcards in practice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611560" y="908720"/>
            <a:ext cx="8064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We can provide the method we want with </a:t>
            </a:r>
            <a:r>
              <a:rPr lang="pl-PL" sz="16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bounded</a:t>
            </a:r>
            <a:r>
              <a:rPr lang="pl-PL" sz="16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l-PL" sz="16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wildcards</a:t>
            </a:r>
            <a:r>
              <a:rPr lang="pl-PL" sz="16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endParaRPr lang="pl-PL" sz="1600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l-PL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get values from source pair so we will use covariance </a:t>
            </a:r>
            <a:r>
              <a:rPr lang="en-US" sz="16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pl-PL" sz="16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 </a:t>
            </a:r>
            <a:r>
              <a:rPr lang="en-US" sz="1600" b="1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pl-PL" sz="1600" b="1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xtends</a:t>
            </a:r>
            <a:r>
              <a:rPr lang="en-US" sz="1600" b="1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endParaRPr lang="pl-PL" sz="1600" b="1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l-PL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set values to destination pair we will use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contravariance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&lt;? </a:t>
            </a:r>
            <a:r>
              <a:rPr lang="en-US" sz="1600" b="1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en-US" sz="16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uper&gt;</a:t>
            </a:r>
            <a:endParaRPr lang="pl-PL" sz="1600" b="1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611560" y="2132856"/>
            <a:ext cx="80648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Pa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a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&lt;? </a:t>
            </a:r>
            <a:r>
              <a:rPr lang="pl-PL" sz="1600" b="1" dirty="0" smtClean="0">
                <a:solidFill>
                  <a:srgbClr val="7F0055"/>
                </a:solidFill>
                <a:latin typeface="Consolas"/>
              </a:rPr>
              <a:t>super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Manager, ? </a:t>
            </a:r>
            <a:r>
              <a:rPr lang="pl-PL" sz="1600" b="1" dirty="0" smtClean="0">
                <a:solidFill>
                  <a:srgbClr val="7F0055"/>
                </a:solidFill>
                <a:latin typeface="Consolas"/>
              </a:rPr>
              <a:t>super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Manager&gt;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copy(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Pair&lt;?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Employee, ?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Employee&gt; </a:t>
            </a:r>
            <a:r>
              <a:rPr lang="en-US" sz="1600" b="1" dirty="0" err="1" smtClean="0">
                <a:solidFill>
                  <a:srgbClr val="6A3E3E"/>
                </a:solidFill>
                <a:latin typeface="Consolas"/>
              </a:rPr>
              <a:t>src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Pa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r&lt;? </a:t>
            </a:r>
            <a:r>
              <a:rPr lang="pl-PL" sz="1600" b="1" dirty="0" smtClean="0">
                <a:solidFill>
                  <a:srgbClr val="7F0055"/>
                </a:solidFill>
                <a:latin typeface="Consolas"/>
              </a:rPr>
              <a:t>super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Manager, ? </a:t>
            </a:r>
            <a:r>
              <a:rPr lang="pl-PL" sz="1600" b="1" dirty="0" smtClean="0">
                <a:solidFill>
                  <a:srgbClr val="7F0055"/>
                </a:solidFill>
                <a:latin typeface="Consolas"/>
              </a:rPr>
              <a:t>super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Manager&gt; </a:t>
            </a:r>
            <a:r>
              <a:rPr lang="pl-PL" sz="1600" b="1" dirty="0" err="1" smtClean="0">
                <a:solidFill>
                  <a:srgbClr val="6A3E3E"/>
                </a:solidFill>
                <a:latin typeface="Consolas"/>
              </a:rPr>
              <a:t>dest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16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dest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.setFirst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((Manager)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src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.getFirst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dest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.setLast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((Manager)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src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.getLast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 smtClean="0">
                <a:solidFill>
                  <a:srgbClr val="6A3E3E"/>
                </a:solidFill>
                <a:latin typeface="Consolas"/>
              </a:rPr>
              <a:t>dest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6" name="pole tekstowe 3"/>
          <p:cNvSpPr txBox="1"/>
          <p:nvPr/>
        </p:nvSpPr>
        <p:spPr>
          <a:xfrm>
            <a:off x="611560" y="4349422"/>
            <a:ext cx="8064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prevent copying instances which are not Manager we can use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instanceof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operator:</a:t>
            </a:r>
          </a:p>
          <a:p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src.getFirst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()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7F0055"/>
                </a:solidFill>
                <a:latin typeface="Consolas"/>
              </a:rPr>
              <a:t>instanceof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Manager</a:t>
            </a:r>
            <a:endParaRPr lang="en-US" sz="1600" b="1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   &amp;&amp;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src.getLast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instanceof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Manager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) {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  ...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Instantiating generic  types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 smtClean="0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b="1" dirty="0" err="1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Data {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    String </a:t>
            </a:r>
            <a:r>
              <a:rPr lang="pl-PL" sz="1400" dirty="0" smtClean="0">
                <a:solidFill>
                  <a:srgbClr val="0000C0"/>
                </a:solidFill>
                <a:latin typeface="Consolas"/>
              </a:rPr>
              <a:t>data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    Data(String </a:t>
            </a:r>
            <a:r>
              <a:rPr lang="pl-PL" sz="1400" dirty="0" smtClean="0">
                <a:solidFill>
                  <a:srgbClr val="6A3E3E"/>
                </a:solidFill>
                <a:latin typeface="Consolas"/>
              </a:rPr>
              <a:t>s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) { </a:t>
            </a:r>
            <a:r>
              <a:rPr lang="pl-PL" sz="1400" dirty="0" smtClean="0">
                <a:solidFill>
                  <a:srgbClr val="0000C0"/>
                </a:solidFill>
                <a:latin typeface="Consolas"/>
              </a:rPr>
              <a:t>data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dirty="0" smtClean="0">
                <a:solidFill>
                  <a:srgbClr val="6A3E3E"/>
                </a:solidFill>
                <a:latin typeface="Consolas"/>
              </a:rPr>
              <a:t>s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pl-PL" sz="1400" b="1" dirty="0" smtClean="0">
                <a:solidFill>
                  <a:srgbClr val="7F0055"/>
                </a:solidFill>
                <a:latin typeface="Consolas"/>
              </a:rPr>
              <a:t>      public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String </a:t>
            </a:r>
            <a:r>
              <a:rPr lang="pl-PL" sz="1400" b="1" dirty="0" err="1" smtClean="0">
                <a:solidFill>
                  <a:srgbClr val="000000"/>
                </a:solidFill>
                <a:latin typeface="Consolas"/>
              </a:rPr>
              <a:t>toString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l-PL" sz="14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smtClean="0">
                <a:solidFill>
                  <a:srgbClr val="0000C0"/>
                </a:solidFill>
                <a:latin typeface="Consolas"/>
              </a:rPr>
              <a:t>data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    }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nn-NO" sz="1400" dirty="0" smtClean="0">
                <a:solidFill>
                  <a:srgbClr val="000000"/>
                </a:solidFill>
                <a:latin typeface="Consolas"/>
              </a:rPr>
              <a:t>    Pair&lt;String, String&gt; </a:t>
            </a:r>
            <a:r>
              <a:rPr lang="nn-NO" sz="1400" dirty="0" smtClean="0">
                <a:solidFill>
                  <a:srgbClr val="6A3E3E"/>
                </a:solidFill>
                <a:latin typeface="Consolas"/>
              </a:rPr>
              <a:t>p1</a:t>
            </a:r>
            <a:r>
              <a:rPr lang="nn-NO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nn-NO" sz="14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nn-NO" sz="1400" b="1" dirty="0" smtClean="0">
                <a:solidFill>
                  <a:srgbClr val="000000"/>
                </a:solidFill>
                <a:latin typeface="Consolas"/>
              </a:rPr>
              <a:t> Pair&lt;&gt; (</a:t>
            </a:r>
            <a:r>
              <a:rPr lang="nn-NO" sz="1400" b="1" dirty="0" smtClean="0">
                <a:solidFill>
                  <a:srgbClr val="2A00FF"/>
                </a:solidFill>
                <a:latin typeface="Consolas"/>
              </a:rPr>
              <a:t>"Jan"</a:t>
            </a:r>
            <a:r>
              <a:rPr lang="nn-NO" sz="14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nn-NO" sz="1400" b="1" dirty="0" smtClean="0">
                <a:solidFill>
                  <a:srgbClr val="2A00FF"/>
                </a:solidFill>
                <a:latin typeface="Consolas"/>
              </a:rPr>
              <a:t>"Kowalski"</a:t>
            </a:r>
            <a:r>
              <a:rPr lang="nn-NO" sz="14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 smtClean="0">
                <a:solidFill>
                  <a:srgbClr val="6A3E3E"/>
                </a:solidFill>
                <a:latin typeface="Consolas"/>
              </a:rPr>
              <a:t>p1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nn-NO" sz="1400" dirty="0" smtClean="0">
                <a:solidFill>
                  <a:srgbClr val="000000"/>
                </a:solidFill>
                <a:latin typeface="Consolas"/>
              </a:rPr>
              <a:t>    Pair&lt;String, Data&gt; </a:t>
            </a:r>
            <a:r>
              <a:rPr lang="nn-NO" sz="1400" dirty="0" smtClean="0">
                <a:solidFill>
                  <a:srgbClr val="6A3E3E"/>
                </a:solidFill>
                <a:latin typeface="Consolas"/>
              </a:rPr>
              <a:t>p2</a:t>
            </a:r>
            <a:r>
              <a:rPr lang="nn-NO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nn-NO" sz="14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nn-NO" sz="1400" b="1" dirty="0" smtClean="0">
                <a:solidFill>
                  <a:srgbClr val="000000"/>
                </a:solidFill>
                <a:latin typeface="Consolas"/>
              </a:rPr>
              <a:t> Pair&lt;&gt; (</a:t>
            </a:r>
            <a:r>
              <a:rPr lang="nn-NO" sz="1400" b="1" dirty="0" smtClean="0">
                <a:solidFill>
                  <a:srgbClr val="2A00FF"/>
                </a:solidFill>
                <a:latin typeface="Consolas"/>
              </a:rPr>
              <a:t>"Jan Kowalski"</a:t>
            </a:r>
            <a:r>
              <a:rPr lang="nn-NO" sz="14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nn-NO" sz="14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nn-NO" sz="1400" b="1" dirty="0" smtClean="0">
                <a:solidFill>
                  <a:srgbClr val="000000"/>
                </a:solidFill>
                <a:latin typeface="Consolas"/>
              </a:rPr>
              <a:t> Data(</a:t>
            </a:r>
            <a:r>
              <a:rPr lang="nn-NO" sz="1400" b="1" dirty="0" smtClean="0">
                <a:solidFill>
                  <a:srgbClr val="2A00FF"/>
                </a:solidFill>
                <a:latin typeface="Consolas"/>
              </a:rPr>
              <a:t>"2005-01-01"</a:t>
            </a:r>
            <a:r>
              <a:rPr lang="nn-NO" sz="1400" b="1" dirty="0" smtClean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 smtClean="0">
                <a:solidFill>
                  <a:srgbClr val="6A3E3E"/>
                </a:solidFill>
                <a:latin typeface="Consolas"/>
              </a:rPr>
              <a:t>p2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  P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air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&lt;String, 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Integer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400" dirty="0" smtClean="0">
                <a:solidFill>
                  <a:srgbClr val="6A3E3E"/>
                </a:solidFill>
                <a:latin typeface="Consolas"/>
              </a:rPr>
              <a:t>p3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b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P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air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&lt;&gt;(</a:t>
            </a:r>
            <a:r>
              <a:rPr lang="pl-PL" sz="1400" b="1" dirty="0" smtClean="0">
                <a:solidFill>
                  <a:srgbClr val="2A00FF"/>
                </a:solidFill>
                <a:latin typeface="Consolas"/>
              </a:rPr>
              <a:t>"Ala"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,2);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 smtClean="0">
                <a:solidFill>
                  <a:srgbClr val="6A3E3E"/>
                </a:solidFill>
                <a:latin typeface="Consolas"/>
              </a:rPr>
              <a:t>p3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l-PL" sz="1400" dirty="0" smtClean="0">
              <a:latin typeface="Consolas"/>
            </a:endParaRP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pl-PL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4716016" y="5085184"/>
            <a:ext cx="3384376" cy="830997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Jan Kowalski</a:t>
            </a:r>
          </a:p>
          <a:p>
            <a:r>
              <a:rPr lang="pl-PL" sz="12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Jan Kowalski 2005-01-01</a:t>
            </a:r>
          </a:p>
          <a:p>
            <a:r>
              <a:rPr lang="pl-PL" sz="12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Ala 2</a:t>
            </a:r>
          </a:p>
          <a:p>
            <a:endParaRPr lang="pl-PL" sz="120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1619672" y="2780928"/>
            <a:ext cx="1512168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ype arguments</a:t>
            </a:r>
            <a:endParaRPr lang="pl-PL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9" name="Łącznik prosty ze strzałką 8"/>
          <p:cNvCxnSpPr>
            <a:stCxn id="7" idx="2"/>
          </p:cNvCxnSpPr>
          <p:nvPr/>
        </p:nvCxnSpPr>
        <p:spPr>
          <a:xfrm flipH="1">
            <a:off x="1907704" y="3057927"/>
            <a:ext cx="468052" cy="227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/>
          <p:cNvCxnSpPr>
            <a:stCxn id="7" idx="2"/>
          </p:cNvCxnSpPr>
          <p:nvPr/>
        </p:nvCxnSpPr>
        <p:spPr>
          <a:xfrm>
            <a:off x="2375756" y="3057927"/>
            <a:ext cx="36004" cy="227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4139952" y="2420888"/>
            <a:ext cx="1656184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Diamond operator</a:t>
            </a:r>
          </a:p>
        </p:txBody>
      </p:sp>
      <p:cxnSp>
        <p:nvCxnSpPr>
          <p:cNvPr id="14" name="Łącznik prosty ze strzałką 13"/>
          <p:cNvCxnSpPr>
            <a:stCxn id="12" idx="2"/>
          </p:cNvCxnSpPr>
          <p:nvPr/>
        </p:nvCxnSpPr>
        <p:spPr>
          <a:xfrm flipH="1">
            <a:off x="4355976" y="2697887"/>
            <a:ext cx="612068" cy="515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Diamond</a:t>
            </a:r>
            <a:r>
              <a:rPr lang="pl-PL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operator 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and type inference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85689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Since Java version 5</a:t>
            </a:r>
            <a:r>
              <a:rPr lang="pl-PL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r>
              <a:rPr lang="pl-PL" sz="1600" dirty="0" smtClean="0"/>
              <a:t>P</a:t>
            </a:r>
            <a:r>
              <a:rPr lang="en-US" sz="1600" dirty="0" smtClean="0"/>
              <a:t>air</a:t>
            </a:r>
            <a:r>
              <a:rPr lang="pl-PL" sz="1600" dirty="0" smtClean="0"/>
              <a:t>&lt;String, String&gt; p = </a:t>
            </a:r>
            <a:r>
              <a:rPr lang="pl-PL" sz="1600" dirty="0" err="1" smtClean="0"/>
              <a:t>new</a:t>
            </a:r>
            <a:r>
              <a:rPr lang="pl-PL" sz="1600" dirty="0" smtClean="0"/>
              <a:t> P</a:t>
            </a:r>
            <a:r>
              <a:rPr lang="en-US" sz="1600" dirty="0" smtClean="0"/>
              <a:t>air</a:t>
            </a:r>
            <a:r>
              <a:rPr lang="pl-PL" sz="1600" dirty="0" smtClean="0"/>
              <a:t>&lt;String, String&gt;("Jan", "Kowalski");</a:t>
            </a:r>
          </a:p>
          <a:p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Since Java version 8</a:t>
            </a:r>
            <a:r>
              <a:rPr lang="pl-PL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r>
              <a:rPr lang="pl-PL" sz="1600" dirty="0" smtClean="0"/>
              <a:t>Pa</a:t>
            </a:r>
            <a:r>
              <a:rPr lang="en-US" sz="1600" dirty="0" err="1" smtClean="0"/>
              <a:t>ir</a:t>
            </a:r>
            <a:r>
              <a:rPr lang="pl-PL" sz="1600" dirty="0" smtClean="0"/>
              <a:t>&lt;String, String&gt; p = </a:t>
            </a:r>
            <a:r>
              <a:rPr lang="pl-PL" sz="1600" dirty="0" err="1" smtClean="0"/>
              <a:t>new</a:t>
            </a:r>
            <a:r>
              <a:rPr lang="pl-PL" sz="1600" dirty="0" smtClean="0"/>
              <a:t> Pa</a:t>
            </a:r>
            <a:r>
              <a:rPr lang="en-US" sz="1600" dirty="0" err="1" smtClean="0"/>
              <a:t>ir</a:t>
            </a:r>
            <a:r>
              <a:rPr lang="pl-PL" sz="1600" dirty="0" smtClean="0"/>
              <a:t>&lt;&gt;("Jan", "Kowalski"); </a:t>
            </a:r>
            <a:r>
              <a:rPr lang="pl-PL" sz="1600" b="1" dirty="0" smtClean="0">
                <a:solidFill>
                  <a:srgbClr val="00B050"/>
                </a:solidFill>
              </a:rPr>
              <a:t>//</a:t>
            </a:r>
            <a:r>
              <a:rPr lang="en-US" sz="1600" b="1" dirty="0" smtClean="0">
                <a:solidFill>
                  <a:srgbClr val="00B050"/>
                </a:solidFill>
              </a:rPr>
              <a:t> inferred type arguments</a:t>
            </a:r>
            <a:endParaRPr lang="pl-PL" sz="1600" b="1" dirty="0" smtClean="0">
              <a:solidFill>
                <a:srgbClr val="00B050"/>
              </a:solidFill>
            </a:endParaRPr>
          </a:p>
          <a:p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Since Java version</a:t>
            </a:r>
            <a:r>
              <a:rPr lang="pl-PL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8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– enhanced type inference</a:t>
            </a:r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met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hod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(List&lt;String&gt; </a:t>
            </a:r>
            <a:r>
              <a:rPr lang="pl-PL" sz="1600" b="1" dirty="0" smtClean="0">
                <a:solidFill>
                  <a:srgbClr val="6A3E3E"/>
                </a:solidFill>
                <a:latin typeface="Consolas"/>
              </a:rPr>
              <a:t>list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list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smtClean="0">
                <a:solidFill>
                  <a:srgbClr val="2A00FF"/>
                </a:solidFill>
                <a:latin typeface="Consolas"/>
              </a:rPr>
              <a:t>"a"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list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smtClean="0">
                <a:solidFill>
                  <a:srgbClr val="2A00FF"/>
                </a:solidFill>
                <a:latin typeface="Consolas"/>
              </a:rPr>
              <a:t>"b"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list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smtClean="0">
                <a:solidFill>
                  <a:srgbClr val="2A00FF"/>
                </a:solidFill>
                <a:latin typeface="Consolas"/>
              </a:rPr>
              <a:t>"c"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 smtClean="0">
                <a:solidFill>
                  <a:srgbClr val="6A3E3E"/>
                </a:solidFill>
                <a:latin typeface="Consolas"/>
              </a:rPr>
              <a:t>list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600" b="1" dirty="0" err="1" smtClean="0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met</a:t>
            </a:r>
            <a:r>
              <a:rPr lang="en-US" sz="1600" i="1" dirty="0" smtClean="0">
                <a:solidFill>
                  <a:srgbClr val="000000"/>
                </a:solidFill>
                <a:latin typeface="Consolas"/>
              </a:rPr>
              <a:t>h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od(</a:t>
            </a:r>
            <a:r>
              <a:rPr lang="pl-PL" sz="1600" b="1" i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ArrayList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&lt;&gt;());  </a:t>
            </a:r>
            <a:r>
              <a:rPr lang="pl-PL" sz="1600" b="1" i="1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600" b="1" i="1" dirty="0" smtClean="0">
                <a:solidFill>
                  <a:srgbClr val="3F7F5F"/>
                </a:solidFill>
                <a:latin typeface="Consolas"/>
              </a:rPr>
              <a:t>no information about type argument</a:t>
            </a:r>
            <a:endParaRPr lang="pl-PL" sz="1600" b="1" i="1" dirty="0" smtClean="0">
              <a:solidFill>
                <a:srgbClr val="3F7F5F"/>
              </a:solidFill>
              <a:latin typeface="Consolas"/>
            </a:endParaRP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                              </a:t>
            </a:r>
            <a:r>
              <a:rPr lang="pl-PL" sz="1600" b="1" i="1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en-US" sz="1600" b="1" i="1" dirty="0" smtClean="0">
                <a:solidFill>
                  <a:srgbClr val="3F7F5F"/>
                </a:solidFill>
                <a:latin typeface="Consolas"/>
              </a:rPr>
              <a:t> illegal in Java 7, correct in Java 8</a:t>
            </a:r>
            <a:endParaRPr lang="pl-PL" sz="1600" b="1" i="1" dirty="0" smtClean="0">
              <a:solidFill>
                <a:srgbClr val="3F7F5F"/>
              </a:solidFill>
              <a:latin typeface="Consolas"/>
            </a:endParaRP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4932040" y="3933056"/>
            <a:ext cx="3384376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[a, b, c]</a:t>
            </a:r>
            <a:endParaRPr lang="pl-PL" sz="120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2" name="Prostokąt 1"/>
          <p:cNvSpPr/>
          <p:nvPr/>
        </p:nvSpPr>
        <p:spPr>
          <a:xfrm>
            <a:off x="2411760" y="5938743"/>
            <a:ext cx="3240360" cy="26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nferred type </a:t>
            </a:r>
            <a:r>
              <a:rPr lang="en-US" dirty="0" err="1" smtClean="0"/>
              <a:t>java.lang.String</a:t>
            </a:r>
            <a:endParaRPr lang="pl-PL" dirty="0"/>
          </a:p>
        </p:txBody>
      </p:sp>
      <p:cxnSp>
        <p:nvCxnSpPr>
          <p:cNvPr id="7" name="Łącznik prosty ze strzałką 6"/>
          <p:cNvCxnSpPr>
            <a:stCxn id="2" idx="0"/>
          </p:cNvCxnSpPr>
          <p:nvPr/>
        </p:nvCxnSpPr>
        <p:spPr>
          <a:xfrm flipH="1" flipV="1">
            <a:off x="3203848" y="5229200"/>
            <a:ext cx="828092" cy="709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Benefits of generics</a:t>
            </a:r>
            <a:r>
              <a:rPr lang="pl-PL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– 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simpler, more maintainable code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469102"/>
            <a:ext cx="85689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Pa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r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&lt;String, 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Integer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pg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Pa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ir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&lt;&gt;(</a:t>
            </a:r>
            <a:r>
              <a:rPr lang="pl-PL" sz="1600" b="1" dirty="0" smtClean="0">
                <a:solidFill>
                  <a:srgbClr val="2A00FF"/>
                </a:solidFill>
                <a:latin typeface="Consolas"/>
              </a:rPr>
              <a:t>"Ala"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, 3); </a:t>
            </a:r>
            <a:r>
              <a:rPr lang="pl-PL" sz="1600" b="1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pl-PL" sz="1600" b="1" dirty="0" err="1" smtClean="0">
                <a:solidFill>
                  <a:srgbClr val="3F7F5F"/>
                </a:solidFill>
                <a:latin typeface="Consolas"/>
              </a:rPr>
              <a:t>autoboxing</a:t>
            </a:r>
            <a:endParaRPr lang="pl-PL" sz="1600" b="1" dirty="0" smtClean="0">
              <a:solidFill>
                <a:srgbClr val="3F7F5F"/>
              </a:solidFill>
              <a:latin typeface="Consolas"/>
            </a:endParaRP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 err="1" smtClean="0">
                <a:solidFill>
                  <a:srgbClr val="6A3E3E"/>
                </a:solidFill>
                <a:latin typeface="Consolas"/>
              </a:rPr>
              <a:t>pg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.getFirst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() + </a:t>
            </a:r>
            <a:r>
              <a:rPr lang="pl-PL" sz="1600" b="1" i="1" dirty="0" smtClean="0">
                <a:solidFill>
                  <a:srgbClr val="2A00FF"/>
                </a:solidFill>
                <a:latin typeface="Consolas"/>
              </a:rPr>
              <a:t>" "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600" b="1" i="1" dirty="0" err="1" smtClean="0">
                <a:solidFill>
                  <a:srgbClr val="6A3E3E"/>
                </a:solidFill>
                <a:latin typeface="Consolas"/>
              </a:rPr>
              <a:t>pg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.getLast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sz="1600" dirty="0" smtClean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 smtClean="0">
                <a:solidFill>
                  <a:srgbClr val="6A3E3E"/>
                </a:solidFill>
                <a:latin typeface="Consolas"/>
              </a:rPr>
              <a:t>pg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.getFirst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();       </a:t>
            </a:r>
            <a:r>
              <a:rPr lang="en-US" sz="1600" b="1" dirty="0" smtClean="0">
                <a:solidFill>
                  <a:srgbClr val="3F7F5F"/>
                </a:solidFill>
                <a:latin typeface="Consolas"/>
              </a:rPr>
              <a:t>// no conversion needed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smtClean="0">
                <a:solidFill>
                  <a:srgbClr val="6A3E3E"/>
                </a:solidFill>
                <a:latin typeface="Consolas"/>
              </a:rPr>
              <a:t>m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b="1" dirty="0" err="1" smtClean="0">
                <a:solidFill>
                  <a:srgbClr val="6A3E3E"/>
                </a:solidFill>
                <a:latin typeface="Consolas"/>
              </a:rPr>
              <a:t>pg</a:t>
            </a:r>
            <a:r>
              <a:rPr lang="pl-PL" sz="1600" b="1" dirty="0" err="1" smtClean="0">
                <a:solidFill>
                  <a:srgbClr val="000000"/>
                </a:solidFill>
                <a:latin typeface="Consolas"/>
              </a:rPr>
              <a:t>.getLast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();              </a:t>
            </a:r>
            <a:r>
              <a:rPr lang="pl-PL" sz="1600" b="1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600" b="1" dirty="0" smtClean="0">
                <a:solidFill>
                  <a:srgbClr val="3F7F5F"/>
                </a:solidFill>
                <a:latin typeface="Consolas"/>
              </a:rPr>
              <a:t>no conversion needed</a:t>
            </a:r>
            <a:endParaRPr lang="pl-PL" sz="1600" b="1" dirty="0" smtClean="0">
              <a:solidFill>
                <a:srgbClr val="3F7F5F"/>
              </a:solidFill>
              <a:latin typeface="Consolas"/>
            </a:endParaRP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pg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.setFirst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name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600" dirty="0" smtClean="0">
                <a:solidFill>
                  <a:srgbClr val="2A00FF"/>
                </a:solidFill>
                <a:latin typeface="Consolas"/>
              </a:rPr>
              <a:t>" Kowalska"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pg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.setLast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smtClean="0">
                <a:solidFill>
                  <a:srgbClr val="6A3E3E"/>
                </a:solidFill>
                <a:latin typeface="Consolas"/>
              </a:rPr>
              <a:t>m</a:t>
            </a:r>
            <a:r>
              <a:rPr lang="en-US" sz="1600" dirty="0" smtClean="0">
                <a:solidFill>
                  <a:srgbClr val="6A3E3E"/>
                </a:solidFill>
                <a:latin typeface="Consolas"/>
              </a:rPr>
              <a:t> 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1);                   </a:t>
            </a:r>
            <a:r>
              <a:rPr lang="pl-PL" sz="1600" b="1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en-US" sz="1600" b="1" dirty="0" smtClean="0">
                <a:solidFill>
                  <a:srgbClr val="3F7F5F"/>
                </a:solidFill>
                <a:latin typeface="Consolas"/>
              </a:rPr>
              <a:t> no conversion needed, </a:t>
            </a:r>
            <a:r>
              <a:rPr lang="pl-PL" sz="1600" b="1" dirty="0" err="1" smtClean="0">
                <a:solidFill>
                  <a:srgbClr val="3F7F5F"/>
                </a:solidFill>
                <a:latin typeface="Consolas"/>
              </a:rPr>
              <a:t>autoboxing</a:t>
            </a:r>
            <a:endParaRPr lang="pl-PL" sz="1600" b="1" dirty="0" smtClean="0">
              <a:solidFill>
                <a:srgbClr val="3F7F5F"/>
              </a:solidFill>
              <a:latin typeface="Consolas"/>
            </a:endParaRP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 err="1" smtClean="0">
                <a:solidFill>
                  <a:srgbClr val="6A3E3E"/>
                </a:solidFill>
                <a:latin typeface="Consolas"/>
              </a:rPr>
              <a:t>pg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.getFirst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() + </a:t>
            </a:r>
            <a:r>
              <a:rPr lang="pl-PL" sz="1600" b="1" i="1" dirty="0" smtClean="0">
                <a:solidFill>
                  <a:srgbClr val="2A00FF"/>
                </a:solidFill>
                <a:latin typeface="Consolas"/>
              </a:rPr>
              <a:t>" "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600" b="1" i="1" dirty="0" err="1" smtClean="0">
                <a:solidFill>
                  <a:srgbClr val="6A3E3E"/>
                </a:solidFill>
                <a:latin typeface="Consolas"/>
              </a:rPr>
              <a:t>pg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.getLast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());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539552" y="3803556"/>
            <a:ext cx="8136904" cy="2062103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NOTE:</a:t>
            </a:r>
          </a:p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 Java – unlike Microsoft .NET - </a:t>
            </a:r>
            <a:r>
              <a:rPr lang="en-US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type arguments must be always reference types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We </a:t>
            </a:r>
            <a:r>
              <a:rPr lang="en-US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must not use primitive types as generic arguments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But </a:t>
            </a:r>
            <a:r>
              <a:rPr lang="en-US" sz="1600" b="1" dirty="0" err="1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autoboxing</a:t>
            </a:r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is used implicitly when instantiating objects or calling methods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Benefits of generics</a:t>
            </a:r>
            <a:r>
              <a:rPr lang="pl-PL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–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better error detection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279943"/>
              </p:ext>
            </p:extLst>
          </p:nvPr>
        </p:nvGraphicFramePr>
        <p:xfrm>
          <a:off x="539552" y="1844824"/>
          <a:ext cx="8077149" cy="237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2" name="Document" r:id="rId3" imgW="5977166" imgH="1754343" progId="Word.Document.12">
                  <p:embed/>
                </p:oleObj>
              </mc:Choice>
              <mc:Fallback>
                <p:oleObj name="Document" r:id="rId3" imgW="5977166" imgH="1754343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844824"/>
                        <a:ext cx="8077149" cy="2376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Implementa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tion</a:t>
            </a:r>
            <a:r>
              <a:rPr lang="pl-PL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raw types and type erasure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856895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b="1" dirty="0" err="1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pl-PL" sz="1000" b="1" dirty="0" smtClean="0">
                <a:solidFill>
                  <a:srgbClr val="000000"/>
                </a:solidFill>
                <a:latin typeface="Consolas"/>
              </a:rPr>
              <a:t> Pa</a:t>
            </a:r>
            <a:r>
              <a:rPr lang="en-US" sz="1000" b="1" dirty="0" err="1" smtClean="0">
                <a:solidFill>
                  <a:srgbClr val="000000"/>
                </a:solidFill>
                <a:latin typeface="Consolas"/>
              </a:rPr>
              <a:t>ir</a:t>
            </a:r>
            <a:r>
              <a:rPr lang="pl-PL" sz="1000" b="1" dirty="0" smtClean="0">
                <a:solidFill>
                  <a:srgbClr val="000000"/>
                </a:solidFill>
                <a:latin typeface="Consolas"/>
              </a:rPr>
              <a:t>&lt;S, T&gt; {</a:t>
            </a:r>
          </a:p>
          <a:p>
            <a:r>
              <a:rPr lang="pl-PL" sz="1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000" b="1" dirty="0" err="1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pl-PL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000" b="1" dirty="0" err="1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pl-PL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0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pl-PL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000" b="1" i="1" dirty="0" err="1" smtClean="0">
                <a:solidFill>
                  <a:srgbClr val="0000C0"/>
                </a:solidFill>
                <a:latin typeface="Consolas"/>
              </a:rPr>
              <a:t>count</a:t>
            </a:r>
            <a:r>
              <a:rPr lang="pl-PL" sz="1000" b="1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000" b="1" dirty="0" err="1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pl-PL" sz="1000" b="1" dirty="0" smtClean="0">
                <a:solidFill>
                  <a:srgbClr val="000000"/>
                </a:solidFill>
                <a:latin typeface="Consolas"/>
              </a:rPr>
              <a:t> S </a:t>
            </a:r>
            <a:r>
              <a:rPr lang="pl-PL" sz="1000" b="1" dirty="0" err="1" smtClean="0">
                <a:solidFill>
                  <a:srgbClr val="0000C0"/>
                </a:solidFill>
                <a:latin typeface="Consolas"/>
              </a:rPr>
              <a:t>first</a:t>
            </a:r>
            <a:r>
              <a:rPr lang="pl-PL" sz="10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000" b="1" dirty="0" err="1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pl-PL" sz="1000" b="1" dirty="0" smtClean="0">
                <a:solidFill>
                  <a:srgbClr val="000000"/>
                </a:solidFill>
                <a:latin typeface="Consolas"/>
              </a:rPr>
              <a:t> T </a:t>
            </a:r>
            <a:r>
              <a:rPr lang="pl-PL" sz="1000" b="1" dirty="0" err="1" smtClean="0">
                <a:solidFill>
                  <a:srgbClr val="0000C0"/>
                </a:solidFill>
                <a:latin typeface="Consolas"/>
              </a:rPr>
              <a:t>last</a:t>
            </a:r>
            <a:r>
              <a:rPr lang="pl-PL" sz="10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pl-PL" sz="1000" dirty="0" smtClean="0">
              <a:latin typeface="Consolas"/>
            </a:endParaRPr>
          </a:p>
          <a:p>
            <a:r>
              <a:rPr lang="pt-BR" sz="1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t-BR" sz="10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sz="1000" b="1" dirty="0" smtClean="0">
                <a:solidFill>
                  <a:srgbClr val="000000"/>
                </a:solidFill>
                <a:latin typeface="Consolas"/>
              </a:rPr>
              <a:t> Pair(S </a:t>
            </a:r>
            <a:r>
              <a:rPr lang="pt-BR" sz="1000" b="1" dirty="0" smtClean="0">
                <a:solidFill>
                  <a:srgbClr val="6A3E3E"/>
                </a:solidFill>
                <a:latin typeface="Consolas"/>
              </a:rPr>
              <a:t>f</a:t>
            </a:r>
            <a:r>
              <a:rPr lang="pt-BR" sz="1000" b="1" dirty="0" smtClean="0">
                <a:solidFill>
                  <a:srgbClr val="000000"/>
                </a:solidFill>
                <a:latin typeface="Consolas"/>
              </a:rPr>
              <a:t>, T </a:t>
            </a:r>
            <a:r>
              <a:rPr lang="pt-BR" sz="1000" b="1" dirty="0" smtClean="0">
                <a:solidFill>
                  <a:srgbClr val="6A3E3E"/>
                </a:solidFill>
                <a:latin typeface="Consolas"/>
              </a:rPr>
              <a:t>l</a:t>
            </a:r>
            <a:r>
              <a:rPr lang="pt-BR" sz="10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000" i="1" dirty="0" err="1" smtClean="0">
                <a:solidFill>
                  <a:srgbClr val="0000C0"/>
                </a:solidFill>
                <a:latin typeface="Consolas"/>
              </a:rPr>
              <a:t>count</a:t>
            </a:r>
            <a:r>
              <a:rPr lang="pl-PL" sz="1000" i="1" dirty="0" smtClean="0">
                <a:solidFill>
                  <a:srgbClr val="000000"/>
                </a:solidFill>
                <a:latin typeface="Consolas"/>
              </a:rPr>
              <a:t>++;</a:t>
            </a:r>
          </a:p>
          <a:p>
            <a:r>
              <a:rPr lang="pl-PL" sz="1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000" dirty="0" err="1" smtClean="0">
                <a:solidFill>
                  <a:srgbClr val="0000C0"/>
                </a:solidFill>
                <a:latin typeface="Consolas"/>
              </a:rPr>
              <a:t>first</a:t>
            </a:r>
            <a:r>
              <a:rPr lang="pl-PL" sz="10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000" dirty="0" smtClean="0">
                <a:solidFill>
                  <a:srgbClr val="6A3E3E"/>
                </a:solidFill>
                <a:latin typeface="Consolas"/>
              </a:rPr>
              <a:t>f</a:t>
            </a:r>
            <a:r>
              <a:rPr lang="pl-PL" sz="10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000" dirty="0" err="1" smtClean="0">
                <a:solidFill>
                  <a:srgbClr val="0000C0"/>
                </a:solidFill>
                <a:latin typeface="Consolas"/>
              </a:rPr>
              <a:t>last</a:t>
            </a:r>
            <a:r>
              <a:rPr lang="pl-PL" sz="10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000" dirty="0" smtClean="0">
                <a:solidFill>
                  <a:srgbClr val="6A3E3E"/>
                </a:solidFill>
                <a:latin typeface="Consolas"/>
              </a:rPr>
              <a:t>l</a:t>
            </a:r>
            <a:r>
              <a:rPr lang="pl-PL" sz="10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0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l-PL" sz="1000" dirty="0" smtClean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pl-PL" sz="1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0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l-PL" sz="1000" b="1" dirty="0" smtClean="0">
                <a:solidFill>
                  <a:srgbClr val="000000"/>
                </a:solidFill>
                <a:latin typeface="Consolas"/>
              </a:rPr>
              <a:t> Pa</a:t>
            </a:r>
            <a:r>
              <a:rPr lang="en-US" sz="1000" b="1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pl-PL" sz="1000" b="1" dirty="0" smtClean="0">
                <a:solidFill>
                  <a:srgbClr val="000000"/>
                </a:solidFill>
                <a:latin typeface="Consolas"/>
              </a:rPr>
              <a:t>r() {}</a:t>
            </a:r>
          </a:p>
          <a:p>
            <a:endParaRPr lang="pl-PL" sz="1000" dirty="0" smtClean="0"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S </a:t>
            </a:r>
            <a:r>
              <a:rPr lang="en-US" sz="1000" b="1" dirty="0" err="1" smtClean="0">
                <a:solidFill>
                  <a:srgbClr val="000000"/>
                </a:solidFill>
                <a:latin typeface="Consolas"/>
              </a:rPr>
              <a:t>getFirst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() { </a:t>
            </a: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 smtClean="0">
                <a:solidFill>
                  <a:srgbClr val="0000C0"/>
                </a:solidFill>
                <a:latin typeface="Consolas"/>
              </a:rPr>
              <a:t>first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T </a:t>
            </a:r>
            <a:r>
              <a:rPr lang="en-US" sz="1000" b="1" dirty="0" err="1" smtClean="0">
                <a:solidFill>
                  <a:srgbClr val="000000"/>
                </a:solidFill>
                <a:latin typeface="Consolas"/>
              </a:rPr>
              <a:t>getLast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()   { </a:t>
            </a: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 smtClean="0">
                <a:solidFill>
                  <a:srgbClr val="0000C0"/>
                </a:solidFill>
                <a:latin typeface="Consolas"/>
              </a:rPr>
              <a:t>last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; }</a:t>
            </a:r>
          </a:p>
          <a:p>
            <a:endParaRPr lang="pl-PL" sz="1000" dirty="0" smtClean="0"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latin typeface="Consolas"/>
              </a:rPr>
              <a:t>setFirst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(S </a:t>
            </a:r>
            <a:r>
              <a:rPr lang="en-US" sz="1000" b="1" dirty="0" smtClean="0">
                <a:solidFill>
                  <a:srgbClr val="6A3E3E"/>
                </a:solidFill>
                <a:latin typeface="Consolas"/>
              </a:rPr>
              <a:t>f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) { </a:t>
            </a:r>
            <a:r>
              <a:rPr lang="en-US" sz="1000" b="1" dirty="0" smtClean="0">
                <a:solidFill>
                  <a:srgbClr val="0000C0"/>
                </a:solidFill>
                <a:latin typeface="Consolas"/>
              </a:rPr>
              <a:t>first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00" b="1" dirty="0" smtClean="0">
                <a:solidFill>
                  <a:srgbClr val="6A3E3E"/>
                </a:solidFill>
                <a:latin typeface="Consolas"/>
              </a:rPr>
              <a:t>f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 err="1" smtClean="0">
                <a:solidFill>
                  <a:srgbClr val="000000"/>
                </a:solidFill>
                <a:latin typeface="Consolas"/>
              </a:rPr>
              <a:t>setLast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(T </a:t>
            </a:r>
            <a:r>
              <a:rPr lang="en-US" sz="1000" b="1" dirty="0" smtClean="0">
                <a:solidFill>
                  <a:srgbClr val="6A3E3E"/>
                </a:solidFill>
                <a:latin typeface="Consolas"/>
              </a:rPr>
              <a:t>l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) { </a:t>
            </a:r>
            <a:r>
              <a:rPr lang="en-US" sz="1000" b="1" dirty="0" smtClean="0">
                <a:solidFill>
                  <a:srgbClr val="0000C0"/>
                </a:solidFill>
                <a:latin typeface="Consolas"/>
              </a:rPr>
              <a:t>last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00" b="1" dirty="0" smtClean="0">
                <a:solidFill>
                  <a:srgbClr val="6A3E3E"/>
                </a:solidFill>
                <a:latin typeface="Consolas"/>
              </a:rPr>
              <a:t>l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pl-PL" sz="1000" dirty="0" smtClean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pl-PL" sz="1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0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l-PL" sz="1000" b="1" dirty="0" smtClean="0">
                <a:solidFill>
                  <a:srgbClr val="000000"/>
                </a:solidFill>
                <a:latin typeface="Consolas"/>
              </a:rPr>
              <a:t> String </a:t>
            </a:r>
            <a:r>
              <a:rPr lang="pl-PL" sz="1000" b="1" dirty="0" err="1" smtClean="0">
                <a:solidFill>
                  <a:srgbClr val="000000"/>
                </a:solidFill>
                <a:latin typeface="Consolas"/>
              </a:rPr>
              <a:t>toString</a:t>
            </a:r>
            <a:r>
              <a:rPr lang="pl-PL" sz="1000" b="1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l-PL" sz="1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0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000" b="1" dirty="0" err="1" smtClean="0">
                <a:solidFill>
                  <a:srgbClr val="0000C0"/>
                </a:solidFill>
                <a:latin typeface="Consolas"/>
              </a:rPr>
              <a:t>first</a:t>
            </a:r>
            <a:r>
              <a:rPr lang="pl-PL" sz="1000" b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000" b="1" dirty="0" smtClean="0">
                <a:solidFill>
                  <a:srgbClr val="2A00FF"/>
                </a:solidFill>
                <a:latin typeface="Consolas"/>
              </a:rPr>
              <a:t>" "</a:t>
            </a:r>
            <a:r>
              <a:rPr lang="pl-PL" sz="1000" b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000" b="1" dirty="0" err="1" smtClean="0">
                <a:solidFill>
                  <a:srgbClr val="0000C0"/>
                </a:solidFill>
                <a:latin typeface="Consolas"/>
              </a:rPr>
              <a:t>last</a:t>
            </a:r>
            <a:r>
              <a:rPr lang="pl-PL" sz="10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0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l-PL" sz="1000" dirty="0" smtClean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pl-PL" sz="1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0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pl-PL" sz="1000" dirty="0" err="1" smtClean="0">
                <a:solidFill>
                  <a:srgbClr val="646464"/>
                </a:solidFill>
                <a:latin typeface="Consolas"/>
              </a:rPr>
              <a:t>SuppressWarnings</a:t>
            </a:r>
            <a:r>
              <a:rPr lang="pl-PL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0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000" dirty="0" err="1" smtClean="0">
                <a:solidFill>
                  <a:srgbClr val="2A00FF"/>
                </a:solidFill>
                <a:latin typeface="Consolas"/>
              </a:rPr>
              <a:t>static-access</a:t>
            </a:r>
            <a:r>
              <a:rPr lang="pl-PL" sz="10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0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000" b="1" dirty="0" err="1" smtClean="0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Exception  {</a:t>
            </a:r>
          </a:p>
          <a:p>
            <a:r>
              <a:rPr lang="pl-PL" sz="1000" dirty="0" smtClean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pl-PL" sz="1000" dirty="0" smtClean="0">
                <a:solidFill>
                  <a:srgbClr val="000000"/>
                </a:solidFill>
                <a:latin typeface="Consolas"/>
              </a:rPr>
              <a:t>    Pa</a:t>
            </a:r>
            <a:r>
              <a:rPr lang="en-US" sz="1000" dirty="0" err="1" smtClean="0">
                <a:solidFill>
                  <a:srgbClr val="000000"/>
                </a:solidFill>
                <a:latin typeface="Consolas"/>
              </a:rPr>
              <a:t>ir</a:t>
            </a:r>
            <a:r>
              <a:rPr lang="pl-PL" sz="1000" dirty="0" smtClean="0">
                <a:solidFill>
                  <a:srgbClr val="000000"/>
                </a:solidFill>
                <a:latin typeface="Consolas"/>
              </a:rPr>
              <a:t>&lt;String, </a:t>
            </a:r>
            <a:r>
              <a:rPr lang="pl-PL" sz="1000" dirty="0" err="1" smtClean="0">
                <a:solidFill>
                  <a:srgbClr val="000000"/>
                </a:solidFill>
                <a:latin typeface="Consolas"/>
              </a:rPr>
              <a:t>Integer</a:t>
            </a:r>
            <a:r>
              <a:rPr lang="pl-PL" sz="1000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000" dirty="0" smtClean="0">
                <a:solidFill>
                  <a:srgbClr val="6A3E3E"/>
                </a:solidFill>
                <a:latin typeface="Consolas"/>
              </a:rPr>
              <a:t>p1</a:t>
            </a:r>
            <a:r>
              <a:rPr lang="pl-PL" sz="10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000" b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000" b="1" dirty="0" smtClean="0">
                <a:solidFill>
                  <a:srgbClr val="000000"/>
                </a:solidFill>
                <a:latin typeface="Consolas"/>
              </a:rPr>
              <a:t> Pa</a:t>
            </a:r>
            <a:r>
              <a:rPr lang="en-US" sz="1000" b="1" dirty="0" err="1" smtClean="0">
                <a:solidFill>
                  <a:srgbClr val="000000"/>
                </a:solidFill>
                <a:latin typeface="Consolas"/>
              </a:rPr>
              <a:t>ir</a:t>
            </a:r>
            <a:r>
              <a:rPr lang="pl-PL" sz="1000" b="1" dirty="0" smtClean="0">
                <a:solidFill>
                  <a:srgbClr val="000000"/>
                </a:solidFill>
                <a:latin typeface="Consolas"/>
              </a:rPr>
              <a:t>&lt;&gt;(</a:t>
            </a:r>
            <a:r>
              <a:rPr lang="pl-PL" sz="1000" b="1" dirty="0" smtClean="0">
                <a:solidFill>
                  <a:srgbClr val="2A00FF"/>
                </a:solidFill>
                <a:latin typeface="Consolas"/>
              </a:rPr>
              <a:t>"Ala"</a:t>
            </a:r>
            <a:r>
              <a:rPr lang="pl-PL" sz="1000" b="1" dirty="0" smtClean="0">
                <a:solidFill>
                  <a:srgbClr val="000000"/>
                </a:solidFill>
                <a:latin typeface="Consolas"/>
              </a:rPr>
              <a:t>,2);</a:t>
            </a:r>
          </a:p>
          <a:p>
            <a:r>
              <a:rPr lang="pl-PL" sz="1000" dirty="0" smtClean="0">
                <a:solidFill>
                  <a:srgbClr val="000000"/>
                </a:solidFill>
                <a:latin typeface="Consolas"/>
              </a:rPr>
              <a:t>    Pa</a:t>
            </a:r>
            <a:r>
              <a:rPr lang="en-US" sz="1000" dirty="0" err="1" smtClean="0">
                <a:solidFill>
                  <a:srgbClr val="000000"/>
                </a:solidFill>
                <a:latin typeface="Consolas"/>
              </a:rPr>
              <a:t>ir</a:t>
            </a:r>
            <a:r>
              <a:rPr lang="pl-PL" sz="1000" dirty="0" smtClean="0">
                <a:solidFill>
                  <a:srgbClr val="000000"/>
                </a:solidFill>
                <a:latin typeface="Consolas"/>
              </a:rPr>
              <a:t>&lt;String, String&gt; </a:t>
            </a:r>
            <a:r>
              <a:rPr lang="pl-PL" sz="1000" dirty="0" smtClean="0">
                <a:solidFill>
                  <a:srgbClr val="6A3E3E"/>
                </a:solidFill>
                <a:latin typeface="Consolas"/>
              </a:rPr>
              <a:t>p2</a:t>
            </a:r>
            <a:r>
              <a:rPr lang="pl-PL" sz="10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000" b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000" b="1" dirty="0" smtClean="0">
                <a:solidFill>
                  <a:srgbClr val="000000"/>
                </a:solidFill>
                <a:latin typeface="Consolas"/>
              </a:rPr>
              <a:t> Pa</a:t>
            </a:r>
            <a:r>
              <a:rPr lang="en-US" sz="1000" b="1" dirty="0" err="1" smtClean="0">
                <a:solidFill>
                  <a:srgbClr val="000000"/>
                </a:solidFill>
                <a:latin typeface="Consolas"/>
              </a:rPr>
              <a:t>ir</a:t>
            </a:r>
            <a:r>
              <a:rPr lang="pl-PL" sz="1000" b="1" dirty="0" smtClean="0">
                <a:solidFill>
                  <a:srgbClr val="000000"/>
                </a:solidFill>
                <a:latin typeface="Consolas"/>
              </a:rPr>
              <a:t>&lt;&gt;(</a:t>
            </a:r>
            <a:r>
              <a:rPr lang="pl-PL" sz="1000" b="1" dirty="0" smtClean="0">
                <a:solidFill>
                  <a:srgbClr val="2A00FF"/>
                </a:solidFill>
                <a:latin typeface="Consolas"/>
              </a:rPr>
              <a:t>"Ala"</a:t>
            </a:r>
            <a:r>
              <a:rPr lang="pl-PL" sz="10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000" b="1" dirty="0" smtClean="0">
                <a:solidFill>
                  <a:srgbClr val="2A00FF"/>
                </a:solidFill>
                <a:latin typeface="Consolas"/>
              </a:rPr>
              <a:t>"Ala"</a:t>
            </a:r>
            <a:r>
              <a:rPr lang="pl-PL" sz="10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0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0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0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000" b="1" i="1" dirty="0" smtClean="0">
                <a:solidFill>
                  <a:srgbClr val="000000"/>
                </a:solidFill>
                <a:latin typeface="Consolas"/>
              </a:rPr>
              <a:t>( </a:t>
            </a:r>
            <a:r>
              <a:rPr lang="pl-PL" sz="1000" b="1" i="1" dirty="0" smtClean="0">
                <a:solidFill>
                  <a:srgbClr val="6A3E3E"/>
                </a:solidFill>
                <a:latin typeface="Consolas"/>
              </a:rPr>
              <a:t>p1</a:t>
            </a:r>
            <a:r>
              <a:rPr lang="pl-PL" sz="1000" b="1" i="1" dirty="0" smtClean="0">
                <a:solidFill>
                  <a:srgbClr val="000000"/>
                </a:solidFill>
                <a:latin typeface="Consolas"/>
              </a:rPr>
              <a:t>.getClass() + </a:t>
            </a:r>
            <a:r>
              <a:rPr lang="pl-PL" sz="1000" b="1" i="1" dirty="0" smtClean="0">
                <a:solidFill>
                  <a:srgbClr val="2A00FF"/>
                </a:solidFill>
                <a:latin typeface="Consolas"/>
              </a:rPr>
              <a:t>" "</a:t>
            </a:r>
            <a:r>
              <a:rPr lang="pl-PL" sz="1000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000" b="1" i="1" dirty="0" smtClean="0">
                <a:solidFill>
                  <a:srgbClr val="6A3E3E"/>
                </a:solidFill>
                <a:latin typeface="Consolas"/>
              </a:rPr>
              <a:t>p2</a:t>
            </a:r>
            <a:r>
              <a:rPr lang="pl-PL" sz="1000" b="1" i="1" dirty="0" smtClean="0">
                <a:solidFill>
                  <a:srgbClr val="000000"/>
                </a:solidFill>
                <a:latin typeface="Consolas"/>
              </a:rPr>
              <a:t>.getClass()); </a:t>
            </a:r>
            <a:r>
              <a:rPr lang="pl-PL" sz="1000" b="1" i="1" dirty="0" smtClean="0">
                <a:solidFill>
                  <a:srgbClr val="FF0000"/>
                </a:solidFill>
                <a:latin typeface="Consolas"/>
              </a:rPr>
              <a:t>// </a:t>
            </a:r>
            <a:r>
              <a:rPr lang="pl-PL" sz="1000" b="1" i="1" dirty="0" err="1" smtClean="0">
                <a:solidFill>
                  <a:srgbClr val="FF0000"/>
                </a:solidFill>
                <a:latin typeface="Consolas"/>
              </a:rPr>
              <a:t>raw</a:t>
            </a:r>
            <a:r>
              <a:rPr lang="pl-PL" sz="1000" b="1" i="1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pl-PL" sz="1000" b="1" i="1" dirty="0" err="1" smtClean="0">
                <a:solidFill>
                  <a:srgbClr val="FF0000"/>
                </a:solidFill>
                <a:latin typeface="Consolas"/>
              </a:rPr>
              <a:t>type</a:t>
            </a:r>
            <a:endParaRPr lang="pl-PL" sz="1000" b="1" i="1" dirty="0" smtClean="0">
              <a:solidFill>
                <a:srgbClr val="FF0000"/>
              </a:solidFill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(Method </a:t>
            </a:r>
            <a:r>
              <a:rPr lang="en-US" sz="1000" b="1" dirty="0" smtClean="0">
                <a:solidFill>
                  <a:srgbClr val="6A3E3E"/>
                </a:solidFill>
                <a:latin typeface="Consolas"/>
              </a:rPr>
              <a:t>m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000" b="1" dirty="0" smtClean="0">
                <a:solidFill>
                  <a:srgbClr val="6A3E3E"/>
                </a:solidFill>
                <a:latin typeface="Consolas"/>
              </a:rPr>
              <a:t>p1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.getClass().</a:t>
            </a:r>
            <a:r>
              <a:rPr lang="en-US" sz="1000" b="1" dirty="0" err="1" smtClean="0">
                <a:solidFill>
                  <a:srgbClr val="000000"/>
                </a:solidFill>
                <a:latin typeface="Consolas"/>
              </a:rPr>
              <a:t>getDeclaredMethods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()) {</a:t>
            </a:r>
            <a:r>
              <a:rPr lang="pl-PL" sz="1000" b="1" dirty="0" smtClean="0">
                <a:solidFill>
                  <a:srgbClr val="000000"/>
                </a:solidFill>
                <a:latin typeface="Consolas"/>
              </a:rPr>
              <a:t>    </a:t>
            </a:r>
            <a:endParaRPr lang="en-US" sz="10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0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 (!</a:t>
            </a:r>
            <a:r>
              <a:rPr lang="en-US" sz="1000" b="1" dirty="0" err="1" smtClean="0">
                <a:solidFill>
                  <a:srgbClr val="6A3E3E"/>
                </a:solidFill>
                <a:latin typeface="Consolas"/>
              </a:rPr>
              <a:t>m</a:t>
            </a:r>
            <a:r>
              <a:rPr lang="en-US" sz="1000" b="1" dirty="0" err="1" smtClean="0">
                <a:solidFill>
                  <a:srgbClr val="000000"/>
                </a:solidFill>
                <a:latin typeface="Consolas"/>
              </a:rPr>
              <a:t>.getName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().equals(</a:t>
            </a:r>
            <a:r>
              <a:rPr lang="en-US" sz="1000" b="1" dirty="0" smtClean="0">
                <a:solidFill>
                  <a:srgbClr val="2A00FF"/>
                </a:solidFill>
                <a:latin typeface="Consolas"/>
              </a:rPr>
              <a:t>"main"</a:t>
            </a:r>
            <a:r>
              <a:rPr lang="en-US" sz="1000" b="1" dirty="0" smtClean="0">
                <a:solidFill>
                  <a:srgbClr val="000000"/>
                </a:solidFill>
                <a:latin typeface="Consolas"/>
              </a:rPr>
              <a:t>)) </a:t>
            </a:r>
            <a:r>
              <a:rPr lang="en-US" sz="1000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0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0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0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b="1" i="1" dirty="0" smtClean="0">
                <a:solidFill>
                  <a:srgbClr val="6A3E3E"/>
                </a:solidFill>
                <a:latin typeface="Consolas"/>
              </a:rPr>
              <a:t>m</a:t>
            </a:r>
            <a:r>
              <a:rPr lang="en-US" sz="1000" b="1" i="1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pl-PL" sz="1000" b="1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000" b="1" i="1" dirty="0" smtClean="0">
                <a:solidFill>
                  <a:srgbClr val="FF0000"/>
                </a:solidFill>
                <a:latin typeface="Consolas"/>
              </a:rPr>
              <a:t>// </a:t>
            </a:r>
            <a:r>
              <a:rPr lang="pl-PL" sz="1000" b="1" i="1" dirty="0" err="1" smtClean="0">
                <a:solidFill>
                  <a:srgbClr val="FF0000"/>
                </a:solidFill>
                <a:latin typeface="Consolas"/>
              </a:rPr>
              <a:t>type</a:t>
            </a:r>
            <a:r>
              <a:rPr lang="pl-PL" sz="1000" b="1" i="1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pl-PL" sz="1000" b="1" i="1" dirty="0" err="1" smtClean="0">
                <a:solidFill>
                  <a:srgbClr val="FF0000"/>
                </a:solidFill>
                <a:latin typeface="Consolas"/>
              </a:rPr>
              <a:t>erasure</a:t>
            </a:r>
            <a:r>
              <a:rPr lang="pl-PL" sz="1000" b="1" i="1" dirty="0" smtClean="0">
                <a:solidFill>
                  <a:srgbClr val="FF0000"/>
                </a:solidFill>
                <a:latin typeface="Consolas"/>
              </a:rPr>
              <a:t> </a:t>
            </a:r>
            <a:endParaRPr lang="en-US" sz="1000" b="1" i="1" dirty="0" smtClean="0">
              <a:solidFill>
                <a:srgbClr val="FF0000"/>
              </a:solidFill>
              <a:latin typeface="Consolas"/>
            </a:endParaRPr>
          </a:p>
          <a:p>
            <a:r>
              <a:rPr lang="pl-PL" sz="10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pl-PL" sz="1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0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0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0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0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000" b="1" i="1" dirty="0" smtClean="0">
                <a:solidFill>
                  <a:srgbClr val="6A3E3E"/>
                </a:solidFill>
                <a:latin typeface="Consolas"/>
              </a:rPr>
              <a:t>p1</a:t>
            </a:r>
            <a:r>
              <a:rPr lang="pl-PL" sz="1000" b="1" i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l-PL" sz="1000" b="1" i="1" dirty="0" smtClean="0">
                <a:solidFill>
                  <a:srgbClr val="0000C0"/>
                </a:solidFill>
                <a:latin typeface="Consolas"/>
              </a:rPr>
              <a:t>count</a:t>
            </a:r>
            <a:r>
              <a:rPr lang="pl-PL" sz="1000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000" b="1" i="1" dirty="0" smtClean="0">
                <a:solidFill>
                  <a:srgbClr val="2A00FF"/>
                </a:solidFill>
                <a:latin typeface="Consolas"/>
              </a:rPr>
              <a:t>" "</a:t>
            </a:r>
            <a:r>
              <a:rPr lang="pl-PL" sz="1000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000" b="1" i="1" dirty="0" smtClean="0">
                <a:solidFill>
                  <a:srgbClr val="6A3E3E"/>
                </a:solidFill>
                <a:latin typeface="Consolas"/>
              </a:rPr>
              <a:t>p2</a:t>
            </a:r>
            <a:r>
              <a:rPr lang="pl-PL" sz="1000" b="1" i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l-PL" sz="1000" b="1" i="1" dirty="0" smtClean="0">
                <a:solidFill>
                  <a:srgbClr val="0000C0"/>
                </a:solidFill>
                <a:latin typeface="Consolas"/>
              </a:rPr>
              <a:t>count</a:t>
            </a:r>
            <a:r>
              <a:rPr lang="pl-PL" sz="10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l-PL" sz="1000" dirty="0" smtClean="0">
              <a:latin typeface="Consolas"/>
            </a:endParaRPr>
          </a:p>
          <a:p>
            <a:r>
              <a:rPr lang="pl-PL" sz="10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l-PL" sz="1000" dirty="0" smtClean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pl-PL" sz="10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l-P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563888" y="1340768"/>
            <a:ext cx="5328592" cy="156966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Pa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r </a:t>
            </a:r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Pa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r  // </a:t>
            </a:r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raw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endParaRPr lang="pl-PL" sz="12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java.lang.String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Pa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r.toString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()  // </a:t>
            </a:r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erasure</a:t>
            </a:r>
            <a:endParaRPr lang="pl-PL" sz="1200" dirty="0" smtClean="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java.lang.Object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Pa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r.getFirst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java.lang.Object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Pa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r.getLast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Para.setFirst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java.lang.Object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Para.setLast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l-PL" sz="12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java.lang.Object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2 2  </a:t>
            </a:r>
            <a:r>
              <a:rPr lang="pl-PL" sz="1200" b="1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200" b="1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only one class</a:t>
            </a:r>
            <a:endParaRPr lang="pl-PL" sz="1200" b="1" dirty="0" smtClean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endParaRPr lang="pl-PL" sz="1200" dirty="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Capabilities and constraints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856895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00B050"/>
                </a:solidFill>
                <a:latin typeface="Verdana"/>
              </a:rPr>
              <a:t>There is a single raw type at run-time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– </a:t>
            </a:r>
            <a:r>
              <a:rPr lang="en-US" altLang="ja-JP" sz="1600" b="1" i="1" dirty="0" smtClean="0">
                <a:solidFill>
                  <a:srgbClr val="FF0000"/>
                </a:solidFill>
                <a:latin typeface="Verdana"/>
              </a:rPr>
              <a:t>type erasure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is performed during compile-time in definitions of both types and methods.</a:t>
            </a:r>
          </a:p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Therefore parameter types </a:t>
            </a:r>
            <a:r>
              <a:rPr lang="en-US" altLang="ja-JP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/>
              </a:rPr>
              <a:t>may not be used in exactly the same manner as regular types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.</a:t>
            </a:r>
            <a:r>
              <a:rPr lang="ja-JP" altLang="en-US" sz="1600" dirty="0" smtClean="0">
                <a:solidFill>
                  <a:srgbClr val="000000"/>
                </a:solidFill>
                <a:latin typeface="Verdana"/>
              </a:rPr>
              <a:t/>
            </a:r>
            <a:br>
              <a:rPr lang="ja-JP" altLang="en-US" sz="1600" dirty="0" smtClean="0">
                <a:solidFill>
                  <a:srgbClr val="000000"/>
                </a:solidFill>
                <a:latin typeface="Verdana"/>
              </a:rPr>
            </a:br>
            <a:r>
              <a:rPr lang="ja-JP" altLang="en-US" sz="1600" dirty="0" smtClean="0">
                <a:solidFill>
                  <a:srgbClr val="000000"/>
                </a:solidFill>
                <a:latin typeface="Verdana"/>
              </a:rPr>
              <a:t/>
            </a:r>
            <a:br>
              <a:rPr lang="ja-JP" altLang="en-US" sz="1600" dirty="0" smtClean="0">
                <a:solidFill>
                  <a:srgbClr val="000000"/>
                </a:solidFill>
                <a:latin typeface="Verdana"/>
              </a:rPr>
            </a:br>
            <a:r>
              <a:rPr lang="en-US" altLang="ja-JP" sz="1600" b="1" dirty="0" smtClean="0">
                <a:solidFill>
                  <a:srgbClr val="000000"/>
                </a:solidFill>
                <a:latin typeface="Verdana"/>
              </a:rPr>
              <a:t>Java supports:</a:t>
            </a:r>
            <a:endParaRPr lang="ja-JP" altLang="en-US" sz="1600" b="1" dirty="0" smtClean="0">
              <a:solidFill>
                <a:srgbClr val="000000"/>
              </a:solidFill>
              <a:latin typeface="Verdana"/>
            </a:endParaRPr>
          </a:p>
          <a:p>
            <a:pPr>
              <a:buClr>
                <a:srgbClr val="000000"/>
              </a:buClr>
              <a:buFont typeface="Symbol"/>
              <a:buChar char="·"/>
            </a:pPr>
            <a:r>
              <a:rPr lang="pl-PL" altLang="ja-JP" sz="1600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passing generic parameters </a:t>
            </a:r>
            <a:r>
              <a:rPr lang="en-US" altLang="ja-JP" sz="1600" i="1" dirty="0" smtClean="0">
                <a:solidFill>
                  <a:srgbClr val="00B050"/>
                </a:solidFill>
                <a:latin typeface="Verdana"/>
              </a:rPr>
              <a:t>in lieu of types of fields or variables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;</a:t>
            </a:r>
          </a:p>
          <a:p>
            <a:pPr>
              <a:buClr>
                <a:srgbClr val="000000"/>
              </a:buClr>
              <a:buFont typeface="Symbol"/>
              <a:buChar char="·"/>
            </a:pPr>
            <a:endParaRPr lang="ja-JP" altLang="en-US" sz="1600" dirty="0" smtClean="0">
              <a:solidFill>
                <a:srgbClr val="000000"/>
              </a:solidFill>
              <a:latin typeface="Verdana"/>
            </a:endParaRPr>
          </a:p>
          <a:p>
            <a:pPr>
              <a:buClr>
                <a:srgbClr val="000000"/>
              </a:buClr>
              <a:buFont typeface="Symbol"/>
              <a:buChar char="·"/>
            </a:pPr>
            <a:r>
              <a:rPr lang="pl-PL" altLang="ja-JP" sz="1600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passing generic parameters </a:t>
            </a:r>
            <a:r>
              <a:rPr lang="en-US" altLang="ja-JP" sz="1600" i="1" dirty="0" smtClean="0">
                <a:solidFill>
                  <a:srgbClr val="FF0000"/>
                </a:solidFill>
                <a:latin typeface="Verdana"/>
              </a:rPr>
              <a:t>as types of parameters and results of</a:t>
            </a:r>
          </a:p>
          <a:p>
            <a:pPr>
              <a:buClr>
                <a:srgbClr val="000000"/>
              </a:buClr>
            </a:pPr>
            <a:r>
              <a:rPr lang="en-US" altLang="ja-JP" sz="1600" i="1" dirty="0">
                <a:solidFill>
                  <a:srgbClr val="FF0000"/>
                </a:solidFill>
                <a:latin typeface="Verdana"/>
              </a:rPr>
              <a:t> </a:t>
            </a:r>
            <a:r>
              <a:rPr lang="en-US" altLang="ja-JP" sz="1600" i="1" dirty="0" smtClean="0">
                <a:solidFill>
                  <a:srgbClr val="FF0000"/>
                </a:solidFill>
                <a:latin typeface="Verdana"/>
              </a:rPr>
              <a:t> methods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;</a:t>
            </a:r>
          </a:p>
          <a:p>
            <a:pPr>
              <a:buClr>
                <a:srgbClr val="000000"/>
              </a:buClr>
            </a:pPr>
            <a:endParaRPr lang="ja-JP" altLang="en-US" sz="1600" dirty="0" smtClean="0">
              <a:solidFill>
                <a:srgbClr val="000000"/>
              </a:solidFill>
              <a:latin typeface="Verdana"/>
            </a:endParaRPr>
          </a:p>
          <a:p>
            <a:pPr>
              <a:buClr>
                <a:srgbClr val="000000"/>
              </a:buClr>
              <a:buFont typeface="Symbol"/>
              <a:buChar char="·"/>
            </a:pPr>
            <a:r>
              <a:rPr lang="pl-PL" altLang="ja-JP" sz="1600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specifying explicit </a:t>
            </a:r>
            <a:r>
              <a:rPr lang="en-US" altLang="ja-JP" sz="1600" i="1" dirty="0" smtClean="0">
                <a:solidFill>
                  <a:srgbClr val="00B0F0"/>
                </a:solidFill>
                <a:latin typeface="Verdana"/>
              </a:rPr>
              <a:t>conversions to types denoted by generic parameters</a:t>
            </a:r>
          </a:p>
          <a:p>
            <a:pPr>
              <a:buClr>
                <a:srgbClr val="000000"/>
              </a:buClr>
            </a:pP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pl-PL" altLang="ja-JP" sz="1600" dirty="0" smtClean="0">
                <a:solidFill>
                  <a:srgbClr val="000000"/>
                </a:solidFill>
                <a:latin typeface="Verdana"/>
              </a:rPr>
              <a:t>(</a:t>
            </a:r>
            <a:r>
              <a:rPr lang="en-US" altLang="ja-JP" sz="1600" dirty="0" err="1" smtClean="0">
                <a:solidFill>
                  <a:srgbClr val="000000"/>
                </a:solidFill>
                <a:latin typeface="Verdana"/>
              </a:rPr>
              <a:t>e.g</a:t>
            </a:r>
            <a:r>
              <a:rPr lang="pl-PL" altLang="ja-JP" sz="1600" dirty="0" smtClean="0">
                <a:solidFill>
                  <a:srgbClr val="000000"/>
                </a:solidFill>
                <a:latin typeface="Verdana"/>
              </a:rPr>
              <a:t>. </a:t>
            </a:r>
            <a:r>
              <a:rPr lang="pl-PL" altLang="ja-JP" sz="1600" i="1" dirty="0" smtClean="0">
                <a:solidFill>
                  <a:srgbClr val="000000"/>
                </a:solidFill>
                <a:latin typeface="Verdana"/>
              </a:rPr>
              <a:t>(T) </a:t>
            </a:r>
            <a:r>
              <a:rPr lang="pl-PL" altLang="ja-JP" sz="1600" i="1" dirty="0" err="1" smtClean="0">
                <a:solidFill>
                  <a:srgbClr val="000000"/>
                </a:solidFill>
                <a:latin typeface="Verdana"/>
              </a:rPr>
              <a:t>object</a:t>
            </a:r>
            <a:r>
              <a:rPr lang="pl-PL" altLang="ja-JP" sz="1600" dirty="0" smtClean="0">
                <a:solidFill>
                  <a:srgbClr val="000000"/>
                </a:solidFill>
                <a:latin typeface="Verdana"/>
              </a:rPr>
              <a:t>)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;</a:t>
            </a:r>
          </a:p>
          <a:p>
            <a:pPr>
              <a:buClr>
                <a:srgbClr val="000000"/>
              </a:buClr>
            </a:pPr>
            <a:endParaRPr lang="pl-PL" altLang="ja-JP" sz="1600" dirty="0" smtClean="0">
              <a:solidFill>
                <a:srgbClr val="000000"/>
              </a:solidFill>
              <a:latin typeface="Verdana"/>
            </a:endParaRPr>
          </a:p>
          <a:p>
            <a:pPr>
              <a:buClr>
                <a:srgbClr val="000000"/>
              </a:buClr>
              <a:buFont typeface="Symbol"/>
              <a:buChar char="·"/>
            </a:pPr>
            <a:r>
              <a:rPr lang="pl-PL" altLang="ja-JP" sz="1600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ja-JP" sz="1600" i="1" dirty="0" smtClean="0">
                <a:solidFill>
                  <a:schemeClr val="accent5">
                    <a:lumMod val="75000"/>
                  </a:schemeClr>
                </a:solidFill>
                <a:latin typeface="Verdana"/>
              </a:rPr>
              <a:t>calling methods of the </a:t>
            </a:r>
            <a:r>
              <a:rPr lang="en-US" altLang="ja-JP" sz="1600" b="1" i="1" dirty="0" smtClean="0">
                <a:solidFill>
                  <a:schemeClr val="accent5">
                    <a:lumMod val="75000"/>
                  </a:schemeClr>
                </a:solidFill>
                <a:latin typeface="Verdana"/>
              </a:rPr>
              <a:t>bounds</a:t>
            </a:r>
            <a:r>
              <a:rPr lang="en-US" altLang="ja-JP" sz="1600" i="1" dirty="0" smtClean="0">
                <a:solidFill>
                  <a:schemeClr val="accent5">
                    <a:lumMod val="75000"/>
                  </a:schemeClr>
                </a:solidFill>
                <a:latin typeface="Verdana"/>
              </a:rPr>
              <a:t> of the </a:t>
            </a:r>
            <a:r>
              <a:rPr lang="en-US" altLang="ja-JP" sz="1600" i="1" dirty="0" smtClean="0">
                <a:solidFill>
                  <a:schemeClr val="accent5">
                    <a:lumMod val="75000"/>
                  </a:schemeClr>
                </a:solidFill>
                <a:latin typeface="Verdana"/>
              </a:rPr>
              <a:t>given generic </a:t>
            </a:r>
            <a:r>
              <a:rPr lang="en-US" altLang="ja-JP" sz="1600" i="1" dirty="0" smtClean="0">
                <a:solidFill>
                  <a:schemeClr val="accent5">
                    <a:lumMod val="75000"/>
                  </a:schemeClr>
                </a:solidFill>
                <a:latin typeface="Verdana"/>
              </a:rPr>
              <a:t>type parameter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.</a:t>
            </a:r>
          </a:p>
          <a:p>
            <a:pPr>
              <a:buClr>
                <a:srgbClr val="000000"/>
              </a:buClr>
            </a:pP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ja-JP" sz="1600" dirty="0" smtClean="0">
                <a:solidFill>
                  <a:srgbClr val="FF0000"/>
                </a:solidFill>
                <a:latin typeface="Verdana"/>
              </a:rPr>
              <a:t>By default the generic parameter is bounded by capabilities of </a:t>
            </a:r>
            <a:r>
              <a:rPr lang="en-US" altLang="ja-JP" sz="1600" dirty="0" err="1" smtClean="0">
                <a:solidFill>
                  <a:srgbClr val="FF0000"/>
                </a:solidFill>
                <a:latin typeface="Verdana"/>
              </a:rPr>
              <a:t>java.lang.Object</a:t>
            </a:r>
            <a:endParaRPr lang="en-US" altLang="ja-JP" sz="1600" dirty="0" smtClean="0">
              <a:solidFill>
                <a:srgbClr val="FF0000"/>
              </a:solidFill>
              <a:latin typeface="Verdana"/>
            </a:endParaRPr>
          </a:p>
          <a:p>
            <a:pPr>
              <a:buClr>
                <a:srgbClr val="000000"/>
              </a:buClr>
            </a:pP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(a superclass for all reference type).</a:t>
            </a:r>
          </a:p>
          <a:p>
            <a:pPr>
              <a:buClr>
                <a:srgbClr val="000000"/>
              </a:buClr>
            </a:pP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ja-JP" sz="1600" b="1" i="1" dirty="0" smtClean="0">
                <a:solidFill>
                  <a:srgbClr val="00B050"/>
                </a:solidFill>
                <a:latin typeface="Verdana"/>
              </a:rPr>
              <a:t>Bounded type parameter specifies the restrictions for types which </a:t>
            </a:r>
            <a:r>
              <a:rPr lang="en-US" altLang="ja-JP" sz="1600" b="1" i="1" dirty="0" smtClean="0">
                <a:solidFill>
                  <a:srgbClr val="00B050"/>
                </a:solidFill>
                <a:latin typeface="Verdana"/>
              </a:rPr>
              <a:t>may</a:t>
            </a:r>
          </a:p>
          <a:p>
            <a:pPr>
              <a:buClr>
                <a:srgbClr val="000000"/>
              </a:buClr>
            </a:pPr>
            <a:r>
              <a:rPr lang="en-US" altLang="ja-JP" sz="1600" b="1" i="1" smtClean="0">
                <a:solidFill>
                  <a:srgbClr val="00B050"/>
                </a:solidFill>
                <a:latin typeface="Verdana"/>
              </a:rPr>
              <a:t>  replace generic </a:t>
            </a:r>
            <a:r>
              <a:rPr lang="en-US" altLang="ja-JP" sz="1600" b="1" i="1" dirty="0" smtClean="0">
                <a:solidFill>
                  <a:srgbClr val="00B050"/>
                </a:solidFill>
                <a:latin typeface="Verdana"/>
              </a:rPr>
              <a:t>parameter</a:t>
            </a:r>
            <a:endParaRPr lang="pl-PL" sz="16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3603</Words>
  <Application>Microsoft Office PowerPoint</Application>
  <PresentationFormat>Pokaz na ekranie (4:3)</PresentationFormat>
  <Paragraphs>578</Paragraphs>
  <Slides>31</Slides>
  <Notes>5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31</vt:i4>
      </vt:variant>
    </vt:vector>
  </HeadingPairs>
  <TitlesOfParts>
    <vt:vector size="33" baseType="lpstr">
      <vt:lpstr>Motyw pakietu Office</vt:lpstr>
      <vt:lpstr>Document</vt:lpstr>
      <vt:lpstr>Generic types and methods 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</dc:title>
  <dc:creator>Krzysztof</dc:creator>
  <cp:lastModifiedBy>edek</cp:lastModifiedBy>
  <cp:revision>179</cp:revision>
  <dcterms:created xsi:type="dcterms:W3CDTF">2014-11-19T15:38:20Z</dcterms:created>
  <dcterms:modified xsi:type="dcterms:W3CDTF">2017-10-06T08:14:55Z</dcterms:modified>
</cp:coreProperties>
</file>